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451" r:id="rId3"/>
    <p:sldId id="454" r:id="rId4"/>
    <p:sldId id="426" r:id="rId5"/>
    <p:sldId id="439" r:id="rId6"/>
    <p:sldId id="430" r:id="rId7"/>
    <p:sldId id="456" r:id="rId8"/>
    <p:sldId id="437" r:id="rId9"/>
    <p:sldId id="441" r:id="rId10"/>
    <p:sldId id="265" r:id="rId11"/>
    <p:sldId id="257" r:id="rId12"/>
    <p:sldId id="436" r:id="rId13"/>
    <p:sldId id="447" r:id="rId14"/>
    <p:sldId id="446" r:id="rId15"/>
    <p:sldId id="358" r:id="rId16"/>
    <p:sldId id="362" r:id="rId17"/>
    <p:sldId id="363" r:id="rId18"/>
    <p:sldId id="433" r:id="rId19"/>
    <p:sldId id="277" r:id="rId20"/>
    <p:sldId id="445" r:id="rId21"/>
    <p:sldId id="453" r:id="rId22"/>
    <p:sldId id="457" r:id="rId23"/>
    <p:sldId id="327" r:id="rId24"/>
    <p:sldId id="341" r:id="rId25"/>
    <p:sldId id="435" r:id="rId26"/>
    <p:sldId id="353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6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84825" autoAdjust="0"/>
  </p:normalViewPr>
  <p:slideViewPr>
    <p:cSldViewPr snapToGrid="0">
      <p:cViewPr varScale="1">
        <p:scale>
          <a:sx n="74" d="100"/>
          <a:sy n="74" d="100"/>
        </p:scale>
        <p:origin x="240" y="56"/>
      </p:cViewPr>
      <p:guideLst>
        <p:guide orient="horz" pos="2160"/>
        <p:guide pos="46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14329-61D0-49C8-8AF8-15E1225375F6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BFA19-6C43-4D6A-B87E-0F5BD83D45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96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BFA19-6C43-4D6A-B87E-0F5BD83D451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782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F5C21-421C-443D-BDAA-95D4CDCBB5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81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Concentric circles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F5C21-421C-443D-BDAA-95D4CDCBB5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1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716F1-BB3E-476D-969B-3DCDDF7282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69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BFA19-6C43-4D6A-B87E-0F5BD83D451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862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BFA19-6C43-4D6A-B87E-0F5BD83D451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144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716F1-BB3E-476D-969B-3DCDDF7282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81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CF491-30D9-4BA9-BA0E-68B3E4CDB2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64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BFA19-6C43-4D6A-B87E-0F5BD83D451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299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BFA19-6C43-4D6A-B87E-0F5BD83D451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734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1B123-AC41-40D9-BAB8-8933D29ABD8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634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066B-A22F-4E5D-8BF3-6EA0E678A094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9693-ED28-4BE6-BF0D-E3F7CECAC6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260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066B-A22F-4E5D-8BF3-6EA0E678A094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9693-ED28-4BE6-BF0D-E3F7CECAC6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7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066B-A22F-4E5D-8BF3-6EA0E678A094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9693-ED28-4BE6-BF0D-E3F7CECAC6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8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066B-A22F-4E5D-8BF3-6EA0E678A094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9693-ED28-4BE6-BF0D-E3F7CECAC6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62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066B-A22F-4E5D-8BF3-6EA0E678A094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9693-ED28-4BE6-BF0D-E3F7CECAC6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76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066B-A22F-4E5D-8BF3-6EA0E678A094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9693-ED28-4BE6-BF0D-E3F7CECAC6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5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066B-A22F-4E5D-8BF3-6EA0E678A094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9693-ED28-4BE6-BF0D-E3F7CECAC6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986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066B-A22F-4E5D-8BF3-6EA0E678A094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9693-ED28-4BE6-BF0D-E3F7CECAC6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751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066B-A22F-4E5D-8BF3-6EA0E678A094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9693-ED28-4BE6-BF0D-E3F7CECAC6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58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066B-A22F-4E5D-8BF3-6EA0E678A094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9693-ED28-4BE6-BF0D-E3F7CECAC6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59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066B-A22F-4E5D-8BF3-6EA0E678A094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39693-ED28-4BE6-BF0D-E3F7CECAC6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09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7066B-A22F-4E5D-8BF3-6EA0E678A094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39693-ED28-4BE6-BF0D-E3F7CECAC6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46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29796" y="1472215"/>
            <a:ext cx="87324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/>
              <a:t>Outskirts of Galaxy Clusters beyond a Self-similar Picture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541638" y="3468479"/>
            <a:ext cx="710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Congyao Zhang (</a:t>
            </a:r>
            <a:r>
              <a:rPr lang="zh-CN" altLang="en-US" sz="3200" dirty="0"/>
              <a:t>张从尧</a:t>
            </a:r>
            <a:r>
              <a:rPr lang="en-US" altLang="zh-CN" sz="3200" dirty="0"/>
              <a:t>, Masaryk U.)</a:t>
            </a:r>
            <a:endParaRPr lang="zh-CN" altLang="en-US" sz="3200" dirty="0"/>
          </a:p>
        </p:txBody>
      </p:sp>
      <p:sp>
        <p:nvSpPr>
          <p:cNvPr id="6" name="文本框 5"/>
          <p:cNvSpPr txBox="1"/>
          <p:nvPr/>
        </p:nvSpPr>
        <p:spPr>
          <a:xfrm>
            <a:off x="510142" y="5291517"/>
            <a:ext cx="7108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E. Churazov (MPA), K. Dolag (USM), W. Forman (CfA), </a:t>
            </a:r>
          </a:p>
          <a:p>
            <a:r>
              <a:rPr lang="en-US" altLang="zh-CN" sz="2000" dirty="0"/>
              <a:t>A. Kravtsov (UChicago), N. Lyskova (IKI), I. Zhuravleva (UChicago), </a:t>
            </a:r>
          </a:p>
          <a:p>
            <a:r>
              <a:rPr lang="en-US" altLang="zh-CN" sz="2000" dirty="0"/>
              <a:t>and many others</a:t>
            </a:r>
            <a:endParaRPr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9283147" y="6224264"/>
            <a:ext cx="264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2025/05/26 @SJTU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7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6"/>
    </mc:Choice>
    <mc:Fallback xmlns="">
      <p:transition spd="slow" advTm="1021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5BC65B-D563-4E5A-868E-E7162ECFF3A0}"/>
              </a:ext>
            </a:extLst>
          </p:cNvPr>
          <p:cNvSpPr txBox="1"/>
          <p:nvPr/>
        </p:nvSpPr>
        <p:spPr>
          <a:xfrm>
            <a:off x="543697" y="278233"/>
            <a:ext cx="10965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 example of </a:t>
            </a:r>
            <a:r>
              <a:rPr lang="en-US" altLang="zh-CN" sz="2800" dirty="0"/>
              <a:t>idealized cosmological </a:t>
            </a:r>
            <a:r>
              <a:rPr lang="en-US" sz="2800" dirty="0"/>
              <a:t>merger simulations (</a:t>
            </a:r>
            <a:r>
              <a:rPr lang="el-GR" sz="2800" dirty="0"/>
              <a:t>ξ</a:t>
            </a:r>
            <a:r>
              <a:rPr lang="en-US" sz="2800" dirty="0"/>
              <a:t> = 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0EFA6E-CD00-44B7-9C9F-963AA101586D}"/>
              </a:ext>
            </a:extLst>
          </p:cNvPr>
          <p:cNvSpPr txBox="1"/>
          <p:nvPr/>
        </p:nvSpPr>
        <p:spPr>
          <a:xfrm>
            <a:off x="10301227" y="6342220"/>
            <a:ext cx="169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Zhang</a:t>
            </a:r>
            <a:r>
              <a:rPr lang="en-US" dirty="0"/>
              <a:t>+2021b</a:t>
            </a:r>
          </a:p>
        </p:txBody>
      </p:sp>
      <p:pic>
        <p:nvPicPr>
          <p:cNvPr id="5" name="gas_slices_m2_temp_hres">
            <a:hlinkClick r:id="" action="ppaction://media"/>
            <a:extLst>
              <a:ext uri="{FF2B5EF4-FFF2-40B4-BE49-F238E27FC236}">
                <a16:creationId xmlns:a16="http://schemas.microsoft.com/office/drawing/2014/main" id="{F80B231C-D0AF-488F-B889-B9BC541242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088" y="1293143"/>
            <a:ext cx="10825824" cy="44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5121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04F3B2-1C20-477E-89D4-196A94890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388" y="1292613"/>
            <a:ext cx="10699407" cy="49153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777702-1199-48F7-99B2-FC44C33A6268}"/>
              </a:ext>
            </a:extLst>
          </p:cNvPr>
          <p:cNvSpPr txBox="1"/>
          <p:nvPr/>
        </p:nvSpPr>
        <p:spPr>
          <a:xfrm>
            <a:off x="584887" y="329513"/>
            <a:ext cx="4497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Evolution of DM distribution</a:t>
            </a:r>
          </a:p>
        </p:txBody>
      </p:sp>
    </p:spTree>
    <p:extLst>
      <p:ext uri="{BB962C8B-B14F-4D97-AF65-F5344CB8AC3E}">
        <p14:creationId xmlns:p14="http://schemas.microsoft.com/office/powerpoint/2010/main" val="1525907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F051A999-47CF-425C-94DD-B518CBD81BAE}"/>
              </a:ext>
            </a:extLst>
          </p:cNvPr>
          <p:cNvGrpSpPr/>
          <p:nvPr/>
        </p:nvGrpSpPr>
        <p:grpSpPr>
          <a:xfrm>
            <a:off x="384798" y="413396"/>
            <a:ext cx="4463106" cy="5578882"/>
            <a:chOff x="6607163" y="188205"/>
            <a:chExt cx="4463106" cy="5578882"/>
          </a:xfrm>
        </p:grpSpPr>
        <p:pic>
          <p:nvPicPr>
            <p:cNvPr id="21" name="Picture 20" descr="Chart, surface chart&#10;&#10;Description automatically generated">
              <a:extLst>
                <a:ext uri="{FF2B5EF4-FFF2-40B4-BE49-F238E27FC236}">
                  <a16:creationId xmlns:a16="http://schemas.microsoft.com/office/drawing/2014/main" id="{290239DE-69B1-48E6-80A3-7477AE76B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7163" y="188205"/>
              <a:ext cx="4463106" cy="55788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63FFD1-55B6-4D7B-996F-03E49A85824C}"/>
                </a:ext>
              </a:extLst>
            </p:cNvPr>
            <p:cNvSpPr txBox="1"/>
            <p:nvPr/>
          </p:nvSpPr>
          <p:spPr>
            <a:xfrm>
              <a:off x="9794737" y="2249258"/>
              <a:ext cx="953748" cy="454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/>
                <a:t>Γ</a:t>
              </a:r>
              <a:r>
                <a:rPr lang="en-US" sz="2400" baseline="-25000" dirty="0"/>
                <a:t>s </a:t>
              </a:r>
              <a:r>
                <a:rPr lang="en-US" sz="2400" dirty="0"/>
                <a:t>=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F71F4A-3F20-4F05-A0B6-993EEBE382F9}"/>
                </a:ext>
              </a:extLst>
            </p:cNvPr>
            <p:cNvSpPr txBox="1"/>
            <p:nvPr/>
          </p:nvSpPr>
          <p:spPr>
            <a:xfrm>
              <a:off x="9395527" y="4077547"/>
              <a:ext cx="492263" cy="454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/>
                <a:t>Γ</a:t>
              </a:r>
              <a:r>
                <a:rPr lang="en-US" sz="2400" baseline="-25000" dirty="0"/>
                <a:t>s</a:t>
              </a:r>
              <a:endParaRPr lang="en-US" sz="2400" dirty="0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5769700-7326-439F-BA24-8D86C32C740B}"/>
                </a:ext>
              </a:extLst>
            </p:cNvPr>
            <p:cNvCxnSpPr/>
            <p:nvPr/>
          </p:nvCxnSpPr>
          <p:spPr>
            <a:xfrm>
              <a:off x="9794737" y="4469728"/>
              <a:ext cx="277137" cy="2274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66798A-5B9C-40A5-BEC8-24A6B4FA59BA}"/>
                </a:ext>
              </a:extLst>
            </p:cNvPr>
            <p:cNvSpPr txBox="1"/>
            <p:nvPr/>
          </p:nvSpPr>
          <p:spPr>
            <a:xfrm>
              <a:off x="9475481" y="3057294"/>
              <a:ext cx="953748" cy="9806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>
                <a:lnSpc>
                  <a:spcPts val="1400"/>
                </a:lnSpc>
              </a:pPr>
              <a:r>
                <a:rPr lang="el-GR" sz="1050" dirty="0"/>
                <a:t>ξ</a:t>
              </a:r>
              <a:r>
                <a:rPr lang="en-US" sz="1050" dirty="0"/>
                <a:t> = 1</a:t>
              </a:r>
            </a:p>
            <a:p>
              <a:pPr algn="r">
                <a:lnSpc>
                  <a:spcPts val="1400"/>
                </a:lnSpc>
              </a:pPr>
              <a:r>
                <a:rPr lang="el-GR" sz="1050" dirty="0"/>
                <a:t>ξ</a:t>
              </a:r>
              <a:r>
                <a:rPr lang="en-US" sz="1050" dirty="0"/>
                <a:t> = 2</a:t>
              </a:r>
            </a:p>
            <a:p>
              <a:pPr algn="r">
                <a:lnSpc>
                  <a:spcPts val="1400"/>
                </a:lnSpc>
              </a:pPr>
              <a:r>
                <a:rPr lang="el-GR" sz="1050" dirty="0"/>
                <a:t>ξ</a:t>
              </a:r>
              <a:r>
                <a:rPr lang="en-US" sz="1050" dirty="0"/>
                <a:t> = 4</a:t>
              </a:r>
            </a:p>
            <a:p>
              <a:pPr algn="r">
                <a:lnSpc>
                  <a:spcPts val="1400"/>
                </a:lnSpc>
              </a:pPr>
              <a:r>
                <a:rPr lang="el-GR" sz="1050" dirty="0"/>
                <a:t>ξ</a:t>
              </a:r>
              <a:r>
                <a:rPr lang="en-US" sz="1050" dirty="0"/>
                <a:t> = 10</a:t>
              </a:r>
            </a:p>
            <a:p>
              <a:pPr algn="r">
                <a:lnSpc>
                  <a:spcPts val="1400"/>
                </a:lnSpc>
              </a:pPr>
              <a:r>
                <a:rPr lang="en-US" altLang="zh-CN" sz="1050" dirty="0"/>
                <a:t>isolated</a:t>
              </a:r>
              <a:endParaRPr lang="en-US" sz="105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B2CB20-FF17-712E-1CEB-7764E338A8DC}"/>
              </a:ext>
            </a:extLst>
          </p:cNvPr>
          <p:cNvGrpSpPr/>
          <p:nvPr/>
        </p:nvGrpSpPr>
        <p:grpSpPr>
          <a:xfrm>
            <a:off x="5334982" y="3298361"/>
            <a:ext cx="3404202" cy="3458224"/>
            <a:chOff x="832643" y="96559"/>
            <a:chExt cx="3744372" cy="38037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9A4B55-3D53-06B1-723F-2AFEBB60C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-2309" b="-1"/>
            <a:stretch/>
          </p:blipFill>
          <p:spPr>
            <a:xfrm>
              <a:off x="832643" y="96559"/>
              <a:ext cx="3744372" cy="380379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FB6F82E-85FF-0329-1E71-71E9FDAC6C41}"/>
                </a:ext>
              </a:extLst>
            </p:cNvPr>
            <p:cNvSpPr/>
            <p:nvPr/>
          </p:nvSpPr>
          <p:spPr>
            <a:xfrm>
              <a:off x="1439245" y="3059670"/>
              <a:ext cx="2397674" cy="4062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Mansfield+2017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4CF9448-C024-4FD7-8D34-75F9ADF0A3AE}"/>
              </a:ext>
            </a:extLst>
          </p:cNvPr>
          <p:cNvGrpSpPr/>
          <p:nvPr/>
        </p:nvGrpSpPr>
        <p:grpSpPr>
          <a:xfrm>
            <a:off x="5759569" y="101415"/>
            <a:ext cx="5179057" cy="3360850"/>
            <a:chOff x="6455248" y="3271856"/>
            <a:chExt cx="4910552" cy="31866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CD65620-DC87-4FE3-9E79-B55E3602C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7407"/>
            <a:stretch/>
          </p:blipFill>
          <p:spPr>
            <a:xfrm>
              <a:off x="6455248" y="3271856"/>
              <a:ext cx="4910552" cy="31866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FF1E0D-DD20-4982-A518-5A69B4CF3C4A}"/>
                </a:ext>
              </a:extLst>
            </p:cNvPr>
            <p:cNvSpPr txBox="1"/>
            <p:nvPr/>
          </p:nvSpPr>
          <p:spPr>
            <a:xfrm>
              <a:off x="7150443" y="3402597"/>
              <a:ext cx="1383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/>
                <a:t>Δ</a:t>
              </a:r>
              <a:r>
                <a:rPr lang="en-US" altLang="zh-CN" dirty="0"/>
                <a:t>t ~ 1.2 Gyr</a:t>
              </a:r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4D25F3C-A149-C7D1-3349-251A4EB99806}"/>
              </a:ext>
            </a:extLst>
          </p:cNvPr>
          <p:cNvSpPr txBox="1"/>
          <p:nvPr/>
        </p:nvSpPr>
        <p:spPr>
          <a:xfrm>
            <a:off x="9045107" y="4530158"/>
            <a:ext cx="2693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Scatters in </a:t>
            </a:r>
            <a:r>
              <a:rPr lang="el-GR" sz="2800" dirty="0"/>
              <a:t>Γ</a:t>
            </a:r>
            <a:r>
              <a:rPr lang="en-US" sz="2800" dirty="0"/>
              <a:t> – R</a:t>
            </a:r>
            <a:r>
              <a:rPr lang="en-US" sz="2800" baseline="-25000" dirty="0"/>
              <a:t>sp</a:t>
            </a:r>
            <a:r>
              <a:rPr lang="en-US" sz="2800" dirty="0"/>
              <a:t> relation</a:t>
            </a:r>
          </a:p>
        </p:txBody>
      </p:sp>
    </p:spTree>
    <p:extLst>
      <p:ext uri="{BB962C8B-B14F-4D97-AF65-F5344CB8AC3E}">
        <p14:creationId xmlns:p14="http://schemas.microsoft.com/office/powerpoint/2010/main" val="934673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D80001A-5F6B-4758-AEB5-720746AB4FCB}"/>
              </a:ext>
            </a:extLst>
          </p:cNvPr>
          <p:cNvGrpSpPr/>
          <p:nvPr/>
        </p:nvGrpSpPr>
        <p:grpSpPr>
          <a:xfrm>
            <a:off x="-69489" y="1340322"/>
            <a:ext cx="12025462" cy="4010940"/>
            <a:chOff x="24714" y="715756"/>
            <a:chExt cx="11316791" cy="377457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EE0B58-B7F0-4ABF-BA79-B6CFEEF6B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1539"/>
            <a:stretch/>
          </p:blipFill>
          <p:spPr>
            <a:xfrm>
              <a:off x="24714" y="4201311"/>
              <a:ext cx="7066181" cy="289017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CA6510B-ED52-40B0-9713-03A0E1B67301}"/>
                </a:ext>
              </a:extLst>
            </p:cNvPr>
            <p:cNvGrpSpPr/>
            <p:nvPr/>
          </p:nvGrpSpPr>
          <p:grpSpPr>
            <a:xfrm>
              <a:off x="164425" y="715756"/>
              <a:ext cx="11177080" cy="3774006"/>
              <a:chOff x="164425" y="715756"/>
              <a:chExt cx="11177080" cy="377400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646D3BF-0A09-4C85-8C5B-A1D8028EDBCB}"/>
                  </a:ext>
                </a:extLst>
              </p:cNvPr>
              <p:cNvGrpSpPr/>
              <p:nvPr/>
            </p:nvGrpSpPr>
            <p:grpSpPr>
              <a:xfrm>
                <a:off x="164425" y="715756"/>
                <a:ext cx="11177080" cy="1858242"/>
                <a:chOff x="164425" y="715756"/>
                <a:chExt cx="11177080" cy="1858242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72EF5451-93E8-4FB6-BDD4-5B11C8BC7297}"/>
                    </a:ext>
                  </a:extLst>
                </p:cNvPr>
                <p:cNvGrpSpPr/>
                <p:nvPr/>
              </p:nvGrpSpPr>
              <p:grpSpPr>
                <a:xfrm>
                  <a:off x="164425" y="715756"/>
                  <a:ext cx="11177080" cy="1858242"/>
                  <a:chOff x="172663" y="707518"/>
                  <a:chExt cx="11177080" cy="1858242"/>
                </a:xfrm>
              </p:grpSpPr>
              <p:pic>
                <p:nvPicPr>
                  <p:cNvPr id="2" name="Picture 1">
                    <a:extLst>
                      <a:ext uri="{FF2B5EF4-FFF2-40B4-BE49-F238E27FC236}">
                        <a16:creationId xmlns:a16="http://schemas.microsoft.com/office/drawing/2014/main" id="{E4342E1D-3C91-45C1-BBB0-2528FDC0CA0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-1200" b="53979"/>
                  <a:stretch/>
                </p:blipFill>
                <p:spPr>
                  <a:xfrm>
                    <a:off x="172663" y="707518"/>
                    <a:ext cx="6961304" cy="1564863"/>
                  </a:xfrm>
                  <a:prstGeom prst="rect">
                    <a:avLst/>
                  </a:prstGeom>
                </p:spPr>
              </p:pic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A3DB0AF5-9E9C-4157-B01B-A778A724F5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91372"/>
                  <a:stretch/>
                </p:blipFill>
                <p:spPr>
                  <a:xfrm>
                    <a:off x="247008" y="2272381"/>
                    <a:ext cx="6878721" cy="293379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1B0A3E1B-6E84-4DFD-A56C-18EDF656AE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68772" t="46301"/>
                  <a:stretch/>
                </p:blipFill>
                <p:spPr>
                  <a:xfrm>
                    <a:off x="9201665" y="732232"/>
                    <a:ext cx="2148078" cy="182594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9BFC78D3-5326-43EE-BEDB-8038D03AE3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396" t="46301" r="61945"/>
                <a:stretch/>
              </p:blipFill>
              <p:spPr>
                <a:xfrm>
                  <a:off x="7084540" y="739816"/>
                  <a:ext cx="2108887" cy="1825944"/>
                </a:xfrm>
                <a:prstGeom prst="rect">
                  <a:avLst/>
                </a:prstGeom>
              </p:spPr>
            </p:pic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47D70E8-F18C-45A2-A8E1-1BFA77B13F03}"/>
                  </a:ext>
                </a:extLst>
              </p:cNvPr>
              <p:cNvGrpSpPr/>
              <p:nvPr/>
            </p:nvGrpSpPr>
            <p:grpSpPr>
              <a:xfrm>
                <a:off x="164425" y="2622038"/>
                <a:ext cx="11168843" cy="1867724"/>
                <a:chOff x="189139" y="2704418"/>
                <a:chExt cx="11168843" cy="1867724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AA149463-624B-484B-B615-A151410703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69600" t="46546" r="1"/>
                <a:stretch/>
              </p:blipFill>
              <p:spPr>
                <a:xfrm>
                  <a:off x="9209903" y="2746198"/>
                  <a:ext cx="2148079" cy="1825944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B3382BC7-7904-4526-A1AD-E12F6E87D7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9646" t="46546" r="59488"/>
                <a:stretch/>
              </p:blipFill>
              <p:spPr>
                <a:xfrm>
                  <a:off x="7076303" y="2746198"/>
                  <a:ext cx="2181030" cy="1825944"/>
                </a:xfrm>
                <a:prstGeom prst="rect">
                  <a:avLst/>
                </a:prstGeom>
              </p:spPr>
            </p:pic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764EBCBF-4059-4AC9-BA34-3E030F5997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834" b="53967"/>
                <a:stretch/>
              </p:blipFill>
              <p:spPr>
                <a:xfrm>
                  <a:off x="189139" y="2704418"/>
                  <a:ext cx="6936590" cy="157244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6864208-5709-4CCC-90A5-38A23FE7B7C5}"/>
              </a:ext>
            </a:extLst>
          </p:cNvPr>
          <p:cNvGrpSpPr/>
          <p:nvPr/>
        </p:nvGrpSpPr>
        <p:grpSpPr>
          <a:xfrm>
            <a:off x="2705046" y="147134"/>
            <a:ext cx="2880360" cy="1080064"/>
            <a:chOff x="2698614" y="147134"/>
            <a:chExt cx="3074670" cy="108006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955D5C-B531-4862-8550-97317E731670}"/>
                </a:ext>
              </a:extLst>
            </p:cNvPr>
            <p:cNvSpPr txBox="1"/>
            <p:nvPr/>
          </p:nvSpPr>
          <p:spPr>
            <a:xfrm>
              <a:off x="2698614" y="147134"/>
              <a:ext cx="30746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transitional stage: rapid contraction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B00B202-6FD1-4C2C-A2D3-8B487332D9AE}"/>
                </a:ext>
              </a:extLst>
            </p:cNvPr>
            <p:cNvCxnSpPr>
              <a:cxnSpLocks/>
            </p:cNvCxnSpPr>
            <p:nvPr/>
          </p:nvCxnSpPr>
          <p:spPr>
            <a:xfrm>
              <a:off x="4106242" y="998598"/>
              <a:ext cx="0" cy="22860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7E7139C-EF68-4E32-B8F8-956BADBBC714}"/>
              </a:ext>
            </a:extLst>
          </p:cNvPr>
          <p:cNvGrpSpPr/>
          <p:nvPr/>
        </p:nvGrpSpPr>
        <p:grpSpPr>
          <a:xfrm>
            <a:off x="7418663" y="5524924"/>
            <a:ext cx="2887980" cy="1024203"/>
            <a:chOff x="7380955" y="5320239"/>
            <a:chExt cx="2887980" cy="10508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5A7C63-C8E7-4D33-BDFE-8FF7993C4050}"/>
                </a:ext>
              </a:extLst>
            </p:cNvPr>
            <p:cNvSpPr txBox="1"/>
            <p:nvPr/>
          </p:nvSpPr>
          <p:spPr>
            <a:xfrm>
              <a:off x="7380955" y="5518468"/>
              <a:ext cx="2887980" cy="852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smooth accretion dominates (&gt;r</a:t>
              </a:r>
              <a:r>
                <a:rPr lang="en-US" sz="2400" baseline="-25000" dirty="0"/>
                <a:t>vir</a:t>
              </a:r>
              <a:r>
                <a:rPr lang="en-US" sz="2400" dirty="0"/>
                <a:t>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D96E234-CB17-4699-95A3-9EE3F443B0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68690" y="5320239"/>
              <a:ext cx="0" cy="23454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9703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6FBDF48-08A3-B3E6-0A88-D65856EE566D}"/>
              </a:ext>
            </a:extLst>
          </p:cNvPr>
          <p:cNvGrpSpPr/>
          <p:nvPr/>
        </p:nvGrpSpPr>
        <p:grpSpPr>
          <a:xfrm>
            <a:off x="34554" y="131241"/>
            <a:ext cx="12045786" cy="3021268"/>
            <a:chOff x="34554" y="131241"/>
            <a:chExt cx="12045786" cy="30212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D45B2FC-6EF9-708E-FCC1-01BE3D4EBD4C}"/>
                </a:ext>
              </a:extLst>
            </p:cNvPr>
            <p:cNvGrpSpPr/>
            <p:nvPr/>
          </p:nvGrpSpPr>
          <p:grpSpPr>
            <a:xfrm>
              <a:off x="34554" y="131241"/>
              <a:ext cx="12045786" cy="3021268"/>
              <a:chOff x="34554" y="131241"/>
              <a:chExt cx="12045786" cy="3021268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D466B1C4-D0C2-A113-F98F-DC77EE8AA228}"/>
                  </a:ext>
                </a:extLst>
              </p:cNvPr>
              <p:cNvGrpSpPr/>
              <p:nvPr/>
            </p:nvGrpSpPr>
            <p:grpSpPr>
              <a:xfrm>
                <a:off x="34554" y="369853"/>
                <a:ext cx="12045786" cy="2782656"/>
                <a:chOff x="364930" y="512363"/>
                <a:chExt cx="12744518" cy="2944068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46FD9728-5887-155C-0950-EA39C50DBD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12520" y="698013"/>
                  <a:ext cx="11996928" cy="2758418"/>
                </a:xfrm>
                <a:prstGeom prst="rect">
                  <a:avLst/>
                </a:prstGeom>
              </p:spPr>
            </p:pic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8FECE00B-A45E-8FB2-C728-2D74B5378F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1347"/>
                <a:stretch/>
              </p:blipFill>
              <p:spPr>
                <a:xfrm>
                  <a:off x="364930" y="512363"/>
                  <a:ext cx="769595" cy="2743200"/>
                </a:xfrm>
                <a:prstGeom prst="rect">
                  <a:avLst/>
                </a:prstGeom>
              </p:spPr>
            </p:pic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6D800E-DE2A-D0BB-6680-E4949FF2943C}"/>
                  </a:ext>
                </a:extLst>
              </p:cNvPr>
              <p:cNvSpPr txBox="1"/>
              <p:nvPr/>
            </p:nvSpPr>
            <p:spPr>
              <a:xfrm>
                <a:off x="3578798" y="131241"/>
                <a:ext cx="2380494" cy="422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“3-body scattering”</a:t>
                </a:r>
                <a:endParaRPr lang="en-US" sz="2000" dirty="0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333EDEE-B317-3825-A9BC-036AF37DC0A9}"/>
                </a:ext>
              </a:extLst>
            </p:cNvPr>
            <p:cNvSpPr/>
            <p:nvPr/>
          </p:nvSpPr>
          <p:spPr>
            <a:xfrm>
              <a:off x="4418609" y="729467"/>
              <a:ext cx="572856" cy="583995"/>
            </a:xfrm>
            <a:prstGeom prst="ellipse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2DE21A0-E69C-1B9E-AD07-DC3417B97CE1}"/>
                </a:ext>
              </a:extLst>
            </p:cNvPr>
            <p:cNvSpPr/>
            <p:nvPr/>
          </p:nvSpPr>
          <p:spPr>
            <a:xfrm>
              <a:off x="3724066" y="1259163"/>
              <a:ext cx="592431" cy="1057914"/>
            </a:xfrm>
            <a:prstGeom prst="ellipse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20F574-EBFA-EF9E-F161-EE7EC19F002C}"/>
                </a:ext>
              </a:extLst>
            </p:cNvPr>
            <p:cNvSpPr txBox="1"/>
            <p:nvPr/>
          </p:nvSpPr>
          <p:spPr>
            <a:xfrm>
              <a:off x="3702855" y="2391827"/>
              <a:ext cx="1002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sub</a:t>
              </a:r>
              <a:r>
                <a:rPr lang="en-US" altLang="zh-CN" sz="2000" dirty="0"/>
                <a:t>halo</a:t>
              </a:r>
              <a:endParaRPr lang="en-US" sz="20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8A4FEE-5DB7-8109-E919-4A05496A7517}"/>
              </a:ext>
            </a:extLst>
          </p:cNvPr>
          <p:cNvGrpSpPr/>
          <p:nvPr/>
        </p:nvGrpSpPr>
        <p:grpSpPr>
          <a:xfrm>
            <a:off x="6173637" y="3341496"/>
            <a:ext cx="5867534" cy="3443740"/>
            <a:chOff x="-418699" y="3939792"/>
            <a:chExt cx="5244676" cy="30781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8B008C-5004-4B42-A64B-5639906F2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18699" y="3939792"/>
              <a:ext cx="4474034" cy="277555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DFE5BCB-212A-8841-4018-C9C276B5CDB7}"/>
                </a:ext>
              </a:extLst>
            </p:cNvPr>
            <p:cNvSpPr/>
            <p:nvPr/>
          </p:nvSpPr>
          <p:spPr>
            <a:xfrm>
              <a:off x="2737528" y="6715352"/>
              <a:ext cx="2088449" cy="3026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Vogelsberger&amp;</a:t>
              </a:r>
              <a:r>
                <a:rPr lang="en-US" altLang="zh-CN" sz="1600" dirty="0"/>
                <a:t>White</a:t>
              </a:r>
              <a:r>
                <a:rPr lang="en-US" sz="1600" dirty="0"/>
                <a:t>2011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B24088-F49F-B66A-8572-3F480031CCCA}"/>
              </a:ext>
            </a:extLst>
          </p:cNvPr>
          <p:cNvGrpSpPr/>
          <p:nvPr/>
        </p:nvGrpSpPr>
        <p:grpSpPr>
          <a:xfrm>
            <a:off x="1651148" y="3427314"/>
            <a:ext cx="3504871" cy="3320210"/>
            <a:chOff x="1269610" y="3687547"/>
            <a:chExt cx="3213964" cy="3044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6B596DE-FB83-6921-2444-642D5794E734}"/>
                </a:ext>
              </a:extLst>
            </p:cNvPr>
            <p:cNvGrpSpPr/>
            <p:nvPr/>
          </p:nvGrpSpPr>
          <p:grpSpPr>
            <a:xfrm>
              <a:off x="1269610" y="3687547"/>
              <a:ext cx="3213964" cy="3044630"/>
              <a:chOff x="1179576" y="3706317"/>
              <a:chExt cx="3213964" cy="304463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57A7BAB-376B-74AA-DD5D-D1DAA5DFF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79576" y="3706317"/>
                <a:ext cx="3213964" cy="3044630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4E40766-8CD7-0AA9-FD05-3D722C7999E6}"/>
                  </a:ext>
                </a:extLst>
              </p:cNvPr>
              <p:cNvSpPr/>
              <p:nvPr/>
            </p:nvSpPr>
            <p:spPr>
              <a:xfrm>
                <a:off x="1383456" y="4497944"/>
                <a:ext cx="338328" cy="338328"/>
              </a:xfrm>
              <a:prstGeom prst="ellipse">
                <a:avLst/>
              </a:prstGeom>
              <a:solidFill>
                <a:schemeClr val="accent2">
                  <a:alpha val="7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C315518-3C74-D60A-9C18-93D840F89F15}"/>
                  </a:ext>
                </a:extLst>
              </p:cNvPr>
              <p:cNvSpPr/>
              <p:nvPr/>
            </p:nvSpPr>
            <p:spPr>
              <a:xfrm>
                <a:off x="1383456" y="4944425"/>
                <a:ext cx="338328" cy="338328"/>
              </a:xfrm>
              <a:prstGeom prst="ellipse">
                <a:avLst/>
              </a:prstGeom>
              <a:solidFill>
                <a:schemeClr val="accent2">
                  <a:alpha val="72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4F80CA-1F30-B0E6-CAC5-D21C48AC9DAE}"/>
                </a:ext>
              </a:extLst>
            </p:cNvPr>
            <p:cNvSpPr txBox="1"/>
            <p:nvPr/>
          </p:nvSpPr>
          <p:spPr>
            <a:xfrm>
              <a:off x="1672963" y="6110850"/>
              <a:ext cx="1956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Credit: E. Churazov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248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52C987C2-EE30-43BF-849A-E1282F06B968}"/>
              </a:ext>
            </a:extLst>
          </p:cNvPr>
          <p:cNvSpPr txBox="1"/>
          <p:nvPr/>
        </p:nvSpPr>
        <p:spPr>
          <a:xfrm>
            <a:off x="374059" y="261364"/>
            <a:ext cx="7855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Runaway merger shock and merger-driven outflows</a:t>
            </a:r>
            <a:endParaRPr lang="zh-CN" altLang="en-US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53C265-FF0A-4E3B-9B97-90941EF3C9B9}"/>
              </a:ext>
            </a:extLst>
          </p:cNvPr>
          <p:cNvGrpSpPr/>
          <p:nvPr/>
        </p:nvGrpSpPr>
        <p:grpSpPr>
          <a:xfrm>
            <a:off x="2323702" y="1139309"/>
            <a:ext cx="7855541" cy="4986057"/>
            <a:chOff x="2427809" y="1340228"/>
            <a:chExt cx="7336381" cy="46565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CC6D5A-E10F-437D-9BDF-F71B4189C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7809" y="1340228"/>
              <a:ext cx="7336381" cy="465653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D56BA05-B9C1-4181-841B-EDBA59A17822}"/>
                </a:ext>
              </a:extLst>
            </p:cNvPr>
            <p:cNvSpPr txBox="1"/>
            <p:nvPr/>
          </p:nvSpPr>
          <p:spPr>
            <a:xfrm>
              <a:off x="5535737" y="1898098"/>
              <a:ext cx="1651121" cy="397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Shock-driven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0FE37B3-06F1-499C-89BA-8452E454D215}"/>
              </a:ext>
            </a:extLst>
          </p:cNvPr>
          <p:cNvSpPr txBox="1"/>
          <p:nvPr/>
        </p:nvSpPr>
        <p:spPr>
          <a:xfrm>
            <a:off x="152848" y="6377932"/>
            <a:ext cx="2786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Zhang</a:t>
            </a:r>
            <a:r>
              <a:rPr lang="en-US" dirty="0"/>
              <a:t>+2020a, 2020</a:t>
            </a:r>
            <a:r>
              <a:rPr lang="en-US" altLang="zh-CN" dirty="0"/>
              <a:t>b</a:t>
            </a:r>
            <a:endParaRPr lang="en-US" dirty="0"/>
          </a:p>
        </p:txBody>
      </p:sp>
      <p:sp>
        <p:nvSpPr>
          <p:cNvPr id="13" name="文本框 3">
            <a:extLst>
              <a:ext uri="{FF2B5EF4-FFF2-40B4-BE49-F238E27FC236}">
                <a16:creationId xmlns:a16="http://schemas.microsoft.com/office/drawing/2014/main" id="{68870C04-3ED0-EB8D-A97E-232BCFFEC6B9}"/>
              </a:ext>
            </a:extLst>
          </p:cNvPr>
          <p:cNvSpPr txBox="1"/>
          <p:nvPr/>
        </p:nvSpPr>
        <p:spPr>
          <a:xfrm>
            <a:off x="5651563" y="6161195"/>
            <a:ext cx="6472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Merger-accelerated Accretion shock (MA-shock)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57160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1544E8-3DF8-42AF-94F9-BD51BC4EC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45" y="861391"/>
            <a:ext cx="11179509" cy="5845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8C73C0-D095-4309-8AFB-2944A3CF22E0}"/>
              </a:ext>
            </a:extLst>
          </p:cNvPr>
          <p:cNvSpPr txBox="1"/>
          <p:nvPr/>
        </p:nvSpPr>
        <p:spPr>
          <a:xfrm>
            <a:off x="370701" y="176963"/>
            <a:ext cx="894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Evolution of gas atmospheres in the pre-merger stage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0285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14016E-F1D2-4787-96E2-18596A1C92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66" y="369323"/>
            <a:ext cx="11100868" cy="61193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52618A-24B0-41D1-B980-68D5E670FCC7}"/>
              </a:ext>
            </a:extLst>
          </p:cNvPr>
          <p:cNvSpPr txBox="1"/>
          <p:nvPr/>
        </p:nvSpPr>
        <p:spPr>
          <a:xfrm>
            <a:off x="8414536" y="3606230"/>
            <a:ext cx="1212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MA-shock</a:t>
            </a:r>
          </a:p>
        </p:txBody>
      </p:sp>
    </p:spTree>
    <p:extLst>
      <p:ext uri="{BB962C8B-B14F-4D97-AF65-F5344CB8AC3E}">
        <p14:creationId xmlns:p14="http://schemas.microsoft.com/office/powerpoint/2010/main" val="3619856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B02513D-B70B-429E-9B87-407E6F2F414E}"/>
              </a:ext>
            </a:extLst>
          </p:cNvPr>
          <p:cNvGrpSpPr/>
          <p:nvPr/>
        </p:nvGrpSpPr>
        <p:grpSpPr>
          <a:xfrm>
            <a:off x="104437" y="942680"/>
            <a:ext cx="6390829" cy="4736830"/>
            <a:chOff x="5283200" y="936951"/>
            <a:chExt cx="6705600" cy="49701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855B95-D268-4771-9074-57D014064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3200" y="1382712"/>
              <a:ext cx="6705600" cy="4524375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134595A-02C3-4882-92EF-5CB9CEB904E2}"/>
                </a:ext>
              </a:extLst>
            </p:cNvPr>
            <p:cNvGrpSpPr/>
            <p:nvPr/>
          </p:nvGrpSpPr>
          <p:grpSpPr>
            <a:xfrm>
              <a:off x="6330452" y="936951"/>
              <a:ext cx="4341144" cy="3831524"/>
              <a:chOff x="6354519" y="1704915"/>
              <a:chExt cx="4341144" cy="3831524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6879801" y="1704915"/>
                <a:ext cx="38158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/>
                  <a:t>1D cosmological simulation</a:t>
                </a:r>
                <a:endParaRPr lang="zh-CN" altLang="en-US" sz="2400" dirty="0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BB45EB0-C6B6-46AE-94CF-27DE83760E98}"/>
                  </a:ext>
                </a:extLst>
              </p:cNvPr>
              <p:cNvGrpSpPr/>
              <p:nvPr/>
            </p:nvGrpSpPr>
            <p:grpSpPr>
              <a:xfrm>
                <a:off x="6354519" y="3000088"/>
                <a:ext cx="3385939" cy="2536351"/>
                <a:chOff x="6354519" y="3000088"/>
                <a:chExt cx="3385939" cy="2536351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573E6DD-9006-4F19-9950-CCC3CBA9FD68}"/>
                    </a:ext>
                  </a:extLst>
                </p:cNvPr>
                <p:cNvSpPr txBox="1"/>
                <p:nvPr/>
              </p:nvSpPr>
              <p:spPr>
                <a:xfrm>
                  <a:off x="8530231" y="3000088"/>
                  <a:ext cx="121022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MA-shock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BBD3B714-624B-456A-AB16-61D290BF22E5}"/>
                    </a:ext>
                  </a:extLst>
                </p:cNvPr>
                <p:cNvSpPr txBox="1"/>
                <p:nvPr/>
              </p:nvSpPr>
              <p:spPr>
                <a:xfrm>
                  <a:off x="8178543" y="3831975"/>
                  <a:ext cx="5447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CD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F25784E-9460-47BF-AF4A-7CE7B53B3A71}"/>
                    </a:ext>
                  </a:extLst>
                </p:cNvPr>
                <p:cNvSpPr txBox="1"/>
                <p:nvPr/>
              </p:nvSpPr>
              <p:spPr>
                <a:xfrm>
                  <a:off x="6354519" y="3764888"/>
                  <a:ext cx="119237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Accretion shock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398BAB5-CC21-493A-9BF0-5284700F22B5}"/>
                    </a:ext>
                  </a:extLst>
                </p:cNvPr>
                <p:cNvSpPr txBox="1"/>
                <p:nvPr/>
              </p:nvSpPr>
              <p:spPr>
                <a:xfrm>
                  <a:off x="7544257" y="5167107"/>
                  <a:ext cx="164427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Merger shock</a:t>
                  </a:r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44073600-E49D-4865-B7AE-63C3FF2857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01064" y="3348400"/>
                  <a:ext cx="0" cy="193157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C499F498-4DA8-49C0-8DB8-599BAFCB14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61616" y="4418271"/>
                  <a:ext cx="0" cy="317089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12FE395F-DC1C-4446-8AB3-AF22B76B2A14}"/>
                    </a:ext>
                  </a:extLst>
                </p:cNvPr>
                <p:cNvCxnSpPr>
                  <a:cxnSpLocks/>
                  <a:stCxn id="41" idx="1"/>
                </p:cNvCxnSpPr>
                <p:nvPr/>
              </p:nvCxnSpPr>
              <p:spPr>
                <a:xfrm flipH="1" flipV="1">
                  <a:off x="7180954" y="5349213"/>
                  <a:ext cx="363303" cy="256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525F673C-1ECD-4C5F-BBC4-420F6D78AA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10533" y="4037309"/>
                  <a:ext cx="268010" cy="163998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97350A3-63CF-337D-7201-AECD3A9EE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901" y="3165587"/>
            <a:ext cx="4686336" cy="301264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3B252-BCDD-A486-E079-A40E06D40B3E}"/>
              </a:ext>
            </a:extLst>
          </p:cNvPr>
          <p:cNvGrpSpPr/>
          <p:nvPr/>
        </p:nvGrpSpPr>
        <p:grpSpPr>
          <a:xfrm>
            <a:off x="7766999" y="875754"/>
            <a:ext cx="4255874" cy="1955061"/>
            <a:chOff x="1033158" y="1609512"/>
            <a:chExt cx="4255874" cy="195506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2A3862E-02D7-EA33-A5E6-59A822DA91D9}"/>
                </a:ext>
              </a:extLst>
            </p:cNvPr>
            <p:cNvGrpSpPr/>
            <p:nvPr/>
          </p:nvGrpSpPr>
          <p:grpSpPr>
            <a:xfrm>
              <a:off x="1033158" y="2029464"/>
              <a:ext cx="4255874" cy="1274764"/>
              <a:chOff x="466618" y="4708708"/>
              <a:chExt cx="5142521" cy="1274764"/>
            </a:xfrm>
          </p:grpSpPr>
          <p:grpSp>
            <p:nvGrpSpPr>
              <p:cNvPr id="30" name="组合 7">
                <a:extLst>
                  <a:ext uri="{FF2B5EF4-FFF2-40B4-BE49-F238E27FC236}">
                    <a16:creationId xmlns:a16="http://schemas.microsoft.com/office/drawing/2014/main" id="{D0B8DF9D-CB19-40D8-00A2-44E21EC7708E}"/>
                  </a:ext>
                </a:extLst>
              </p:cNvPr>
              <p:cNvGrpSpPr/>
              <p:nvPr/>
            </p:nvGrpSpPr>
            <p:grpSpPr>
              <a:xfrm>
                <a:off x="466618" y="4708708"/>
                <a:ext cx="5142521" cy="1274764"/>
                <a:chOff x="752468" y="4330312"/>
                <a:chExt cx="4610962" cy="1142998"/>
              </a:xfrm>
            </p:grpSpPr>
            <p:grpSp>
              <p:nvGrpSpPr>
                <p:cNvPr id="38" name="组合 62">
                  <a:extLst>
                    <a:ext uri="{FF2B5EF4-FFF2-40B4-BE49-F238E27FC236}">
                      <a16:creationId xmlns:a16="http://schemas.microsoft.com/office/drawing/2014/main" id="{9432A4B9-849E-C0FB-6877-F339865EB162}"/>
                    </a:ext>
                  </a:extLst>
                </p:cNvPr>
                <p:cNvGrpSpPr/>
                <p:nvPr/>
              </p:nvGrpSpPr>
              <p:grpSpPr>
                <a:xfrm>
                  <a:off x="1092154" y="4398956"/>
                  <a:ext cx="4271276" cy="1074354"/>
                  <a:chOff x="1092154" y="4529586"/>
                  <a:chExt cx="4271276" cy="1074354"/>
                </a:xfrm>
              </p:grpSpPr>
              <p:grpSp>
                <p:nvGrpSpPr>
                  <p:cNvPr id="45" name="组合 47">
                    <a:extLst>
                      <a:ext uri="{FF2B5EF4-FFF2-40B4-BE49-F238E27FC236}">
                        <a16:creationId xmlns:a16="http://schemas.microsoft.com/office/drawing/2014/main" id="{6D1D2028-9293-D918-26EB-4D73894A5B1D}"/>
                      </a:ext>
                    </a:extLst>
                  </p:cNvPr>
                  <p:cNvGrpSpPr/>
                  <p:nvPr/>
                </p:nvGrpSpPr>
                <p:grpSpPr>
                  <a:xfrm>
                    <a:off x="1092154" y="4529586"/>
                    <a:ext cx="3416848" cy="1074354"/>
                    <a:chOff x="1157410" y="4461545"/>
                    <a:chExt cx="3618961" cy="1074354"/>
                  </a:xfrm>
                </p:grpSpPr>
                <p:grpSp>
                  <p:nvGrpSpPr>
                    <p:cNvPr id="53" name="组合 26">
                      <a:extLst>
                        <a:ext uri="{FF2B5EF4-FFF2-40B4-BE49-F238E27FC236}">
                          <a16:creationId xmlns:a16="http://schemas.microsoft.com/office/drawing/2014/main" id="{16B560BD-0F68-8414-B970-1708B81545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70056" y="4801456"/>
                      <a:ext cx="2206315" cy="734443"/>
                      <a:chOff x="2945483" y="3845313"/>
                      <a:chExt cx="940823" cy="1040682"/>
                    </a:xfrm>
                  </p:grpSpPr>
                  <p:cxnSp>
                    <p:nvCxnSpPr>
                      <p:cNvPr id="56" name="肘形连接符 29">
                        <a:extLst>
                          <a:ext uri="{FF2B5EF4-FFF2-40B4-BE49-F238E27FC236}">
                            <a16:creationId xmlns:a16="http://schemas.microsoft.com/office/drawing/2014/main" id="{160FA37B-BBE0-DE1F-A34C-32A1F046B72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233244" y="4137303"/>
                        <a:ext cx="653062" cy="748692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7" name="肘形连接符 30">
                        <a:extLst>
                          <a:ext uri="{FF2B5EF4-FFF2-40B4-BE49-F238E27FC236}">
                            <a16:creationId xmlns:a16="http://schemas.microsoft.com/office/drawing/2014/main" id="{2DB1CB20-BE26-0A2E-BB8C-531B569DC61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945483" y="3845313"/>
                        <a:ext cx="320675" cy="292001"/>
                      </a:xfrm>
                      <a:prstGeom prst="bentConnector3">
                        <a:avLst>
                          <a:gd name="adj1" fmla="val 66558"/>
                        </a:avLst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54" name="直接连接符 43">
                      <a:extLst>
                        <a:ext uri="{FF2B5EF4-FFF2-40B4-BE49-F238E27FC236}">
                          <a16:creationId xmlns:a16="http://schemas.microsoft.com/office/drawing/2014/main" id="{44A17334-9957-C798-C8AB-D947FF07163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57410" y="4461545"/>
                      <a:ext cx="438489" cy="0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接连接符 46">
                      <a:extLst>
                        <a:ext uri="{FF2B5EF4-FFF2-40B4-BE49-F238E27FC236}">
                          <a16:creationId xmlns:a16="http://schemas.microsoft.com/office/drawing/2014/main" id="{FC86F51D-7C6C-34F9-E664-F9DF9E9C5D5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575947" y="4461545"/>
                      <a:ext cx="1008001" cy="338767"/>
                    </a:xfrm>
                    <a:prstGeom prst="line">
                      <a:avLst/>
                    </a:prstGeom>
                    <a:ln w="381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2" name="文本框 61">
                    <a:extLst>
                      <a:ext uri="{FF2B5EF4-FFF2-40B4-BE49-F238E27FC236}">
                        <a16:creationId xmlns:a16="http://schemas.microsoft.com/office/drawing/2014/main" id="{8F9B1A72-CADF-FF45-CF47-EA80FD83A2DB}"/>
                      </a:ext>
                    </a:extLst>
                  </p:cNvPr>
                  <p:cNvSpPr txBox="1"/>
                  <p:nvPr/>
                </p:nvSpPr>
                <p:spPr>
                  <a:xfrm>
                    <a:off x="3904823" y="4993334"/>
                    <a:ext cx="1458607" cy="35875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000" dirty="0"/>
                      <a:t>MA-shock</a:t>
                    </a:r>
                    <a:endParaRPr lang="zh-CN" altLang="en-US" sz="2000" dirty="0"/>
                  </a:p>
                </p:txBody>
              </p:sp>
            </p:grpSp>
            <p:sp>
              <p:nvSpPr>
                <p:cNvPr id="42" name="文本框 63">
                  <a:extLst>
                    <a:ext uri="{FF2B5EF4-FFF2-40B4-BE49-F238E27FC236}">
                      <a16:creationId xmlns:a16="http://schemas.microsoft.com/office/drawing/2014/main" id="{90EAFEBE-D3E1-5033-34A5-B368CF2D3569}"/>
                    </a:ext>
                  </a:extLst>
                </p:cNvPr>
                <p:cNvSpPr txBox="1"/>
                <p:nvPr/>
              </p:nvSpPr>
              <p:spPr>
                <a:xfrm>
                  <a:off x="2689463" y="4330312"/>
                  <a:ext cx="539147" cy="3587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/>
                    <a:t>CD</a:t>
                  </a:r>
                  <a:endParaRPr lang="zh-CN" altLang="en-US" sz="2000" dirty="0"/>
                </a:p>
              </p:txBody>
            </p:sp>
            <p:sp>
              <p:nvSpPr>
                <p:cNvPr id="43" name="文本框 64">
                  <a:extLst>
                    <a:ext uri="{FF2B5EF4-FFF2-40B4-BE49-F238E27FC236}">
                      <a16:creationId xmlns:a16="http://schemas.microsoft.com/office/drawing/2014/main" id="{105341F8-C0CE-31DB-086D-82D7A3B12F84}"/>
                    </a:ext>
                  </a:extLst>
                </p:cNvPr>
                <p:cNvSpPr txBox="1"/>
                <p:nvPr/>
              </p:nvSpPr>
              <p:spPr>
                <a:xfrm>
                  <a:off x="752468" y="4765557"/>
                  <a:ext cx="1651014" cy="35875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/>
                    <a:t>Rarefaction</a:t>
                  </a:r>
                  <a:endParaRPr lang="zh-CN" altLang="en-US" sz="2000" dirty="0"/>
                </a:p>
              </p:txBody>
            </p:sp>
          </p:grp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EEBBD319-0EC3-4D7C-261A-B771AFF52BF9}"/>
                  </a:ext>
                </a:extLst>
              </p:cNvPr>
              <p:cNvCxnSpPr/>
              <p:nvPr/>
            </p:nvCxnSpPr>
            <p:spPr>
              <a:xfrm>
                <a:off x="4242296" y="5764325"/>
                <a:ext cx="41391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AE80D4A4-7FD0-F90A-963E-DF73D0B25A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19106" y="5076828"/>
                <a:ext cx="41148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3BB12A9-8462-2D6F-9020-EEA3165B3223}"/>
                </a:ext>
              </a:extLst>
            </p:cNvPr>
            <p:cNvGrpSpPr/>
            <p:nvPr/>
          </p:nvGrpSpPr>
          <p:grpSpPr>
            <a:xfrm>
              <a:off x="2164167" y="1609512"/>
              <a:ext cx="1778585" cy="1955061"/>
              <a:chOff x="1382538" y="2236840"/>
              <a:chExt cx="1778585" cy="339419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45CC315-3D61-16FF-A764-3D65C73954EC}"/>
                  </a:ext>
                </a:extLst>
              </p:cNvPr>
              <p:cNvSpPr/>
              <p:nvPr/>
            </p:nvSpPr>
            <p:spPr>
              <a:xfrm>
                <a:off x="2231564" y="2236840"/>
                <a:ext cx="822960" cy="3394195"/>
              </a:xfrm>
              <a:prstGeom prst="rect">
                <a:avLst/>
              </a:prstGeom>
              <a:solidFill>
                <a:srgbClr val="FF0000">
                  <a:alpha val="40000"/>
                </a:srgbClr>
              </a:solidFill>
              <a:ln w="3810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F4F3D033-C6A9-49DD-5A39-9DF84D30FD84}"/>
                  </a:ext>
                </a:extLst>
              </p:cNvPr>
              <p:cNvGrpSpPr/>
              <p:nvPr/>
            </p:nvGrpSpPr>
            <p:grpSpPr>
              <a:xfrm>
                <a:off x="1382538" y="2301666"/>
                <a:ext cx="1778585" cy="471181"/>
                <a:chOff x="1380616" y="1875451"/>
                <a:chExt cx="1778585" cy="471181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783214B-7B98-500C-999F-1406A44ADCF2}"/>
                    </a:ext>
                  </a:extLst>
                </p:cNvPr>
                <p:cNvSpPr txBox="1"/>
                <p:nvPr/>
              </p:nvSpPr>
              <p:spPr>
                <a:xfrm>
                  <a:off x="1380616" y="1875451"/>
                  <a:ext cx="878406" cy="461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FF0000"/>
                      </a:solidFill>
                    </a:rPr>
                    <a:t>I</a:t>
                  </a:r>
                  <a:r>
                    <a:rPr lang="en-US" altLang="zh-CN" sz="2400" b="1" dirty="0">
                      <a:solidFill>
                        <a:srgbClr val="FF0000"/>
                      </a:solidFill>
                    </a:rPr>
                    <a:t>I</a:t>
                  </a:r>
                  <a:endParaRPr lang="en-US" sz="2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2F76067-B9AA-FF24-707F-3CEFDA3229BC}"/>
                    </a:ext>
                  </a:extLst>
                </p:cNvPr>
                <p:cNvSpPr txBox="1"/>
                <p:nvPr/>
              </p:nvSpPr>
              <p:spPr>
                <a:xfrm>
                  <a:off x="2708150" y="1884968"/>
                  <a:ext cx="451051" cy="461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solidFill>
                        <a:srgbClr val="FF0000"/>
                      </a:solidFill>
                    </a:rPr>
                    <a:t>I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96512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FF1D3B6-49E9-4BE0-BAB5-0F3CB5056D78}"/>
              </a:ext>
            </a:extLst>
          </p:cNvPr>
          <p:cNvSpPr/>
          <p:nvPr/>
        </p:nvSpPr>
        <p:spPr>
          <a:xfrm>
            <a:off x="168716" y="107086"/>
            <a:ext cx="2801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Shock-splashback radial offsets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E3BC5C-41D2-4659-B39B-C1E6F35B99CE}"/>
              </a:ext>
            </a:extLst>
          </p:cNvPr>
          <p:cNvGrpSpPr/>
          <p:nvPr/>
        </p:nvGrpSpPr>
        <p:grpSpPr>
          <a:xfrm>
            <a:off x="2996004" y="155217"/>
            <a:ext cx="9195996" cy="6705600"/>
            <a:chOff x="2996004" y="87121"/>
            <a:chExt cx="9195996" cy="6705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1BE1CCD-F092-4C75-9DEF-CD1EC808FEDF}"/>
                </a:ext>
              </a:extLst>
            </p:cNvPr>
            <p:cNvGrpSpPr/>
            <p:nvPr/>
          </p:nvGrpSpPr>
          <p:grpSpPr>
            <a:xfrm>
              <a:off x="2996004" y="87121"/>
              <a:ext cx="9195996" cy="6705600"/>
              <a:chOff x="2996004" y="87121"/>
              <a:chExt cx="9195996" cy="670560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E99D0C1-7DC6-4B80-A9BD-67B3A25D9CE1}"/>
                  </a:ext>
                </a:extLst>
              </p:cNvPr>
              <p:cNvGrpSpPr/>
              <p:nvPr/>
            </p:nvGrpSpPr>
            <p:grpSpPr>
              <a:xfrm>
                <a:off x="2996004" y="87121"/>
                <a:ext cx="9195996" cy="6705600"/>
                <a:chOff x="2571751" y="0"/>
                <a:chExt cx="9195996" cy="6705600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D9F14FCA-4994-48B4-98E7-FA82291AF126}"/>
                    </a:ext>
                  </a:extLst>
                </p:cNvPr>
                <p:cNvGrpSpPr/>
                <p:nvPr/>
              </p:nvGrpSpPr>
              <p:grpSpPr>
                <a:xfrm>
                  <a:off x="2571751" y="337373"/>
                  <a:ext cx="9195996" cy="6368227"/>
                  <a:chOff x="2809875" y="502275"/>
                  <a:chExt cx="8957871" cy="6203325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89B5B668-90E0-40E8-8230-29EA2E0722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809875" y="502275"/>
                    <a:ext cx="8957871" cy="6203325"/>
                  </a:xfrm>
                  <a:prstGeom prst="rect">
                    <a:avLst/>
                  </a:prstGeom>
                </p:spPr>
              </p:pic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60E58E77-A15E-4EEA-9336-A5059E426A53}"/>
                      </a:ext>
                    </a:extLst>
                  </p:cNvPr>
                  <p:cNvSpPr txBox="1"/>
                  <p:nvPr/>
                </p:nvSpPr>
                <p:spPr>
                  <a:xfrm>
                    <a:off x="3296606" y="971726"/>
                    <a:ext cx="1020123" cy="4497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2400" dirty="0"/>
                      <a:t>Γ</a:t>
                    </a:r>
                    <a:r>
                      <a:rPr lang="en-US" sz="2400" baseline="-25000" dirty="0"/>
                      <a:t>s </a:t>
                    </a:r>
                    <a:r>
                      <a:rPr lang="en-US" sz="2400" dirty="0"/>
                      <a:t>= 3</a:t>
                    </a:r>
                    <a:endParaRPr lang="en-US" sz="2400" baseline="-25000" dirty="0"/>
                  </a:p>
                </p:txBody>
              </p: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1B0D76A4-46E9-40C8-A60A-3717DF19AFC5}"/>
                      </a:ext>
                    </a:extLst>
                  </p:cNvPr>
                  <p:cNvSpPr txBox="1"/>
                  <p:nvPr/>
                </p:nvSpPr>
                <p:spPr>
                  <a:xfrm>
                    <a:off x="3296607" y="2659460"/>
                    <a:ext cx="1020123" cy="4497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2400" dirty="0"/>
                      <a:t>Γ</a:t>
                    </a:r>
                    <a:r>
                      <a:rPr lang="en-US" sz="2400" baseline="-25000" dirty="0"/>
                      <a:t>s </a:t>
                    </a:r>
                    <a:r>
                      <a:rPr lang="en-US" sz="2400" dirty="0"/>
                      <a:t>= 1</a:t>
                    </a:r>
                    <a:endParaRPr lang="en-US" sz="2400" baseline="-25000" dirty="0"/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7DC5F8E9-89CA-40A1-B3C4-6CF35D93CB4A}"/>
                      </a:ext>
                    </a:extLst>
                  </p:cNvPr>
                  <p:cNvSpPr txBox="1"/>
                  <p:nvPr/>
                </p:nvSpPr>
                <p:spPr>
                  <a:xfrm>
                    <a:off x="3296607" y="4389521"/>
                    <a:ext cx="1020124" cy="4497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2400" dirty="0"/>
                      <a:t>Γ</a:t>
                    </a:r>
                    <a:r>
                      <a:rPr lang="en-US" sz="2400" baseline="-25000" dirty="0"/>
                      <a:t>s </a:t>
                    </a:r>
                    <a:r>
                      <a:rPr lang="en-US" sz="2400" dirty="0"/>
                      <a:t>= 0.7</a:t>
                    </a:r>
                    <a:endParaRPr lang="en-US" sz="2400" baseline="-25000" dirty="0"/>
                  </a:p>
                </p:txBody>
              </p:sp>
            </p:grp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8EDA79D-B787-45B7-BC9E-3D5805672A12}"/>
                    </a:ext>
                  </a:extLst>
                </p:cNvPr>
                <p:cNvSpPr txBox="1"/>
                <p:nvPr/>
              </p:nvSpPr>
              <p:spPr>
                <a:xfrm>
                  <a:off x="3071422" y="0"/>
                  <a:ext cx="28289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Major merger (</a:t>
                  </a:r>
                  <a:r>
                    <a:rPr lang="el-GR" altLang="zh-CN" sz="2400" dirty="0"/>
                    <a:t>ξ</a:t>
                  </a:r>
                  <a:r>
                    <a:rPr lang="en-US" altLang="zh-CN" sz="2400" dirty="0"/>
                    <a:t> = 2</a:t>
                  </a:r>
                  <a:r>
                    <a:rPr lang="en-US" sz="2400" dirty="0"/>
                    <a:t>)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DDA648F-C15C-4682-91B2-C804F8D70DCE}"/>
                    </a:ext>
                  </a:extLst>
                </p:cNvPr>
                <p:cNvSpPr txBox="1"/>
                <p:nvPr/>
              </p:nvSpPr>
              <p:spPr>
                <a:xfrm>
                  <a:off x="5912426" y="0"/>
                  <a:ext cx="299679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Minor merger (</a:t>
                  </a:r>
                  <a:r>
                    <a:rPr lang="el-GR" altLang="zh-CN" sz="2400" dirty="0"/>
                    <a:t>ξ</a:t>
                  </a:r>
                  <a:r>
                    <a:rPr lang="en-US" altLang="zh-CN" sz="2400" dirty="0"/>
                    <a:t> = 10</a:t>
                  </a:r>
                  <a:r>
                    <a:rPr lang="en-US" sz="2400" dirty="0"/>
                    <a:t>)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8E39651-6192-47D9-99F4-4A7DBF5A2589}"/>
                    </a:ext>
                  </a:extLst>
                </p:cNvPr>
                <p:cNvSpPr txBox="1"/>
                <p:nvPr/>
              </p:nvSpPr>
              <p:spPr>
                <a:xfrm>
                  <a:off x="9229727" y="0"/>
                  <a:ext cx="219075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/>
                    <a:t>Isolated cluster</a:t>
                  </a: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BA88F2-C2A4-4713-8A25-DF23E4A4AF96}"/>
                  </a:ext>
                </a:extLst>
              </p:cNvPr>
              <p:cNvSpPr txBox="1"/>
              <p:nvPr/>
            </p:nvSpPr>
            <p:spPr>
              <a:xfrm>
                <a:off x="9585611" y="4486651"/>
                <a:ext cx="184041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/>
                  <a:t>Splashback radius</a:t>
                </a:r>
              </a:p>
              <a:p>
                <a:pPr algn="r"/>
                <a:r>
                  <a:rPr lang="en-US" sz="1200" dirty="0"/>
                  <a:t>Shock radius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F9BBA5-099D-4A61-B44F-F9FAD1FADEB1}"/>
                </a:ext>
              </a:extLst>
            </p:cNvPr>
            <p:cNvSpPr txBox="1"/>
            <p:nvPr/>
          </p:nvSpPr>
          <p:spPr>
            <a:xfrm>
              <a:off x="9585611" y="2731356"/>
              <a:ext cx="184041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Splashback radius</a:t>
              </a:r>
            </a:p>
            <a:p>
              <a:pPr algn="r"/>
              <a:r>
                <a:rPr lang="en-US" sz="1200" dirty="0"/>
                <a:t>Shock radius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E973A7-C997-092A-ED37-385B61A099E2}"/>
              </a:ext>
            </a:extLst>
          </p:cNvPr>
          <p:cNvGrpSpPr/>
          <p:nvPr/>
        </p:nvGrpSpPr>
        <p:grpSpPr>
          <a:xfrm>
            <a:off x="300309" y="1757304"/>
            <a:ext cx="2334788" cy="4709670"/>
            <a:chOff x="326942" y="1828325"/>
            <a:chExt cx="2334788" cy="47096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79DAB2-8978-806A-707B-3E4089D31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084"/>
            <a:stretch/>
          </p:blipFill>
          <p:spPr>
            <a:xfrm>
              <a:off x="326942" y="1831337"/>
              <a:ext cx="2334787" cy="234347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D4044B-6782-4A77-C48D-2A3C42E1718D}"/>
                </a:ext>
              </a:extLst>
            </p:cNvPr>
            <p:cNvSpPr txBox="1"/>
            <p:nvPr/>
          </p:nvSpPr>
          <p:spPr>
            <a:xfrm>
              <a:off x="326942" y="1828325"/>
              <a:ext cx="1330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Entropy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2739F67-1716-0866-AFFA-552B53DBC25F}"/>
                </a:ext>
              </a:extLst>
            </p:cNvPr>
            <p:cNvGrpSpPr/>
            <p:nvPr/>
          </p:nvGrpSpPr>
          <p:grpSpPr>
            <a:xfrm>
              <a:off x="326942" y="4194518"/>
              <a:ext cx="2334788" cy="2343477"/>
              <a:chOff x="9612997" y="3840970"/>
              <a:chExt cx="2334788" cy="234347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B23B87CE-F7B6-F898-B504-1F94060E2D2A}"/>
                  </a:ext>
                </a:extLst>
              </p:cNvPr>
              <p:cNvGrpSpPr/>
              <p:nvPr/>
            </p:nvGrpSpPr>
            <p:grpSpPr>
              <a:xfrm>
                <a:off x="9612997" y="3840970"/>
                <a:ext cx="2334788" cy="2343477"/>
                <a:chOff x="9651097" y="3873416"/>
                <a:chExt cx="2334788" cy="2343477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2D970862-51B2-28DF-1CAD-0C674ABB0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0084"/>
                <a:stretch/>
              </p:blipFill>
              <p:spPr>
                <a:xfrm>
                  <a:off x="9651097" y="3873416"/>
                  <a:ext cx="2334788" cy="2343477"/>
                </a:xfrm>
                <a:prstGeom prst="rect">
                  <a:avLst/>
                </a:prstGeom>
              </p:spPr>
            </p:pic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EF64254-BB96-C925-14CA-4289EEDE5D10}"/>
                    </a:ext>
                  </a:extLst>
                </p:cNvPr>
                <p:cNvSpPr/>
                <p:nvPr/>
              </p:nvSpPr>
              <p:spPr>
                <a:xfrm>
                  <a:off x="10732016" y="5834515"/>
                  <a:ext cx="125386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Aung+2021</a:t>
                  </a: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17340DA-65C8-0F2D-3F42-625F76EAE93A}"/>
                  </a:ext>
                </a:extLst>
              </p:cNvPr>
              <p:cNvSpPr txBox="1"/>
              <p:nvPr/>
            </p:nvSpPr>
            <p:spPr>
              <a:xfrm>
                <a:off x="9777553" y="3840970"/>
                <a:ext cx="13309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DM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3160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CB134CE-5BA3-CC46-DDB8-7C53F1F879F7}"/>
              </a:ext>
            </a:extLst>
          </p:cNvPr>
          <p:cNvSpPr txBox="1"/>
          <p:nvPr/>
        </p:nvSpPr>
        <p:spPr>
          <a:xfrm>
            <a:off x="511024" y="333792"/>
            <a:ext cx="70715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Self-similar spherical collapse model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3DF420-9918-C58F-8502-4D48EC618201}"/>
              </a:ext>
            </a:extLst>
          </p:cNvPr>
          <p:cNvSpPr txBox="1"/>
          <p:nvPr/>
        </p:nvSpPr>
        <p:spPr>
          <a:xfrm>
            <a:off x="329960" y="6339542"/>
            <a:ext cx="3715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Fillmore 1984, </a:t>
            </a:r>
            <a:r>
              <a:rPr lang="en-US" altLang="zh-CN" dirty="0"/>
              <a:t>Bertschinger 1985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44014E-CD02-9499-52B4-2288B289DE41}"/>
                  </a:ext>
                </a:extLst>
              </p:cNvPr>
              <p:cNvSpPr txBox="1"/>
              <p:nvPr/>
            </p:nvSpPr>
            <p:spPr>
              <a:xfrm>
                <a:off x="1976561" y="1484686"/>
                <a:ext cx="1036822" cy="6949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44014E-CD02-9499-52B4-2288B289D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561" y="1484686"/>
                <a:ext cx="1036822" cy="6949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6825CE-6109-E2F3-3BD5-B259C1888B23}"/>
                  </a:ext>
                </a:extLst>
              </p:cNvPr>
              <p:cNvSpPr txBox="1"/>
              <p:nvPr/>
            </p:nvSpPr>
            <p:spPr>
              <a:xfrm>
                <a:off x="1976561" y="2658709"/>
                <a:ext cx="1205010" cy="3869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ta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36825CE-6109-E2F3-3BD5-B259C1888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561" y="2658709"/>
                <a:ext cx="1205010" cy="386965"/>
              </a:xfrm>
              <a:prstGeom prst="rect">
                <a:avLst/>
              </a:prstGeom>
              <a:blipFill>
                <a:blip r:embed="rId5"/>
                <a:stretch>
                  <a:fillRect l="-6061" t="-156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CD8110-7D38-D2B4-C312-4D009C878711}"/>
                  </a:ext>
                </a:extLst>
              </p:cNvPr>
              <p:cNvSpPr txBox="1"/>
              <p:nvPr/>
            </p:nvSpPr>
            <p:spPr>
              <a:xfrm>
                <a:off x="1976561" y="3718779"/>
                <a:ext cx="1217898" cy="375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CD8110-7D38-D2B4-C312-4D009C878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561" y="3718779"/>
                <a:ext cx="1217898" cy="375872"/>
              </a:xfrm>
              <a:prstGeom prst="rect">
                <a:avLst/>
              </a:prstGeom>
              <a:blipFill>
                <a:blip r:embed="rId6"/>
                <a:stretch>
                  <a:fillRect l="-8500" t="-3226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2FFC691-61CA-8829-3C12-DC1D087002EA}"/>
              </a:ext>
            </a:extLst>
          </p:cNvPr>
          <p:cNvGrpSpPr/>
          <p:nvPr/>
        </p:nvGrpSpPr>
        <p:grpSpPr>
          <a:xfrm>
            <a:off x="6938130" y="626179"/>
            <a:ext cx="4679647" cy="3450582"/>
            <a:chOff x="5079293" y="1466962"/>
            <a:chExt cx="6782747" cy="50013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CB63BE3-395F-01F6-C663-0716B239D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79293" y="1466962"/>
              <a:ext cx="6782747" cy="500132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B940693-2726-1C46-F58B-BD369C131D65}"/>
                </a:ext>
              </a:extLst>
            </p:cNvPr>
            <p:cNvSpPr txBox="1"/>
            <p:nvPr/>
          </p:nvSpPr>
          <p:spPr>
            <a:xfrm>
              <a:off x="7369981" y="1852147"/>
              <a:ext cx="3935887" cy="535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Einstein–de Sitter universe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FF6748-F447-4273-287F-028F3F29A7C7}"/>
                  </a:ext>
                </a:extLst>
              </p:cNvPr>
              <p:cNvSpPr txBox="1"/>
              <p:nvPr/>
            </p:nvSpPr>
            <p:spPr>
              <a:xfrm>
                <a:off x="1719728" y="4785816"/>
                <a:ext cx="1957524" cy="768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dlog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dlog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FF6748-F447-4273-287F-028F3F29A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9728" y="4785816"/>
                <a:ext cx="1957524" cy="76899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410FC9E-C29C-06FA-13B9-1D78122817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4867" y="4094651"/>
            <a:ext cx="6777173" cy="248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6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558"/>
    </mc:Choice>
    <mc:Fallback xmlns="">
      <p:transition spd="slow" advTm="15855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7A8A95-4D72-1721-5EF9-04176FA81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5" b="2487"/>
          <a:stretch/>
        </p:blipFill>
        <p:spPr>
          <a:xfrm>
            <a:off x="531923" y="2212847"/>
            <a:ext cx="5031289" cy="4088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4C0991-C844-41B2-4422-7EF7C529664F}"/>
              </a:ext>
            </a:extLst>
          </p:cNvPr>
          <p:cNvSpPr txBox="1"/>
          <p:nvPr/>
        </p:nvSpPr>
        <p:spPr>
          <a:xfrm>
            <a:off x="685396" y="409630"/>
            <a:ext cx="53862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Anisotropic smooth mass accretion in galaxy clusters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42720E5-1BFC-199B-330E-14149DF63BBC}"/>
              </a:ext>
            </a:extLst>
          </p:cNvPr>
          <p:cNvGrpSpPr/>
          <p:nvPr/>
        </p:nvGrpSpPr>
        <p:grpSpPr>
          <a:xfrm>
            <a:off x="8826251" y="685800"/>
            <a:ext cx="3120042" cy="5980176"/>
            <a:chOff x="8826251" y="685800"/>
            <a:chExt cx="3120042" cy="59801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7366F62-934D-BC8C-6A00-7FD5E4C723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3870"/>
            <a:stretch/>
          </p:blipFill>
          <p:spPr>
            <a:xfrm>
              <a:off x="8826251" y="685800"/>
              <a:ext cx="3120042" cy="598017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C1C052-B2B0-2626-8A71-B10F84F68E26}"/>
                </a:ext>
              </a:extLst>
            </p:cNvPr>
            <p:cNvSpPr txBox="1"/>
            <p:nvPr/>
          </p:nvSpPr>
          <p:spPr>
            <a:xfrm>
              <a:off x="9287922" y="1132904"/>
              <a:ext cx="1047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/>
                <a:t>Γ</a:t>
              </a:r>
              <a:r>
                <a:rPr lang="en-US" sz="2400" baseline="-25000" dirty="0"/>
                <a:t>s </a:t>
              </a:r>
              <a:r>
                <a:rPr lang="en-US" sz="2400" dirty="0"/>
                <a:t>= 3</a:t>
              </a:r>
              <a:endParaRPr lang="en-US" sz="2400" baseline="-25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DAE3E4-8252-DD18-1DA9-F65D434A6064}"/>
                </a:ext>
              </a:extLst>
            </p:cNvPr>
            <p:cNvSpPr txBox="1"/>
            <p:nvPr/>
          </p:nvSpPr>
          <p:spPr>
            <a:xfrm>
              <a:off x="9287922" y="2728343"/>
              <a:ext cx="1047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/>
                <a:t>Γ</a:t>
              </a:r>
              <a:r>
                <a:rPr lang="en-US" sz="2400" baseline="-25000" dirty="0"/>
                <a:t>s </a:t>
              </a:r>
              <a:r>
                <a:rPr lang="en-US" sz="2400" dirty="0"/>
                <a:t>= 1</a:t>
              </a:r>
              <a:endParaRPr lang="en-US" sz="2400" baseline="-25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E4B601-DD56-4A2D-34DC-520A1D3147E6}"/>
                </a:ext>
              </a:extLst>
            </p:cNvPr>
            <p:cNvSpPr txBox="1"/>
            <p:nvPr/>
          </p:nvSpPr>
          <p:spPr>
            <a:xfrm>
              <a:off x="9287921" y="4394666"/>
              <a:ext cx="10472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/>
                <a:t>Γ</a:t>
              </a:r>
              <a:r>
                <a:rPr lang="en-US" sz="2400" baseline="-25000" dirty="0"/>
                <a:t>s </a:t>
              </a:r>
              <a:r>
                <a:rPr lang="en-US" sz="2400" dirty="0"/>
                <a:t>= 0.7</a:t>
              </a:r>
              <a:endParaRPr lang="en-US" sz="2400" baseline="-250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63E450-42B8-8D0B-86DF-59569DDF49E0}"/>
              </a:ext>
            </a:extLst>
          </p:cNvPr>
          <p:cNvGrpSpPr/>
          <p:nvPr/>
        </p:nvGrpSpPr>
        <p:grpSpPr>
          <a:xfrm>
            <a:off x="5973391" y="2368295"/>
            <a:ext cx="2442680" cy="3216182"/>
            <a:chOff x="5973391" y="2368295"/>
            <a:chExt cx="2442680" cy="32161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69AAC85-D114-6E93-EED5-71A3D88E04A7}"/>
                </a:ext>
              </a:extLst>
            </p:cNvPr>
            <p:cNvGrpSpPr/>
            <p:nvPr/>
          </p:nvGrpSpPr>
          <p:grpSpPr>
            <a:xfrm>
              <a:off x="5973391" y="2368295"/>
              <a:ext cx="2442680" cy="3216182"/>
              <a:chOff x="6892269" y="694879"/>
              <a:chExt cx="4283265" cy="563961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068B142-DD4F-F265-5C3F-C499C3BA9F2B}"/>
                  </a:ext>
                </a:extLst>
              </p:cNvPr>
              <p:cNvSpPr/>
              <p:nvPr/>
            </p:nvSpPr>
            <p:spPr>
              <a:xfrm>
                <a:off x="6892269" y="1495660"/>
                <a:ext cx="4283265" cy="428326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Flowchart: Off-page Connector 6">
                <a:extLst>
                  <a:ext uri="{FF2B5EF4-FFF2-40B4-BE49-F238E27FC236}">
                    <a16:creationId xmlns:a16="http://schemas.microsoft.com/office/drawing/2014/main" id="{1BB7D716-50DD-D10F-199B-806290D29220}"/>
                  </a:ext>
                </a:extLst>
              </p:cNvPr>
              <p:cNvSpPr/>
              <p:nvPr/>
            </p:nvSpPr>
            <p:spPr>
              <a:xfrm>
                <a:off x="8645281" y="694879"/>
                <a:ext cx="777240" cy="2249424"/>
              </a:xfrm>
              <a:prstGeom prst="flowChartOffpageConnector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Flowchart: Off-page Connector 7">
                <a:extLst>
                  <a:ext uri="{FF2B5EF4-FFF2-40B4-BE49-F238E27FC236}">
                    <a16:creationId xmlns:a16="http://schemas.microsoft.com/office/drawing/2014/main" id="{30B2DA01-1B84-4EBD-5A8E-C2A64C46EC8B}"/>
                  </a:ext>
                </a:extLst>
              </p:cNvPr>
              <p:cNvSpPr/>
              <p:nvPr/>
            </p:nvSpPr>
            <p:spPr>
              <a:xfrm rot="13241432">
                <a:off x="7402337" y="4085064"/>
                <a:ext cx="777240" cy="2249425"/>
              </a:xfrm>
              <a:prstGeom prst="flowChartOffpageConnector">
                <a:avLst/>
              </a:prstGeom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BC3344F-639B-37E7-15C2-8522C7FEFF4C}"/>
                </a:ext>
              </a:extLst>
            </p:cNvPr>
            <p:cNvSpPr/>
            <p:nvPr/>
          </p:nvSpPr>
          <p:spPr>
            <a:xfrm>
              <a:off x="6663626" y="3515202"/>
              <a:ext cx="1062209" cy="106220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94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71DBDB-4D40-36E8-7007-26A74DE746D2}"/>
              </a:ext>
            </a:extLst>
          </p:cNvPr>
          <p:cNvSpPr txBox="1"/>
          <p:nvPr/>
        </p:nvSpPr>
        <p:spPr>
          <a:xfrm>
            <a:off x="715736" y="391533"/>
            <a:ext cx="538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Take home messages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50752A-050D-CBFF-3B6C-529E50C9F070}"/>
                  </a:ext>
                </a:extLst>
              </p:cNvPr>
              <p:cNvSpPr txBox="1"/>
              <p:nvPr/>
            </p:nvSpPr>
            <p:spPr>
              <a:xfrm>
                <a:off x="1561382" y="1492370"/>
                <a:ext cx="9601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Total M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3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</m:t>
                    </m:r>
                    <m:r>
                      <a:rPr lang="en-US" altLang="zh-CN" sz="3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l-GR" altLang="zh-CN" sz="3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3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3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vir</m:t>
                        </m:r>
                      </m:sub>
                    </m:sSub>
                    <m:r>
                      <a:rPr lang="en-US" altLang="zh-CN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vs. smooth MAR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3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3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CN" sz="3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50752A-050D-CBFF-3B6C-529E50C9F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382" y="1492370"/>
                <a:ext cx="9601200" cy="584775"/>
              </a:xfrm>
              <a:prstGeom prst="rect">
                <a:avLst/>
              </a:prstGeom>
              <a:blipFill>
                <a:blip r:embed="rId2"/>
                <a:stretch>
                  <a:fillRect l="-1587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080E8F-F42C-2C40-93B9-A7D8FD56CB79}"/>
                  </a:ext>
                </a:extLst>
              </p:cNvPr>
              <p:cNvSpPr txBox="1"/>
              <p:nvPr/>
            </p:nvSpPr>
            <p:spPr>
              <a:xfrm>
                <a:off x="1561382" y="2692879"/>
                <a:ext cx="9601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Splashback radius: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3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3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3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vir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1080E8F-F42C-2C40-93B9-A7D8FD56C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382" y="2692879"/>
                <a:ext cx="9601200" cy="584775"/>
              </a:xfrm>
              <a:prstGeom prst="rect">
                <a:avLst/>
              </a:prstGeom>
              <a:blipFill>
                <a:blip r:embed="rId3"/>
                <a:stretch>
                  <a:fillRect l="-1587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A81247-2323-9E70-920F-B34B0C800021}"/>
                  </a:ext>
                </a:extLst>
              </p:cNvPr>
              <p:cNvSpPr txBox="1"/>
              <p:nvPr/>
            </p:nvSpPr>
            <p:spPr>
              <a:xfrm>
                <a:off x="1561382" y="3893388"/>
                <a:ext cx="9601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Shock radius: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32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sz="3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CN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A81247-2323-9E70-920F-B34B0C800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382" y="3893388"/>
                <a:ext cx="9601200" cy="584775"/>
              </a:xfrm>
              <a:prstGeom prst="rect">
                <a:avLst/>
              </a:prstGeom>
              <a:blipFill>
                <a:blip r:embed="rId4"/>
                <a:stretch>
                  <a:fillRect l="-1587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6227C83-C5F5-B83C-52D4-ED39733C7DD6}"/>
              </a:ext>
            </a:extLst>
          </p:cNvPr>
          <p:cNvSpPr txBox="1"/>
          <p:nvPr/>
        </p:nvSpPr>
        <p:spPr>
          <a:xfrm>
            <a:off x="1561382" y="5073242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Mergers drive shock-splashback radial offsets</a:t>
            </a:r>
          </a:p>
        </p:txBody>
      </p:sp>
    </p:spTree>
    <p:extLst>
      <p:ext uri="{BB962C8B-B14F-4D97-AF65-F5344CB8AC3E}">
        <p14:creationId xmlns:p14="http://schemas.microsoft.com/office/powerpoint/2010/main" val="737283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659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6E7F67CA-EA38-41CF-9118-36CA28C955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18" b="5167"/>
          <a:stretch/>
        </p:blipFill>
        <p:spPr>
          <a:xfrm>
            <a:off x="3568066" y="981744"/>
            <a:ext cx="4855937" cy="24120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7" y="3546983"/>
            <a:ext cx="11685826" cy="32077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94080" y="196010"/>
            <a:ext cx="4855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/>
              <a:t>Evolution of merger shocks</a:t>
            </a:r>
            <a:endParaRPr lang="zh-CN" altLang="en-US" sz="32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2882C2-E39B-41E2-BC00-FF4E1AD29C1B}"/>
              </a:ext>
            </a:extLst>
          </p:cNvPr>
          <p:cNvGrpSpPr/>
          <p:nvPr/>
        </p:nvGrpSpPr>
        <p:grpSpPr>
          <a:xfrm>
            <a:off x="1004210" y="1403504"/>
            <a:ext cx="10504252" cy="1423378"/>
            <a:chOff x="1115421" y="1444748"/>
            <a:chExt cx="10504252" cy="1423378"/>
          </a:xfrm>
        </p:grpSpPr>
        <p:grpSp>
          <p:nvGrpSpPr>
            <p:cNvPr id="2" name="组合 1"/>
            <p:cNvGrpSpPr/>
            <p:nvPr/>
          </p:nvGrpSpPr>
          <p:grpSpPr>
            <a:xfrm>
              <a:off x="1115421" y="1444748"/>
              <a:ext cx="10504252" cy="1423378"/>
              <a:chOff x="1263569" y="1315111"/>
              <a:chExt cx="10504252" cy="1423378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1263570" y="1315111"/>
                <a:ext cx="10493741" cy="755296"/>
                <a:chOff x="1263570" y="1315111"/>
                <a:chExt cx="10493741" cy="755296"/>
              </a:xfrm>
            </p:grpSpPr>
            <p:sp>
              <p:nvSpPr>
                <p:cNvPr id="5" name="文本框 4"/>
                <p:cNvSpPr txBox="1"/>
                <p:nvPr/>
              </p:nvSpPr>
              <p:spPr>
                <a:xfrm>
                  <a:off x="1263570" y="1332128"/>
                  <a:ext cx="221672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800" dirty="0"/>
                    <a:t>Driven phase</a:t>
                  </a:r>
                  <a:endParaRPr lang="zh-CN" altLang="en-US" sz="2800" dirty="0"/>
                </a:p>
              </p:txBody>
            </p:sp>
            <p:sp>
              <p:nvSpPr>
                <p:cNvPr id="6" name="文本框 5"/>
                <p:cNvSpPr txBox="1"/>
                <p:nvPr/>
              </p:nvSpPr>
              <p:spPr>
                <a:xfrm>
                  <a:off x="8903275" y="1315111"/>
                  <a:ext cx="285403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800" dirty="0"/>
                    <a:t>Detached phase</a:t>
                  </a:r>
                  <a:endParaRPr lang="zh-CN" altLang="en-US" sz="2800" dirty="0"/>
                </a:p>
              </p:txBody>
            </p:sp>
            <p:cxnSp>
              <p:nvCxnSpPr>
                <p:cNvPr id="8" name="直接箭头连接符 7"/>
                <p:cNvCxnSpPr>
                  <a:cxnSpLocks/>
                </p:cNvCxnSpPr>
                <p:nvPr/>
              </p:nvCxnSpPr>
              <p:spPr>
                <a:xfrm>
                  <a:off x="1371467" y="2070407"/>
                  <a:ext cx="2108829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文本框 14"/>
              <p:cNvSpPr txBox="1"/>
              <p:nvPr/>
            </p:nvSpPr>
            <p:spPr>
              <a:xfrm>
                <a:off x="1263569" y="2215269"/>
                <a:ext cx="22167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solidFill>
                      <a:srgbClr val="C00000"/>
                    </a:solidFill>
                  </a:rPr>
                  <a:t>Bow shock</a:t>
                </a:r>
                <a:endParaRPr lang="zh-CN" altLang="en-US" sz="28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8913785" y="2215269"/>
                <a:ext cx="28540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solidFill>
                      <a:srgbClr val="C00000"/>
                    </a:solidFill>
                  </a:rPr>
                  <a:t>Runaway shock</a:t>
                </a:r>
                <a:endParaRPr lang="zh-CN" altLang="en-US" sz="2800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14" name="直接箭头连接符 7">
              <a:extLst>
                <a:ext uri="{FF2B5EF4-FFF2-40B4-BE49-F238E27FC236}">
                  <a16:creationId xmlns:a16="http://schemas.microsoft.com/office/drawing/2014/main" id="{B7D747F6-0267-42FC-B76F-59935B9A0BDD}"/>
                </a:ext>
              </a:extLst>
            </p:cNvPr>
            <p:cNvCxnSpPr>
              <a:cxnSpLocks/>
            </p:cNvCxnSpPr>
            <p:nvPr/>
          </p:nvCxnSpPr>
          <p:spPr>
            <a:xfrm>
              <a:off x="8858371" y="2200044"/>
              <a:ext cx="263341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2" descr="Free Bell icon | Bell icons PNG, ICO or ICNS">
            <a:extLst>
              <a:ext uri="{FF2B5EF4-FFF2-40B4-BE49-F238E27FC236}">
                <a16:creationId xmlns:a16="http://schemas.microsoft.com/office/drawing/2014/main" id="{DD2E89A6-D639-8B66-0A0F-427DCC52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6"/>
          <a:stretch/>
        </p:blipFill>
        <p:spPr bwMode="auto">
          <a:xfrm>
            <a:off x="5436697" y="665515"/>
            <a:ext cx="1118674" cy="99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15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BD907B6-18B8-49B9-85B2-27DF12F1C3EE}"/>
              </a:ext>
            </a:extLst>
          </p:cNvPr>
          <p:cNvSpPr/>
          <p:nvPr/>
        </p:nvSpPr>
        <p:spPr>
          <a:xfrm>
            <a:off x="214293" y="6122666"/>
            <a:ext cx="22029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Planck </a:t>
            </a:r>
            <a:r>
              <a:rPr lang="en-US" altLang="zh-CN" dirty="0"/>
              <a:t>2013</a:t>
            </a:r>
          </a:p>
          <a:p>
            <a:r>
              <a:rPr lang="en-US" dirty="0"/>
              <a:t>Churazov+2021,</a:t>
            </a:r>
            <a:r>
              <a:rPr lang="en-US" altLang="zh-CN" dirty="0"/>
              <a:t>2022</a:t>
            </a:r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EBD61B6-4153-4301-81A7-351D38DFB020}"/>
              </a:ext>
            </a:extLst>
          </p:cNvPr>
          <p:cNvGrpSpPr/>
          <p:nvPr/>
        </p:nvGrpSpPr>
        <p:grpSpPr>
          <a:xfrm>
            <a:off x="5434723" y="200343"/>
            <a:ext cx="6264329" cy="3031880"/>
            <a:chOff x="588673" y="310002"/>
            <a:chExt cx="6744709" cy="32643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F3B7F4D-EDC4-4975-91B1-B08567CEA412}"/>
                </a:ext>
              </a:extLst>
            </p:cNvPr>
            <p:cNvGrpSpPr/>
            <p:nvPr/>
          </p:nvGrpSpPr>
          <p:grpSpPr>
            <a:xfrm>
              <a:off x="588673" y="310002"/>
              <a:ext cx="6744709" cy="3264379"/>
              <a:chOff x="560183" y="450372"/>
              <a:chExt cx="6744709" cy="3264379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AA1207E-EC14-4DCB-A6FE-24AAD6685E2A}"/>
                  </a:ext>
                </a:extLst>
              </p:cNvPr>
              <p:cNvGrpSpPr/>
              <p:nvPr/>
            </p:nvGrpSpPr>
            <p:grpSpPr>
              <a:xfrm>
                <a:off x="4026140" y="450372"/>
                <a:ext cx="3278752" cy="3264379"/>
                <a:chOff x="6560816" y="239866"/>
                <a:chExt cx="4350813" cy="4331740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6A37536E-132B-4BBB-A509-E627D5457B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60816" y="239866"/>
                  <a:ext cx="4338256" cy="4331740"/>
                </a:xfrm>
                <a:prstGeom prst="rect">
                  <a:avLst/>
                </a:prstGeom>
              </p:spPr>
            </p:pic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6BC6C58-57D1-40EC-948A-467518559B8E}"/>
                    </a:ext>
                  </a:extLst>
                </p:cNvPr>
                <p:cNvSpPr txBox="1"/>
                <p:nvPr/>
              </p:nvSpPr>
              <p:spPr>
                <a:xfrm>
                  <a:off x="8706790" y="288023"/>
                  <a:ext cx="2204839" cy="7196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solidFill>
                        <a:schemeClr val="bg1"/>
                      </a:solidFill>
                    </a:rPr>
                    <a:t>Planck SZ 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9D95803-996B-40AC-BC97-C20699D1F517}"/>
                  </a:ext>
                </a:extLst>
              </p:cNvPr>
              <p:cNvGrpSpPr/>
              <p:nvPr/>
            </p:nvGrpSpPr>
            <p:grpSpPr>
              <a:xfrm>
                <a:off x="560183" y="469422"/>
                <a:ext cx="3367679" cy="3236976"/>
                <a:chOff x="1351180" y="1610901"/>
                <a:chExt cx="4878469" cy="4662640"/>
              </a:xfrm>
            </p:grpSpPr>
            <p:pic>
              <p:nvPicPr>
                <p:cNvPr id="10" name="图片 7">
                  <a:extLst>
                    <a:ext uri="{FF2B5EF4-FFF2-40B4-BE49-F238E27FC236}">
                      <a16:creationId xmlns:a16="http://schemas.microsoft.com/office/drawing/2014/main" id="{BBD669E0-D05D-45BC-865A-5E0F72FED4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19" t="4099" r="5031" b="8082"/>
                <a:stretch/>
              </p:blipFill>
              <p:spPr>
                <a:xfrm>
                  <a:off x="1351180" y="1610901"/>
                  <a:ext cx="4878469" cy="4662640"/>
                </a:xfrm>
                <a:prstGeom prst="rect">
                  <a:avLst/>
                </a:prstGeom>
              </p:spPr>
            </p:pic>
            <p:sp>
              <p:nvSpPr>
                <p:cNvPr id="11" name="文本框 5">
                  <a:extLst>
                    <a:ext uri="{FF2B5EF4-FFF2-40B4-BE49-F238E27FC236}">
                      <a16:creationId xmlns:a16="http://schemas.microsoft.com/office/drawing/2014/main" id="{3685B44D-AE52-4458-A674-7C6F81691844}"/>
                    </a:ext>
                  </a:extLst>
                </p:cNvPr>
                <p:cNvSpPr txBox="1"/>
                <p:nvPr/>
              </p:nvSpPr>
              <p:spPr>
                <a:xfrm>
                  <a:off x="4533770" y="1623159"/>
                  <a:ext cx="1424839" cy="781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400" dirty="0">
                      <a:solidFill>
                        <a:schemeClr val="bg1"/>
                      </a:solidFill>
                    </a:rPr>
                    <a:t>X-ray</a:t>
                  </a:r>
                  <a:endParaRPr lang="zh-CN" altLang="en-US" sz="2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7088827-EDC9-48F3-831D-6BB34080AA8E}"/>
                </a:ext>
              </a:extLst>
            </p:cNvPr>
            <p:cNvSpPr txBox="1"/>
            <p:nvPr/>
          </p:nvSpPr>
          <p:spPr>
            <a:xfrm>
              <a:off x="6562322" y="1775665"/>
              <a:ext cx="333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W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5B620E2-4C74-482E-96F3-1B2AF7ED32A7}"/>
                </a:ext>
              </a:extLst>
            </p:cNvPr>
            <p:cNvSpPr txBox="1"/>
            <p:nvPr/>
          </p:nvSpPr>
          <p:spPr>
            <a:xfrm>
              <a:off x="4276124" y="2642440"/>
              <a:ext cx="448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DCB149D-2F3A-4A05-82EA-3575098BB9A7}"/>
              </a:ext>
            </a:extLst>
          </p:cNvPr>
          <p:cNvGrpSpPr/>
          <p:nvPr/>
        </p:nvGrpSpPr>
        <p:grpSpPr>
          <a:xfrm>
            <a:off x="6926663" y="1155820"/>
            <a:ext cx="1272955" cy="1553865"/>
            <a:chOff x="2285480" y="1456416"/>
            <a:chExt cx="1272955" cy="155386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74C4FCC-B886-43B5-A934-4D67F49266F8}"/>
                </a:ext>
              </a:extLst>
            </p:cNvPr>
            <p:cNvSpPr/>
            <p:nvPr/>
          </p:nvSpPr>
          <p:spPr>
            <a:xfrm>
              <a:off x="2326302" y="1456416"/>
              <a:ext cx="257175" cy="485775"/>
            </a:xfrm>
            <a:prstGeom prst="rect">
              <a:avLst/>
            </a:pr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E79C38-7554-4F8C-BDA6-D3E896FA1272}"/>
                </a:ext>
              </a:extLst>
            </p:cNvPr>
            <p:cNvSpPr/>
            <p:nvPr/>
          </p:nvSpPr>
          <p:spPr>
            <a:xfrm>
              <a:off x="2285480" y="2173973"/>
              <a:ext cx="457200" cy="485775"/>
            </a:xfrm>
            <a:prstGeom prst="rect">
              <a:avLst/>
            </a:pr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7276130-EA2C-4043-B415-4662E4B08C98}"/>
                </a:ext>
              </a:extLst>
            </p:cNvPr>
            <p:cNvSpPr/>
            <p:nvPr/>
          </p:nvSpPr>
          <p:spPr>
            <a:xfrm rot="1991156">
              <a:off x="3218611" y="2006448"/>
              <a:ext cx="339824" cy="1003833"/>
            </a:xfrm>
            <a:prstGeom prst="rect">
              <a:avLst/>
            </a:pr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910A29-A6E4-47EA-B8F9-67AC8F7B2CAC}"/>
              </a:ext>
            </a:extLst>
          </p:cNvPr>
          <p:cNvGrpSpPr/>
          <p:nvPr/>
        </p:nvGrpSpPr>
        <p:grpSpPr>
          <a:xfrm>
            <a:off x="114713" y="0"/>
            <a:ext cx="5218137" cy="3656478"/>
            <a:chOff x="3304718" y="3286718"/>
            <a:chExt cx="4520101" cy="316734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B8D9E7D-3AEA-4EF1-8943-EC2980433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4891"/>
            <a:stretch/>
          </p:blipFill>
          <p:spPr>
            <a:xfrm>
              <a:off x="3304718" y="3286718"/>
              <a:ext cx="4520101" cy="316734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04F82E5-F309-491A-AC8D-4407CC05FD34}"/>
                </a:ext>
              </a:extLst>
            </p:cNvPr>
            <p:cNvSpPr txBox="1"/>
            <p:nvPr/>
          </p:nvSpPr>
          <p:spPr>
            <a:xfrm>
              <a:off x="3461051" y="5849543"/>
              <a:ext cx="1691277" cy="399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SRG/eROSITA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CB2175-4465-4865-9894-4A6F40D357D9}"/>
              </a:ext>
            </a:extLst>
          </p:cNvPr>
          <p:cNvGrpSpPr/>
          <p:nvPr/>
        </p:nvGrpSpPr>
        <p:grpSpPr>
          <a:xfrm>
            <a:off x="8984000" y="1870515"/>
            <a:ext cx="2906664" cy="4252151"/>
            <a:chOff x="7609461" y="-1556907"/>
            <a:chExt cx="2906664" cy="425215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6641C3F-11AA-4641-9809-F4B1BB515722}"/>
                </a:ext>
              </a:extLst>
            </p:cNvPr>
            <p:cNvGrpSpPr/>
            <p:nvPr/>
          </p:nvGrpSpPr>
          <p:grpSpPr>
            <a:xfrm>
              <a:off x="7609461" y="229056"/>
              <a:ext cx="2906664" cy="2466188"/>
              <a:chOff x="1939126" y="3923579"/>
              <a:chExt cx="2793325" cy="2370025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3FF9DB0-E19C-4B29-9975-8304800B4D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3835"/>
              <a:stretch/>
            </p:blipFill>
            <p:spPr>
              <a:xfrm>
                <a:off x="1939126" y="3923579"/>
                <a:ext cx="2793325" cy="2370025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FC6E1CF-DE19-4453-AE2C-40AC3852BA20}"/>
                  </a:ext>
                </a:extLst>
              </p:cNvPr>
              <p:cNvSpPr txBox="1"/>
              <p:nvPr/>
            </p:nvSpPr>
            <p:spPr>
              <a:xfrm>
                <a:off x="4068617" y="4114829"/>
                <a:ext cx="4316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W</a:t>
                </a:r>
                <a:endParaRPr lang="en-US" dirty="0"/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0C3838D-7E16-44B0-B3FE-0BBDAA1AA2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18001" y="-1219654"/>
              <a:ext cx="447360" cy="1548216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89EBC94-93F2-45AA-A20B-26ED2D869E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03092" y="-1556907"/>
              <a:ext cx="856091" cy="1971968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752C5A3-1DE5-46B5-867E-688F0AC1D656}"/>
              </a:ext>
            </a:extLst>
          </p:cNvPr>
          <p:cNvGrpSpPr/>
          <p:nvPr/>
        </p:nvGrpSpPr>
        <p:grpSpPr>
          <a:xfrm>
            <a:off x="3303297" y="3656478"/>
            <a:ext cx="3682971" cy="3167347"/>
            <a:chOff x="7791670" y="3366753"/>
            <a:chExt cx="3682971" cy="316734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726ADBB-2DE1-40D1-B69F-181B8841E1EA}"/>
                </a:ext>
              </a:extLst>
            </p:cNvPr>
            <p:cNvGrpSpPr/>
            <p:nvPr/>
          </p:nvGrpSpPr>
          <p:grpSpPr>
            <a:xfrm>
              <a:off x="7791670" y="3366753"/>
              <a:ext cx="3682971" cy="3167347"/>
              <a:chOff x="7490934" y="3286719"/>
              <a:chExt cx="3411583" cy="2933954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8AA2E9A5-1312-4DC5-A16D-96AF28A5C8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098"/>
              <a:stretch/>
            </p:blipFill>
            <p:spPr>
              <a:xfrm>
                <a:off x="7490934" y="3286719"/>
                <a:ext cx="3411583" cy="2933954"/>
              </a:xfrm>
              <a:prstGeom prst="rect">
                <a:avLst/>
              </a:prstGeom>
            </p:spPr>
          </p:pic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8F25034-D0E6-4837-8F87-DC78D187A2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37999" y="4252404"/>
                <a:ext cx="279030" cy="22194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203DCA-5141-40A0-BAF1-EE5E4EDD2895}"/>
                </a:ext>
              </a:extLst>
            </p:cNvPr>
            <p:cNvSpPr txBox="1"/>
            <p:nvPr/>
          </p:nvSpPr>
          <p:spPr>
            <a:xfrm>
              <a:off x="9732740" y="3534966"/>
              <a:ext cx="1177813" cy="511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Model</a:t>
              </a:r>
              <a:endParaRPr lang="en-US" sz="2400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7F372A9-CC85-059B-609B-74F59BA775F2}"/>
              </a:ext>
            </a:extLst>
          </p:cNvPr>
          <p:cNvSpPr/>
          <p:nvPr/>
        </p:nvSpPr>
        <p:spPr>
          <a:xfrm>
            <a:off x="214293" y="5817516"/>
            <a:ext cx="1459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Zhang</a:t>
            </a:r>
            <a:r>
              <a:rPr lang="en-US" dirty="0"/>
              <a:t>+2021a</a:t>
            </a:r>
          </a:p>
        </p:txBody>
      </p:sp>
    </p:spTree>
    <p:extLst>
      <p:ext uri="{BB962C8B-B14F-4D97-AF65-F5344CB8AC3E}">
        <p14:creationId xmlns:p14="http://schemas.microsoft.com/office/powerpoint/2010/main" val="354567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B3FEFF-5D73-D210-3A67-A25BB0AADB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187"/>
          <a:stretch/>
        </p:blipFill>
        <p:spPr>
          <a:xfrm>
            <a:off x="1665514" y="1652081"/>
            <a:ext cx="3261136" cy="39949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32F3B-FFDC-4D10-B95E-A9EB3E365566}"/>
              </a:ext>
            </a:extLst>
          </p:cNvPr>
          <p:cNvSpPr txBox="1"/>
          <p:nvPr/>
        </p:nvSpPr>
        <p:spPr>
          <a:xfrm>
            <a:off x="0" y="410649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Shock-driven CDs in Perseus cluster?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99C313-65F3-4C35-9FE8-B6EED82D65D6}"/>
              </a:ext>
            </a:extLst>
          </p:cNvPr>
          <p:cNvGrpSpPr/>
          <p:nvPr/>
        </p:nvGrpSpPr>
        <p:grpSpPr>
          <a:xfrm>
            <a:off x="6631129" y="330864"/>
            <a:ext cx="5342083" cy="5974598"/>
            <a:chOff x="402057" y="667612"/>
            <a:chExt cx="5342083" cy="597459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1776E68-A41D-40B7-9407-9331CD153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057" y="667612"/>
              <a:ext cx="5342083" cy="597459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BA0915-98DB-4C4C-9CF5-44CB1AF80126}"/>
                </a:ext>
              </a:extLst>
            </p:cNvPr>
            <p:cNvSpPr/>
            <p:nvPr/>
          </p:nvSpPr>
          <p:spPr>
            <a:xfrm>
              <a:off x="3773064" y="6190388"/>
              <a:ext cx="18767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MCSC10"/>
                </a:rPr>
                <a:t>Walker et al. 2022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63D1E09D-E352-4C2F-A259-48729A21358B}"/>
              </a:ext>
            </a:extLst>
          </p:cNvPr>
          <p:cNvSpPr/>
          <p:nvPr/>
        </p:nvSpPr>
        <p:spPr>
          <a:xfrm>
            <a:off x="6060164" y="2246097"/>
            <a:ext cx="5030927" cy="5152913"/>
          </a:xfrm>
          <a:prstGeom prst="donut">
            <a:avLst>
              <a:gd name="adj" fmla="val 1492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83E1DA3E-AFC0-443B-8080-7B79C55B7A2F}"/>
              </a:ext>
            </a:extLst>
          </p:cNvPr>
          <p:cNvSpPr txBox="1"/>
          <p:nvPr/>
        </p:nvSpPr>
        <p:spPr>
          <a:xfrm>
            <a:off x="510023" y="6365201"/>
            <a:ext cx="1956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Zhang</a:t>
            </a:r>
            <a:r>
              <a:rPr lang="en-US" altLang="zh-CN" dirty="0"/>
              <a:t>+2020b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20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990D37-B914-403E-BE43-EC10859C689D}"/>
              </a:ext>
            </a:extLst>
          </p:cNvPr>
          <p:cNvSpPr/>
          <p:nvPr/>
        </p:nvSpPr>
        <p:spPr>
          <a:xfrm>
            <a:off x="543220" y="241432"/>
            <a:ext cx="77769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Runaway shocks are </a:t>
            </a:r>
            <a:r>
              <a:rPr lang="en-US" sz="2800" i="1" dirty="0"/>
              <a:t>“long-lived” </a:t>
            </a:r>
            <a:r>
              <a:rPr lang="en-US" sz="2800" dirty="0"/>
              <a:t>while moving down a steep gas density gradient</a:t>
            </a:r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AA0BDEBB-B0B2-40EB-BC09-B5EB99872E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2" b="1"/>
          <a:stretch/>
        </p:blipFill>
        <p:spPr>
          <a:xfrm>
            <a:off x="1897851" y="1637455"/>
            <a:ext cx="3077833" cy="388262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FC7CFCA3-0BA7-49A2-AC59-8AC7F50C6B67}"/>
              </a:ext>
            </a:extLst>
          </p:cNvPr>
          <p:cNvSpPr txBox="1"/>
          <p:nvPr/>
        </p:nvSpPr>
        <p:spPr>
          <a:xfrm>
            <a:off x="124666" y="6427394"/>
            <a:ext cx="404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Zhang</a:t>
            </a:r>
            <a:r>
              <a:rPr lang="en-US" altLang="zh-CN" dirty="0"/>
              <a:t>+2019, Waxman+1993</a:t>
            </a:r>
            <a:endParaRPr lang="zh-CN" alt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8394D01-7C05-4513-9470-EE16C0426FF4}"/>
              </a:ext>
            </a:extLst>
          </p:cNvPr>
          <p:cNvGrpSpPr/>
          <p:nvPr/>
        </p:nvGrpSpPr>
        <p:grpSpPr>
          <a:xfrm>
            <a:off x="6419498" y="1600754"/>
            <a:ext cx="5542979" cy="4745185"/>
            <a:chOff x="5933281" y="1035814"/>
            <a:chExt cx="5988749" cy="5126796"/>
          </a:xfrm>
        </p:grpSpPr>
        <p:pic>
          <p:nvPicPr>
            <p:cNvPr id="17" name="图片 1">
              <a:extLst>
                <a:ext uri="{FF2B5EF4-FFF2-40B4-BE49-F238E27FC236}">
                  <a16:creationId xmlns:a16="http://schemas.microsoft.com/office/drawing/2014/main" id="{00B0A89C-C240-4CCA-A9BF-CD0D246B7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3281" y="1628711"/>
              <a:ext cx="5988749" cy="453389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318A46-2E2E-4BF6-90DA-E58579F81845}"/>
                </a:ext>
              </a:extLst>
            </p:cNvPr>
            <p:cNvSpPr txBox="1"/>
            <p:nvPr/>
          </p:nvSpPr>
          <p:spPr>
            <a:xfrm>
              <a:off x="7841642" y="1035814"/>
              <a:ext cx="2948818" cy="498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X-ray observations</a:t>
              </a:r>
            </a:p>
          </p:txBody>
        </p:sp>
      </p:grpSp>
      <p:sp>
        <p:nvSpPr>
          <p:cNvPr id="19" name="文本框 4">
            <a:extLst>
              <a:ext uri="{FF2B5EF4-FFF2-40B4-BE49-F238E27FC236}">
                <a16:creationId xmlns:a16="http://schemas.microsoft.com/office/drawing/2014/main" id="{314D6767-B3DE-407E-99A0-2AA2BC3C1C94}"/>
              </a:ext>
            </a:extLst>
          </p:cNvPr>
          <p:cNvSpPr txBox="1"/>
          <p:nvPr/>
        </p:nvSpPr>
        <p:spPr>
          <a:xfrm>
            <a:off x="8883737" y="6465674"/>
            <a:ext cx="32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Vikhlinin+2006, Ghirardini+2019</a:t>
            </a:r>
            <a:endParaRPr lang="zh-CN" altLang="en-US" dirty="0"/>
          </a:p>
        </p:txBody>
      </p:sp>
      <p:grpSp>
        <p:nvGrpSpPr>
          <p:cNvPr id="21" name="组合 9">
            <a:extLst>
              <a:ext uri="{FF2B5EF4-FFF2-40B4-BE49-F238E27FC236}">
                <a16:creationId xmlns:a16="http://schemas.microsoft.com/office/drawing/2014/main" id="{A19642ED-9435-4809-A15A-BE9E48E33B87}"/>
              </a:ext>
            </a:extLst>
          </p:cNvPr>
          <p:cNvGrpSpPr/>
          <p:nvPr/>
        </p:nvGrpSpPr>
        <p:grpSpPr>
          <a:xfrm>
            <a:off x="9276297" y="2118911"/>
            <a:ext cx="2686174" cy="4227028"/>
            <a:chOff x="9068391" y="1198880"/>
            <a:chExt cx="2853639" cy="5045010"/>
          </a:xfrm>
        </p:grpSpPr>
        <p:sp>
          <p:nvSpPr>
            <p:cNvPr id="22" name="矩形 7">
              <a:extLst>
                <a:ext uri="{FF2B5EF4-FFF2-40B4-BE49-F238E27FC236}">
                  <a16:creationId xmlns:a16="http://schemas.microsoft.com/office/drawing/2014/main" id="{E46DB4C5-F07D-4A54-8EB2-A01F82080297}"/>
                </a:ext>
              </a:extLst>
            </p:cNvPr>
            <p:cNvSpPr/>
            <p:nvPr/>
          </p:nvSpPr>
          <p:spPr>
            <a:xfrm>
              <a:off x="9101136" y="1198880"/>
              <a:ext cx="2820894" cy="5045010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8">
              <a:extLst>
                <a:ext uri="{FF2B5EF4-FFF2-40B4-BE49-F238E27FC236}">
                  <a16:creationId xmlns:a16="http://schemas.microsoft.com/office/drawing/2014/main" id="{5218C28E-39C8-4C32-B203-7C2A736A2E35}"/>
                </a:ext>
              </a:extLst>
            </p:cNvPr>
            <p:cNvSpPr txBox="1"/>
            <p:nvPr/>
          </p:nvSpPr>
          <p:spPr>
            <a:xfrm>
              <a:off x="9068391" y="1436586"/>
              <a:ext cx="2664521" cy="9918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00B050"/>
                  </a:solidFill>
                </a:rPr>
                <a:t>“Habitable zone” of runaway shocks</a:t>
              </a:r>
              <a:endParaRPr lang="zh-CN" altLang="en-US" sz="2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5" name="组合 12">
            <a:extLst>
              <a:ext uri="{FF2B5EF4-FFF2-40B4-BE49-F238E27FC236}">
                <a16:creationId xmlns:a16="http://schemas.microsoft.com/office/drawing/2014/main" id="{C431EC1B-DA9A-4E65-AEF2-AB04E61C6C84}"/>
              </a:ext>
            </a:extLst>
          </p:cNvPr>
          <p:cNvGrpSpPr/>
          <p:nvPr/>
        </p:nvGrpSpPr>
        <p:grpSpPr>
          <a:xfrm>
            <a:off x="277790" y="2136080"/>
            <a:ext cx="5818210" cy="4300720"/>
            <a:chOff x="5113770" y="2391988"/>
            <a:chExt cx="5872136" cy="4340582"/>
          </a:xfrm>
        </p:grpSpPr>
        <p:pic>
          <p:nvPicPr>
            <p:cNvPr id="20" name="图片 10">
              <a:extLst>
                <a:ext uri="{FF2B5EF4-FFF2-40B4-BE49-F238E27FC236}">
                  <a16:creationId xmlns:a16="http://schemas.microsoft.com/office/drawing/2014/main" id="{A1853A32-7020-4E9D-9DA9-FE79F2843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3770" y="2391988"/>
              <a:ext cx="5872136" cy="4340582"/>
            </a:xfrm>
            <a:prstGeom prst="rect">
              <a:avLst/>
            </a:prstGeom>
          </p:spPr>
        </p:pic>
        <p:sp>
          <p:nvSpPr>
            <p:cNvPr id="24" name="文本框 11">
              <a:extLst>
                <a:ext uri="{FF2B5EF4-FFF2-40B4-BE49-F238E27FC236}">
                  <a16:creationId xmlns:a16="http://schemas.microsoft.com/office/drawing/2014/main" id="{570B0A21-2B9E-4DF2-AA33-5A89BE4183F2}"/>
                </a:ext>
              </a:extLst>
            </p:cNvPr>
            <p:cNvSpPr txBox="1"/>
            <p:nvPr/>
          </p:nvSpPr>
          <p:spPr>
            <a:xfrm>
              <a:off x="9278085" y="2720854"/>
              <a:ext cx="1154243" cy="465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altLang="zh-CN" sz="2400" dirty="0"/>
                <a:t>ω</a:t>
              </a:r>
              <a:r>
                <a:rPr lang="en-US" altLang="zh-CN" sz="2400" dirty="0"/>
                <a:t> = 3</a:t>
              </a:r>
              <a:endParaRPr lang="zh-CN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40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007DF5-067C-98AD-CC05-50B21C67BE74}"/>
              </a:ext>
            </a:extLst>
          </p:cNvPr>
          <p:cNvSpPr txBox="1"/>
          <p:nvPr/>
        </p:nvSpPr>
        <p:spPr>
          <a:xfrm>
            <a:off x="10819681" y="6410228"/>
            <a:ext cx="1179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Shi 2016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7840CF-571F-2FC6-294D-360135AE693D}"/>
              </a:ext>
            </a:extLst>
          </p:cNvPr>
          <p:cNvGrpSpPr/>
          <p:nvPr/>
        </p:nvGrpSpPr>
        <p:grpSpPr>
          <a:xfrm>
            <a:off x="3881886" y="217903"/>
            <a:ext cx="8117457" cy="6192325"/>
            <a:chOff x="4091819" y="217903"/>
            <a:chExt cx="8117457" cy="61923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7552390-FCE9-FCE8-2538-B9788F93EAAB}"/>
                </a:ext>
              </a:extLst>
            </p:cNvPr>
            <p:cNvGrpSpPr/>
            <p:nvPr/>
          </p:nvGrpSpPr>
          <p:grpSpPr>
            <a:xfrm>
              <a:off x="4091819" y="217903"/>
              <a:ext cx="8117457" cy="6192325"/>
              <a:chOff x="-60385" y="217903"/>
              <a:chExt cx="8117457" cy="619232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CC005A5-C957-17CA-0199-66653EBD3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r="33420"/>
              <a:stretch/>
            </p:blipFill>
            <p:spPr>
              <a:xfrm>
                <a:off x="-60385" y="217903"/>
                <a:ext cx="8117457" cy="6192325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97EF757-6BB7-5094-35FF-6A7F5C72D8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66392" r="2004" b="50605"/>
              <a:stretch/>
            </p:blipFill>
            <p:spPr>
              <a:xfrm>
                <a:off x="172527" y="3217021"/>
                <a:ext cx="3853133" cy="3058697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1C195EB-7D2E-DA5D-7CE2-F0A6F889932E}"/>
                </a:ext>
              </a:extLst>
            </p:cNvPr>
            <p:cNvGrpSpPr/>
            <p:nvPr/>
          </p:nvGrpSpPr>
          <p:grpSpPr>
            <a:xfrm>
              <a:off x="4410964" y="312003"/>
              <a:ext cx="3853133" cy="2931134"/>
              <a:chOff x="7062127" y="2910532"/>
              <a:chExt cx="4291925" cy="326492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525328F-35AB-5156-1FB2-CC40657F3FB7}"/>
                  </a:ext>
                </a:extLst>
              </p:cNvPr>
              <p:cNvGrpSpPr/>
              <p:nvPr/>
            </p:nvGrpSpPr>
            <p:grpSpPr>
              <a:xfrm>
                <a:off x="7062127" y="2910532"/>
                <a:ext cx="4291925" cy="3264929"/>
                <a:chOff x="7070594" y="2868199"/>
                <a:chExt cx="4291925" cy="3264929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6DAB488-C8FD-E2DB-DDA4-0A08E63E8A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070594" y="2868199"/>
                  <a:ext cx="4291925" cy="3264929"/>
                </a:xfrm>
                <a:prstGeom prst="rect">
                  <a:avLst/>
                </a:prstGeom>
              </p:spPr>
            </p:pic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B267D17-FE68-9C04-CE98-83824845C7E8}"/>
                    </a:ext>
                  </a:extLst>
                </p:cNvPr>
                <p:cNvSpPr/>
                <p:nvPr/>
              </p:nvSpPr>
              <p:spPr>
                <a:xfrm>
                  <a:off x="9693393" y="3239911"/>
                  <a:ext cx="94074" cy="5155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881ACC3-B6A6-A80E-E958-695CCB832A33}"/>
                    </a:ext>
                  </a:extLst>
                </p:cNvPr>
                <p:cNvSpPr/>
                <p:nvPr/>
              </p:nvSpPr>
              <p:spPr>
                <a:xfrm>
                  <a:off x="10730621" y="3239911"/>
                  <a:ext cx="94074" cy="5155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F986364-9B00-216A-8411-3B1236B23FB5}"/>
                    </a:ext>
                  </a:extLst>
                </p:cNvPr>
                <p:cNvSpPr txBox="1"/>
                <p:nvPr/>
              </p:nvSpPr>
              <p:spPr>
                <a:xfrm>
                  <a:off x="9584525" y="3152599"/>
                  <a:ext cx="321519" cy="2742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l-GR" sz="1000" dirty="0"/>
                    <a:t>Γ</a:t>
                  </a:r>
                  <a:r>
                    <a:rPr lang="en-US" sz="1000" baseline="-25000" dirty="0"/>
                    <a:t>s </a:t>
                  </a:r>
                  <a:r>
                    <a:rPr lang="en-US" sz="1000" dirty="0"/>
                    <a:t> 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852B531-39B9-704C-27DA-4C5DB003CA57}"/>
                    </a:ext>
                  </a:extLst>
                </p:cNvPr>
                <p:cNvSpPr txBox="1"/>
                <p:nvPr/>
              </p:nvSpPr>
              <p:spPr>
                <a:xfrm>
                  <a:off x="9584524" y="3344253"/>
                  <a:ext cx="499404" cy="2742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l-GR" sz="1000" dirty="0"/>
                    <a:t>Γ</a:t>
                  </a:r>
                  <a:r>
                    <a:rPr lang="en-US" sz="1000" baseline="-25000" dirty="0"/>
                    <a:t>s </a:t>
                  </a:r>
                  <a:r>
                    <a:rPr lang="en-US" sz="1000" dirty="0"/>
                    <a:t> 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DDFAA56-71D6-BA81-147E-A1514C3E02C5}"/>
                    </a:ext>
                  </a:extLst>
                </p:cNvPr>
                <p:cNvSpPr txBox="1"/>
                <p:nvPr/>
              </p:nvSpPr>
              <p:spPr>
                <a:xfrm>
                  <a:off x="9584630" y="3549637"/>
                  <a:ext cx="385389" cy="2742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l-GR" sz="1000" dirty="0"/>
                    <a:t>Γ</a:t>
                  </a:r>
                  <a:r>
                    <a:rPr lang="en-US" sz="1000" baseline="-25000" dirty="0"/>
                    <a:t>s </a:t>
                  </a:r>
                  <a:r>
                    <a:rPr lang="en-US" sz="1000" dirty="0"/>
                    <a:t> 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C5CCABD-F21D-B552-5C0D-6F7CA98826DA}"/>
                    </a:ext>
                  </a:extLst>
                </p:cNvPr>
                <p:cNvSpPr txBox="1"/>
                <p:nvPr/>
              </p:nvSpPr>
              <p:spPr>
                <a:xfrm>
                  <a:off x="10619811" y="3156327"/>
                  <a:ext cx="362453" cy="27426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l-GR" sz="1000" dirty="0"/>
                    <a:t>Γ</a:t>
                  </a:r>
                  <a:r>
                    <a:rPr lang="en-US" sz="1000" baseline="-25000" dirty="0"/>
                    <a:t>s </a:t>
                  </a:r>
                  <a:r>
                    <a:rPr lang="en-US" sz="1000" dirty="0"/>
                    <a:t> 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5C60F1E-4ED6-0780-739B-E9259FD88B5D}"/>
                    </a:ext>
                  </a:extLst>
                </p:cNvPr>
                <p:cNvSpPr txBox="1"/>
                <p:nvPr/>
              </p:nvSpPr>
              <p:spPr>
                <a:xfrm>
                  <a:off x="10619811" y="3344253"/>
                  <a:ext cx="341956" cy="27425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l-GR" sz="1000" dirty="0"/>
                    <a:t>Γ</a:t>
                  </a:r>
                  <a:r>
                    <a:rPr lang="en-US" sz="1000" baseline="-25000" dirty="0"/>
                    <a:t>s </a:t>
                  </a:r>
                  <a:r>
                    <a:rPr lang="en-US" sz="1000" dirty="0"/>
                    <a:t> 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16C0B4-EAD9-A8EB-7AAC-F8430CD6D073}"/>
                  </a:ext>
                </a:extLst>
              </p:cNvPr>
              <p:cNvSpPr txBox="1"/>
              <p:nvPr/>
            </p:nvSpPr>
            <p:spPr>
              <a:xfrm>
                <a:off x="8057087" y="5181766"/>
                <a:ext cx="13291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Shi 2014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90CBD3-0E78-DB4B-0765-BAAE690F80EB}"/>
              </a:ext>
            </a:extLst>
          </p:cNvPr>
          <p:cNvGrpSpPr/>
          <p:nvPr/>
        </p:nvGrpSpPr>
        <p:grpSpPr>
          <a:xfrm>
            <a:off x="426051" y="854339"/>
            <a:ext cx="3519432" cy="2250397"/>
            <a:chOff x="698885" y="1044764"/>
            <a:chExt cx="3519432" cy="22503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09B0CC-27A2-9693-A942-92B2FEEEB072}"/>
                </a:ext>
              </a:extLst>
            </p:cNvPr>
            <p:cNvSpPr txBox="1"/>
            <p:nvPr/>
          </p:nvSpPr>
          <p:spPr>
            <a:xfrm>
              <a:off x="698885" y="1892504"/>
              <a:ext cx="35194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Splashback boundary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EEAF2A-C286-4CD6-0B42-A876BB42B881}"/>
                </a:ext>
              </a:extLst>
            </p:cNvPr>
            <p:cNvSpPr txBox="1"/>
            <p:nvPr/>
          </p:nvSpPr>
          <p:spPr>
            <a:xfrm>
              <a:off x="698885" y="1044764"/>
              <a:ext cx="2910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Accretion shock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23AE3E-9348-EC7A-A9C7-670D2C6239FC}"/>
                </a:ext>
              </a:extLst>
            </p:cNvPr>
            <p:cNvSpPr txBox="1"/>
            <p:nvPr/>
          </p:nvSpPr>
          <p:spPr>
            <a:xfrm>
              <a:off x="698885" y="2771941"/>
              <a:ext cx="35194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Entropy profile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4354CA4-1AF7-C95B-B1F5-E72E4B890BF9}"/>
              </a:ext>
            </a:extLst>
          </p:cNvPr>
          <p:cNvSpPr txBox="1"/>
          <p:nvPr/>
        </p:nvSpPr>
        <p:spPr>
          <a:xfrm>
            <a:off x="426051" y="4020967"/>
            <a:ext cx="3688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Spherical symmetry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0D1E21-12C3-6C73-9DF5-F6D22A139505}"/>
              </a:ext>
            </a:extLst>
          </p:cNvPr>
          <p:cNvSpPr txBox="1"/>
          <p:nvPr/>
        </p:nvSpPr>
        <p:spPr>
          <a:xfrm>
            <a:off x="426051" y="4777195"/>
            <a:ext cx="3688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Evolving smoothly</a:t>
            </a:r>
          </a:p>
        </p:txBody>
      </p:sp>
    </p:spTree>
    <p:extLst>
      <p:ext uri="{BB962C8B-B14F-4D97-AF65-F5344CB8AC3E}">
        <p14:creationId xmlns:p14="http://schemas.microsoft.com/office/powerpoint/2010/main" val="37184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32"/>
    </mc:Choice>
    <mc:Fallback xmlns="">
      <p:transition spd="slow" advTm="13723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lower, text, colorfulness&#10;&#10;Description automatically generated">
            <a:extLst>
              <a:ext uri="{FF2B5EF4-FFF2-40B4-BE49-F238E27FC236}">
                <a16:creationId xmlns:a16="http://schemas.microsoft.com/office/drawing/2014/main" id="{E85C09A8-50EB-74FD-23D3-5622582CA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1" y="1177097"/>
            <a:ext cx="5715000" cy="4762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231876-F63D-4CE6-8ABF-A570691BF231}"/>
              </a:ext>
            </a:extLst>
          </p:cNvPr>
          <p:cNvGrpSpPr/>
          <p:nvPr/>
        </p:nvGrpSpPr>
        <p:grpSpPr>
          <a:xfrm>
            <a:off x="352057" y="112787"/>
            <a:ext cx="10974844" cy="6745213"/>
            <a:chOff x="352057" y="112787"/>
            <a:chExt cx="10974844" cy="67452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C4449C-B3F3-EA7A-BD58-451B4A631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555" b="2487"/>
            <a:stretch/>
          </p:blipFill>
          <p:spPr>
            <a:xfrm>
              <a:off x="7293303" y="112787"/>
              <a:ext cx="4033598" cy="327763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697200-39BB-E3A5-8141-B143C9A92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9454" y="3399302"/>
              <a:ext cx="4637447" cy="34586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B484B8-E89E-4CFB-060A-5AB5ED8BE495}"/>
                </a:ext>
              </a:extLst>
            </p:cNvPr>
            <p:cNvSpPr txBox="1"/>
            <p:nvPr/>
          </p:nvSpPr>
          <p:spPr>
            <a:xfrm>
              <a:off x="352057" y="6365885"/>
              <a:ext cx="13951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Zhang</a:t>
              </a:r>
              <a:r>
                <a:rPr lang="en-US" dirty="0"/>
                <a:t>+2020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8843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09"/>
    </mc:Choice>
    <mc:Fallback xmlns="">
      <p:transition spd="slow" advTm="69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BA99D5-F224-489C-5B1C-F2BFFBF51A3C}"/>
              </a:ext>
            </a:extLst>
          </p:cNvPr>
          <p:cNvGrpSpPr/>
          <p:nvPr/>
        </p:nvGrpSpPr>
        <p:grpSpPr>
          <a:xfrm>
            <a:off x="737227" y="911188"/>
            <a:ext cx="5258361" cy="5627900"/>
            <a:chOff x="6391490" y="1523347"/>
            <a:chExt cx="5258361" cy="5627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E24B2B-7C5F-05AE-C5E2-2363D098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107" y="1523347"/>
              <a:ext cx="4791744" cy="479174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C32B2DD-1416-F563-8BB0-6DB68D069B80}"/>
                </a:ext>
              </a:extLst>
            </p:cNvPr>
            <p:cNvSpPr txBox="1"/>
            <p:nvPr/>
          </p:nvSpPr>
          <p:spPr>
            <a:xfrm>
              <a:off x="6391490" y="6781915"/>
              <a:ext cx="13951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Aung+2021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D89B54C-E548-BE0B-8888-375B8F40F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427" y="580441"/>
            <a:ext cx="4564776" cy="4351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D00A08-2E99-1F93-B464-3C07065DC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476" y="5359429"/>
            <a:ext cx="4173617" cy="8103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944BB4-0BF3-260B-F473-0312EF7CDAD7}"/>
              </a:ext>
            </a:extLst>
          </p:cNvPr>
          <p:cNvSpPr txBox="1"/>
          <p:nvPr/>
        </p:nvSpPr>
        <p:spPr>
          <a:xfrm>
            <a:off x="8913244" y="6412681"/>
            <a:ext cx="3448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Diemer+2014, Mansfield+2017</a:t>
            </a:r>
          </a:p>
        </p:txBody>
      </p:sp>
    </p:spTree>
    <p:extLst>
      <p:ext uri="{BB962C8B-B14F-4D97-AF65-F5344CB8AC3E}">
        <p14:creationId xmlns:p14="http://schemas.microsoft.com/office/powerpoint/2010/main" val="7567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05"/>
    </mc:Choice>
    <mc:Fallback xmlns="">
      <p:transition spd="slow" advTm="7940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E58BA-9DEC-B143-09A0-509469140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596" y="526923"/>
            <a:ext cx="4605784" cy="6331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DCC3E1-6BBB-D5FC-B67F-0063E2E94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5" b="2487"/>
          <a:stretch/>
        </p:blipFill>
        <p:spPr>
          <a:xfrm>
            <a:off x="893632" y="660028"/>
            <a:ext cx="5244053" cy="4261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1774A01-B5F2-B694-76B4-A270EE9D0B5C}"/>
              </a:ext>
            </a:extLst>
          </p:cNvPr>
          <p:cNvGrpSpPr/>
          <p:nvPr/>
        </p:nvGrpSpPr>
        <p:grpSpPr>
          <a:xfrm>
            <a:off x="6199697" y="75416"/>
            <a:ext cx="5244053" cy="3512968"/>
            <a:chOff x="6180875" y="1168292"/>
            <a:chExt cx="5244053" cy="35129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B4DAB4-6EB0-9D33-B2CC-DB9D9E4CEE65}"/>
                </a:ext>
              </a:extLst>
            </p:cNvPr>
            <p:cNvSpPr/>
            <p:nvPr/>
          </p:nvSpPr>
          <p:spPr>
            <a:xfrm>
              <a:off x="6180875" y="1168292"/>
              <a:ext cx="5244053" cy="33370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C08A448-6C42-F317-6CE2-71D6CE4DD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9144" y="1243707"/>
              <a:ext cx="4605784" cy="343755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AAE47B-0182-34F4-9186-29395D9F1BF6}"/>
              </a:ext>
            </a:extLst>
          </p:cNvPr>
          <p:cNvGrpSpPr/>
          <p:nvPr/>
        </p:nvGrpSpPr>
        <p:grpSpPr>
          <a:xfrm>
            <a:off x="6484572" y="5639824"/>
            <a:ext cx="4959178" cy="369332"/>
            <a:chOff x="6606746" y="5375875"/>
            <a:chExt cx="4959178" cy="36933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DB4AE80-AA40-BBF3-7F17-B2EDACCB36A9}"/>
                </a:ext>
              </a:extLst>
            </p:cNvPr>
            <p:cNvCxnSpPr>
              <a:cxnSpLocks/>
            </p:cNvCxnSpPr>
            <p:nvPr/>
          </p:nvCxnSpPr>
          <p:spPr>
            <a:xfrm>
              <a:off x="6952735" y="5560541"/>
              <a:ext cx="4613189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6F1B81-4488-044D-EE1C-428E2475BAE2}"/>
                </a:ext>
              </a:extLst>
            </p:cNvPr>
            <p:cNvSpPr txBox="1"/>
            <p:nvPr/>
          </p:nvSpPr>
          <p:spPr>
            <a:xfrm>
              <a:off x="6606746" y="5375875"/>
              <a:ext cx="3459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dirty="0"/>
                <a:t>Γ</a:t>
              </a:r>
              <a:r>
                <a:rPr lang="en-US" sz="1800" baseline="-25000" dirty="0"/>
                <a:t>s</a:t>
              </a:r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1926237-177F-D4D8-E577-7FDAA7151D7E}"/>
              </a:ext>
            </a:extLst>
          </p:cNvPr>
          <p:cNvSpPr txBox="1"/>
          <p:nvPr/>
        </p:nvSpPr>
        <p:spPr>
          <a:xfrm>
            <a:off x="521566" y="6307779"/>
            <a:ext cx="139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Zhang</a:t>
            </a:r>
            <a:r>
              <a:rPr lang="en-US" dirty="0"/>
              <a:t>+2020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7D936B-C34C-CB67-D987-3F147743E6F6}"/>
                  </a:ext>
                </a:extLst>
              </p:cNvPr>
              <p:cNvSpPr txBox="1"/>
              <p:nvPr/>
            </p:nvSpPr>
            <p:spPr>
              <a:xfrm>
                <a:off x="2833921" y="5318010"/>
                <a:ext cx="1808700" cy="768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47D936B-C34C-CB67-D987-3F147743E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921" y="5318010"/>
                <a:ext cx="1808700" cy="7689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17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995"/>
    </mc:Choice>
    <mc:Fallback xmlns="">
      <p:transition spd="slow" advTm="18499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EA2C28-1E6A-3073-7590-87F86595775D}"/>
              </a:ext>
            </a:extLst>
          </p:cNvPr>
          <p:cNvGrpSpPr/>
          <p:nvPr/>
        </p:nvGrpSpPr>
        <p:grpSpPr>
          <a:xfrm>
            <a:off x="637299" y="994342"/>
            <a:ext cx="5346573" cy="5515093"/>
            <a:chOff x="3217985" y="655027"/>
            <a:chExt cx="6503526" cy="670851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774F61-C8BF-4B09-80A3-0A435D61DB6D}"/>
                </a:ext>
              </a:extLst>
            </p:cNvPr>
            <p:cNvSpPr/>
            <p:nvPr/>
          </p:nvSpPr>
          <p:spPr>
            <a:xfrm>
              <a:off x="3217985" y="655027"/>
              <a:ext cx="5547946" cy="5547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811C55-DB47-480C-AAE8-C2D09843CFE6}"/>
                </a:ext>
              </a:extLst>
            </p:cNvPr>
            <p:cNvSpPr txBox="1"/>
            <p:nvPr/>
          </p:nvSpPr>
          <p:spPr>
            <a:xfrm>
              <a:off x="7535248" y="6202973"/>
              <a:ext cx="2186263" cy="1160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</a:rPr>
                <a:t>Accretion shock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02E5BB-6E20-8203-2153-09ECC99179F7}"/>
              </a:ext>
            </a:extLst>
          </p:cNvPr>
          <p:cNvGrpSpPr/>
          <p:nvPr/>
        </p:nvGrpSpPr>
        <p:grpSpPr>
          <a:xfrm>
            <a:off x="1103725" y="2483995"/>
            <a:ext cx="3209688" cy="1110880"/>
            <a:chOff x="6190877" y="2149358"/>
            <a:chExt cx="3209688" cy="111088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201E270-E978-6B25-3A5F-25B9CA5FD4AE}"/>
                </a:ext>
              </a:extLst>
            </p:cNvPr>
            <p:cNvGrpSpPr/>
            <p:nvPr/>
          </p:nvGrpSpPr>
          <p:grpSpPr>
            <a:xfrm>
              <a:off x="6190877" y="2149358"/>
              <a:ext cx="3209688" cy="1110880"/>
              <a:chOff x="1273821" y="1949004"/>
              <a:chExt cx="3209688" cy="111088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2A215980-0996-47B1-9BC2-730F497C1EB8}"/>
                  </a:ext>
                </a:extLst>
              </p:cNvPr>
              <p:cNvSpPr/>
              <p:nvPr/>
            </p:nvSpPr>
            <p:spPr>
              <a:xfrm>
                <a:off x="2069447" y="2466124"/>
                <a:ext cx="549343" cy="54934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32A0AB16-7493-4C32-AFD6-3789CC60A494}"/>
                  </a:ext>
                </a:extLst>
              </p:cNvPr>
              <p:cNvSpPr/>
              <p:nvPr/>
            </p:nvSpPr>
            <p:spPr>
              <a:xfrm rot="2218637">
                <a:off x="1273821" y="1949004"/>
                <a:ext cx="1595995" cy="1110880"/>
              </a:xfrm>
              <a:prstGeom prst="arc">
                <a:avLst>
                  <a:gd name="adj1" fmla="val 16200000"/>
                  <a:gd name="adj2" fmla="val 5738678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871D97-BCEE-41DE-9E17-3F9495EF86AE}"/>
                  </a:ext>
                </a:extLst>
              </p:cNvPr>
              <p:cNvSpPr txBox="1"/>
              <p:nvPr/>
            </p:nvSpPr>
            <p:spPr>
              <a:xfrm>
                <a:off x="2850828" y="2073937"/>
                <a:ext cx="163268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solidFill>
                      <a:srgbClr val="FF0000"/>
                    </a:solidFill>
                  </a:rPr>
                  <a:t>Merger shock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718CAF0-370F-AEEE-4B5B-777C0494362A}"/>
                </a:ext>
              </a:extLst>
            </p:cNvPr>
            <p:cNvSpPr/>
            <p:nvPr/>
          </p:nvSpPr>
          <p:spPr>
            <a:xfrm rot="18509271">
              <a:off x="6710123" y="2321593"/>
              <a:ext cx="545176" cy="78808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F41A8E-B2A8-826B-D4C1-8DBD045FF16F}"/>
              </a:ext>
            </a:extLst>
          </p:cNvPr>
          <p:cNvGrpSpPr/>
          <p:nvPr/>
        </p:nvGrpSpPr>
        <p:grpSpPr>
          <a:xfrm>
            <a:off x="5689301" y="1034823"/>
            <a:ext cx="6094476" cy="3846907"/>
            <a:chOff x="5689301" y="1034823"/>
            <a:chExt cx="6094476" cy="38469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AE332CA-EB88-E4D9-8337-37DD00263C23}"/>
                </a:ext>
              </a:extLst>
            </p:cNvPr>
            <p:cNvGrpSpPr/>
            <p:nvPr/>
          </p:nvGrpSpPr>
          <p:grpSpPr>
            <a:xfrm>
              <a:off x="6311663" y="2619386"/>
              <a:ext cx="5243038" cy="2262344"/>
              <a:chOff x="6291861" y="5331784"/>
              <a:chExt cx="5243038" cy="226234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" name="文本框 1">
                    <a:extLst>
                      <a:ext uri="{FF2B5EF4-FFF2-40B4-BE49-F238E27FC236}">
                        <a16:creationId xmlns:a16="http://schemas.microsoft.com/office/drawing/2014/main" id="{B35EE250-35EC-A098-0A82-D8D5123B9C6A}"/>
                      </a:ext>
                    </a:extLst>
                  </p:cNvPr>
                  <p:cNvSpPr txBox="1"/>
                  <p:nvPr/>
                </p:nvSpPr>
                <p:spPr>
                  <a:xfrm>
                    <a:off x="6291861" y="5331784"/>
                    <a:ext cx="4849752" cy="861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ts val="6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l-GR" altLang="zh-CN" sz="28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28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vir</m:t>
                              </m:r>
                            </m:sub>
                          </m:sSub>
                          <m:r>
                            <a:rPr lang="en-US" altLang="zh-CN" sz="28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zh-CN" altLang="en-US" sz="28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280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ⅆ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  <m:sSub>
                                <m:sSubPr>
                                  <m:ctrlPr>
                                    <a:rPr lang="en-US" altLang="zh-CN" sz="28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800" i="1" dirty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8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vir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CN" altLang="en-US" sz="2800" i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ⅆ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8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  <m:r>
                                <a:rPr lang="en-US" altLang="zh-CN" sz="28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CN" sz="28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altLang="zh-CN" sz="28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80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altLang="zh-CN" sz="28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2800" dirty="0"/>
                  </a:p>
                </p:txBody>
              </p:sp>
            </mc:Choice>
            <mc:Fallback xmlns="">
              <p:sp>
                <p:nvSpPr>
                  <p:cNvPr id="3" name="文本框 1">
                    <a:extLst>
                      <a:ext uri="{FF2B5EF4-FFF2-40B4-BE49-F238E27FC236}">
                        <a16:creationId xmlns:a16="http://schemas.microsoft.com/office/drawing/2014/main" id="{B35EE250-35EC-A098-0A82-D8D5123B9C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91861" y="5331784"/>
                    <a:ext cx="4849752" cy="86177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23E3DB-61BA-7FC3-14A2-72F9118C805E}"/>
                  </a:ext>
                </a:extLst>
              </p:cNvPr>
              <p:cNvSpPr txBox="1"/>
              <p:nvPr/>
            </p:nvSpPr>
            <p:spPr>
              <a:xfrm>
                <a:off x="7184310" y="6829944"/>
                <a:ext cx="4350589" cy="7641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ts val="6000"/>
                  </a:lnSpc>
                </a:pPr>
                <a:r>
                  <a:rPr lang="en-US" altLang="zh-CN" sz="2800" dirty="0"/>
                  <a:t>Smooth mass accretion rate  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20C7BF-F853-A6A4-01DD-B55189673861}"/>
                </a:ext>
              </a:extLst>
            </p:cNvPr>
            <p:cNvSpPr txBox="1"/>
            <p:nvPr/>
          </p:nvSpPr>
          <p:spPr>
            <a:xfrm>
              <a:off x="5689301" y="1034823"/>
              <a:ext cx="6094476" cy="7641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altLang="zh-CN" sz="2800" dirty="0"/>
                <a:t>Total mass accretion rate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48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39"/>
    </mc:Choice>
    <mc:Fallback xmlns="">
      <p:transition spd="slow" advTm="5233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740F37-C43F-4280-AF7B-5E4BD5240AEC}"/>
                  </a:ext>
                </a:extLst>
              </p:cNvPr>
              <p:cNvSpPr txBox="1"/>
              <p:nvPr/>
            </p:nvSpPr>
            <p:spPr>
              <a:xfrm>
                <a:off x="498786" y="971090"/>
                <a:ext cx="54934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What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sz="2800" dirty="0"/>
                  <a:t> in the </a:t>
                </a:r>
                <a:r>
                  <a:rPr lang="el-GR" sz="2800" dirty="0"/>
                  <a:t>Λ</a:t>
                </a:r>
                <a:r>
                  <a:rPr lang="en-US" sz="2800" dirty="0"/>
                  <a:t>CDM universe? 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740F37-C43F-4280-AF7B-5E4BD5240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86" y="971090"/>
                <a:ext cx="5493490" cy="523220"/>
              </a:xfrm>
              <a:prstGeom prst="rect">
                <a:avLst/>
              </a:prstGeom>
              <a:blipFill>
                <a:blip r:embed="rId2"/>
                <a:stretch>
                  <a:fillRect l="-1998" t="-10465" r="-1776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D37E28-D0EC-4DB2-BB0C-9A4ED4B04043}"/>
                  </a:ext>
                </a:extLst>
              </p:cNvPr>
              <p:cNvSpPr txBox="1"/>
              <p:nvPr/>
            </p:nvSpPr>
            <p:spPr>
              <a:xfrm>
                <a:off x="1165908" y="1896385"/>
                <a:ext cx="458791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Most of clusters have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~1</m:t>
                        </m:r>
                      </m:e>
                    </m:d>
                  </m:oMath>
                </a14:m>
                <a:r>
                  <a:rPr lang="en-US" sz="2400" dirty="0"/>
                  <a:t> in most of their lifetime.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DD37E28-D0EC-4DB2-BB0C-9A4ED4B04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908" y="1896385"/>
                <a:ext cx="4587911" cy="830997"/>
              </a:xfrm>
              <a:prstGeom prst="rect">
                <a:avLst/>
              </a:prstGeom>
              <a:blipFill>
                <a:blip r:embed="rId3"/>
                <a:stretch>
                  <a:fillRect l="-1992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740E65BB-03B3-2D81-3E16-0D37E567D3E6}"/>
              </a:ext>
            </a:extLst>
          </p:cNvPr>
          <p:cNvGrpSpPr/>
          <p:nvPr/>
        </p:nvGrpSpPr>
        <p:grpSpPr>
          <a:xfrm>
            <a:off x="6272772" y="230585"/>
            <a:ext cx="5227773" cy="6515665"/>
            <a:chOff x="6272772" y="242402"/>
            <a:chExt cx="5227773" cy="65156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3E374A-7449-BE67-7571-37D745BB9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2772" y="242402"/>
              <a:ext cx="5227773" cy="651566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121EC8A-1F80-97AF-89C1-1CB5FAD7EEC3}"/>
                </a:ext>
              </a:extLst>
            </p:cNvPr>
            <p:cNvSpPr txBox="1"/>
            <p:nvPr/>
          </p:nvSpPr>
          <p:spPr>
            <a:xfrm>
              <a:off x="7112268" y="2739199"/>
              <a:ext cx="22732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EPS merger tree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8ECD53C-A77F-0E94-E683-FD86A9931DDD}"/>
              </a:ext>
            </a:extLst>
          </p:cNvPr>
          <p:cNvSpPr txBox="1"/>
          <p:nvPr/>
        </p:nvSpPr>
        <p:spPr>
          <a:xfrm>
            <a:off x="10729992" y="6417647"/>
            <a:ext cx="139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Zhang</a:t>
            </a:r>
            <a:r>
              <a:rPr lang="en-US" dirty="0"/>
              <a:t>+2021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D15569-788A-1802-C0BE-F922AEF5215B}"/>
              </a:ext>
            </a:extLst>
          </p:cNvPr>
          <p:cNvSpPr txBox="1"/>
          <p:nvPr/>
        </p:nvSpPr>
        <p:spPr>
          <a:xfrm>
            <a:off x="498786" y="3914159"/>
            <a:ext cx="5149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How do mergers shape halo boundaries?</a:t>
            </a:r>
          </a:p>
        </p:txBody>
      </p:sp>
    </p:spTree>
    <p:extLst>
      <p:ext uri="{BB962C8B-B14F-4D97-AF65-F5344CB8AC3E}">
        <p14:creationId xmlns:p14="http://schemas.microsoft.com/office/powerpoint/2010/main" val="59639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A828CC-4A7F-4B3B-B2CF-91086B7C1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537" y="1446781"/>
            <a:ext cx="4144629" cy="46730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D48830-8457-4F13-97AA-322BE58C40C6}"/>
              </a:ext>
            </a:extLst>
          </p:cNvPr>
          <p:cNvSpPr txBox="1"/>
          <p:nvPr/>
        </p:nvSpPr>
        <p:spPr>
          <a:xfrm>
            <a:off x="543697" y="301565"/>
            <a:ext cx="4550565" cy="51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Modelling self-similar clusters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99FF47-132F-1A56-0BC4-86332B279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740" y="474453"/>
            <a:ext cx="4275581" cy="620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259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79857</TotalTime>
  <Words>487</Words>
  <Application>Microsoft Office PowerPoint</Application>
  <PresentationFormat>Widescreen</PresentationFormat>
  <Paragraphs>136</Paragraphs>
  <Slides>26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CMCSC10</vt:lpstr>
      <vt:lpstr>等线</vt:lpstr>
      <vt:lpstr>Arial</vt:lpstr>
      <vt:lpstr>Calibri</vt:lpstr>
      <vt:lpstr>Cambria Math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 Congyao</dc:creator>
  <cp:lastModifiedBy>Congyao Zhang</cp:lastModifiedBy>
  <cp:revision>1140</cp:revision>
  <dcterms:created xsi:type="dcterms:W3CDTF">2019-07-07T13:50:02Z</dcterms:created>
  <dcterms:modified xsi:type="dcterms:W3CDTF">2025-05-25T16:13:29Z</dcterms:modified>
</cp:coreProperties>
</file>