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7" r:id="rId5"/>
    <p:sldId id="268" r:id="rId6"/>
    <p:sldId id="262" r:id="rId7"/>
    <p:sldId id="271" r:id="rId8"/>
    <p:sldId id="272" r:id="rId9"/>
    <p:sldId id="265" r:id="rId10"/>
    <p:sldId id="263" r:id="rId11"/>
    <p:sldId id="278" r:id="rId12"/>
    <p:sldId id="270" r:id="rId13"/>
    <p:sldId id="281" r:id="rId14"/>
    <p:sldId id="284" r:id="rId15"/>
    <p:sldId id="279" r:id="rId16"/>
    <p:sldId id="282" r:id="rId17"/>
    <p:sldId id="269" r:id="rId18"/>
    <p:sldId id="264" r:id="rId19"/>
    <p:sldId id="277" r:id="rId20"/>
    <p:sldId id="280" r:id="rId2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01"/>
  </p:normalViewPr>
  <p:slideViewPr>
    <p:cSldViewPr snapToGrid="0">
      <p:cViewPr varScale="1">
        <p:scale>
          <a:sx n="127" d="100"/>
          <a:sy n="127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ACFA-39B1-1E43-9D47-2C867CB1AF92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A9BC3-A183-A145-A615-9D0E7F1983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646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391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18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5030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43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357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B31788-84C1-3316-E17C-6A7505281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B7060A1-82B1-37FC-2A61-F3E839ECC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B36140F-C1D8-3CAB-1BB0-6CE81277B9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696596-F5B6-CD0D-7CAC-EEAD878A64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898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460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767A0-67DB-BB3C-9E69-A9CF58DE6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CDDBC56-D22A-ED26-AC3E-2F75B98D3E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D95BE6-7B2E-6A97-AD88-5648F5BC90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478439-E551-BE03-E8AE-7833CD82E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903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5619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2010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958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2007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08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74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302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611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4099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39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989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2A9BC3-A183-A145-A615-9D0E7F19831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93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AF60ED-9F14-0698-455E-DB5A528FA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343E8FB-64D9-6E17-36C6-8988D9F22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FD1B15-2469-B755-8E24-64C6EC708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FB80CB-4677-E468-2F55-BB2BBFF4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7FD99F-A02F-39CA-82E6-51C79E919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26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DA2D2-91A0-3E30-AEC2-5C0CAE1D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8858F78-79B4-DBDD-F762-960E386C9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4631BA-D401-97CF-8D69-CFE1F9949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D4F52E8-1832-F1BE-4A49-679CE285E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39DC5B-2476-3AB4-3391-9606279C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3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FED77E0-03A8-0920-A3E7-EA601E3E9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1DBFC76-84D4-E1EF-1F95-64FF65713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BD8FAA-6540-D476-E760-7B1E24B2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F5A136-F23B-63B1-73A5-70B3C0A7C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94422D-557A-2A22-5487-7E3C942C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463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841C07-1885-E375-806A-D066593B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8ED0FB-BF02-3A07-C63F-EC2613227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9699BC-9FF9-468F-E86B-EDDA7A267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B0D4D12-2FDF-80F7-333A-A7397321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91AC970-291F-517A-7C15-DF1328D0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07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EF929E-F735-115F-BA65-D1EBFED1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7EC56B-9329-E270-461C-F47180006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EC5E26-BF7C-76C4-60DD-F7E1A0565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877B24A-BAB8-2DB0-5305-68D3F4BD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054F29-202B-E079-F536-E017635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966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67DB4-0776-F5AD-BD87-5E606276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AF72D2-1D74-C6D4-5A00-B066D591F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551437C-A0B5-E41B-2EC1-9D626713A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A66ED9F-3146-FBFF-0BA8-B7471736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3237ED-AA13-D1DB-554F-79B726094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F526BD-4F51-C988-D956-E02743C0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36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5FD7E-3727-AD46-D1DC-BCE64829F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86EA63-A473-D729-532C-EBCC3AB1E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BCD5E9-2739-B93E-0CDC-66E7FCD4B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AF0BCF4-6CC1-B404-46D5-701424477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D4192CA-8053-8980-1414-D1D15B3C4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615DF7C-7B4D-9F6B-A640-AD832CB0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6405A4C-451B-0F43-6FB9-3CFB0BDF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585D3B4-6A60-C0E5-C4F0-B8440B77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162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C18850-9CA8-35C0-68E8-AB0EB3717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B3B4AF6-737B-5D99-CD5A-3A6F72854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03F58AF-AC97-693C-7186-7EAB1AAE8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32963B-EB73-7990-B887-5157C4A33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58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AAB22C2-30B9-157B-DA54-6F3869768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60C3B49-D57D-14B9-3619-05F84A078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ABF6688-6CD9-6ABE-A2EC-605CBC35C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92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C79AAC-94CD-D464-C20C-B4922532C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8F9ABB-3366-BE3F-E2D4-CEE9076E6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C412218-6B3C-A050-C802-6D5E5AAA6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802F4D4-47AF-2FD7-5D26-CFFAA3B8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5EEA7B3-188D-408B-C430-7C59ACAE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9B3757-9ADD-87C0-6F58-1BA62ACD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25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D4FFBC-27FC-F8AE-0DAA-03B5F7D0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6BCE71A-88AF-C39A-2680-54E41D8053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C942D0-3435-4FF3-DCB4-A3A8883BD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1883A3-A61F-A27B-AEF7-4C621C1B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9BA614-BD54-9E52-9EC5-2756C751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59BB4A1-9419-497A-351E-DA1799AE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83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41D139B1-3AF3-75BB-0974-A52AEA77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C59223B-A1AE-0C15-ACF5-1253DFAF1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DD59E5-BAB6-CA63-0DDF-085F90C31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BC21E9-3981-1544-BAB0-8D821C6ED124}" type="datetimeFigureOut">
              <a:rPr kumimoji="1" lang="ja-JP" altLang="en-US" smtClean="0"/>
              <a:t>2025/5/29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0C35E3-1BCD-0C24-5981-EAC70445C5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5E3EF25-1B5C-89B2-B079-8BFE095C6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274734-C1D5-F54C-ACA7-6F89B8852F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32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ogiya@zju.edu.c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900C82-A6D1-B540-2143-BDB8112D8E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145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ja-JP" dirty="0"/>
              <a:t>Stirring up the </a:t>
            </a:r>
            <a:r>
              <a:rPr lang="en-US" altLang="ja-JP" dirty="0" err="1"/>
              <a:t>intracluster</a:t>
            </a:r>
            <a:r>
              <a:rPr lang="en-US" altLang="ja-JP" dirty="0"/>
              <a:t> medium with substructures</a:t>
            </a:r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6FF0B2-F398-C107-9766-AC63F682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125" y="0"/>
            <a:ext cx="4572000" cy="1651000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57730965-F398-6A15-58D5-0C9290B8D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663" y="4516433"/>
            <a:ext cx="10259185" cy="1799302"/>
          </a:xfrm>
        </p:spPr>
        <p:txBody>
          <a:bodyPr>
            <a:normAutofit/>
          </a:bodyPr>
          <a:lstStyle/>
          <a:p>
            <a:r>
              <a:rPr kumimoji="1" lang="en-US" altLang="ja-JP" sz="3500" dirty="0"/>
              <a:t>Go Ogiya (Zhejiang U)</a:t>
            </a:r>
            <a:endParaRPr lang="en-US" altLang="ja-JP" sz="3500" dirty="0"/>
          </a:p>
          <a:p>
            <a:r>
              <a:rPr lang="en-US" altLang="ja-JP" dirty="0"/>
              <a:t>with Daisuke Nagai (Yale); Oliver Hahn (Vienna); Xun Shi (Yunnan U)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07808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4C2D1A-C026-C97C-2625-A0113A0BB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Decomposition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CB20D3-C807-961B-CCA2-BB7895CC0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792932"/>
            <a:ext cx="5560827" cy="4351338"/>
          </a:xfrm>
        </p:spPr>
        <p:txBody>
          <a:bodyPr/>
          <a:lstStyle/>
          <a:p>
            <a:r>
              <a:rPr kumimoji="1" lang="en-US" altLang="ja-JP" dirty="0"/>
              <a:t>At r &lt; </a:t>
            </a:r>
            <a:r>
              <a:rPr lang="en-US" altLang="ja-JP" dirty="0"/>
              <a:t>0.5M</a:t>
            </a:r>
            <a:r>
              <a:rPr kumimoji="1" lang="en-US" altLang="ja-JP" dirty="0"/>
              <a:t>pc, sloshing effects drive mild turbulence</a:t>
            </a:r>
            <a:endParaRPr lang="en-US" altLang="ja-JP" dirty="0"/>
          </a:p>
          <a:p>
            <a:pPr lvl="1"/>
            <a:r>
              <a:rPr kumimoji="1" lang="en-US" altLang="ja-JP" dirty="0"/>
              <a:t>100-200 km/s, Mach ~ 0.2</a:t>
            </a:r>
          </a:p>
          <a:p>
            <a:pPr lvl="1"/>
            <a:r>
              <a:rPr lang="en-US" altLang="ja-JP" dirty="0"/>
              <a:t>Consistent with observations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At r &gt; 0.5Mpc, contribution from ram pressure is dominant</a:t>
            </a:r>
          </a:p>
          <a:p>
            <a:pPr lvl="1"/>
            <a:r>
              <a:rPr lang="en-US" altLang="ja-JP" dirty="0"/>
              <a:t>Turbulence gets stronger with R</a:t>
            </a:r>
          </a:p>
          <a:p>
            <a:pPr lvl="1"/>
            <a:r>
              <a:rPr kumimoji="1" lang="en-US" altLang="ja-JP" dirty="0"/>
              <a:t>At R=2Mpc, Mach ~ 0.5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06BD334-369E-D987-31FE-E43ECA034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74" y="665505"/>
            <a:ext cx="6184459" cy="601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27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AD110-A01D-7CCF-7E5B-4C2BA0D53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2E2828-5A55-C80F-76DB-5DEFA478F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Realization variance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DE6402-50ED-2107-9EF4-B04E750DC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792932"/>
            <a:ext cx="5560827" cy="43513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Initial X and V of substructures are sampled from PDFs</a:t>
            </a:r>
          </a:p>
          <a:p>
            <a:pPr lvl="1"/>
            <a:r>
              <a:rPr lang="en-US" altLang="ja-JP" dirty="0"/>
              <a:t>Results depend on realizations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</a:p>
          <a:p>
            <a:r>
              <a:rPr lang="en-US" altLang="ja-JP" dirty="0"/>
              <a:t>Variance among realizations is small in the outskirts</a:t>
            </a:r>
          </a:p>
          <a:p>
            <a:pPr lvl="1"/>
            <a:r>
              <a:rPr kumimoji="1" lang="en-US" altLang="ja-JP" dirty="0"/>
              <a:t>Tens of substructures contribute</a:t>
            </a:r>
          </a:p>
          <a:p>
            <a:r>
              <a:rPr kumimoji="1" lang="en-US" altLang="ja-JP" dirty="0"/>
              <a:t>Larger variance in the center</a:t>
            </a:r>
          </a:p>
          <a:p>
            <a:pPr lvl="1"/>
            <a:r>
              <a:rPr lang="en-US" altLang="ja-JP" dirty="0"/>
              <a:t>A few substructures play a dominant role -&gt; stochastic</a:t>
            </a:r>
          </a:p>
        </p:txBody>
      </p:sp>
      <p:pic>
        <p:nvPicPr>
          <p:cNvPr id="5" name="図 4" descr="グラフ, 折れ線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BF27EE03-C249-11DA-9245-DD359F980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74" y="662609"/>
            <a:ext cx="6175180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0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403A9-590A-210D-76C8-F27E45423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24A5A9-525A-BE99-8F4C-3FD27FAD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Cluster model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7DEAEC-0C06-A858-5F63-C717AA74D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78" y="1661116"/>
            <a:ext cx="613675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Two types of substructures</a:t>
            </a:r>
          </a:p>
          <a:p>
            <a:pPr lvl="1"/>
            <a:r>
              <a:rPr kumimoji="1" lang="en-US" altLang="ja-JP" dirty="0">
                <a:solidFill>
                  <a:srgbClr val="0432FF"/>
                </a:solidFill>
              </a:rPr>
              <a:t>Orbiting population </a:t>
            </a:r>
            <a:r>
              <a:rPr kumimoji="1" lang="en-US" altLang="ja-JP" dirty="0"/>
              <a:t>that experienced at least one pericentric passage</a:t>
            </a:r>
          </a:p>
          <a:p>
            <a:pPr lvl="2"/>
            <a:r>
              <a:rPr lang="en-US" altLang="ja-JP" dirty="0"/>
              <a:t>Number (Jiang &amp; van den Bosch 2016)</a:t>
            </a:r>
          </a:p>
          <a:p>
            <a:pPr lvl="2"/>
            <a:r>
              <a:rPr kumimoji="1" lang="en-US" altLang="ja-JP" dirty="0"/>
              <a:t>Initial position and velocity (Jiang et al. 2015; Han et al. 2016)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>
                <a:solidFill>
                  <a:schemeClr val="accent2"/>
                </a:solidFill>
              </a:rPr>
              <a:t>Infalling population </a:t>
            </a:r>
            <a:r>
              <a:rPr lang="en-US" altLang="ja-JP" dirty="0"/>
              <a:t>that has not experienced pericentric passage yet</a:t>
            </a:r>
          </a:p>
          <a:p>
            <a:pPr lvl="2"/>
            <a:r>
              <a:rPr lang="en-US" altLang="ja-JP" dirty="0"/>
              <a:t>Number (Fakhouri et al. 2010)</a:t>
            </a:r>
          </a:p>
          <a:p>
            <a:pPr lvl="2"/>
            <a:r>
              <a:rPr lang="en-US" altLang="ja-JP" dirty="0"/>
              <a:t>Initial position and velocity (Aung et al. 2021; </a:t>
            </a:r>
            <a:r>
              <a:rPr lang="en-US" altLang="ja-JP" dirty="0" err="1"/>
              <a:t>Bakels</a:t>
            </a:r>
            <a:r>
              <a:rPr lang="en-US" altLang="ja-JP" dirty="0"/>
              <a:t> et al. 2021)</a:t>
            </a:r>
          </a:p>
          <a:p>
            <a:pPr lvl="2"/>
            <a:endParaRPr lang="en-US" altLang="ja-JP" dirty="0"/>
          </a:p>
          <a:p>
            <a:r>
              <a:rPr lang="en-US" altLang="ja-JP" dirty="0"/>
              <a:t>X, V and M of substructures as the initial condition</a:t>
            </a:r>
          </a:p>
          <a:p>
            <a:pPr lvl="2"/>
            <a:endParaRPr kumimoji="1" lang="en-US" altLang="ja-JP" dirty="0"/>
          </a:p>
          <a:p>
            <a:pPr lvl="1"/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6" name="図 5" descr="グラフ, 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D19FDA20-BC12-37CD-C748-5390FF096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637" y="845546"/>
            <a:ext cx="5844363" cy="5306388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99F8A10-80C5-DC23-064E-17375B1AF5B1}"/>
              </a:ext>
            </a:extLst>
          </p:cNvPr>
          <p:cNvSpPr txBox="1"/>
          <p:nvPr/>
        </p:nvSpPr>
        <p:spPr>
          <a:xfrm>
            <a:off x="9927265" y="6127162"/>
            <a:ext cx="2264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 err="1"/>
              <a:t>Bakel</a:t>
            </a:r>
            <a:r>
              <a:rPr lang="en-US" altLang="ja-JP" b="0" i="0" u="none" strike="noStrike" dirty="0" err="1">
                <a:effectLst/>
              </a:rPr>
              <a:t>s</a:t>
            </a:r>
            <a:r>
              <a:rPr lang="en-US" altLang="ja-JP" b="0" i="0" u="none" strike="noStrike" dirty="0">
                <a:effectLst/>
              </a:rPr>
              <a:t> et al. (2021)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262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426E5-D4B5-B4F8-21A8-BE7974944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DE99EC-C351-5193-F361-F69A5A06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Orbiting vs Infalling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80EDCB7F-5045-9510-B854-CAC746DC3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8" y="1503462"/>
            <a:ext cx="11224588" cy="105982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Total masses of orbiting and </a:t>
            </a:r>
            <a:r>
              <a:rPr lang="en-US" altLang="ja-JP" dirty="0"/>
              <a:t>infalling populations are comparable</a:t>
            </a:r>
          </a:p>
          <a:p>
            <a:r>
              <a:rPr kumimoji="1" lang="en-US" altLang="ja-JP" dirty="0"/>
              <a:t>Orbiting </a:t>
            </a:r>
            <a:r>
              <a:rPr lang="en-US" altLang="ja-JP" dirty="0"/>
              <a:t>sub</a:t>
            </a:r>
            <a:r>
              <a:rPr kumimoji="1" lang="en-US" altLang="ja-JP" dirty="0"/>
              <a:t>s stir up the outskirt (ram pressure, propagation)</a:t>
            </a:r>
          </a:p>
        </p:txBody>
      </p:sp>
      <p:pic>
        <p:nvPicPr>
          <p:cNvPr id="6" name="図 5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6461D645-2325-91CA-41F1-284663F07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0" y="2490029"/>
            <a:ext cx="10788085" cy="42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22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28C9-2622-1508-FBBF-B024BE39C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F750F5-8D01-2D6B-94A2-C253C4494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Orbiting vs Infalling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43319FCE-4006-C4A8-6BCD-941AFB81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8" y="1503462"/>
            <a:ext cx="11224588" cy="1059828"/>
          </a:xfrm>
        </p:spPr>
        <p:txBody>
          <a:bodyPr>
            <a:normAutofit/>
          </a:bodyPr>
          <a:lstStyle/>
          <a:p>
            <a:r>
              <a:rPr lang="en-US" altLang="ja-JP" dirty="0"/>
              <a:t>Both population</a:t>
            </a:r>
            <a:r>
              <a:rPr kumimoji="1" lang="en-US" altLang="ja-JP" dirty="0"/>
              <a:t>s can stir up the center (stochastic)</a:t>
            </a:r>
          </a:p>
          <a:p>
            <a:pPr lvl="1"/>
            <a:r>
              <a:rPr kumimoji="1" lang="en-US" altLang="ja-JP" b="1" dirty="0"/>
              <a:t>Improve the setup based on the depletion/</a:t>
            </a:r>
            <a:r>
              <a:rPr kumimoji="1" lang="en-US" altLang="ja-JP" b="1" dirty="0" err="1"/>
              <a:t>splashback</a:t>
            </a:r>
            <a:r>
              <a:rPr kumimoji="1" lang="en-US" altLang="ja-JP" b="1" dirty="0"/>
              <a:t> radius? </a:t>
            </a:r>
          </a:p>
        </p:txBody>
      </p:sp>
      <p:pic>
        <p:nvPicPr>
          <p:cNvPr id="5" name="図 4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4DF44EB-2B4C-9BC5-5973-3864EC904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0" y="2490029"/>
            <a:ext cx="10788085" cy="42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29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FAC28-ED1E-74BA-4A90-FAC693578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16B77B-66EA-F05D-1326-64470A7D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Substructure gas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CD98F489-DD85-EF47-E41E-37C189E0F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792932"/>
            <a:ext cx="5560827" cy="4351338"/>
          </a:xfrm>
        </p:spPr>
        <p:txBody>
          <a:bodyPr/>
          <a:lstStyle/>
          <a:p>
            <a:r>
              <a:rPr kumimoji="1" lang="en-US" altLang="ja-JP" dirty="0"/>
              <a:t>E</a:t>
            </a:r>
            <a:r>
              <a:rPr lang="en-US" altLang="ja-JP" dirty="0"/>
              <a:t>nergy transfer by ram pressure is responsible to explain outskirt turbulence</a:t>
            </a:r>
          </a:p>
          <a:p>
            <a:pPr lvl="1"/>
            <a:r>
              <a:rPr lang="en-US" altLang="ja-JP" dirty="0"/>
              <a:t>W</a:t>
            </a:r>
            <a:r>
              <a:rPr kumimoji="1" lang="en-US" altLang="ja-JP" dirty="0"/>
              <a:t>eaker turbulence in </a:t>
            </a:r>
            <a:r>
              <a:rPr kumimoji="1" lang="en-US" altLang="ja-JP" dirty="0">
                <a:solidFill>
                  <a:srgbClr val="00B050"/>
                </a:solidFill>
              </a:rPr>
              <a:t>no-gas model </a:t>
            </a:r>
          </a:p>
          <a:p>
            <a:pPr lvl="1"/>
            <a:r>
              <a:rPr lang="en-US" altLang="ja-JP" dirty="0">
                <a:solidFill>
                  <a:srgbClr val="FFC000"/>
                </a:solidFill>
              </a:rPr>
              <a:t>Increasing gas mass (x 10) </a:t>
            </a:r>
            <a:r>
              <a:rPr lang="en-US" altLang="ja-JP" dirty="0"/>
              <a:t>while fixing total substructure mass </a:t>
            </a:r>
          </a:p>
          <a:p>
            <a:pPr marL="457200" lvl="1" indent="0">
              <a:buNone/>
            </a:pPr>
            <a:r>
              <a:rPr lang="en-US" altLang="ja-JP" dirty="0"/>
              <a:t>-&gt; Enhancement of turbulence</a:t>
            </a:r>
            <a:endParaRPr kumimoji="1" lang="en-US" altLang="ja-JP" dirty="0"/>
          </a:p>
        </p:txBody>
      </p:sp>
      <p:pic>
        <p:nvPicPr>
          <p:cNvPr id="5" name="図 4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2C21F1A-D3B8-A805-DE62-93E59139B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116" y="795130"/>
            <a:ext cx="6161883" cy="593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1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0BEE6-F359-2CCE-BFD3-2BBD757CF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998C29-3246-AD5B-CDCC-23E668A5F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Total substructure M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B8ACCB8-9A02-2CE0-F659-A43DF7BF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792932"/>
            <a:ext cx="5819553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Fraction of substructure mass at a fixed cluster mass has a variance of factor 2</a:t>
            </a:r>
          </a:p>
          <a:p>
            <a:pPr lvl="1"/>
            <a:r>
              <a:rPr lang="en-US" altLang="ja-JP" dirty="0"/>
              <a:t>Jiang &amp; van den Bosch (2016)</a:t>
            </a:r>
          </a:p>
          <a:p>
            <a:endParaRPr lang="en-US" altLang="ja-JP" dirty="0"/>
          </a:p>
          <a:p>
            <a:r>
              <a:rPr lang="en-US" altLang="ja-JP" dirty="0"/>
              <a:t>When increasing/decreasing total substructure mass, turbulence gets stronger/weaker</a:t>
            </a:r>
          </a:p>
          <a:p>
            <a:r>
              <a:rPr lang="en-US" altLang="ja-JP" dirty="0"/>
              <a:t>Shape of turbulence profile preserved</a:t>
            </a:r>
          </a:p>
          <a:p>
            <a:pPr marL="457200" lvl="1" indent="0">
              <a:buNone/>
            </a:pPr>
            <a:endParaRPr lang="en-US" altLang="ja-JP" dirty="0"/>
          </a:p>
        </p:txBody>
      </p:sp>
      <p:pic>
        <p:nvPicPr>
          <p:cNvPr id="4" name="図 3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30600D9C-D947-53C9-FABE-B9A974069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514" y="755374"/>
            <a:ext cx="5961478" cy="593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7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919797-5603-7F68-7FC9-4347A2BF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Studying galactic dynamics at Zhejiang U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01166D-5639-0373-4320-AF1B6BF4B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1-2 postdoc positions available</a:t>
            </a:r>
          </a:p>
          <a:p>
            <a:endParaRPr lang="en-US" altLang="ja-JP" dirty="0"/>
          </a:p>
          <a:p>
            <a:r>
              <a:rPr kumimoji="1" lang="en-US" altLang="ja-JP" dirty="0"/>
              <a:t>Welcome applications for graduate student programs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lang="en-US" altLang="ja-JP" dirty="0"/>
          </a:p>
          <a:p>
            <a:r>
              <a:rPr kumimoji="1" lang="en-US" altLang="ja-JP" dirty="0"/>
              <a:t>Feel free to contact me!</a:t>
            </a:r>
          </a:p>
          <a:p>
            <a:pPr lvl="1"/>
            <a:r>
              <a:rPr lang="en-US" altLang="ja-JP" dirty="0"/>
              <a:t>Email: </a:t>
            </a:r>
            <a:r>
              <a:rPr lang="en-US" altLang="ja-JP" dirty="0">
                <a:hlinkClick r:id="rId3"/>
              </a:rPr>
              <a:t>gogiya@zju.edu.cn</a:t>
            </a:r>
            <a:endParaRPr lang="en-US" altLang="ja-JP" dirty="0"/>
          </a:p>
          <a:p>
            <a:pPr lvl="1"/>
            <a:r>
              <a:rPr kumimoji="1" lang="en-US" altLang="ja-JP" dirty="0"/>
              <a:t>WeChat</a:t>
            </a:r>
            <a:endParaRPr kumimoji="1" lang="ja-JP" altLang="en-US"/>
          </a:p>
        </p:txBody>
      </p:sp>
      <p:pic>
        <p:nvPicPr>
          <p:cNvPr id="5" name="図 4" descr="QR コード&#10;&#10;AI 生成コンテンツは誤りを含む可能性があります。">
            <a:extLst>
              <a:ext uri="{FF2B5EF4-FFF2-40B4-BE49-F238E27FC236}">
                <a16:creationId xmlns:a16="http://schemas.microsoft.com/office/drawing/2014/main" id="{AD35D08E-4205-E86D-3F30-5E25308C0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716" y="4095351"/>
            <a:ext cx="2696830" cy="261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06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CEB50-F902-9E56-0B14-6406A755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D5CD74-C6BD-2F11-0A43-EE80EC2E9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3837"/>
            <a:ext cx="10515600" cy="4866030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dirty="0"/>
              <a:t>E</a:t>
            </a:r>
            <a:r>
              <a:rPr kumimoji="1" lang="en-US" altLang="ja-JP" dirty="0"/>
              <a:t>nergy transfer from substructures to the ICM as a possible mechanism to drive and maintain turbulence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Gas sloshing -&gt; mild turbulence in the center</a:t>
            </a:r>
          </a:p>
          <a:p>
            <a:endParaRPr lang="en-US" altLang="ja-JP" dirty="0"/>
          </a:p>
          <a:p>
            <a:r>
              <a:rPr lang="en-US" altLang="ja-JP" dirty="0"/>
              <a:t>Ram pressure -&gt; stronger turbulence in the outskirts</a:t>
            </a:r>
          </a:p>
          <a:p>
            <a:endParaRPr lang="en-US" altLang="ja-JP" dirty="0"/>
          </a:p>
          <a:p>
            <a:r>
              <a:rPr lang="en-US" altLang="ja-JP" dirty="0"/>
              <a:t>Variance in ICM turbulence due to</a:t>
            </a:r>
          </a:p>
          <a:p>
            <a:pPr lvl="1"/>
            <a:r>
              <a:rPr lang="en-US" altLang="ja-JP" dirty="0"/>
              <a:t>Stochasticity of close encounters</a:t>
            </a:r>
          </a:p>
          <a:p>
            <a:pPr lvl="1"/>
            <a:r>
              <a:rPr lang="en-US" altLang="ja-JP" dirty="0"/>
              <a:t>Total substructure mass (</a:t>
            </a:r>
            <a:r>
              <a:rPr lang="en-US" altLang="ja-JP"/>
              <a:t>mass accretion rate)</a:t>
            </a:r>
            <a:endParaRPr lang="en-US" altLang="ja-JP" dirty="0"/>
          </a:p>
          <a:p>
            <a:pPr lvl="1"/>
            <a:r>
              <a:rPr lang="en-US" altLang="ja-JP" dirty="0"/>
              <a:t>Gas mass in substructures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More dedicated setup with depletion/</a:t>
            </a:r>
            <a:r>
              <a:rPr lang="en-US" altLang="ja-JP" dirty="0" err="1"/>
              <a:t>splashback</a:t>
            </a:r>
            <a:r>
              <a:rPr lang="en-US" altLang="ja-JP" dirty="0"/>
              <a:t> radius?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71284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4"/>
          <p:cNvSpPr/>
          <p:nvPr/>
        </p:nvSpPr>
        <p:spPr>
          <a:xfrm>
            <a:off x="826200" y="2772000"/>
            <a:ext cx="10502280" cy="1312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ja-JP" sz="8000" b="0" strike="noStrike" spc="-1">
                <a:solidFill>
                  <a:srgbClr val="000000"/>
                </a:solidFill>
                <a:latin typeface="游ゴシック Light"/>
                <a:ea typeface="DejaVu Sans"/>
              </a:rPr>
              <a:t>谢谢</a:t>
            </a:r>
            <a:r>
              <a:rPr lang="en-US" sz="8000" b="0" strike="noStrike" spc="-1">
                <a:solidFill>
                  <a:srgbClr val="000000"/>
                </a:solidFill>
                <a:latin typeface="游ゴシック Light"/>
                <a:ea typeface="DejaVu Sans"/>
              </a:rPr>
              <a:t>!</a:t>
            </a:r>
            <a:endParaRPr lang="en-US" sz="80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8000" b="0" strike="noStrike" spc="-1">
                <a:solidFill>
                  <a:srgbClr val="000000"/>
                </a:solidFill>
                <a:latin typeface="游ゴシック Light"/>
                <a:ea typeface="DejaVu Sans"/>
              </a:rPr>
              <a:t>Questions?</a:t>
            </a:r>
            <a:endParaRPr lang="en-US" sz="8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13C0E5-144B-7FEE-0328-7A87210A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Galaxy clusters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558793-0E0D-82B8-6732-F2DD920B8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3" y="1648159"/>
            <a:ext cx="515766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Huge self-gravitational system</a:t>
            </a:r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dirty="0"/>
              <a:t>Hierarchical assembly</a:t>
            </a:r>
          </a:p>
          <a:p>
            <a:pPr lvl="1"/>
            <a:r>
              <a:rPr lang="en-US" altLang="ja-JP" dirty="0"/>
              <a:t>Structure formation</a:t>
            </a:r>
          </a:p>
          <a:p>
            <a:pPr lvl="1"/>
            <a:r>
              <a:rPr lang="en-US" altLang="ja-JP" dirty="0"/>
              <a:t>Cosmology</a:t>
            </a:r>
          </a:p>
          <a:p>
            <a:pPr marL="457200" lvl="1" indent="0">
              <a:buNone/>
            </a:pPr>
            <a:endParaRPr lang="en-US" altLang="ja-JP" dirty="0"/>
          </a:p>
          <a:p>
            <a:r>
              <a:rPr lang="en-US" altLang="ja-JP" dirty="0"/>
              <a:t>Components</a:t>
            </a:r>
          </a:p>
          <a:p>
            <a:pPr lvl="1"/>
            <a:r>
              <a:rPr kumimoji="1" lang="en-US" altLang="ja-JP" dirty="0"/>
              <a:t>Member galaxies </a:t>
            </a:r>
          </a:p>
          <a:p>
            <a:pPr lvl="1"/>
            <a:r>
              <a:rPr lang="en-US" altLang="ja-JP" dirty="0"/>
              <a:t>Dark matter halo</a:t>
            </a:r>
            <a:endParaRPr kumimoji="1" lang="en-US" altLang="ja-JP" dirty="0"/>
          </a:p>
          <a:p>
            <a:pPr lvl="1"/>
            <a:r>
              <a:rPr kumimoji="1" lang="en-US" altLang="ja-JP" b="1" dirty="0" err="1"/>
              <a:t>Intracluster</a:t>
            </a:r>
            <a:r>
              <a:rPr kumimoji="1" lang="en-US" altLang="ja-JP" b="1" dirty="0"/>
              <a:t> medium (ICM)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BF506BE-7B54-B97F-239A-0BA30662C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20" y="0"/>
            <a:ext cx="6865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BA747E-35C7-FBBF-25A8-E2EC2D48A8B8}"/>
              </a:ext>
            </a:extLst>
          </p:cNvPr>
          <p:cNvSpPr txBox="1"/>
          <p:nvPr/>
        </p:nvSpPr>
        <p:spPr>
          <a:xfrm>
            <a:off x="9633974" y="104576"/>
            <a:ext cx="2461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1"/>
                </a:solidFill>
              </a:rPr>
              <a:t>By ESA and HST</a:t>
            </a:r>
          </a:p>
          <a:p>
            <a:pPr algn="r"/>
            <a:r>
              <a:rPr kumimoji="1" lang="en-US" altLang="ja-JP" dirty="0">
                <a:solidFill>
                  <a:srgbClr val="FF0000"/>
                </a:solidFill>
              </a:rPr>
              <a:t>Red: stars</a:t>
            </a:r>
          </a:p>
          <a:p>
            <a:pPr algn="r"/>
            <a:r>
              <a:rPr lang="en-US" altLang="ja-JP" dirty="0">
                <a:solidFill>
                  <a:srgbClr val="0432FF"/>
                </a:solidFill>
              </a:rPr>
              <a:t>Blue: ICM</a:t>
            </a:r>
            <a:endParaRPr kumimoji="1" lang="ja-JP" altLang="en-US">
              <a:solidFill>
                <a:srgbClr val="0432FF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4C82D97-8A2A-1642-426D-F30CF2669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465" y="2049571"/>
            <a:ext cx="1992714" cy="33211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84A0CBF-5343-6F3A-640C-D3381A684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008" y="2434854"/>
            <a:ext cx="2126525" cy="25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0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509DB-1AF8-67AA-DE0D-B2609EBCB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7A560-0525-F39F-6D8C-034A89028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 of substructures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C928ACF5-FCF6-FD3B-B42E-4DEF5BBD0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792932"/>
            <a:ext cx="5560827" cy="4351338"/>
          </a:xfrm>
        </p:spPr>
        <p:txBody>
          <a:bodyPr/>
          <a:lstStyle/>
          <a:p>
            <a:r>
              <a:rPr lang="en-US" altLang="ja-JP" dirty="0">
                <a:solidFill>
                  <a:srgbClr val="FFC000"/>
                </a:solidFill>
              </a:rPr>
              <a:t>Massive substructures </a:t>
            </a:r>
            <a:r>
              <a:rPr lang="en-US" altLang="ja-JP" dirty="0"/>
              <a:t>vs </a:t>
            </a:r>
            <a:r>
              <a:rPr lang="en-US" altLang="ja-JP" dirty="0">
                <a:solidFill>
                  <a:srgbClr val="00B050"/>
                </a:solidFill>
              </a:rPr>
              <a:t>less massive ones</a:t>
            </a:r>
          </a:p>
          <a:p>
            <a:pPr lvl="1"/>
            <a:r>
              <a:rPr kumimoji="1" lang="en-US" altLang="ja-JP" dirty="0"/>
              <a:t>Comparable total </a:t>
            </a:r>
            <a:r>
              <a:rPr lang="en-US" altLang="ja-JP" dirty="0"/>
              <a:t>masses</a:t>
            </a:r>
          </a:p>
          <a:p>
            <a:pPr lvl="1"/>
            <a:endParaRPr kumimoji="1" lang="en-US" altLang="ja-JP" dirty="0"/>
          </a:p>
          <a:p>
            <a:r>
              <a:rPr kumimoji="1" lang="en-US" altLang="ja-JP" dirty="0"/>
              <a:t>Central turbulence is driven by less massive (more abundant) ones</a:t>
            </a:r>
          </a:p>
          <a:p>
            <a:r>
              <a:rPr lang="en-US" altLang="ja-JP" dirty="0"/>
              <a:t>Both populations contribute to outskirt turbulence</a:t>
            </a:r>
          </a:p>
          <a:p>
            <a:pPr lvl="1"/>
            <a:r>
              <a:rPr lang="en-US" altLang="ja-JP" dirty="0"/>
              <a:t>Depending on realizations</a:t>
            </a:r>
            <a:endParaRPr kumimoji="1" lang="en-US" altLang="ja-JP" dirty="0"/>
          </a:p>
          <a:p>
            <a:endParaRPr kumimoji="1" lang="en-US" altLang="ja-JP" dirty="0">
              <a:solidFill>
                <a:srgbClr val="00B050"/>
              </a:solidFill>
            </a:endParaRPr>
          </a:p>
        </p:txBody>
      </p:sp>
      <p:pic>
        <p:nvPicPr>
          <p:cNvPr id="5" name="図 4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3452D1FB-DAC0-7511-A31D-6ED622FD3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74" y="651358"/>
            <a:ext cx="6270988" cy="61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8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F8E3C6-91F4-D430-63FB-A6B6FB13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Turbulent ICM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4E1397-7C2C-83F3-C1DF-86283201D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835" y="1610249"/>
            <a:ext cx="5257800" cy="4535825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/>
              <a:t>Mild turbulence in the center</a:t>
            </a:r>
          </a:p>
          <a:p>
            <a:pPr lvl="1"/>
            <a:r>
              <a:rPr lang="en-US" altLang="ja-JP" dirty="0"/>
              <a:t>Mach ~ 0.1-0.2</a:t>
            </a:r>
          </a:p>
          <a:p>
            <a:pPr lvl="1"/>
            <a:r>
              <a:rPr lang="en-US" altLang="ja-JP" dirty="0"/>
              <a:t>Perseus, Centaurus, Coma, Abel2029, Hydra-A …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Complexed structures</a:t>
            </a:r>
          </a:p>
          <a:p>
            <a:pPr lvl="1"/>
            <a:r>
              <a:rPr lang="en-US" altLang="ja-JP" dirty="0"/>
              <a:t>Cavity, arc, filament</a:t>
            </a:r>
          </a:p>
          <a:p>
            <a:pPr lvl="1"/>
            <a:endParaRPr lang="en-US" altLang="ja-JP" dirty="0"/>
          </a:p>
          <a:p>
            <a:r>
              <a:rPr lang="en-US" altLang="ja-JP" dirty="0"/>
              <a:t>AGN feedback?</a:t>
            </a:r>
          </a:p>
          <a:p>
            <a:pPr lvl="1"/>
            <a:r>
              <a:rPr lang="en-US" altLang="ja-JP" dirty="0"/>
              <a:t>McNamara et al. (2000); Wagner at al. (2012); Zhang et al. (2022)</a:t>
            </a:r>
          </a:p>
          <a:p>
            <a:r>
              <a:rPr lang="en-US" altLang="ja-JP" dirty="0"/>
              <a:t>Gas sloshing?</a:t>
            </a:r>
          </a:p>
          <a:p>
            <a:pPr lvl="1"/>
            <a:r>
              <a:rPr lang="en-US" altLang="ja-JP" dirty="0" err="1"/>
              <a:t>Churazov</a:t>
            </a:r>
            <a:r>
              <a:rPr lang="en-US" altLang="ja-JP" dirty="0"/>
              <a:t> et al. (2003); </a:t>
            </a:r>
            <a:r>
              <a:rPr lang="en-US" altLang="ja-JP" dirty="0" err="1"/>
              <a:t>ZuHone</a:t>
            </a:r>
            <a:r>
              <a:rPr lang="en-US" altLang="ja-JP" dirty="0"/>
              <a:t> et al. (2011); Roediger et al. (2024)</a:t>
            </a:r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A2E8646-6413-EFB9-CC2B-FB4032253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35" y="1212572"/>
            <a:ext cx="6701365" cy="493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EF88E1-4E96-E397-A19B-57CB1C98411C}"/>
              </a:ext>
            </a:extLst>
          </p:cNvPr>
          <p:cNvSpPr txBox="1"/>
          <p:nvPr/>
        </p:nvSpPr>
        <p:spPr>
          <a:xfrm>
            <a:off x="7017488" y="843240"/>
            <a:ext cx="5365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effectLst/>
              </a:rPr>
              <a:t>Perseus cluster by Hitomi (precursor to XRISM)</a:t>
            </a:r>
            <a:endParaRPr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57AACAB-BD0F-3350-46BA-1289E3420D51}"/>
              </a:ext>
            </a:extLst>
          </p:cNvPr>
          <p:cNvCxnSpPr/>
          <p:nvPr/>
        </p:nvCxnSpPr>
        <p:spPr>
          <a:xfrm>
            <a:off x="5674241" y="5900033"/>
            <a:ext cx="61668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E0211A-25C2-BE0F-F94C-5EF9D70A52B5}"/>
              </a:ext>
            </a:extLst>
          </p:cNvPr>
          <p:cNvSpPr txBox="1"/>
          <p:nvPr/>
        </p:nvSpPr>
        <p:spPr>
          <a:xfrm>
            <a:off x="5695507" y="5645421"/>
            <a:ext cx="9037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solidFill>
                  <a:schemeClr val="bg1"/>
                </a:solidFill>
              </a:rPr>
              <a:t>20kpc</a:t>
            </a:r>
            <a:endParaRPr kumimoji="1" lang="ja-JP" alt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156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90CEE-3556-EBF0-9451-94BDCEBE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E8BD20-5B09-AB1C-0354-3A72B99B4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Turbulent ICM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AA27D2-5254-75DB-124B-17A88B1F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90" y="1740561"/>
            <a:ext cx="5226908" cy="4351338"/>
          </a:xfrm>
        </p:spPr>
        <p:txBody>
          <a:bodyPr/>
          <a:lstStyle/>
          <a:p>
            <a:r>
              <a:rPr lang="en-US" altLang="ja-JP" dirty="0"/>
              <a:t>Gas pressure of the ICM</a:t>
            </a:r>
          </a:p>
          <a:p>
            <a:pPr lvl="1"/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Sub-sonic turbulence in entire clusters</a:t>
            </a:r>
          </a:p>
          <a:p>
            <a:pPr lvl="1"/>
            <a:r>
              <a:rPr lang="en-US" altLang="ja-JP" dirty="0"/>
              <a:t>Fraction of non-thermal term increases with radius</a:t>
            </a:r>
          </a:p>
          <a:p>
            <a:pPr lvl="1"/>
            <a:r>
              <a:rPr lang="en-US" altLang="ja-JP" dirty="0"/>
              <a:t>Mach ~ 0.5 at R=1Mpc</a:t>
            </a:r>
          </a:p>
          <a:p>
            <a:pPr lvl="1"/>
            <a:endParaRPr kumimoji="1" lang="ja-JP" altLang="en-US"/>
          </a:p>
        </p:txBody>
      </p:sp>
      <p:pic>
        <p:nvPicPr>
          <p:cNvPr id="4" name="図 3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9B28348F-9C9A-1BFE-DFF4-165EE1D2F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1172368"/>
            <a:ext cx="6845300" cy="5334000"/>
          </a:xfrm>
          <a:prstGeom prst="rect">
            <a:avLst/>
          </a:prstGeom>
        </p:spPr>
      </p:pic>
      <p:pic>
        <p:nvPicPr>
          <p:cNvPr id="3074" name="Picture 2" descr="\begin{align*}&#10;  P_{\rm therm} \propto T&#10;\end{align*}">
            <a:extLst>
              <a:ext uri="{FF2B5EF4-FFF2-40B4-BE49-F238E27FC236}">
                <a16:creationId xmlns:a16="http://schemas.microsoft.com/office/drawing/2014/main" id="{3DE015E3-CDCF-BDF4-4D52-63EA5711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22" y="2749231"/>
            <a:ext cx="1713023" cy="29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3864E6-132E-960C-635B-9024FE1C2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322" y="3065236"/>
            <a:ext cx="2797758" cy="4574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388566A-8E15-5C27-0F6F-6D0F05C59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632" y="2258547"/>
            <a:ext cx="4017427" cy="28338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386A04D-46C6-1C65-E510-BA0258645639}"/>
              </a:ext>
            </a:extLst>
          </p:cNvPr>
          <p:cNvSpPr txBox="1"/>
          <p:nvPr/>
        </p:nvSpPr>
        <p:spPr>
          <a:xfrm>
            <a:off x="9927265" y="6488668"/>
            <a:ext cx="22647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b="0" i="0" u="none" strike="noStrike" dirty="0">
                <a:effectLst/>
              </a:rPr>
              <a:t>Sayers et al. (2021)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2315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678EB-C751-DA8B-5B08-1CCD45CCC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7953C9-D0B7-604B-7FA5-75AA3B219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Substructures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317D3D-3DC5-30D7-0854-F7E32DD61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753" y="1648159"/>
            <a:ext cx="5157667" cy="4351338"/>
          </a:xfrm>
        </p:spPr>
        <p:txBody>
          <a:bodyPr>
            <a:normAutofit/>
          </a:bodyPr>
          <a:lstStyle/>
          <a:p>
            <a:r>
              <a:rPr lang="en-US" altLang="ja-JP" dirty="0"/>
              <a:t>M</a:t>
            </a:r>
            <a:r>
              <a:rPr kumimoji="1" lang="en-US" altLang="ja-JP" dirty="0"/>
              <a:t>ember galaxies</a:t>
            </a:r>
          </a:p>
          <a:p>
            <a:pPr lvl="1"/>
            <a:r>
              <a:rPr lang="en-US" altLang="ja-JP" dirty="0"/>
              <a:t>Surrounded by own halos</a:t>
            </a:r>
          </a:p>
          <a:p>
            <a:pPr lvl="1"/>
            <a:r>
              <a:rPr kumimoji="1" lang="en-US" altLang="ja-JP" dirty="0"/>
              <a:t>Hosting galact</a:t>
            </a:r>
            <a:r>
              <a:rPr lang="en-US" altLang="ja-JP" dirty="0"/>
              <a:t>ic gas</a:t>
            </a:r>
          </a:p>
          <a:p>
            <a:pPr lvl="1"/>
            <a:r>
              <a:rPr kumimoji="1" lang="en-US" altLang="ja-JP" dirty="0"/>
              <a:t>~10% of the cluster mass</a:t>
            </a:r>
          </a:p>
          <a:p>
            <a:pPr marL="457200" lvl="1" indent="0">
              <a:buNone/>
            </a:pPr>
            <a:endParaRPr kumimoji="1" lang="en-US" altLang="ja-JP" dirty="0"/>
          </a:p>
          <a:p>
            <a:r>
              <a:rPr lang="en-US" altLang="ja-JP" dirty="0"/>
              <a:t>Interaction with the cluster</a:t>
            </a:r>
          </a:p>
          <a:p>
            <a:pPr lvl="1"/>
            <a:r>
              <a:rPr lang="en-US" altLang="ja-JP" dirty="0"/>
              <a:t>Orbital E of substructures transferred to the ICM</a:t>
            </a:r>
          </a:p>
          <a:p>
            <a:pPr lvl="1"/>
            <a:r>
              <a:rPr lang="en-US" altLang="ja-JP" b="1" dirty="0"/>
              <a:t>Drive and maintain turbulence?</a:t>
            </a:r>
          </a:p>
          <a:p>
            <a:pPr marL="457200" lvl="1" indent="0">
              <a:buNone/>
            </a:pPr>
            <a:endParaRPr kumimoji="1" lang="en-US" altLang="ja-JP" dirty="0"/>
          </a:p>
          <a:p>
            <a:pPr lvl="1"/>
            <a:endParaRPr kumimoji="1" lang="en-US" altLang="ja-JP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6C25CA6C-F178-2C26-C9D3-284D31D0F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20" y="0"/>
            <a:ext cx="6865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EA94756-0217-B56B-BD99-42B28D1CC7DA}"/>
              </a:ext>
            </a:extLst>
          </p:cNvPr>
          <p:cNvSpPr txBox="1"/>
          <p:nvPr/>
        </p:nvSpPr>
        <p:spPr>
          <a:xfrm>
            <a:off x="9633974" y="104576"/>
            <a:ext cx="2461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schemeClr val="bg1"/>
                </a:solidFill>
              </a:rPr>
              <a:t>By ESA and HST</a:t>
            </a:r>
          </a:p>
          <a:p>
            <a:pPr algn="r"/>
            <a:r>
              <a:rPr kumimoji="1" lang="en-US" altLang="ja-JP" dirty="0">
                <a:solidFill>
                  <a:srgbClr val="FF0000"/>
                </a:solidFill>
              </a:rPr>
              <a:t>Red: stars</a:t>
            </a:r>
          </a:p>
          <a:p>
            <a:pPr algn="r"/>
            <a:r>
              <a:rPr lang="en-US" altLang="ja-JP" dirty="0">
                <a:solidFill>
                  <a:srgbClr val="0432FF"/>
                </a:solidFill>
              </a:rPr>
              <a:t>Blue: ICM</a:t>
            </a:r>
            <a:endParaRPr kumimoji="1" lang="ja-JP" altLang="en-US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3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E92DDE-53F5-3E3C-FB71-05B693ABD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Cluster </a:t>
            </a:r>
            <a:r>
              <a:rPr lang="en-US" altLang="ja-JP"/>
              <a:t>setup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DF1F6AF-0DF3-FA93-BC68-9135884AA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301" y="1825625"/>
            <a:ext cx="10623698" cy="4351338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Host c</a:t>
            </a:r>
            <a:r>
              <a:rPr kumimoji="1" lang="en-US" altLang="ja-JP" dirty="0"/>
              <a:t>luster </a:t>
            </a:r>
          </a:p>
          <a:p>
            <a:pPr lvl="1"/>
            <a:r>
              <a:rPr lang="en-US" altLang="ja-JP" dirty="0"/>
              <a:t>NFW halo (Navarro et al. 1997)</a:t>
            </a:r>
          </a:p>
          <a:p>
            <a:pPr lvl="1"/>
            <a:r>
              <a:rPr lang="en-US" altLang="ja-JP" dirty="0"/>
              <a:t>ICM (based on universal entropy profile, </a:t>
            </a:r>
            <a:r>
              <a:rPr lang="en-US" altLang="ja-JP" dirty="0" err="1"/>
              <a:t>Babyk</a:t>
            </a:r>
            <a:r>
              <a:rPr lang="en-US" altLang="ja-JP" dirty="0"/>
              <a:t> et al. 2018)</a:t>
            </a:r>
          </a:p>
          <a:p>
            <a:pPr lvl="1"/>
            <a:r>
              <a:rPr lang="en-US" altLang="ja-JP" dirty="0"/>
              <a:t>Consistent with X-ray empirical relations </a:t>
            </a:r>
            <a:r>
              <a:rPr lang="en-US" altLang="ja-JP" sz="2400" dirty="0"/>
              <a:t>(</a:t>
            </a:r>
            <a:r>
              <a:rPr lang="en-US" altLang="ja-JP" sz="2400" dirty="0" err="1"/>
              <a:t>Vikhlinin</a:t>
            </a:r>
            <a:r>
              <a:rPr lang="en-US" altLang="ja-JP" sz="2400" dirty="0"/>
              <a:t> et al. 2009)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Substructures</a:t>
            </a:r>
          </a:p>
          <a:p>
            <a:pPr lvl="1"/>
            <a:r>
              <a:rPr kumimoji="1" lang="en-US" altLang="ja-JP" dirty="0"/>
              <a:t>NFW halo + galactic gas</a:t>
            </a:r>
          </a:p>
          <a:p>
            <a:pPr lvl="1"/>
            <a:endParaRPr kumimoji="1" lang="en-US" altLang="ja-JP" dirty="0"/>
          </a:p>
          <a:p>
            <a:r>
              <a:rPr lang="en-US" altLang="ja-JP" dirty="0"/>
              <a:t>N and initial X and V of substructures are sampled from PDFs</a:t>
            </a:r>
          </a:p>
          <a:p>
            <a:pPr lvl="1"/>
            <a:r>
              <a:rPr lang="en-US" altLang="ja-JP" dirty="0"/>
              <a:t>Based on results from cosmological simulations </a:t>
            </a:r>
          </a:p>
          <a:p>
            <a:pPr marL="0" indent="0">
              <a:buNone/>
            </a:pPr>
            <a:endParaRPr kumimoji="1"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BA04AC9C-0882-975B-0F3E-645E3D675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415" y="3749988"/>
            <a:ext cx="4407085" cy="41083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A7679ED-113E-E204-3848-8B917A9FE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415" y="1686547"/>
            <a:ext cx="2589650" cy="43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7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A3F567-BA5B-2028-6EF1-44196BE00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Semi-analytic model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78CEF52-A354-6545-C941-D891A7F9B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454"/>
            <a:ext cx="10515600" cy="5202195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Cluster is supposed to be static</a:t>
            </a:r>
          </a:p>
          <a:p>
            <a:r>
              <a:rPr kumimoji="1" lang="en-US" altLang="ja-JP" dirty="0"/>
              <a:t>Trace the </a:t>
            </a:r>
            <a:r>
              <a:rPr lang="en-US" altLang="ja-JP" dirty="0"/>
              <a:t>evolution of s</a:t>
            </a:r>
            <a:r>
              <a:rPr kumimoji="1" lang="en-US" altLang="ja-JP" dirty="0"/>
              <a:t>ubstructures</a:t>
            </a:r>
          </a:p>
          <a:p>
            <a:pPr lvl="1"/>
            <a:r>
              <a:rPr lang="en-US" altLang="ja-JP" dirty="0"/>
              <a:t>Orbit: Global gravitational potential + Dynamical friction</a:t>
            </a:r>
          </a:p>
          <a:p>
            <a:pPr lvl="2"/>
            <a:r>
              <a:rPr lang="en-US" altLang="ja-JP" dirty="0"/>
              <a:t>Chandrasekhar (1943); </a:t>
            </a:r>
            <a:r>
              <a:rPr lang="en-US" altLang="ja-JP" dirty="0" err="1"/>
              <a:t>Ostriker</a:t>
            </a:r>
            <a:r>
              <a:rPr lang="en-US" altLang="ja-JP" dirty="0"/>
              <a:t> (1999); Escala et al. (2004) </a:t>
            </a:r>
          </a:p>
          <a:p>
            <a:pPr lvl="1"/>
            <a:r>
              <a:rPr kumimoji="1" lang="en-US" altLang="ja-JP" dirty="0"/>
              <a:t>Mass: Tidal stripping + Ram pressure stripping</a:t>
            </a:r>
          </a:p>
          <a:p>
            <a:pPr lvl="2"/>
            <a:r>
              <a:rPr kumimoji="1" lang="en-US" altLang="ja-JP" dirty="0"/>
              <a:t>Mori &amp; Burkert (2000); McCarthy et al. (2008); Drakos et al. (2022)</a:t>
            </a:r>
          </a:p>
          <a:p>
            <a:endParaRPr kumimoji="1" lang="en-US" altLang="ja-JP" dirty="0"/>
          </a:p>
          <a:p>
            <a:r>
              <a:rPr lang="en-US" altLang="ja-JP" dirty="0"/>
              <a:t>Energy transfer from substructures to the ICM</a:t>
            </a:r>
          </a:p>
          <a:p>
            <a:pPr lvl="1"/>
            <a:r>
              <a:rPr lang="en-US" altLang="ja-JP" dirty="0"/>
              <a:t>Dynamical friction</a:t>
            </a:r>
          </a:p>
          <a:p>
            <a:pPr lvl="1"/>
            <a:r>
              <a:rPr lang="en-US" altLang="ja-JP" dirty="0"/>
              <a:t>Ram pressure</a:t>
            </a:r>
          </a:p>
          <a:p>
            <a:pPr lvl="1"/>
            <a:r>
              <a:rPr lang="en-US" altLang="ja-JP" dirty="0"/>
              <a:t>Gas sloshing</a:t>
            </a:r>
          </a:p>
          <a:p>
            <a:r>
              <a:rPr lang="en-US" altLang="ja-JP" dirty="0"/>
              <a:t>Trace the evolution of deposited energy</a:t>
            </a:r>
          </a:p>
          <a:p>
            <a:pPr lvl="1"/>
            <a:r>
              <a:rPr lang="en-US" altLang="ja-JP" dirty="0"/>
              <a:t>D</a:t>
            </a:r>
            <a:r>
              <a:rPr kumimoji="1" lang="en-US" altLang="ja-JP" dirty="0"/>
              <a:t>issipation (Shi et al. 2015)</a:t>
            </a:r>
          </a:p>
          <a:p>
            <a:pPr lvl="1"/>
            <a:r>
              <a:rPr lang="en-US" altLang="ja-JP" dirty="0"/>
              <a:t>Propagation</a:t>
            </a:r>
            <a:endParaRPr kumimoji="1" lang="en-US" altLang="ja-JP" dirty="0"/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62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5C5EAD-1ACE-7A62-D414-8F3AC743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Hydrodynamic simulations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FAC518-DFD2-6B75-8B65-E816A2340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N-body (dark matter) + gas particles</a:t>
            </a:r>
          </a:p>
          <a:p>
            <a:pPr lvl="1"/>
            <a:r>
              <a:rPr lang="en-US" altLang="ja-JP" dirty="0"/>
              <a:t>GIZMO (Hopkins 2015)</a:t>
            </a:r>
          </a:p>
          <a:p>
            <a:pPr lvl="1"/>
            <a:r>
              <a:rPr lang="en-US" altLang="ja-JP" dirty="0"/>
              <a:t>No cooling, no star formation, no AGN feedback</a:t>
            </a:r>
          </a:p>
          <a:p>
            <a:pPr lvl="1"/>
            <a:r>
              <a:rPr lang="en-US" altLang="ja-JP" dirty="0"/>
              <a:t>Resolution: </a:t>
            </a:r>
            <a:r>
              <a:rPr lang="en-US" altLang="ja-JP" dirty="0" err="1"/>
              <a:t>Ndm</a:t>
            </a:r>
            <a:r>
              <a:rPr lang="en-US" altLang="ja-JP" dirty="0"/>
              <a:t> ~ 6Mio, </a:t>
            </a:r>
            <a:r>
              <a:rPr lang="en-US" altLang="ja-JP" dirty="0" err="1"/>
              <a:t>Ngas</a:t>
            </a:r>
            <a:r>
              <a:rPr lang="en-US" altLang="ja-JP" dirty="0"/>
              <a:t> ~ 2Mio, spatial res ~ 0.01Mpc</a:t>
            </a:r>
          </a:p>
          <a:p>
            <a:endParaRPr lang="en-US" altLang="ja-JP" dirty="0"/>
          </a:p>
          <a:p>
            <a:r>
              <a:rPr lang="en-US" altLang="ja-JP" dirty="0"/>
              <a:t>Both the cluster and substructures are live systems</a:t>
            </a:r>
          </a:p>
          <a:p>
            <a:endParaRPr lang="en-US" altLang="ja-JP" dirty="0"/>
          </a:p>
          <a:p>
            <a:r>
              <a:rPr lang="en-US" altLang="ja-JP" dirty="0"/>
              <a:t>Same initial X, V and M with those in the semi-analytic model</a:t>
            </a:r>
          </a:p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20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F9211-E114-CC17-2869-E9DA17520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927615-4B1E-BAEA-5117-574921649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Model vs simulation</a:t>
            </a:r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0C96137-0F74-FD1E-8580-FBF9A0E0B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792932"/>
            <a:ext cx="5560827" cy="4351338"/>
          </a:xfrm>
        </p:spPr>
        <p:txBody>
          <a:bodyPr/>
          <a:lstStyle/>
          <a:p>
            <a:r>
              <a:rPr kumimoji="1" lang="en-US" altLang="ja-JP" dirty="0"/>
              <a:t>Energy </a:t>
            </a:r>
            <a:r>
              <a:rPr lang="en-US" altLang="ja-JP" dirty="0"/>
              <a:t>at radius is converted to corresponding gas velocity</a:t>
            </a:r>
          </a:p>
          <a:p>
            <a:pPr marL="457200" lvl="1" indent="0">
              <a:buNone/>
            </a:pPr>
            <a:r>
              <a:rPr lang="en-US" altLang="ja-JP" dirty="0"/>
              <a:t> 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dirty="0"/>
              <a:t>Semi-analytic model (solid) reproduces hydro sim (dotted) reasonably</a:t>
            </a:r>
          </a:p>
          <a:p>
            <a:pPr lvl="1"/>
            <a:r>
              <a:rPr lang="en-US" altLang="ja-JP" dirty="0"/>
              <a:t>In a broad R range</a:t>
            </a:r>
          </a:p>
          <a:p>
            <a:pPr lvl="1"/>
            <a:r>
              <a:rPr kumimoji="1" lang="en-US" altLang="ja-JP" dirty="0"/>
              <a:t>For &gt; a few Gyr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E8F8691-3CA4-A54D-CE0D-D85875D04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98" y="2730843"/>
            <a:ext cx="3840480" cy="4572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969B3CE-688C-2616-C752-E8F33D37A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745" y="444841"/>
            <a:ext cx="6307910" cy="615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19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1513</TotalTime>
  <Words>934</Words>
  <Application>Microsoft Macintosh PowerPoint</Application>
  <PresentationFormat>ワイド画面</PresentationFormat>
  <Paragraphs>192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4" baseType="lpstr">
      <vt:lpstr>游ゴシック</vt:lpstr>
      <vt:lpstr>游ゴシック Light</vt:lpstr>
      <vt:lpstr>Arial</vt:lpstr>
      <vt:lpstr>Office テーマ</vt:lpstr>
      <vt:lpstr>Stirring up the intracluster medium with substructures</vt:lpstr>
      <vt:lpstr>Galaxy clusters</vt:lpstr>
      <vt:lpstr>Turbulent ICM</vt:lpstr>
      <vt:lpstr>Turbulent ICM</vt:lpstr>
      <vt:lpstr>Substructures</vt:lpstr>
      <vt:lpstr>Cluster setup</vt:lpstr>
      <vt:lpstr>Semi-analytic model</vt:lpstr>
      <vt:lpstr>Hydrodynamic simulations</vt:lpstr>
      <vt:lpstr>Model vs simulation</vt:lpstr>
      <vt:lpstr>Decomposition</vt:lpstr>
      <vt:lpstr>Realization variance</vt:lpstr>
      <vt:lpstr>Cluster model</vt:lpstr>
      <vt:lpstr>Orbiting vs Infalling</vt:lpstr>
      <vt:lpstr>Orbiting vs Infalling</vt:lpstr>
      <vt:lpstr>Substructure gas</vt:lpstr>
      <vt:lpstr>Total substructure M</vt:lpstr>
      <vt:lpstr>Studying galactic dynamics at Zhejiang U</vt:lpstr>
      <vt:lpstr>Summary</vt:lpstr>
      <vt:lpstr>PowerPoint プレゼンテーション</vt:lpstr>
      <vt:lpstr>M of substructures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 Ogiya</dc:creator>
  <cp:lastModifiedBy>Go Ogiya</cp:lastModifiedBy>
  <cp:revision>252</cp:revision>
  <dcterms:created xsi:type="dcterms:W3CDTF">2025-05-20T02:25:00Z</dcterms:created>
  <dcterms:modified xsi:type="dcterms:W3CDTF">2025-05-29T14:02:31Z</dcterms:modified>
</cp:coreProperties>
</file>