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0f2c3c36a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0f2c3c36a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0f2c3c36a_1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0f2c3c36a_1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8ed3b812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8ed3b812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8ed3b812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8ed3b812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cad5cbfd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cad5cbfd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cad5cb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cad5cb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0f2c3c36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0f2c3c36a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8ed3b812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8ed3b812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0f2c3c36a_1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0f2c3c36a_1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b6c2133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b6c2133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cad5cbfd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cad5cbfd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0f2c3c36a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0f2c3c36a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11e1e4d5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11e1e4d5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0f2c3c36a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0f2c3c36a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0f2c3c36a_1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20f2c3c36a_1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0f2c3c36a_1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0f2c3c36a_1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215400" y="1481000"/>
            <a:ext cx="8520600" cy="11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50"/>
              <a:t>The Relation between Particle-Based and Galaxy-Based Measurements of the Halo Radius</a:t>
            </a:r>
            <a:endParaRPr sz="2850"/>
          </a:p>
        </p:txBody>
      </p:sp>
      <p:sp>
        <p:nvSpPr>
          <p:cNvPr id="54" name="Google Shape;54;p13"/>
          <p:cNvSpPr txBox="1"/>
          <p:nvPr/>
        </p:nvSpPr>
        <p:spPr>
          <a:xfrm>
            <a:off x="5241550" y="3328175"/>
            <a:ext cx="3656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Cheng Wu</a:t>
            </a:r>
            <a:endParaRPr sz="13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University of Science and Technology of China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241550" y="4297775"/>
            <a:ext cx="365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Mentor: Eduardo Rozo</a:t>
            </a:r>
            <a:endParaRPr sz="13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University of Arizona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66150" y="11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𝜂 </a:t>
            </a:r>
            <a:endParaRPr/>
          </a:p>
        </p:txBody>
      </p:sp>
      <p:pic>
        <p:nvPicPr>
          <p:cNvPr id="157" name="Google Shape;157;p22" title="[89,89,89,&quot;https://www.codecogs.com/eqnedit.php?latex=%5Ceta%20%3D%20%5Calpha_%5Ceta%20%5Clog_%7B10%7D(%5Cfrac%7BM_%7Bsub%7D%7D%7BM_%7Borb%7D%7D)%2B%5Cbeta_%5Ceta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925" y="525302"/>
            <a:ext cx="263733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149347" y="4097350"/>
            <a:ext cx="58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DF predicts η </a:t>
            </a:r>
            <a:r>
              <a:rPr lang="en" sz="1800" b="1">
                <a:solidFill>
                  <a:schemeClr val="dk2"/>
                </a:solidFill>
              </a:rPr>
              <a:t>only depends on M</a:t>
            </a:r>
            <a:r>
              <a:rPr lang="en" sz="1800" b="1" baseline="-25000">
                <a:solidFill>
                  <a:schemeClr val="dk2"/>
                </a:solidFill>
              </a:rPr>
              <a:t>sub</a:t>
            </a:r>
            <a:r>
              <a:rPr lang="en" sz="1800" b="1">
                <a:solidFill>
                  <a:schemeClr val="dk2"/>
                </a:solidFill>
              </a:rPr>
              <a:t>/M</a:t>
            </a:r>
            <a:r>
              <a:rPr lang="en" sz="1800" b="1" baseline="-25000">
                <a:solidFill>
                  <a:schemeClr val="dk2"/>
                </a:solidFill>
              </a:rPr>
              <a:t>orb</a:t>
            </a:r>
            <a:r>
              <a:rPr lang="en" sz="1800" b="1">
                <a:solidFill>
                  <a:schemeClr val="dk2"/>
                </a:solidFill>
              </a:rPr>
              <a:t>.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6257450" y="2162575"/>
            <a:ext cx="29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58" y="688725"/>
            <a:ext cx="4573285" cy="326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1450" y="1380377"/>
            <a:ext cx="3183674" cy="328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7" y="691087"/>
            <a:ext cx="4158324" cy="304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5" y="684812"/>
            <a:ext cx="4158315" cy="30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61625" y="19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predictions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486200" y="4139350"/>
            <a:ext cx="782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Our dynamical friction model accurately captures how galaxy selection impacts the recovered halo radius.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4732550" y="2778853"/>
            <a:ext cx="353100" cy="738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23"/>
          <p:cNvCxnSpPr>
            <a:stCxn id="172" idx="4"/>
            <a:endCxn id="174" idx="1"/>
          </p:cNvCxnSpPr>
          <p:nvPr/>
        </p:nvCxnSpPr>
        <p:spPr>
          <a:xfrm>
            <a:off x="4909100" y="3517753"/>
            <a:ext cx="501600" cy="49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3"/>
          <p:cNvSpPr txBox="1"/>
          <p:nvPr/>
        </p:nvSpPr>
        <p:spPr>
          <a:xfrm>
            <a:off x="5410600" y="3831500"/>
            <a:ext cx="110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Error &lt;= 5%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3870350" y="176925"/>
            <a:ext cx="518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Each curve is manually shifted upward by 0.2 for clarity.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159250" y="124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the change in halo radii be due to selection effects?</a:t>
            </a:r>
            <a:endParaRPr baseline="-25000"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2072575" y="1601375"/>
            <a:ext cx="4621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</a:t>
            </a:r>
            <a:r>
              <a:rPr lang="en" sz="1800" baseline="-25000">
                <a:solidFill>
                  <a:schemeClr val="dk2"/>
                </a:solidFill>
              </a:rPr>
              <a:t>hg </a:t>
            </a:r>
            <a:r>
              <a:rPr lang="en" sz="1800">
                <a:solidFill>
                  <a:schemeClr val="dk2"/>
                </a:solidFill>
              </a:rPr>
              <a:t>~ r</a:t>
            </a:r>
            <a:r>
              <a:rPr lang="en" sz="1800" baseline="-25000">
                <a:solidFill>
                  <a:schemeClr val="dk2"/>
                </a:solidFill>
              </a:rPr>
              <a:t>hg</a:t>
            </a:r>
            <a:r>
              <a:rPr lang="en" sz="1800">
                <a:solidFill>
                  <a:schemeClr val="dk2"/>
                </a:solidFill>
              </a:rPr>
              <a:t>(M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, M</a:t>
            </a:r>
            <a:r>
              <a:rPr lang="en" sz="1800" baseline="-25000">
                <a:solidFill>
                  <a:schemeClr val="dk2"/>
                </a:solidFill>
              </a:rPr>
              <a:t>*</a:t>
            </a:r>
            <a:r>
              <a:rPr lang="en" sz="1800">
                <a:solidFill>
                  <a:schemeClr val="dk2"/>
                </a:solidFill>
              </a:rPr>
              <a:t> ) → </a:t>
            </a:r>
            <a:r>
              <a:rPr lang="en" sz="1800" b="1">
                <a:solidFill>
                  <a:schemeClr val="dk2"/>
                </a:solidFill>
              </a:rPr>
              <a:t>dynamical friction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</a:t>
            </a:r>
            <a:r>
              <a:rPr lang="en" sz="1800" baseline="-25000">
                <a:solidFill>
                  <a:schemeClr val="dk2"/>
                </a:solidFill>
              </a:rPr>
              <a:t>hg </a:t>
            </a:r>
            <a:r>
              <a:rPr lang="en" sz="1800">
                <a:solidFill>
                  <a:schemeClr val="dk2"/>
                </a:solidFill>
              </a:rPr>
              <a:t>~ r</a:t>
            </a:r>
            <a:r>
              <a:rPr lang="en" sz="1800" baseline="-25000">
                <a:solidFill>
                  <a:schemeClr val="dk2"/>
                </a:solidFill>
              </a:rPr>
              <a:t>hg</a:t>
            </a:r>
            <a:r>
              <a:rPr lang="en" sz="1800">
                <a:solidFill>
                  <a:schemeClr val="dk2"/>
                </a:solidFill>
              </a:rPr>
              <a:t>(M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, N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 ) → </a:t>
            </a:r>
            <a:r>
              <a:rPr lang="en" sz="1800" b="1">
                <a:solidFill>
                  <a:schemeClr val="dk2"/>
                </a:solidFill>
              </a:rPr>
              <a:t>secondary bias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Split halos into three bins according to N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 at fixed halo mass M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Secondary bias of N</a:t>
            </a:r>
            <a:r>
              <a:rPr lang="en" baseline="-25000"/>
              <a:t>orb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4335400" y="1697650"/>
            <a:ext cx="4621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r</a:t>
            </a:r>
            <a:r>
              <a:rPr lang="en" sz="1800" b="1" baseline="-25000">
                <a:solidFill>
                  <a:schemeClr val="dk2"/>
                </a:solidFill>
              </a:rPr>
              <a:t>hm</a:t>
            </a:r>
            <a:r>
              <a:rPr lang="en" sz="1800" b="1">
                <a:solidFill>
                  <a:schemeClr val="dk2"/>
                </a:solidFill>
              </a:rPr>
              <a:t> truly depends on N</a:t>
            </a:r>
            <a:r>
              <a:rPr lang="en" sz="1800" b="1" baseline="-25000">
                <a:solidFill>
                  <a:schemeClr val="dk2"/>
                </a:solidFill>
              </a:rPr>
              <a:t>orb</a:t>
            </a:r>
            <a:r>
              <a:rPr lang="en" sz="1800" b="1">
                <a:solidFill>
                  <a:schemeClr val="dk2"/>
                </a:solidFill>
              </a:rPr>
              <a:t>.</a:t>
            </a:r>
            <a:endParaRPr sz="18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n</a:t>
            </a:r>
            <a:r>
              <a:rPr lang="en" sz="1800" b="1" baseline="-25000">
                <a:solidFill>
                  <a:schemeClr val="dk2"/>
                </a:solidFill>
              </a:rPr>
              <a:t>orb</a:t>
            </a:r>
            <a:r>
              <a:rPr lang="en" sz="1800" b="1">
                <a:solidFill>
                  <a:schemeClr val="dk2"/>
                </a:solidFill>
              </a:rPr>
              <a:t> bias leads to 5% difference.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50" y="656625"/>
            <a:ext cx="3625574" cy="396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66150" y="6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Secondary bias of N</a:t>
            </a:r>
            <a:r>
              <a:rPr lang="en" baseline="-25000"/>
              <a:t>orb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4012100" y="1837525"/>
            <a:ext cx="478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Dependence of r</a:t>
            </a:r>
            <a:r>
              <a:rPr lang="en" sz="1800" b="1" baseline="-25000">
                <a:solidFill>
                  <a:schemeClr val="dk2"/>
                </a:solidFill>
              </a:rPr>
              <a:t>hg</a:t>
            </a:r>
            <a:r>
              <a:rPr lang="en" sz="1800" b="1">
                <a:solidFill>
                  <a:schemeClr val="dk2"/>
                </a:solidFill>
              </a:rPr>
              <a:t> on N</a:t>
            </a:r>
            <a:r>
              <a:rPr lang="en" sz="1800" b="1" baseline="-25000">
                <a:solidFill>
                  <a:schemeClr val="dk2"/>
                </a:solidFill>
              </a:rPr>
              <a:t>orb</a:t>
            </a:r>
            <a:r>
              <a:rPr lang="en" sz="1800" b="1">
                <a:solidFill>
                  <a:schemeClr val="dk2"/>
                </a:solidFill>
              </a:rPr>
              <a:t> is noisier.</a:t>
            </a:r>
            <a:endParaRPr sz="18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n</a:t>
            </a:r>
            <a:r>
              <a:rPr lang="en" sz="1800" b="1" baseline="-25000">
                <a:solidFill>
                  <a:schemeClr val="dk2"/>
                </a:solidFill>
              </a:rPr>
              <a:t>orb</a:t>
            </a:r>
            <a:r>
              <a:rPr lang="en" sz="1800" b="1">
                <a:solidFill>
                  <a:schemeClr val="dk2"/>
                </a:solidFill>
              </a:rPr>
              <a:t> bias leads to 5% difference.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3000"/>
            <a:ext cx="3452710" cy="3758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199350" y="132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316375" y="861325"/>
            <a:ext cx="7381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 dark matter halo is comprised of the collection of particles orbiting in their own self-generated potential.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The truncation of the halo orbiting profile defines a unique halo radius.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2"/>
              </a:solidFill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491750" y="2140800"/>
            <a:ext cx="7053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How does </a:t>
            </a:r>
            <a:r>
              <a:rPr lang="en" sz="2200" b="1">
                <a:solidFill>
                  <a:schemeClr val="dk2"/>
                </a:solidFill>
              </a:rPr>
              <a:t>galaxy-based</a:t>
            </a:r>
            <a:r>
              <a:rPr lang="en" sz="2200">
                <a:solidFill>
                  <a:schemeClr val="dk2"/>
                </a:solidFill>
              </a:rPr>
              <a:t> halo radius compare to </a:t>
            </a:r>
            <a:r>
              <a:rPr lang="en" sz="2200" b="1">
                <a:solidFill>
                  <a:schemeClr val="dk2"/>
                </a:solidFill>
              </a:rPr>
              <a:t>particle-based</a:t>
            </a:r>
            <a:r>
              <a:rPr lang="en" sz="2200">
                <a:solidFill>
                  <a:schemeClr val="dk2"/>
                </a:solidFill>
              </a:rPr>
              <a:t> halo radius? 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559875" y="3068913"/>
            <a:ext cx="7209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</a:rPr>
              <a:t>Answer: </a:t>
            </a:r>
            <a:endParaRPr sz="1800" i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 b="1">
                <a:solidFill>
                  <a:schemeClr val="dk2"/>
                </a:solidFill>
              </a:rPr>
              <a:t>Halo radius of galaxies is smaller than that of particles.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 b="1">
                <a:solidFill>
                  <a:schemeClr val="dk2"/>
                </a:solidFill>
              </a:rPr>
              <a:t>The difference can be explained by dynamical friction.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 b="1">
                <a:solidFill>
                  <a:schemeClr val="dk2"/>
                </a:solidFill>
              </a:rPr>
              <a:t>N</a:t>
            </a:r>
            <a:r>
              <a:rPr lang="en" sz="1800" b="1" baseline="-25000">
                <a:solidFill>
                  <a:schemeClr val="dk2"/>
                </a:solidFill>
              </a:rPr>
              <a:t>orb</a:t>
            </a:r>
            <a:r>
              <a:rPr lang="en" sz="1800" b="1">
                <a:solidFill>
                  <a:schemeClr val="dk2"/>
                </a:solidFill>
              </a:rPr>
              <a:t>  bias causes 5% difference to the radius measurement.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311700" y="2290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</a:t>
            </a:r>
            <a:endParaRPr sz="6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bias of N</a:t>
            </a:r>
            <a:r>
              <a:rPr lang="en" baseline="-25000"/>
              <a:t>orb</a:t>
            </a: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258" y="438750"/>
            <a:ext cx="4382962" cy="42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/>
        </p:nvSpPr>
        <p:spPr>
          <a:xfrm>
            <a:off x="451700" y="1954425"/>
            <a:ext cx="462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0" y="1001850"/>
            <a:ext cx="4621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Define the effective mass for galaxies 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 eliminate n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 bias: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</a:t>
            </a:r>
            <a:r>
              <a:rPr lang="en" sz="1800" baseline="-25000">
                <a:solidFill>
                  <a:schemeClr val="dk2"/>
                </a:solidFill>
              </a:rPr>
              <a:t>eff,gal</a:t>
            </a:r>
            <a:r>
              <a:rPr lang="en" sz="1800">
                <a:solidFill>
                  <a:schemeClr val="dk2"/>
                </a:solidFill>
              </a:rPr>
              <a:t>=m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/n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298725" y="3054000"/>
            <a:ext cx="414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Secondary bias of N</a:t>
            </a:r>
            <a:r>
              <a:rPr lang="en" sz="1800" baseline="-25000">
                <a:solidFill>
                  <a:schemeClr val="dk2"/>
                </a:solidFill>
              </a:rPr>
              <a:t>orb</a:t>
            </a:r>
            <a:r>
              <a:rPr lang="en" sz="1800">
                <a:solidFill>
                  <a:schemeClr val="dk2"/>
                </a:solidFill>
              </a:rPr>
              <a:t> can’t explain the difference between r</a:t>
            </a:r>
            <a:r>
              <a:rPr lang="en" sz="1800" baseline="-25000">
                <a:solidFill>
                  <a:schemeClr val="dk2"/>
                </a:solidFill>
              </a:rPr>
              <a:t>hg</a:t>
            </a:r>
            <a:r>
              <a:rPr lang="en" sz="1800">
                <a:solidFill>
                  <a:schemeClr val="dk2"/>
                </a:solidFill>
              </a:rPr>
              <a:t> and r</a:t>
            </a:r>
            <a:r>
              <a:rPr lang="en" sz="1800" baseline="-25000">
                <a:solidFill>
                  <a:schemeClr val="dk2"/>
                </a:solidFill>
              </a:rPr>
              <a:t>hm</a:t>
            </a: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99350" y="132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Dynamics-based halo model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16375" y="861325"/>
            <a:ext cx="73812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 dirty="0">
                <a:solidFill>
                  <a:schemeClr val="dk2"/>
                </a:solidFill>
              </a:rPr>
              <a:t>A dark matter halo is comprised of the collection of particles orbiting in their own self-generated potential. (Garcia et al. 2023) 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 dirty="0">
                <a:solidFill>
                  <a:schemeClr val="dk2"/>
                </a:solidFill>
              </a:rPr>
              <a:t>The truncation of the halo orbiting profile defines a unique halo radius. (Garcia et al. 2021, Salazar et al. 2025)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dirty="0">
              <a:solidFill>
                <a:schemeClr val="dk2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15825" y="2453750"/>
            <a:ext cx="7053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How does </a:t>
            </a:r>
            <a:r>
              <a:rPr lang="en" sz="2200" b="1">
                <a:solidFill>
                  <a:schemeClr val="dk2"/>
                </a:solidFill>
              </a:rPr>
              <a:t>galaxy-based</a:t>
            </a:r>
            <a:r>
              <a:rPr lang="en" sz="2200">
                <a:solidFill>
                  <a:schemeClr val="dk2"/>
                </a:solidFill>
              </a:rPr>
              <a:t> halo radius compare to </a:t>
            </a:r>
            <a:r>
              <a:rPr lang="en" sz="2200" b="1">
                <a:solidFill>
                  <a:schemeClr val="dk2"/>
                </a:solidFill>
              </a:rPr>
              <a:t>particle-based</a:t>
            </a:r>
            <a:r>
              <a:rPr lang="en" sz="2200">
                <a:solidFill>
                  <a:schemeClr val="dk2"/>
                </a:solidFill>
              </a:rPr>
              <a:t> halo radius? 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51850" y="3462088"/>
            <a:ext cx="7209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</a:rPr>
              <a:t>Answer: </a:t>
            </a:r>
            <a:endParaRPr sz="1800" i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 b="1">
                <a:solidFill>
                  <a:schemeClr val="dk2"/>
                </a:solidFill>
              </a:rPr>
              <a:t>Halo radius of galaxies is smaller than that of particles.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 b="1">
                <a:solidFill>
                  <a:schemeClr val="dk2"/>
                </a:solidFill>
              </a:rPr>
              <a:t>The difference can be explained by dynamical friction.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data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1278750"/>
            <a:ext cx="85815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MDPL2 dark-matter-only simulation.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Halo catalogue: ROCKSTAR halo finder. 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We focus on central halos only.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Galaxy catalogue: UniverseMachine algorithm. (Behroozi et al. 2019) 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Orphan galaxies are included.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Use kinetic-energy-cut method to split particles and galaxies.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galaxies into orbiting/infalling component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25" y="572700"/>
            <a:ext cx="4753874" cy="212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24" y="2756800"/>
            <a:ext cx="4753876" cy="20943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293300" y="1403675"/>
            <a:ext cx="182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PARTICLES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6293400" y="3573113"/>
            <a:ext cx="138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GALAXIES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82" name="Google Shape;82;p16"/>
          <p:cNvCxnSpPr>
            <a:stCxn id="80" idx="1"/>
            <a:endCxn id="78" idx="3"/>
          </p:cNvCxnSpPr>
          <p:nvPr/>
        </p:nvCxnSpPr>
        <p:spPr>
          <a:xfrm rot="10800000">
            <a:off x="5129900" y="1634525"/>
            <a:ext cx="1163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6"/>
          <p:cNvCxnSpPr>
            <a:stCxn id="81" idx="1"/>
            <a:endCxn id="79" idx="3"/>
          </p:cNvCxnSpPr>
          <p:nvPr/>
        </p:nvCxnSpPr>
        <p:spPr>
          <a:xfrm rot="10800000">
            <a:off x="5129700" y="3803963"/>
            <a:ext cx="1163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5268450" y="2425075"/>
            <a:ext cx="381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They can use the same cut line.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50" y="752900"/>
            <a:ext cx="4235050" cy="418685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6150" y="5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Galaxy-based radius is smaller than particle-based one</a:t>
            </a:r>
            <a:endParaRPr/>
          </a:p>
        </p:txBody>
      </p:sp>
      <p:cxnSp>
        <p:nvCxnSpPr>
          <p:cNvPr id="91" name="Google Shape;91;p17"/>
          <p:cNvCxnSpPr>
            <a:stCxn id="92" idx="1"/>
          </p:cNvCxnSpPr>
          <p:nvPr/>
        </p:nvCxnSpPr>
        <p:spPr>
          <a:xfrm flipH="1">
            <a:off x="2329275" y="2122688"/>
            <a:ext cx="3302400" cy="377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17"/>
          <p:cNvCxnSpPr>
            <a:stCxn id="94" idx="1"/>
          </p:cNvCxnSpPr>
          <p:nvPr/>
        </p:nvCxnSpPr>
        <p:spPr>
          <a:xfrm rot="10800000">
            <a:off x="2209050" y="2909150"/>
            <a:ext cx="3318300" cy="1073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5631675" y="1753238"/>
            <a:ext cx="345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Halo radius from </a:t>
            </a:r>
            <a:r>
              <a:rPr lang="en" sz="1800" b="1">
                <a:solidFill>
                  <a:schemeClr val="dk2"/>
                </a:solidFill>
              </a:rPr>
              <a:t>halo-mass</a:t>
            </a:r>
            <a:r>
              <a:rPr lang="en" sz="1800">
                <a:solidFill>
                  <a:schemeClr val="dk2"/>
                </a:solidFill>
              </a:rPr>
              <a:t> correlation function</a:t>
            </a:r>
            <a:endParaRPr sz="1800" baseline="-25000">
              <a:solidFill>
                <a:schemeClr val="dk2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5527350" y="3612800"/>
            <a:ext cx="326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Halo radius from </a:t>
            </a:r>
            <a:r>
              <a:rPr lang="en" sz="1800" b="1">
                <a:solidFill>
                  <a:schemeClr val="dk2"/>
                </a:solidFill>
              </a:rPr>
              <a:t>halo-galaxy </a:t>
            </a:r>
            <a:r>
              <a:rPr lang="en" sz="1800">
                <a:solidFill>
                  <a:schemeClr val="dk2"/>
                </a:solidFill>
              </a:rPr>
              <a:t>correlation function</a:t>
            </a:r>
            <a:endParaRPr sz="2100" b="1" baseline="-25000">
              <a:solidFill>
                <a:schemeClr val="dk2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4704375" y="846575"/>
            <a:ext cx="4381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ξ</a:t>
            </a:r>
            <a:r>
              <a:rPr lang="en" sz="1800" baseline="-25000" dirty="0">
                <a:solidFill>
                  <a:schemeClr val="dk2"/>
                </a:solidFill>
              </a:rPr>
              <a:t>orb</a:t>
            </a:r>
            <a:r>
              <a:rPr lang="en" sz="1800" dirty="0">
                <a:solidFill>
                  <a:schemeClr val="dk2"/>
                </a:solidFill>
              </a:rPr>
              <a:t> = ρ</a:t>
            </a:r>
            <a:r>
              <a:rPr lang="en" sz="1800" baseline="-25000" dirty="0">
                <a:solidFill>
                  <a:schemeClr val="dk2"/>
                </a:solidFill>
              </a:rPr>
              <a:t>orb</a:t>
            </a:r>
            <a:r>
              <a:rPr lang="en" sz="1800" dirty="0">
                <a:solidFill>
                  <a:schemeClr val="dk2"/>
                </a:solidFill>
              </a:rPr>
              <a:t>/ρ</a:t>
            </a:r>
            <a:r>
              <a:rPr lang="en" sz="1800" baseline="-25000" dirty="0">
                <a:solidFill>
                  <a:schemeClr val="dk2"/>
                </a:solidFill>
              </a:rPr>
              <a:t>total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</a:rPr>
              <a:t>(ρ</a:t>
            </a:r>
            <a:r>
              <a:rPr lang="en" sz="1500" baseline="-25000" dirty="0">
                <a:solidFill>
                  <a:schemeClr val="dk2"/>
                </a:solidFill>
              </a:rPr>
              <a:t>orb</a:t>
            </a:r>
            <a:r>
              <a:rPr lang="en" sz="1500" dirty="0">
                <a:solidFill>
                  <a:schemeClr val="dk2"/>
                </a:solidFill>
              </a:rPr>
              <a:t> is given by Salazar et al. 202</a:t>
            </a:r>
            <a:r>
              <a:rPr lang="en-US" altLang="zh-CN" sz="1500" dirty="0">
                <a:solidFill>
                  <a:schemeClr val="dk2"/>
                </a:solidFill>
              </a:rPr>
              <a:t>5</a:t>
            </a:r>
            <a:r>
              <a:rPr lang="en" sz="1500" dirty="0">
                <a:solidFill>
                  <a:schemeClr val="dk2"/>
                </a:solidFill>
              </a:rPr>
              <a:t>)</a:t>
            </a:r>
            <a:endParaRPr sz="15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638" y="1008825"/>
            <a:ext cx="4080765" cy="29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6150" y="148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More massive galaxies result in smaller halo radii</a:t>
            </a:r>
            <a:endParaRPr sz="2620"/>
          </a:p>
        </p:txBody>
      </p:sp>
      <p:sp>
        <p:nvSpPr>
          <p:cNvPr id="103" name="Google Shape;103;p18"/>
          <p:cNvSpPr txBox="1"/>
          <p:nvPr/>
        </p:nvSpPr>
        <p:spPr>
          <a:xfrm>
            <a:off x="887800" y="4353250"/>
            <a:ext cx="6598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Can these trends be explained by dynamical friction?</a:t>
            </a:r>
            <a:endParaRPr sz="2000" b="1"/>
          </a:p>
        </p:txBody>
      </p:sp>
      <p:cxnSp>
        <p:nvCxnSpPr>
          <p:cNvPr id="104" name="Google Shape;104;p18"/>
          <p:cNvCxnSpPr/>
          <p:nvPr/>
        </p:nvCxnSpPr>
        <p:spPr>
          <a:xfrm rot="10800000" flipH="1">
            <a:off x="1394100" y="798800"/>
            <a:ext cx="4265400" cy="216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5" name="Google Shape;105;p18"/>
          <p:cNvSpPr txBox="1"/>
          <p:nvPr/>
        </p:nvSpPr>
        <p:spPr>
          <a:xfrm>
            <a:off x="5851425" y="1168125"/>
            <a:ext cx="322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Halo radius from halo-mass correlation function</a:t>
            </a:r>
            <a:endParaRPr sz="2300" b="1" baseline="-25000">
              <a:solidFill>
                <a:schemeClr val="dk2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256250" y="2188863"/>
            <a:ext cx="120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Halo radius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880813" y="3955675"/>
            <a:ext cx="241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Halo orbiting mass</a:t>
            </a:r>
            <a:endParaRPr sz="1500">
              <a:solidFill>
                <a:schemeClr val="dk2"/>
              </a:solidFill>
            </a:endParaRPr>
          </a:p>
        </p:txBody>
      </p:sp>
      <p:cxnSp>
        <p:nvCxnSpPr>
          <p:cNvPr id="109" name="Google Shape;109;p18"/>
          <p:cNvCxnSpPr>
            <a:stCxn id="105" idx="1"/>
          </p:cNvCxnSpPr>
          <p:nvPr/>
        </p:nvCxnSpPr>
        <p:spPr>
          <a:xfrm rot="10800000">
            <a:off x="5250225" y="1103775"/>
            <a:ext cx="601200" cy="43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171675" y="7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Dynamical friction (DF)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5773350" y="4165625"/>
            <a:ext cx="3297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AutoNum type="arabicPeriod"/>
            </a:pPr>
            <a:r>
              <a:rPr lang="en" sz="900">
                <a:solidFill>
                  <a:schemeClr val="dk2"/>
                </a:solidFill>
              </a:rPr>
              <a:t>Chandrasekhar, dynamical friction. I. general considerations: the coefficient of dynamical friction, Astrophys. J. 97, 255 (1943).</a:t>
            </a:r>
            <a:endParaRPr sz="900">
              <a:solidFill>
                <a:schemeClr val="dk2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AutoNum type="arabicPeriod"/>
            </a:pPr>
            <a:r>
              <a:rPr lang="en" sz="900">
                <a:solidFill>
                  <a:schemeClr val="dk2"/>
                </a:solidFill>
              </a:rPr>
              <a:t>J. Binney and S. Tremaine, galactic dynamics: second edition (2008).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116" name="Google Shape;116;p19" title="[89,89,89,&quot;https://www.codecogs.com/eqnedit.php?latex=%5Cfrac%7Bdv%7D%7Bdt%7D%3D-%5Cfrac%7BGM(r)%7D%7Br%5E2%7D-%5Ceta%20%5Cfrac%7BG%5E2M_%7Bsub%7D%5Crho(r)%7D%7B%7Cv%7C%5E3%7Dvf(v%2Cr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25" y="3440225"/>
            <a:ext cx="390608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2129375" y="3314675"/>
            <a:ext cx="2333700" cy="72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19"/>
          <p:cNvCxnSpPr>
            <a:stCxn id="117" idx="2"/>
            <a:endCxn id="119" idx="0"/>
          </p:cNvCxnSpPr>
          <p:nvPr/>
        </p:nvCxnSpPr>
        <p:spPr>
          <a:xfrm>
            <a:off x="3296225" y="4043075"/>
            <a:ext cx="0" cy="5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19"/>
          <p:cNvSpPr txBox="1"/>
          <p:nvPr/>
        </p:nvSpPr>
        <p:spPr>
          <a:xfrm>
            <a:off x="2541425" y="4547575"/>
            <a:ext cx="150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DF term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31850" y="4547575"/>
            <a:ext cx="144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Gravity term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955650" y="3344825"/>
            <a:ext cx="1000200" cy="668100"/>
          </a:xfrm>
          <a:prstGeom prst="rect">
            <a:avLst/>
          </a:prstGeom>
          <a:noFill/>
          <a:ln w="9525" cap="flat" cmpd="sng">
            <a:solidFill>
              <a:srgbClr val="569C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" name="Google Shape;122;p19"/>
          <p:cNvCxnSpPr>
            <a:stCxn id="121" idx="2"/>
            <a:endCxn id="120" idx="0"/>
          </p:cNvCxnSpPr>
          <p:nvPr/>
        </p:nvCxnSpPr>
        <p:spPr>
          <a:xfrm>
            <a:off x="1455750" y="4012925"/>
            <a:ext cx="0" cy="53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Google Shape;123;p19"/>
          <p:cNvSpPr txBox="1"/>
          <p:nvPr/>
        </p:nvSpPr>
        <p:spPr>
          <a:xfrm>
            <a:off x="3739400" y="2655725"/>
            <a:ext cx="324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Density of particles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898700" y="3440213"/>
            <a:ext cx="310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Velocity distribution (CDF) of particles 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 flipH="1">
            <a:off x="3348800" y="3062175"/>
            <a:ext cx="390600" cy="4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9"/>
          <p:cNvCxnSpPr>
            <a:stCxn id="124" idx="1"/>
          </p:cNvCxnSpPr>
          <p:nvPr/>
        </p:nvCxnSpPr>
        <p:spPr>
          <a:xfrm flipH="1">
            <a:off x="4306500" y="3624863"/>
            <a:ext cx="592200" cy="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6750" y="650225"/>
            <a:ext cx="4392150" cy="18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795400" y="2692875"/>
            <a:ext cx="116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Subhalo mass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29" name="Google Shape;129;p19"/>
          <p:cNvCxnSpPr>
            <a:stCxn id="128" idx="2"/>
          </p:cNvCxnSpPr>
          <p:nvPr/>
        </p:nvCxnSpPr>
        <p:spPr>
          <a:xfrm>
            <a:off x="2378750" y="3062175"/>
            <a:ext cx="471600" cy="38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" name="Google Shape;130;p19"/>
          <p:cNvSpPr txBox="1"/>
          <p:nvPr/>
        </p:nvSpPr>
        <p:spPr>
          <a:xfrm>
            <a:off x="350025" y="2708025"/>
            <a:ext cx="150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DF coefficient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31" name="Google Shape;131;p19"/>
          <p:cNvCxnSpPr>
            <a:stCxn id="130" idx="2"/>
            <a:endCxn id="117" idx="1"/>
          </p:cNvCxnSpPr>
          <p:nvPr/>
        </p:nvCxnSpPr>
        <p:spPr>
          <a:xfrm>
            <a:off x="1104825" y="3077325"/>
            <a:ext cx="1024500" cy="60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Dynamical friction model</a:t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00" y="1398275"/>
            <a:ext cx="4930826" cy="28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5277125" y="1017725"/>
            <a:ext cx="36801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1">
                <a:solidFill>
                  <a:schemeClr val="dk2"/>
                </a:solidFill>
              </a:rPr>
              <a:t>⍴(r):</a:t>
            </a:r>
            <a:r>
              <a:rPr lang="en" sz="2000">
                <a:solidFill>
                  <a:schemeClr val="dk2"/>
                </a:solidFill>
              </a:rPr>
              <a:t> </a:t>
            </a:r>
            <a:endParaRPr sz="20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density profile of orbiting particles</a:t>
            </a:r>
            <a:endParaRPr sz="18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1">
                <a:solidFill>
                  <a:schemeClr val="dk2"/>
                </a:solidFill>
              </a:rPr>
              <a:t>f(v, r):</a:t>
            </a:r>
            <a:endParaRPr sz="20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Maxwell–Boltzmann distribution</a:t>
            </a:r>
            <a:endParaRPr sz="18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1">
                <a:solidFill>
                  <a:schemeClr val="dk2"/>
                </a:solidFill>
              </a:rPr>
              <a:t>M</a:t>
            </a:r>
            <a:r>
              <a:rPr lang="en" sz="2000" b="1" baseline="-25000">
                <a:solidFill>
                  <a:schemeClr val="dk2"/>
                </a:solidFill>
              </a:rPr>
              <a:t>sub</a:t>
            </a:r>
            <a:r>
              <a:rPr lang="en" sz="2000" b="1">
                <a:solidFill>
                  <a:schemeClr val="dk2"/>
                </a:solidFill>
              </a:rPr>
              <a:t>: </a:t>
            </a:r>
            <a:endParaRPr sz="20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use a model for M</a:t>
            </a:r>
            <a:r>
              <a:rPr lang="en" sz="1800" baseline="-25000">
                <a:solidFill>
                  <a:schemeClr val="dk2"/>
                </a:solidFill>
              </a:rPr>
              <a:t>*</a:t>
            </a:r>
            <a:r>
              <a:rPr lang="en" sz="1800">
                <a:solidFill>
                  <a:schemeClr val="dk2"/>
                </a:solidFill>
              </a:rPr>
              <a:t>/M</a:t>
            </a:r>
            <a:r>
              <a:rPr lang="en" sz="1800" baseline="-25000">
                <a:solidFill>
                  <a:schemeClr val="dk2"/>
                </a:solidFill>
              </a:rPr>
              <a:t>sub</a:t>
            </a:r>
            <a:r>
              <a:rPr lang="en" sz="1800">
                <a:solidFill>
                  <a:schemeClr val="dk2"/>
                </a:solidFill>
              </a:rPr>
              <a:t> to assign M</a:t>
            </a:r>
            <a:r>
              <a:rPr lang="en" sz="1800" baseline="-25000">
                <a:solidFill>
                  <a:schemeClr val="dk2"/>
                </a:solidFill>
              </a:rPr>
              <a:t>sub</a:t>
            </a:r>
            <a:endParaRPr sz="18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1">
                <a:solidFill>
                  <a:schemeClr val="dk2"/>
                </a:solidFill>
              </a:rPr>
              <a:t>𝛈:</a:t>
            </a:r>
            <a:endParaRPr sz="20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free parameter to fit the data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223450" y="18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M</a:t>
            </a:r>
            <a:r>
              <a:rPr lang="en" baseline="-25000"/>
              <a:t>sub</a:t>
            </a:r>
            <a:endParaRPr baseline="-25000"/>
          </a:p>
        </p:txBody>
      </p:sp>
      <p:sp>
        <p:nvSpPr>
          <p:cNvPr id="146" name="Google Shape;146;p21"/>
          <p:cNvSpPr txBox="1"/>
          <p:nvPr/>
        </p:nvSpPr>
        <p:spPr>
          <a:xfrm>
            <a:off x="765175" y="2235200"/>
            <a:ext cx="1704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00" y="938050"/>
            <a:ext cx="5449974" cy="35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6615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6406650" y="1648950"/>
            <a:ext cx="227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</a:t>
            </a:r>
            <a:r>
              <a:rPr lang="en" sz="1800" baseline="-25000">
                <a:solidFill>
                  <a:schemeClr val="dk2"/>
                </a:solidFill>
              </a:rPr>
              <a:t>*</a:t>
            </a:r>
            <a:r>
              <a:rPr lang="en" sz="1800">
                <a:solidFill>
                  <a:schemeClr val="dk2"/>
                </a:solidFill>
              </a:rPr>
              <a:t>/M</a:t>
            </a:r>
            <a:r>
              <a:rPr lang="en" sz="1800" baseline="-25000">
                <a:solidFill>
                  <a:schemeClr val="dk2"/>
                </a:solidFill>
              </a:rPr>
              <a:t>sub</a:t>
            </a:r>
            <a:r>
              <a:rPr lang="en" sz="1800">
                <a:solidFill>
                  <a:schemeClr val="dk2"/>
                </a:solidFill>
              </a:rPr>
              <a:t>~M</a:t>
            </a:r>
            <a:r>
              <a:rPr lang="en" sz="1800" baseline="-25000">
                <a:solidFill>
                  <a:schemeClr val="dk2"/>
                </a:solidFill>
              </a:rPr>
              <a:t>sub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0" name="Google Shape;150;p21"/>
          <p:cNvCxnSpPr>
            <a:stCxn id="149" idx="2"/>
            <a:endCxn id="151" idx="0"/>
          </p:cNvCxnSpPr>
          <p:nvPr/>
        </p:nvCxnSpPr>
        <p:spPr>
          <a:xfrm>
            <a:off x="7543950" y="2110650"/>
            <a:ext cx="14400" cy="77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21"/>
          <p:cNvSpPr txBox="1"/>
          <p:nvPr/>
        </p:nvSpPr>
        <p:spPr>
          <a:xfrm>
            <a:off x="6253050" y="2886300"/>
            <a:ext cx="261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2"/>
                </a:solidFill>
              </a:rPr>
              <a:t>M</a:t>
            </a:r>
            <a:r>
              <a:rPr lang="en" sz="2000" b="1" baseline="-25000">
                <a:solidFill>
                  <a:schemeClr val="dk2"/>
                </a:solidFill>
              </a:rPr>
              <a:t>sub</a:t>
            </a:r>
            <a:r>
              <a:rPr lang="en" sz="2000" b="1">
                <a:solidFill>
                  <a:schemeClr val="dk2"/>
                </a:solidFill>
              </a:rPr>
              <a:t>=M</a:t>
            </a:r>
            <a:r>
              <a:rPr lang="en" sz="2000" b="1" baseline="-25000">
                <a:solidFill>
                  <a:schemeClr val="dk2"/>
                </a:solidFill>
              </a:rPr>
              <a:t>sub</a:t>
            </a:r>
            <a:r>
              <a:rPr lang="en" sz="2000" b="1">
                <a:solidFill>
                  <a:schemeClr val="dk2"/>
                </a:solidFill>
              </a:rPr>
              <a:t>(M</a:t>
            </a:r>
            <a:r>
              <a:rPr lang="en" sz="2000" b="1" baseline="-25000">
                <a:solidFill>
                  <a:schemeClr val="dk2"/>
                </a:solidFill>
              </a:rPr>
              <a:t>*</a:t>
            </a:r>
            <a:r>
              <a:rPr lang="en" sz="2000" b="1">
                <a:solidFill>
                  <a:schemeClr val="dk2"/>
                </a:solidFill>
              </a:rPr>
              <a:t>)</a:t>
            </a:r>
            <a:endParaRPr sz="20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625</Words>
  <Application>Microsoft Office PowerPoint</Application>
  <PresentationFormat>On-screen Show (16:9)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The Relation between Particle-Based and Galaxy-Based Measurements of the Halo Radius</vt:lpstr>
      <vt:lpstr>Dynamics-based halo model</vt:lpstr>
      <vt:lpstr>Simulation data</vt:lpstr>
      <vt:lpstr>Split galaxies into orbiting/infalling component</vt:lpstr>
      <vt:lpstr>Galaxy-based radius is smaller than particle-based one</vt:lpstr>
      <vt:lpstr>More massive galaxies result in smaller halo radii</vt:lpstr>
      <vt:lpstr>Dynamical friction (DF)</vt:lpstr>
      <vt:lpstr>Dynamical friction model</vt:lpstr>
      <vt:lpstr>Modeling Msub</vt:lpstr>
      <vt:lpstr>Modeling 𝜂 </vt:lpstr>
      <vt:lpstr>Model predictions</vt:lpstr>
      <vt:lpstr>Could the change in halo radii be due to selection effects?</vt:lpstr>
      <vt:lpstr>Secondary bias of Norb</vt:lpstr>
      <vt:lpstr>Secondary bias of Norb</vt:lpstr>
      <vt:lpstr>Summary</vt:lpstr>
      <vt:lpstr>Thank you!</vt:lpstr>
      <vt:lpstr>Secondary bias of Norb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Cheng Wu</cp:lastModifiedBy>
  <cp:revision>1</cp:revision>
  <dcterms:modified xsi:type="dcterms:W3CDTF">2025-05-28T06:58:30Z</dcterms:modified>
</cp:coreProperties>
</file>