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roxima Nova"/>
      <p:regular r:id="rId20"/>
      <p:bold r:id="rId21"/>
      <p:italic r:id="rId22"/>
      <p:boldItalic r:id="rId23"/>
    </p:embeddedFont>
    <p:embeddedFont>
      <p:font typeface="PT Sans Narrow"/>
      <p:regular r:id="rId24"/>
      <p:bold r:id="rId25"/>
    </p:embeddedFont>
    <p:embeddedFont>
      <p:font typeface="Average"/>
      <p:regular r:id="rId26"/>
    </p:embeddedFont>
    <p:embeddedFont>
      <p:font typeface="Proxima Nova Semibold"/>
      <p:regular r:id="rId27"/>
      <p:bold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22" Type="http://schemas.openxmlformats.org/officeDocument/2006/relationships/font" Target="fonts/ProximaNova-italic.fntdata"/><Relationship Id="rId21" Type="http://schemas.openxmlformats.org/officeDocument/2006/relationships/font" Target="fonts/ProximaNova-bold.fntdata"/><Relationship Id="rId24" Type="http://schemas.openxmlformats.org/officeDocument/2006/relationships/font" Target="fonts/PTSansNarrow-regular.fntdata"/><Relationship Id="rId23"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verage-regular.fntdata"/><Relationship Id="rId25" Type="http://schemas.openxmlformats.org/officeDocument/2006/relationships/font" Target="fonts/PTSansNarrow-bold.fntdata"/><Relationship Id="rId28" Type="http://schemas.openxmlformats.org/officeDocument/2006/relationships/font" Target="fonts/ProximaNovaSemibold-bold.fntdata"/><Relationship Id="rId27" Type="http://schemas.openxmlformats.org/officeDocument/2006/relationships/font" Target="fonts/ProximaNova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5dd6599d2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5dd6599d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5c9cd9324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5c9cd9324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c9cd9324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c9cd9324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c9cd93246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5c9cd9324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5c9cd9324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5c9cd9324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5c9cd9324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5c9cd9324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5c9cd9324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5c9cd9324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5dd6599d2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5dd6599d2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5c9cd93246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5c9cd9324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5c9cd9324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5c9cd9324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5c9cd9324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5c9cd9324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5c9cd93246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5c9cd9324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5de4ca38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5de4ca38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highlight>
                  <a:srgbClr val="FFFFFF"/>
                </a:highlight>
              </a:rPr>
              <a:t>Edges of Dark Matter Halos: Boundaries of Massive Galaxy Clusters and Cosmological Constraints</a:t>
            </a:r>
            <a:endParaRPr sz="3000"/>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fontScale="77500" lnSpcReduction="20000"/>
          </a:bodyPr>
          <a:lstStyle/>
          <a:p>
            <a:pPr indent="0" lvl="0" marL="0" rtl="0" algn="ctr">
              <a:lnSpc>
                <a:spcPct val="100000"/>
              </a:lnSpc>
              <a:spcBef>
                <a:spcPts val="0"/>
              </a:spcBef>
              <a:spcAft>
                <a:spcPts val="0"/>
              </a:spcAft>
              <a:buNone/>
            </a:pPr>
            <a:r>
              <a:rPr lang="en" sz="2000"/>
              <a:t>Divya Rana</a:t>
            </a:r>
            <a:endParaRPr sz="2000"/>
          </a:p>
          <a:p>
            <a:pPr indent="0" lvl="0" marL="0" rtl="0" algn="ctr">
              <a:lnSpc>
                <a:spcPct val="100000"/>
              </a:lnSpc>
              <a:spcBef>
                <a:spcPts val="0"/>
              </a:spcBef>
              <a:spcAft>
                <a:spcPts val="0"/>
              </a:spcAft>
              <a:buNone/>
            </a:pPr>
            <a:r>
              <a:rPr lang="en" sz="2000"/>
              <a:t>Postdoctoral researcher</a:t>
            </a:r>
            <a:endParaRPr sz="2000"/>
          </a:p>
          <a:p>
            <a:pPr indent="0" lvl="0" marL="0" rtl="0" algn="ctr">
              <a:lnSpc>
                <a:spcPct val="100000"/>
              </a:lnSpc>
              <a:spcBef>
                <a:spcPts val="0"/>
              </a:spcBef>
              <a:spcAft>
                <a:spcPts val="0"/>
              </a:spcAft>
              <a:buNone/>
            </a:pPr>
            <a:r>
              <a:rPr lang="en" sz="2000"/>
              <a:t>Leiden Observatory</a:t>
            </a:r>
            <a:endParaRPr sz="2000"/>
          </a:p>
        </p:txBody>
      </p:sp>
      <p:pic>
        <p:nvPicPr>
          <p:cNvPr id="68" name="Google Shape;68;p13"/>
          <p:cNvPicPr preferRelativeResize="0"/>
          <p:nvPr/>
        </p:nvPicPr>
        <p:blipFill>
          <a:blip r:embed="rId3">
            <a:alphaModFix/>
          </a:blip>
          <a:stretch>
            <a:fillRect/>
          </a:stretch>
        </p:blipFill>
        <p:spPr>
          <a:xfrm>
            <a:off x="61950" y="1"/>
            <a:ext cx="942198" cy="938052"/>
          </a:xfrm>
          <a:prstGeom prst="rect">
            <a:avLst/>
          </a:prstGeom>
          <a:noFill/>
          <a:ln>
            <a:noFill/>
          </a:ln>
        </p:spPr>
      </p:pic>
      <p:pic>
        <p:nvPicPr>
          <p:cNvPr id="69" name="Google Shape;69;p13"/>
          <p:cNvPicPr preferRelativeResize="0"/>
          <p:nvPr/>
        </p:nvPicPr>
        <p:blipFill>
          <a:blip r:embed="rId4">
            <a:alphaModFix/>
          </a:blip>
          <a:stretch>
            <a:fillRect/>
          </a:stretch>
        </p:blipFill>
        <p:spPr>
          <a:xfrm>
            <a:off x="8140850" y="-4425"/>
            <a:ext cx="942201" cy="946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Mass accretion history </a:t>
            </a:r>
            <a:r>
              <a:rPr lang="en"/>
              <a:t>and cosmology</a:t>
            </a:r>
            <a:endParaRPr/>
          </a:p>
        </p:txBody>
      </p:sp>
      <p:sp>
        <p:nvSpPr>
          <p:cNvPr id="162" name="Google Shape;162;p22"/>
          <p:cNvSpPr txBox="1"/>
          <p:nvPr/>
        </p:nvSpPr>
        <p:spPr>
          <a:xfrm>
            <a:off x="311700" y="3956375"/>
            <a:ext cx="8487000" cy="394800"/>
          </a:xfrm>
          <a:prstGeom prst="rect">
            <a:avLst/>
          </a:prstGeom>
          <a:noFill/>
          <a:ln>
            <a:noFill/>
          </a:ln>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None/>
            </a:pPr>
            <a:r>
              <a:rPr lang="en" sz="1500">
                <a:solidFill>
                  <a:schemeClr val="dk2"/>
                </a:solidFill>
                <a:latin typeface="Open Sans"/>
                <a:ea typeface="Open Sans"/>
                <a:cs typeface="Open Sans"/>
                <a:sym typeface="Open Sans"/>
              </a:rPr>
              <a:t>The splashback radius correlates with the halo mass accretion rate: higher accretion leads to a smaller splashback radius. </a:t>
            </a:r>
            <a:r>
              <a:rPr lang="en" sz="1500">
                <a:solidFill>
                  <a:schemeClr val="dk2"/>
                </a:solidFill>
                <a:latin typeface="Open Sans"/>
                <a:ea typeface="Open Sans"/>
                <a:cs typeface="Open Sans"/>
                <a:sym typeface="Open Sans"/>
              </a:rPr>
              <a:t>Since the accretion rate depends on the background cosmology, the splashback radius can serve as a probe for constraining cosmological parameters.</a:t>
            </a:r>
            <a:endParaRPr sz="1500">
              <a:solidFill>
                <a:schemeClr val="dk2"/>
              </a:solidFill>
              <a:latin typeface="Open Sans"/>
              <a:ea typeface="Open Sans"/>
              <a:cs typeface="Open Sans"/>
              <a:sym typeface="Open Sans"/>
            </a:endParaRPr>
          </a:p>
          <a:p>
            <a:pPr indent="0" lvl="0" marL="0" rtl="0" algn="l">
              <a:spcBef>
                <a:spcPts val="1200"/>
              </a:spcBef>
              <a:spcAft>
                <a:spcPts val="0"/>
              </a:spcAft>
              <a:buNone/>
            </a:pPr>
            <a:r>
              <a:t/>
            </a:r>
            <a:endParaRPr sz="1500">
              <a:solidFill>
                <a:schemeClr val="dk2"/>
              </a:solidFill>
              <a:latin typeface="Open Sans"/>
              <a:ea typeface="Open Sans"/>
              <a:cs typeface="Open Sans"/>
              <a:sym typeface="Open Sans"/>
            </a:endParaRPr>
          </a:p>
        </p:txBody>
      </p:sp>
      <p:pic>
        <p:nvPicPr>
          <p:cNvPr id="163" name="Google Shape;163;p22" title="Screenshot 2025-05-23 at 18.14.43.png"/>
          <p:cNvPicPr preferRelativeResize="0"/>
          <p:nvPr/>
        </p:nvPicPr>
        <p:blipFill>
          <a:blip r:embed="rId3">
            <a:alphaModFix/>
          </a:blip>
          <a:stretch>
            <a:fillRect/>
          </a:stretch>
        </p:blipFill>
        <p:spPr>
          <a:xfrm>
            <a:off x="139833" y="1258174"/>
            <a:ext cx="3148292" cy="2759625"/>
          </a:xfrm>
          <a:prstGeom prst="rect">
            <a:avLst/>
          </a:prstGeom>
          <a:noFill/>
          <a:ln>
            <a:noFill/>
          </a:ln>
        </p:spPr>
      </p:pic>
      <p:pic>
        <p:nvPicPr>
          <p:cNvPr id="164" name="Google Shape;164;p22" title="Screenshot 2025-05-23 at 18.15.02.png"/>
          <p:cNvPicPr preferRelativeResize="0"/>
          <p:nvPr/>
        </p:nvPicPr>
        <p:blipFill>
          <a:blip r:embed="rId4">
            <a:alphaModFix/>
          </a:blip>
          <a:stretch>
            <a:fillRect/>
          </a:stretch>
        </p:blipFill>
        <p:spPr>
          <a:xfrm>
            <a:off x="89350" y="1221688"/>
            <a:ext cx="3065636" cy="2484909"/>
          </a:xfrm>
          <a:prstGeom prst="rect">
            <a:avLst/>
          </a:prstGeom>
          <a:noFill/>
          <a:ln>
            <a:noFill/>
          </a:ln>
        </p:spPr>
      </p:pic>
      <p:sp>
        <p:nvSpPr>
          <p:cNvPr id="165" name="Google Shape;165;p22"/>
          <p:cNvSpPr txBox="1"/>
          <p:nvPr/>
        </p:nvSpPr>
        <p:spPr>
          <a:xfrm>
            <a:off x="1079874" y="1010875"/>
            <a:ext cx="19569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More, Diemer, Kravtsov 2015</a:t>
            </a:r>
            <a:endParaRPr sz="1100">
              <a:solidFill>
                <a:srgbClr val="1C3AA9"/>
              </a:solidFill>
              <a:highlight>
                <a:schemeClr val="lt1"/>
              </a:highlight>
              <a:latin typeface="Proxima Nova"/>
              <a:ea typeface="Proxima Nova"/>
              <a:cs typeface="Proxima Nova"/>
              <a:sym typeface="Proxima Nova"/>
            </a:endParaRPr>
          </a:p>
        </p:txBody>
      </p:sp>
      <p:pic>
        <p:nvPicPr>
          <p:cNvPr id="166" name="Google Shape;166;p22" title="test.png"/>
          <p:cNvPicPr preferRelativeResize="0"/>
          <p:nvPr/>
        </p:nvPicPr>
        <p:blipFill rotWithShape="1">
          <a:blip r:embed="rId5">
            <a:alphaModFix/>
          </a:blip>
          <a:srcRect b="2180" l="0" r="0" t="2189"/>
          <a:stretch/>
        </p:blipFill>
        <p:spPr>
          <a:xfrm>
            <a:off x="3440525" y="1304825"/>
            <a:ext cx="4789534" cy="2499150"/>
          </a:xfrm>
          <a:prstGeom prst="rect">
            <a:avLst/>
          </a:prstGeom>
          <a:noFill/>
          <a:ln>
            <a:noFill/>
          </a:ln>
        </p:spPr>
      </p:pic>
      <p:sp>
        <p:nvSpPr>
          <p:cNvPr id="167" name="Google Shape;167;p22"/>
          <p:cNvSpPr txBox="1"/>
          <p:nvPr/>
        </p:nvSpPr>
        <p:spPr>
          <a:xfrm>
            <a:off x="6159050" y="1070625"/>
            <a:ext cx="1833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 Based on Zhao et al </a:t>
            </a:r>
            <a:r>
              <a:rPr lang="en" sz="1100">
                <a:solidFill>
                  <a:srgbClr val="1C3AA9"/>
                </a:solidFill>
                <a:highlight>
                  <a:schemeClr val="lt1"/>
                </a:highlight>
                <a:latin typeface="Proxima Nova"/>
                <a:ea typeface="Proxima Nova"/>
                <a:cs typeface="Proxima Nova"/>
                <a:sym typeface="Proxima Nova"/>
              </a:rPr>
              <a:t>2009</a:t>
            </a:r>
            <a:endParaRPr sz="1100">
              <a:solidFill>
                <a:srgbClr val="1C3AA9"/>
              </a:solidFill>
              <a:highlight>
                <a:schemeClr val="lt1"/>
              </a:highlight>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Dark Emulator</a:t>
            </a:r>
            <a:endParaRPr/>
          </a:p>
          <a:p>
            <a:pPr indent="0" lvl="0" marL="0" rtl="0" algn="l">
              <a:spcBef>
                <a:spcPts val="0"/>
              </a:spcBef>
              <a:spcAft>
                <a:spcPts val="0"/>
              </a:spcAft>
              <a:buNone/>
            </a:pPr>
            <a:r>
              <a:t/>
            </a:r>
            <a:endParaRPr/>
          </a:p>
        </p:txBody>
      </p:sp>
      <p:pic>
        <p:nvPicPr>
          <p:cNvPr id="173" name="Google Shape;173;p23" title="Screenshot 2025-05-23 at 13.12.10.png"/>
          <p:cNvPicPr preferRelativeResize="0"/>
          <p:nvPr/>
        </p:nvPicPr>
        <p:blipFill>
          <a:blip r:embed="rId3">
            <a:alphaModFix/>
          </a:blip>
          <a:stretch>
            <a:fillRect/>
          </a:stretch>
        </p:blipFill>
        <p:spPr>
          <a:xfrm>
            <a:off x="4451675" y="345375"/>
            <a:ext cx="4256626" cy="4192250"/>
          </a:xfrm>
          <a:prstGeom prst="rect">
            <a:avLst/>
          </a:prstGeom>
          <a:noFill/>
          <a:ln>
            <a:noFill/>
          </a:ln>
          <a:effectLst>
            <a:outerShdw blurRad="57150" rotWithShape="0" algn="bl" dir="5400000" dist="19050">
              <a:srgbClr val="000000">
                <a:alpha val="50000"/>
              </a:srgbClr>
            </a:outerShdw>
          </a:effectLst>
        </p:spPr>
      </p:pic>
      <p:sp>
        <p:nvSpPr>
          <p:cNvPr id="174" name="Google Shape;174;p23"/>
          <p:cNvSpPr txBox="1"/>
          <p:nvPr/>
        </p:nvSpPr>
        <p:spPr>
          <a:xfrm>
            <a:off x="458275" y="1095550"/>
            <a:ext cx="3620400" cy="405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10409"/>
              </a:buClr>
              <a:buSzPts val="1400"/>
              <a:buFont typeface="Proxima Nova"/>
              <a:buChar char="●"/>
            </a:pPr>
            <a:r>
              <a:rPr lang="en">
                <a:latin typeface="Proxima Nova"/>
                <a:ea typeface="Proxima Nova"/>
                <a:cs typeface="Proxima Nova"/>
                <a:sym typeface="Proxima Nova"/>
              </a:rPr>
              <a:t>Simulations with 2048^3 particles in 1–2 Gpc/h boxes cover 100 wCDM cosmologies, sampled around ΛCDM.</a:t>
            </a:r>
            <a:br>
              <a:rPr lang="en">
                <a:latin typeface="Proxima Nova"/>
                <a:ea typeface="Proxima Nova"/>
                <a:cs typeface="Proxima Nova"/>
                <a:sym typeface="Proxima Nova"/>
              </a:rPr>
            </a:br>
            <a:endParaRPr>
              <a:latin typeface="Proxima Nova"/>
              <a:ea typeface="Proxima Nova"/>
              <a:cs typeface="Proxima Nova"/>
              <a:sym typeface="Proxima Nova"/>
            </a:endParaRPr>
          </a:p>
          <a:p>
            <a:pPr indent="-317500" lvl="0" marL="457200" rtl="0" algn="l">
              <a:spcBef>
                <a:spcPts val="0"/>
              </a:spcBef>
              <a:spcAft>
                <a:spcPts val="0"/>
              </a:spcAft>
              <a:buClr>
                <a:srgbClr val="010409"/>
              </a:buClr>
              <a:buSzPts val="1400"/>
              <a:buFont typeface="Proxima Nova"/>
              <a:buChar char="●"/>
            </a:pPr>
            <a:r>
              <a:rPr lang="en">
                <a:latin typeface="Proxima Nova"/>
                <a:ea typeface="Proxima Nova"/>
                <a:cs typeface="Proxima Nova"/>
                <a:sym typeface="Proxima Nova"/>
              </a:rPr>
              <a:t>Halo catalogs (M200≳10^12 h−1M⊙) and mass density fields were extracted at 21 redshifts from z=0 to 1.48.</a:t>
            </a:r>
            <a:br>
              <a:rPr lang="en">
                <a:latin typeface="Proxima Nova"/>
                <a:ea typeface="Proxima Nova"/>
                <a:cs typeface="Proxima Nova"/>
                <a:sym typeface="Proxima Nova"/>
              </a:rPr>
            </a:br>
            <a:endParaRPr>
              <a:latin typeface="Proxima Nova"/>
              <a:ea typeface="Proxima Nova"/>
              <a:cs typeface="Proxima Nova"/>
              <a:sym typeface="Proxima Nova"/>
            </a:endParaRPr>
          </a:p>
          <a:p>
            <a:pPr indent="-317500" lvl="0" marL="457200" rtl="0" algn="l">
              <a:spcBef>
                <a:spcPts val="0"/>
              </a:spcBef>
              <a:spcAft>
                <a:spcPts val="0"/>
              </a:spcAft>
              <a:buClr>
                <a:srgbClr val="010409"/>
              </a:buClr>
              <a:buSzPts val="1400"/>
              <a:buFont typeface="Proxima Nova"/>
              <a:buChar char="●"/>
            </a:pPr>
            <a:r>
              <a:rPr lang="en">
                <a:latin typeface="Proxima Nova"/>
                <a:ea typeface="Proxima Nova"/>
                <a:cs typeface="Proxima Nova"/>
                <a:sym typeface="Proxima Nova"/>
              </a:rPr>
              <a:t>Dark Emulator models the halo mass function and clustering using Gaussian Process regression.</a:t>
            </a:r>
            <a:br>
              <a:rPr lang="en">
                <a:latin typeface="Proxima Nova"/>
                <a:ea typeface="Proxima Nova"/>
                <a:cs typeface="Proxima Nova"/>
                <a:sym typeface="Proxima Nova"/>
              </a:rPr>
            </a:br>
            <a:endParaRPr>
              <a:latin typeface="Proxima Nova"/>
              <a:ea typeface="Proxima Nova"/>
              <a:cs typeface="Proxima Nova"/>
              <a:sym typeface="Proxima Nova"/>
            </a:endParaRPr>
          </a:p>
          <a:p>
            <a:pPr indent="-317500" lvl="0" marL="457200" rtl="0" algn="l">
              <a:spcBef>
                <a:spcPts val="0"/>
              </a:spcBef>
              <a:spcAft>
                <a:spcPts val="0"/>
              </a:spcAft>
              <a:buClr>
                <a:srgbClr val="010409"/>
              </a:buClr>
              <a:buSzPts val="1400"/>
              <a:buFont typeface="Proxima Nova"/>
              <a:buChar char="●"/>
            </a:pPr>
            <a:r>
              <a:rPr lang="en">
                <a:latin typeface="Proxima Nova"/>
                <a:ea typeface="Proxima Nova"/>
                <a:cs typeface="Proxima Nova"/>
                <a:sym typeface="Proxima Nova"/>
              </a:rPr>
              <a:t>Emulator outputs can be combined with halo-galaxy connection models (HOD) to predict galaxy statistics.</a:t>
            </a:r>
            <a:endParaRPr>
              <a:latin typeface="Proxima Nova"/>
              <a:ea typeface="Proxima Nova"/>
              <a:cs typeface="Proxima Nova"/>
              <a:sym typeface="Proxima Nova"/>
            </a:endParaRPr>
          </a:p>
          <a:p>
            <a:pPr indent="0" lvl="0" marL="457200" rtl="0" algn="l">
              <a:spcBef>
                <a:spcPts val="0"/>
              </a:spcBef>
              <a:spcAft>
                <a:spcPts val="0"/>
              </a:spcAft>
              <a:buNone/>
            </a:pPr>
            <a:r>
              <a:t/>
            </a:r>
            <a:endParaRPr>
              <a:solidFill>
                <a:srgbClr val="010409"/>
              </a:solidFill>
              <a:latin typeface="Proxima Nova"/>
              <a:ea typeface="Proxima Nova"/>
              <a:cs typeface="Proxima Nova"/>
              <a:sym typeface="Proxima Nova"/>
            </a:endParaRPr>
          </a:p>
        </p:txBody>
      </p:sp>
      <p:sp>
        <p:nvSpPr>
          <p:cNvPr id="175" name="Google Shape;175;p23"/>
          <p:cNvSpPr txBox="1"/>
          <p:nvPr/>
        </p:nvSpPr>
        <p:spPr>
          <a:xfrm>
            <a:off x="6841100" y="4543400"/>
            <a:ext cx="1943400" cy="358500"/>
          </a:xfrm>
          <a:prstGeom prst="rect">
            <a:avLst/>
          </a:prstGeom>
          <a:noFill/>
          <a:ln>
            <a:noFill/>
          </a:ln>
        </p:spPr>
        <p:txBody>
          <a:bodyPr anchorCtr="0" anchor="t" bIns="91425" lIns="91425" spcFirstLastPara="1" rIns="91425" wrap="square" tIns="91425">
            <a:noAutofit/>
          </a:bodyPr>
          <a:lstStyle/>
          <a:p>
            <a:pPr indent="0" lvl="0" marL="0" marR="25400" rtl="0" algn="l">
              <a:lnSpc>
                <a:spcPct val="115000"/>
              </a:lnSpc>
              <a:spcBef>
                <a:spcPts val="800"/>
              </a:spcBef>
              <a:spcAft>
                <a:spcPts val="0"/>
              </a:spcAft>
              <a:buNone/>
            </a:pPr>
            <a:r>
              <a:rPr lang="en" sz="1100">
                <a:solidFill>
                  <a:srgbClr val="1C3AA9"/>
                </a:solidFill>
                <a:latin typeface="Proxima Nova"/>
                <a:ea typeface="Proxima Nova"/>
                <a:cs typeface="Proxima Nova"/>
                <a:sym typeface="Proxima Nova"/>
              </a:rPr>
              <a:t>Nishimichi T., et al., 2019</a:t>
            </a:r>
            <a:endParaRPr sz="1100">
              <a:solidFill>
                <a:srgbClr val="1C3AA9"/>
              </a:solidFill>
              <a:latin typeface="Proxima Nova"/>
              <a:ea typeface="Proxima Nova"/>
              <a:cs typeface="Proxima Nova"/>
              <a:sym typeface="Proxima Nova"/>
            </a:endParaRPr>
          </a:p>
          <a:p>
            <a:pPr indent="0" lvl="0" marL="0" marR="0" rtl="0" algn="l">
              <a:lnSpc>
                <a:spcPct val="110000"/>
              </a:lnSpc>
              <a:spcBef>
                <a:spcPts val="1300"/>
              </a:spcBef>
              <a:spcAft>
                <a:spcPts val="0"/>
              </a:spcAft>
              <a:buNone/>
            </a:pPr>
            <a:r>
              <a:t/>
            </a:r>
            <a:endParaRPr sz="1100">
              <a:solidFill>
                <a:srgbClr val="1C3AA9"/>
              </a:solidFill>
              <a:highlight>
                <a:srgbClr val="010409"/>
              </a:highlight>
              <a:latin typeface="Proxima Nova"/>
              <a:ea typeface="Proxima Nova"/>
              <a:cs typeface="Proxima Nova"/>
              <a:sym typeface="Proxima Nova"/>
            </a:endParaRPr>
          </a:p>
          <a:p>
            <a:pPr indent="0" lvl="0" marL="0" rtl="0" algn="l">
              <a:lnSpc>
                <a:spcPct val="160000"/>
              </a:lnSpc>
              <a:spcBef>
                <a:spcPts val="1400"/>
              </a:spcBef>
              <a:spcAft>
                <a:spcPts val="0"/>
              </a:spcAft>
              <a:buNone/>
            </a:pPr>
            <a:r>
              <a:t/>
            </a:r>
            <a:endParaRPr sz="1100">
              <a:solidFill>
                <a:srgbClr val="1C3AA9"/>
              </a:solidFill>
              <a:latin typeface="Proxima Nova"/>
              <a:ea typeface="Proxima Nova"/>
              <a:cs typeface="Proxima Nova"/>
              <a:sym typeface="Proxima Nova"/>
            </a:endParaRPr>
          </a:p>
          <a:p>
            <a:pPr indent="0" lvl="0" marL="0" rtl="0" algn="l">
              <a:spcBef>
                <a:spcPts val="0"/>
              </a:spcBef>
              <a:spcAft>
                <a:spcPts val="0"/>
              </a:spcAft>
              <a:buNone/>
            </a:pPr>
            <a:r>
              <a:t/>
            </a:r>
            <a:endParaRPr sz="1100">
              <a:solidFill>
                <a:srgbClr val="1C3AA9"/>
              </a:solidFill>
              <a:highlight>
                <a:schemeClr val="lt1"/>
              </a:highlight>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Dark matter halos statistics: Lensing and Clustering</a:t>
            </a:r>
            <a:endParaRPr/>
          </a:p>
        </p:txBody>
      </p:sp>
      <p:pic>
        <p:nvPicPr>
          <p:cNvPr id="181" name="Google Shape;181;p24" title="rsp_vs_nu.png"/>
          <p:cNvPicPr preferRelativeResize="0"/>
          <p:nvPr/>
        </p:nvPicPr>
        <p:blipFill>
          <a:blip r:embed="rId3">
            <a:alphaModFix/>
          </a:blip>
          <a:stretch>
            <a:fillRect/>
          </a:stretch>
        </p:blipFill>
        <p:spPr>
          <a:xfrm>
            <a:off x="232050" y="1152425"/>
            <a:ext cx="8679900" cy="3110857"/>
          </a:xfrm>
          <a:prstGeom prst="rect">
            <a:avLst/>
          </a:prstGeom>
          <a:noFill/>
          <a:ln>
            <a:noFill/>
          </a:ln>
        </p:spPr>
      </p:pic>
      <p:sp>
        <p:nvSpPr>
          <p:cNvPr id="182" name="Google Shape;182;p24"/>
          <p:cNvSpPr txBox="1"/>
          <p:nvPr/>
        </p:nvSpPr>
        <p:spPr>
          <a:xfrm>
            <a:off x="727475" y="4284200"/>
            <a:ext cx="8111700" cy="61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2"/>
                </a:solidFill>
                <a:latin typeface="Open Sans"/>
                <a:ea typeface="Open Sans"/>
                <a:cs typeface="Open Sans"/>
                <a:sym typeface="Open Sans"/>
              </a:rPr>
              <a:t>We present Dark Emulator predictions at fixed cosmology for cluster-scale halos. As halo mass grows, the weak lensing signal and halo-matter cross-correlation increase. The logarithmic slope is steeper than the −3 (expected from NFW profile), and the splashback radius moves outward for more massive halos.</a:t>
            </a:r>
            <a:endParaRPr sz="1200">
              <a:solidFill>
                <a:schemeClr val="dk2"/>
              </a:solidFill>
              <a:latin typeface="Open Sans"/>
              <a:ea typeface="Open Sans"/>
              <a:cs typeface="Open Sans"/>
              <a:sym typeface="Open Sans"/>
            </a:endParaRPr>
          </a:p>
          <a:p>
            <a:pPr indent="0" lvl="0" marL="0" rtl="0" algn="l">
              <a:spcBef>
                <a:spcPts val="1200"/>
              </a:spcBef>
              <a:spcAft>
                <a:spcPts val="0"/>
              </a:spcAft>
              <a:buNone/>
            </a:pPr>
            <a:r>
              <a:t/>
            </a:r>
            <a:endParaRPr sz="1200">
              <a:solidFill>
                <a:schemeClr val="dk2"/>
              </a:solidFill>
              <a:latin typeface="Open Sans"/>
              <a:ea typeface="Open Sans"/>
              <a:cs typeface="Open Sans"/>
              <a:sym typeface="Open Sans"/>
            </a:endParaRPr>
          </a:p>
        </p:txBody>
      </p:sp>
      <p:sp>
        <p:nvSpPr>
          <p:cNvPr id="183" name="Google Shape;183;p24"/>
          <p:cNvSpPr txBox="1"/>
          <p:nvPr/>
        </p:nvSpPr>
        <p:spPr>
          <a:xfrm>
            <a:off x="6348175" y="144075"/>
            <a:ext cx="2329500" cy="358500"/>
          </a:xfrm>
          <a:prstGeom prst="rect">
            <a:avLst/>
          </a:prstGeom>
          <a:noFill/>
          <a:ln>
            <a:noFill/>
          </a:ln>
        </p:spPr>
        <p:txBody>
          <a:bodyPr anchorCtr="0" anchor="t" bIns="91425" lIns="91425" spcFirstLastPara="1" rIns="91425" wrap="square" tIns="91425">
            <a:noAutofit/>
          </a:bodyPr>
          <a:lstStyle/>
          <a:p>
            <a:pPr indent="0" lvl="0" marL="0" marR="25400" rtl="0" algn="l">
              <a:lnSpc>
                <a:spcPct val="115000"/>
              </a:lnSpc>
              <a:spcBef>
                <a:spcPts val="800"/>
              </a:spcBef>
              <a:spcAft>
                <a:spcPts val="0"/>
              </a:spcAft>
              <a:buNone/>
            </a:pPr>
            <a:r>
              <a:rPr lang="en" sz="1100">
                <a:solidFill>
                  <a:srgbClr val="1C3AA9"/>
                </a:solidFill>
                <a:latin typeface="Proxima Nova"/>
                <a:ea typeface="Proxima Nova"/>
                <a:cs typeface="Proxima Nova"/>
                <a:sym typeface="Proxima Nova"/>
              </a:rPr>
              <a:t>Rana, More</a:t>
            </a:r>
            <a:r>
              <a:rPr lang="en" sz="1100">
                <a:solidFill>
                  <a:srgbClr val="1C3AA9"/>
                </a:solidFill>
                <a:latin typeface="Proxima Nova"/>
                <a:ea typeface="Proxima Nova"/>
                <a:cs typeface="Proxima Nova"/>
                <a:sym typeface="Proxima Nova"/>
              </a:rPr>
              <a:t>., et al. 2025,(In prep)</a:t>
            </a:r>
            <a:endParaRPr sz="1100">
              <a:solidFill>
                <a:srgbClr val="1C3AA9"/>
              </a:solidFill>
              <a:latin typeface="Proxima Nova"/>
              <a:ea typeface="Proxima Nova"/>
              <a:cs typeface="Proxima Nova"/>
              <a:sym typeface="Proxima Nova"/>
            </a:endParaRPr>
          </a:p>
          <a:p>
            <a:pPr indent="0" lvl="0" marL="0" marR="0" rtl="0" algn="l">
              <a:lnSpc>
                <a:spcPct val="110000"/>
              </a:lnSpc>
              <a:spcBef>
                <a:spcPts val="1300"/>
              </a:spcBef>
              <a:spcAft>
                <a:spcPts val="0"/>
              </a:spcAft>
              <a:buNone/>
            </a:pPr>
            <a:r>
              <a:t/>
            </a:r>
            <a:endParaRPr sz="1100">
              <a:solidFill>
                <a:srgbClr val="1C3AA9"/>
              </a:solidFill>
              <a:highlight>
                <a:srgbClr val="010409"/>
              </a:highlight>
              <a:latin typeface="Proxima Nova"/>
              <a:ea typeface="Proxima Nova"/>
              <a:cs typeface="Proxima Nova"/>
              <a:sym typeface="Proxima Nova"/>
            </a:endParaRPr>
          </a:p>
          <a:p>
            <a:pPr indent="0" lvl="0" marL="0" rtl="0" algn="l">
              <a:lnSpc>
                <a:spcPct val="160000"/>
              </a:lnSpc>
              <a:spcBef>
                <a:spcPts val="1400"/>
              </a:spcBef>
              <a:spcAft>
                <a:spcPts val="0"/>
              </a:spcAft>
              <a:buNone/>
            </a:pPr>
            <a:r>
              <a:t/>
            </a:r>
            <a:endParaRPr sz="1100">
              <a:solidFill>
                <a:srgbClr val="1C3AA9"/>
              </a:solidFill>
              <a:latin typeface="Proxima Nova"/>
              <a:ea typeface="Proxima Nova"/>
              <a:cs typeface="Proxima Nova"/>
              <a:sym typeface="Proxima Nova"/>
            </a:endParaRPr>
          </a:p>
          <a:p>
            <a:pPr indent="0" lvl="0" marL="0" rtl="0" algn="l">
              <a:spcBef>
                <a:spcPts val="0"/>
              </a:spcBef>
              <a:spcAft>
                <a:spcPts val="0"/>
              </a:spcAft>
              <a:buNone/>
            </a:pPr>
            <a:r>
              <a:t/>
            </a:r>
            <a:endParaRPr sz="1100">
              <a:solidFill>
                <a:srgbClr val="1C3AA9"/>
              </a:solidFill>
              <a:highlight>
                <a:schemeClr val="lt1"/>
              </a:highlight>
              <a:latin typeface="Proxima Nova"/>
              <a:ea typeface="Proxima Nova"/>
              <a:cs typeface="Proxima Nova"/>
              <a:sym typeface="Proxima Nova"/>
            </a:endParaRPr>
          </a:p>
        </p:txBody>
      </p:sp>
      <p:pic>
        <p:nvPicPr>
          <p:cNvPr id="184" name="Google Shape;184;p24"/>
          <p:cNvPicPr preferRelativeResize="0"/>
          <p:nvPr/>
        </p:nvPicPr>
        <p:blipFill>
          <a:blip r:embed="rId4">
            <a:alphaModFix/>
          </a:blip>
          <a:stretch>
            <a:fillRect/>
          </a:stretch>
        </p:blipFill>
        <p:spPr>
          <a:xfrm>
            <a:off x="352775" y="222950"/>
            <a:ext cx="4918175" cy="200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pic>
        <p:nvPicPr>
          <p:cNvPr id="190" name="Google Shape;190;p25" title="Screenshot 2025-05-23 at 18.28.25.png"/>
          <p:cNvPicPr preferRelativeResize="0"/>
          <p:nvPr/>
        </p:nvPicPr>
        <p:blipFill rotWithShape="1">
          <a:blip r:embed="rId3">
            <a:alphaModFix/>
          </a:blip>
          <a:srcRect b="0" l="44751" r="0" t="23582"/>
          <a:stretch/>
        </p:blipFill>
        <p:spPr>
          <a:xfrm>
            <a:off x="393800" y="1630575"/>
            <a:ext cx="2977789" cy="2649849"/>
          </a:xfrm>
          <a:prstGeom prst="rect">
            <a:avLst/>
          </a:prstGeom>
          <a:noFill/>
          <a:ln>
            <a:noFill/>
          </a:ln>
        </p:spPr>
      </p:pic>
      <p:sp>
        <p:nvSpPr>
          <p:cNvPr id="191" name="Google Shape;191;p25"/>
          <p:cNvSpPr txBox="1"/>
          <p:nvPr/>
        </p:nvSpPr>
        <p:spPr>
          <a:xfrm>
            <a:off x="393800" y="4359850"/>
            <a:ext cx="858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Cluster outskirts offer a powerful, independent window into cosmology. With upcoming surveys like Euclid, LSST, and Roman, precise measurements of halo edges will sharpen our understanding of dark matter halos and the standard model of cosmology</a:t>
            </a:r>
            <a:endParaRPr sz="1200">
              <a:solidFill>
                <a:schemeClr val="dk2"/>
              </a:solidFill>
              <a:latin typeface="Open Sans"/>
              <a:ea typeface="Open Sans"/>
              <a:cs typeface="Open Sans"/>
              <a:sym typeface="Open Sans"/>
            </a:endParaRPr>
          </a:p>
        </p:txBody>
      </p:sp>
      <p:sp>
        <p:nvSpPr>
          <p:cNvPr id="192" name="Google Shape;192;p25"/>
          <p:cNvSpPr txBox="1"/>
          <p:nvPr/>
        </p:nvSpPr>
        <p:spPr>
          <a:xfrm>
            <a:off x="493375" y="1326750"/>
            <a:ext cx="25113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Joshi</a:t>
            </a:r>
            <a:r>
              <a:rPr b="1" lang="en" sz="1100">
                <a:solidFill>
                  <a:srgbClr val="1C3AA9"/>
                </a:solidFill>
                <a:latin typeface="Proxima Nova"/>
                <a:ea typeface="Proxima Nova"/>
                <a:cs typeface="Proxima Nova"/>
                <a:sym typeface="Proxima Nova"/>
              </a:rPr>
              <a:t>, 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More, et al 2025.(In prep)</a:t>
            </a:r>
            <a:endParaRPr b="1" sz="1100">
              <a:solidFill>
                <a:schemeClr val="accent5"/>
              </a:solidFill>
              <a:latin typeface="Proxima Nova"/>
              <a:ea typeface="Proxima Nova"/>
              <a:cs typeface="Proxima Nova"/>
              <a:sym typeface="Proxima Nova"/>
            </a:endParaRPr>
          </a:p>
        </p:txBody>
      </p:sp>
      <p:pic>
        <p:nvPicPr>
          <p:cNvPr id="193" name="Google Shape;193;p25" title="test.png"/>
          <p:cNvPicPr preferRelativeResize="0"/>
          <p:nvPr/>
        </p:nvPicPr>
        <p:blipFill rotWithShape="1">
          <a:blip r:embed="rId4">
            <a:alphaModFix/>
          </a:blip>
          <a:srcRect b="2180" l="0" r="0" t="2189"/>
          <a:stretch/>
        </p:blipFill>
        <p:spPr>
          <a:xfrm>
            <a:off x="3470675" y="1540737"/>
            <a:ext cx="5078312" cy="2649838"/>
          </a:xfrm>
          <a:prstGeom prst="rect">
            <a:avLst/>
          </a:prstGeom>
          <a:noFill/>
          <a:ln>
            <a:noFill/>
          </a:ln>
        </p:spPr>
      </p:pic>
      <p:sp>
        <p:nvSpPr>
          <p:cNvPr id="194" name="Google Shape;194;p25"/>
          <p:cNvSpPr txBox="1"/>
          <p:nvPr/>
        </p:nvSpPr>
        <p:spPr>
          <a:xfrm>
            <a:off x="6465500" y="1304825"/>
            <a:ext cx="20907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 Based on Zhao, et al 2009</a:t>
            </a:r>
            <a:endParaRPr sz="1100">
              <a:solidFill>
                <a:srgbClr val="1C3AA9"/>
              </a:solidFill>
              <a:highlight>
                <a:schemeClr val="lt1"/>
              </a:highlight>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id="199" name="Google Shape;199;p26"/>
          <p:cNvSpPr txBox="1"/>
          <p:nvPr>
            <p:ph type="title"/>
          </p:nvPr>
        </p:nvSpPr>
        <p:spPr>
          <a:xfrm>
            <a:off x="311700" y="2926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Sensitivity to cosmological parameters</a:t>
            </a:r>
            <a:endParaRPr/>
          </a:p>
        </p:txBody>
      </p:sp>
      <p:pic>
        <p:nvPicPr>
          <p:cNvPr id="200" name="Google Shape;200;p26" title="rsp_vs_nu_varying_omega.png"/>
          <p:cNvPicPr preferRelativeResize="0"/>
          <p:nvPr/>
        </p:nvPicPr>
        <p:blipFill rotWithShape="1">
          <a:blip r:embed="rId3">
            <a:alphaModFix/>
          </a:blip>
          <a:srcRect b="0" l="3086" r="3086" t="0"/>
          <a:stretch/>
        </p:blipFill>
        <p:spPr>
          <a:xfrm>
            <a:off x="4888300" y="893200"/>
            <a:ext cx="3890999" cy="3994750"/>
          </a:xfrm>
          <a:prstGeom prst="rect">
            <a:avLst/>
          </a:prstGeom>
          <a:noFill/>
          <a:ln>
            <a:noFill/>
          </a:ln>
        </p:spPr>
      </p:pic>
      <p:pic>
        <p:nvPicPr>
          <p:cNvPr id="201" name="Google Shape;201;p26"/>
          <p:cNvPicPr preferRelativeResize="0"/>
          <p:nvPr/>
        </p:nvPicPr>
        <p:blipFill>
          <a:blip r:embed="rId4">
            <a:alphaModFix/>
          </a:blip>
          <a:stretch>
            <a:fillRect/>
          </a:stretch>
        </p:blipFill>
        <p:spPr>
          <a:xfrm>
            <a:off x="270550" y="4238550"/>
            <a:ext cx="4918175" cy="200750"/>
          </a:xfrm>
          <a:prstGeom prst="rect">
            <a:avLst/>
          </a:prstGeom>
          <a:noFill/>
          <a:ln>
            <a:noFill/>
          </a:ln>
        </p:spPr>
      </p:pic>
      <p:sp>
        <p:nvSpPr>
          <p:cNvPr id="202" name="Google Shape;202;p26"/>
          <p:cNvSpPr txBox="1"/>
          <p:nvPr/>
        </p:nvSpPr>
        <p:spPr>
          <a:xfrm>
            <a:off x="449300" y="997425"/>
            <a:ext cx="3666300" cy="330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Proxima Nova"/>
              <a:buChar char="●"/>
            </a:pPr>
            <a:r>
              <a:rPr lang="en" sz="1200">
                <a:latin typeface="Proxima Nova"/>
                <a:ea typeface="Proxima Nova"/>
                <a:cs typeface="Proxima Nova"/>
                <a:sym typeface="Proxima Nova"/>
              </a:rPr>
              <a:t>Dark Emulator can be used to simultaneously model the weak lensing signal and the splashback radius, enabling joint constraints on both cosmological and HOD parameters.</a:t>
            </a: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304800" lvl="0" marL="457200" rtl="0" algn="l">
              <a:spcBef>
                <a:spcPts val="0"/>
              </a:spcBef>
              <a:spcAft>
                <a:spcPts val="0"/>
              </a:spcAft>
              <a:buClr>
                <a:schemeClr val="dk2"/>
              </a:buClr>
              <a:buSzPts val="1200"/>
              <a:buFont typeface="Proxima Nova"/>
              <a:buChar char="●"/>
            </a:pPr>
            <a:r>
              <a:rPr lang="en" sz="1200">
                <a:latin typeface="Proxima Nova"/>
                <a:ea typeface="Proxima Nova"/>
                <a:cs typeface="Proxima Nova"/>
                <a:sym typeface="Proxima Nova"/>
              </a:rPr>
              <a:t>We analyze how the ratio of the splashback radius rsp to the spherical overdensity radius r200m varies with peak height across different cosmological parameters.</a:t>
            </a:r>
            <a:br>
              <a:rPr lang="en" sz="1200">
                <a:latin typeface="Proxima Nova"/>
                <a:ea typeface="Proxima Nova"/>
                <a:cs typeface="Proxima Nova"/>
                <a:sym typeface="Proxima Nova"/>
              </a:rPr>
            </a:br>
            <a:endParaRPr sz="1200">
              <a:latin typeface="Proxima Nova"/>
              <a:ea typeface="Proxima Nova"/>
              <a:cs typeface="Proxima Nova"/>
              <a:sym typeface="Proxima Nova"/>
            </a:endParaRPr>
          </a:p>
          <a:p>
            <a:pPr indent="-304800" lvl="0" marL="457200" rtl="0" algn="l">
              <a:spcBef>
                <a:spcPts val="0"/>
              </a:spcBef>
              <a:spcAft>
                <a:spcPts val="0"/>
              </a:spcAft>
              <a:buClr>
                <a:schemeClr val="dk2"/>
              </a:buClr>
              <a:buSzPts val="1200"/>
              <a:buFont typeface="Proxima Nova"/>
              <a:buChar char="●"/>
            </a:pPr>
            <a:r>
              <a:rPr lang="en" sz="1200">
                <a:latin typeface="Proxima Nova"/>
                <a:ea typeface="Proxima Nova"/>
                <a:cs typeface="Proxima Nova"/>
                <a:sym typeface="Proxima Nova"/>
              </a:rPr>
              <a:t>Varying matter density parameter​ by 25 percent leads to roughly 4 percent change in rsp/r200m, which is comparable to the precision of current observational measurements.</a:t>
            </a:r>
            <a:endParaRPr sz="1200">
              <a:solidFill>
                <a:schemeClr val="dk2"/>
              </a:solidFill>
              <a:latin typeface="Proxima Nova"/>
              <a:ea typeface="Proxima Nova"/>
              <a:cs typeface="Proxima Nova"/>
              <a:sym typeface="Proxima Nova"/>
            </a:endParaRPr>
          </a:p>
        </p:txBody>
      </p:sp>
      <p:sp>
        <p:nvSpPr>
          <p:cNvPr id="203" name="Google Shape;203;p26"/>
          <p:cNvSpPr txBox="1"/>
          <p:nvPr/>
        </p:nvSpPr>
        <p:spPr>
          <a:xfrm>
            <a:off x="6348175" y="144075"/>
            <a:ext cx="2329500" cy="358500"/>
          </a:xfrm>
          <a:prstGeom prst="rect">
            <a:avLst/>
          </a:prstGeom>
          <a:noFill/>
          <a:ln>
            <a:noFill/>
          </a:ln>
        </p:spPr>
        <p:txBody>
          <a:bodyPr anchorCtr="0" anchor="t" bIns="91425" lIns="91425" spcFirstLastPara="1" rIns="91425" wrap="square" tIns="91425">
            <a:noAutofit/>
          </a:bodyPr>
          <a:lstStyle/>
          <a:p>
            <a:pPr indent="0" lvl="0" marL="0" marR="25400" rtl="0" algn="l">
              <a:lnSpc>
                <a:spcPct val="115000"/>
              </a:lnSpc>
              <a:spcBef>
                <a:spcPts val="800"/>
              </a:spcBef>
              <a:spcAft>
                <a:spcPts val="0"/>
              </a:spcAft>
              <a:buNone/>
            </a:pPr>
            <a:r>
              <a:rPr lang="en" sz="1100">
                <a:solidFill>
                  <a:srgbClr val="1C3AA9"/>
                </a:solidFill>
                <a:latin typeface="Proxima Nova"/>
                <a:ea typeface="Proxima Nova"/>
                <a:cs typeface="Proxima Nova"/>
                <a:sym typeface="Proxima Nova"/>
              </a:rPr>
              <a:t>Rana, More., et al. 2025,(In prep)</a:t>
            </a:r>
            <a:endParaRPr sz="1100">
              <a:solidFill>
                <a:srgbClr val="1C3AA9"/>
              </a:solidFill>
              <a:latin typeface="Proxima Nova"/>
              <a:ea typeface="Proxima Nova"/>
              <a:cs typeface="Proxima Nova"/>
              <a:sym typeface="Proxima Nova"/>
            </a:endParaRPr>
          </a:p>
          <a:p>
            <a:pPr indent="0" lvl="0" marL="0" marR="0" rtl="0" algn="l">
              <a:lnSpc>
                <a:spcPct val="110000"/>
              </a:lnSpc>
              <a:spcBef>
                <a:spcPts val="1300"/>
              </a:spcBef>
              <a:spcAft>
                <a:spcPts val="0"/>
              </a:spcAft>
              <a:buNone/>
            </a:pPr>
            <a:r>
              <a:t/>
            </a:r>
            <a:endParaRPr sz="1100">
              <a:solidFill>
                <a:srgbClr val="1C3AA9"/>
              </a:solidFill>
              <a:highlight>
                <a:srgbClr val="010409"/>
              </a:highlight>
              <a:latin typeface="Proxima Nova"/>
              <a:ea typeface="Proxima Nova"/>
              <a:cs typeface="Proxima Nova"/>
              <a:sym typeface="Proxima Nova"/>
            </a:endParaRPr>
          </a:p>
          <a:p>
            <a:pPr indent="0" lvl="0" marL="0" rtl="0" algn="l">
              <a:lnSpc>
                <a:spcPct val="160000"/>
              </a:lnSpc>
              <a:spcBef>
                <a:spcPts val="1400"/>
              </a:spcBef>
              <a:spcAft>
                <a:spcPts val="0"/>
              </a:spcAft>
              <a:buNone/>
            </a:pPr>
            <a:r>
              <a:t/>
            </a:r>
            <a:endParaRPr sz="1100">
              <a:solidFill>
                <a:srgbClr val="1C3AA9"/>
              </a:solidFill>
              <a:latin typeface="Proxima Nova"/>
              <a:ea typeface="Proxima Nova"/>
              <a:cs typeface="Proxima Nova"/>
              <a:sym typeface="Proxima Nova"/>
            </a:endParaRPr>
          </a:p>
          <a:p>
            <a:pPr indent="0" lvl="0" marL="0" rtl="0" algn="l">
              <a:spcBef>
                <a:spcPts val="0"/>
              </a:spcBef>
              <a:spcAft>
                <a:spcPts val="0"/>
              </a:spcAft>
              <a:buNone/>
            </a:pPr>
            <a:r>
              <a:t/>
            </a:r>
            <a:endParaRPr sz="1100">
              <a:solidFill>
                <a:srgbClr val="1C3AA9"/>
              </a:solidFill>
              <a:highlight>
                <a:schemeClr val="lt1"/>
              </a:highlight>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Edges</a:t>
            </a:r>
            <a:r>
              <a:rPr b="1" lang="en" sz="2700">
                <a:latin typeface="PT Sans Narrow"/>
                <a:ea typeface="PT Sans Narrow"/>
                <a:cs typeface="PT Sans Narrow"/>
                <a:sym typeface="PT Sans Narrow"/>
              </a:rPr>
              <a:t> of </a:t>
            </a:r>
            <a:r>
              <a:rPr lang="en" sz="2700"/>
              <a:t>massive dark matter halos</a:t>
            </a:r>
            <a:endParaRPr b="1" sz="2700">
              <a:latin typeface="PT Sans Narrow"/>
              <a:ea typeface="PT Sans Narrow"/>
              <a:cs typeface="PT Sans Narrow"/>
              <a:sym typeface="PT Sans Narrow"/>
            </a:endParaRPr>
          </a:p>
          <a:p>
            <a:pPr indent="0" lvl="0" marL="0" rtl="0" algn="l">
              <a:spcBef>
                <a:spcPts val="0"/>
              </a:spcBef>
              <a:spcAft>
                <a:spcPts val="0"/>
              </a:spcAft>
              <a:buSzPts val="990"/>
              <a:buNone/>
            </a:pPr>
            <a:r>
              <a:t/>
            </a:r>
            <a:endParaRPr b="1" sz="2700">
              <a:latin typeface="PT Sans Narrow"/>
              <a:ea typeface="PT Sans Narrow"/>
              <a:cs typeface="PT Sans Narrow"/>
              <a:sym typeface="PT Sans Narrow"/>
            </a:endParaRPr>
          </a:p>
        </p:txBody>
      </p:sp>
      <p:sp>
        <p:nvSpPr>
          <p:cNvPr id="75" name="Google Shape;75;p14"/>
          <p:cNvSpPr txBox="1"/>
          <p:nvPr>
            <p:ph idx="4294967295" type="body"/>
          </p:nvPr>
        </p:nvSpPr>
        <p:spPr>
          <a:xfrm>
            <a:off x="311700" y="4352100"/>
            <a:ext cx="8520600" cy="521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latin typeface="Proxima Nova Semibold"/>
                <a:ea typeface="Proxima Nova Semibold"/>
                <a:cs typeface="Proxima Nova Semibold"/>
                <a:sym typeface="Proxima Nova Semibold"/>
              </a:rPr>
              <a:t>Equal mass galaxy clusters, where is the physical boundary?</a:t>
            </a:r>
            <a:endParaRPr>
              <a:latin typeface="Proxima Nova Semibold"/>
              <a:ea typeface="Proxima Nova Semibold"/>
              <a:cs typeface="Proxima Nova Semibold"/>
              <a:sym typeface="Proxima Nova Semibold"/>
            </a:endParaRPr>
          </a:p>
        </p:txBody>
      </p:sp>
      <p:pic>
        <p:nvPicPr>
          <p:cNvPr id="76" name="Google Shape;76;p14"/>
          <p:cNvPicPr preferRelativeResize="0"/>
          <p:nvPr/>
        </p:nvPicPr>
        <p:blipFill rotWithShape="1">
          <a:blip r:embed="rId3">
            <a:alphaModFix/>
          </a:blip>
          <a:srcRect b="0" l="0" r="-532" t="0"/>
          <a:stretch/>
        </p:blipFill>
        <p:spPr>
          <a:xfrm>
            <a:off x="989125" y="1093925"/>
            <a:ext cx="6842034" cy="2978726"/>
          </a:xfrm>
          <a:prstGeom prst="rect">
            <a:avLst/>
          </a:prstGeom>
          <a:noFill/>
          <a:ln>
            <a:noFill/>
          </a:ln>
        </p:spPr>
      </p:pic>
      <p:sp>
        <p:nvSpPr>
          <p:cNvPr id="77" name="Google Shape;77;p14"/>
          <p:cNvSpPr txBox="1"/>
          <p:nvPr/>
        </p:nvSpPr>
        <p:spPr>
          <a:xfrm>
            <a:off x="5950725" y="4008575"/>
            <a:ext cx="22560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More, Diemer, Kravtsov 2015</a:t>
            </a:r>
            <a:endParaRPr sz="1100">
              <a:solidFill>
                <a:srgbClr val="1C3AA9"/>
              </a:solidFill>
              <a:highlight>
                <a:schemeClr val="lt1"/>
              </a:highlight>
              <a:latin typeface="Proxima Nova"/>
              <a:ea typeface="Proxima Nova"/>
              <a:cs typeface="Proxima Nova"/>
              <a:sym typeface="Proxima Nova"/>
            </a:endParaRPr>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PT Sans Narrow"/>
                <a:ea typeface="PT Sans Narrow"/>
                <a:cs typeface="PT Sans Narrow"/>
                <a:sym typeface="PT Sans Narrow"/>
              </a:rPr>
              <a:t>Density Profiles </a:t>
            </a:r>
            <a:endParaRPr b="1" sz="2720">
              <a:latin typeface="PT Sans Narrow"/>
              <a:ea typeface="PT Sans Narrow"/>
              <a:cs typeface="PT Sans Narrow"/>
              <a:sym typeface="PT Sans Narrow"/>
            </a:endParaRPr>
          </a:p>
        </p:txBody>
      </p:sp>
      <p:sp>
        <p:nvSpPr>
          <p:cNvPr id="84" name="Google Shape;84;p15"/>
          <p:cNvSpPr txBox="1"/>
          <p:nvPr>
            <p:ph idx="4294967295" type="body"/>
          </p:nvPr>
        </p:nvSpPr>
        <p:spPr>
          <a:xfrm>
            <a:off x="4361225" y="1271025"/>
            <a:ext cx="4510800" cy="2985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Sharp density jump at the outskirts, with slopes much steeper than the traditional NFW profiles (see Diemer and Kravtsov 2014).</a:t>
            </a:r>
            <a:endParaRPr sz="1600"/>
          </a:p>
          <a:p>
            <a:pPr indent="-330200" lvl="0" marL="457200" rtl="0" algn="l">
              <a:spcBef>
                <a:spcPts val="0"/>
              </a:spcBef>
              <a:spcAft>
                <a:spcPts val="0"/>
              </a:spcAft>
              <a:buSzPts val="1600"/>
              <a:buChar char="●"/>
            </a:pPr>
            <a:r>
              <a:rPr lang="en" sz="1600"/>
              <a:t>Different locations for halos of the same mass</a:t>
            </a:r>
            <a:endParaRPr sz="1600"/>
          </a:p>
          <a:p>
            <a:pPr indent="-330200" lvl="0" marL="457200" rtl="0" algn="l">
              <a:spcBef>
                <a:spcPts val="0"/>
              </a:spcBef>
              <a:spcAft>
                <a:spcPts val="0"/>
              </a:spcAft>
              <a:buSzPts val="1600"/>
              <a:buChar char="●"/>
            </a:pPr>
            <a:r>
              <a:rPr lang="en" sz="1600"/>
              <a:t>Probes of the mass accretion history of dark matter halos (see Adhikari et al. 2014, More et al. 2015)</a:t>
            </a:r>
            <a:endParaRPr sz="1600"/>
          </a:p>
        </p:txBody>
      </p:sp>
      <p:pic>
        <p:nvPicPr>
          <p:cNvPr id="85" name="Google Shape;85;p15"/>
          <p:cNvPicPr preferRelativeResize="0"/>
          <p:nvPr/>
        </p:nvPicPr>
        <p:blipFill rotWithShape="1">
          <a:blip r:embed="rId3">
            <a:alphaModFix/>
          </a:blip>
          <a:srcRect b="0" l="0" r="0" t="0"/>
          <a:stretch/>
        </p:blipFill>
        <p:spPr>
          <a:xfrm>
            <a:off x="450850" y="1271025"/>
            <a:ext cx="3716125" cy="3443250"/>
          </a:xfrm>
          <a:prstGeom prst="rect">
            <a:avLst/>
          </a:prstGeom>
          <a:noFill/>
          <a:ln>
            <a:noFill/>
          </a:ln>
        </p:spPr>
      </p:pic>
      <p:sp>
        <p:nvSpPr>
          <p:cNvPr id="86" name="Google Shape;86;p15"/>
          <p:cNvSpPr txBox="1"/>
          <p:nvPr/>
        </p:nvSpPr>
        <p:spPr>
          <a:xfrm>
            <a:off x="415775" y="4694375"/>
            <a:ext cx="21333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More, Diemer, Kravtsov 2015</a:t>
            </a:r>
            <a:endParaRPr sz="1100">
              <a:solidFill>
                <a:srgbClr val="1C3AA9"/>
              </a:solidFill>
              <a:latin typeface="Proxima Nova"/>
              <a:ea typeface="Proxima Nova"/>
              <a:cs typeface="Proxima Nova"/>
              <a:sym typeface="Proxima Nova"/>
            </a:endParaRPr>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Probing the Matter Distribution</a:t>
            </a:r>
            <a:endParaRPr b="1">
              <a:latin typeface="PT Sans Narrow"/>
              <a:ea typeface="PT Sans Narrow"/>
              <a:cs typeface="PT Sans Narrow"/>
              <a:sym typeface="PT Sans Narrow"/>
            </a:endParaRPr>
          </a:p>
        </p:txBody>
      </p:sp>
      <p:pic>
        <p:nvPicPr>
          <p:cNvPr id="93" name="Google Shape;93;p16"/>
          <p:cNvPicPr preferRelativeResize="0"/>
          <p:nvPr/>
        </p:nvPicPr>
        <p:blipFill>
          <a:blip r:embed="rId3">
            <a:alphaModFix/>
          </a:blip>
          <a:stretch>
            <a:fillRect/>
          </a:stretch>
        </p:blipFill>
        <p:spPr>
          <a:xfrm>
            <a:off x="457200" y="1130150"/>
            <a:ext cx="3870239" cy="3312675"/>
          </a:xfrm>
          <a:prstGeom prst="rect">
            <a:avLst/>
          </a:prstGeom>
          <a:noFill/>
          <a:ln>
            <a:noFill/>
          </a:ln>
        </p:spPr>
      </p:pic>
      <p:sp>
        <p:nvSpPr>
          <p:cNvPr id="94" name="Google Shape;94;p16"/>
          <p:cNvSpPr txBox="1"/>
          <p:nvPr/>
        </p:nvSpPr>
        <p:spPr>
          <a:xfrm>
            <a:off x="457200" y="4488633"/>
            <a:ext cx="389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5"/>
                </a:solidFill>
                <a:latin typeface="Proxima Nova"/>
                <a:ea typeface="Proxima Nova"/>
                <a:cs typeface="Proxima Nova"/>
                <a:sym typeface="Proxima Nova"/>
              </a:rPr>
              <a:t>Orange represents the Foreground Galaxies and Yellow ones are the images of Background Galaxies</a:t>
            </a:r>
            <a:endParaRPr sz="1200">
              <a:solidFill>
                <a:schemeClr val="accent5"/>
              </a:solidFill>
              <a:latin typeface="Proxima Nova"/>
              <a:ea typeface="Proxima Nova"/>
              <a:cs typeface="Proxima Nova"/>
              <a:sym typeface="Proxima Nova"/>
            </a:endParaRPr>
          </a:p>
        </p:txBody>
      </p:sp>
      <p:sp>
        <p:nvSpPr>
          <p:cNvPr id="95" name="Google Shape;95;p16"/>
          <p:cNvSpPr txBox="1"/>
          <p:nvPr>
            <p:ph idx="4294967295" type="body"/>
          </p:nvPr>
        </p:nvSpPr>
        <p:spPr>
          <a:xfrm>
            <a:off x="4601700" y="1273050"/>
            <a:ext cx="4455300" cy="36864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accent1"/>
              </a:buClr>
              <a:buSzPts val="1600"/>
              <a:buFont typeface="Proxima Nova"/>
              <a:buChar char="●"/>
            </a:pPr>
            <a:r>
              <a:rPr lang="en" sz="1600">
                <a:solidFill>
                  <a:schemeClr val="accent1"/>
                </a:solidFill>
              </a:rPr>
              <a:t>Study of correlated distortions in the galaxy images due to the presence of foreground matter : </a:t>
            </a:r>
            <a:r>
              <a:rPr lang="en" sz="1600">
                <a:solidFill>
                  <a:schemeClr val="accent3"/>
                </a:solidFill>
              </a:rPr>
              <a:t>Cosmic Shear (Yellow x Yellow).</a:t>
            </a:r>
            <a:endParaRPr sz="1600">
              <a:solidFill>
                <a:schemeClr val="accent3"/>
              </a:solidFill>
            </a:endParaRPr>
          </a:p>
          <a:p>
            <a:pPr indent="0" lvl="0" marL="914400" rtl="0" algn="l">
              <a:lnSpc>
                <a:spcPct val="100000"/>
              </a:lnSpc>
              <a:spcBef>
                <a:spcPts val="0"/>
              </a:spcBef>
              <a:spcAft>
                <a:spcPts val="0"/>
              </a:spcAft>
              <a:buNone/>
            </a:pPr>
            <a:r>
              <a:t/>
            </a:r>
            <a:endParaRPr sz="1600">
              <a:solidFill>
                <a:schemeClr val="accent1"/>
              </a:solidFill>
            </a:endParaRPr>
          </a:p>
          <a:p>
            <a:pPr indent="-330200" lvl="0" marL="457200" rtl="0" algn="l">
              <a:lnSpc>
                <a:spcPct val="100000"/>
              </a:lnSpc>
              <a:spcBef>
                <a:spcPts val="0"/>
              </a:spcBef>
              <a:spcAft>
                <a:spcPts val="0"/>
              </a:spcAft>
              <a:buClr>
                <a:schemeClr val="accent1"/>
              </a:buClr>
              <a:buSzPts val="1600"/>
              <a:buFont typeface="Proxima Nova"/>
              <a:buChar char="●"/>
            </a:pPr>
            <a:r>
              <a:rPr lang="en" sz="1600">
                <a:solidFill>
                  <a:schemeClr val="accent1"/>
                </a:solidFill>
              </a:rPr>
              <a:t>Study coherent image distortion by the matter distributions around the galaxies :  </a:t>
            </a:r>
            <a:r>
              <a:rPr lang="en" sz="1600">
                <a:solidFill>
                  <a:schemeClr val="accent5"/>
                </a:solidFill>
              </a:rPr>
              <a:t>Galaxy - Galaxy lensing. (Yellow x Orange).</a:t>
            </a:r>
            <a:endParaRPr sz="1600">
              <a:solidFill>
                <a:schemeClr val="accent5"/>
              </a:solidFill>
            </a:endParaRPr>
          </a:p>
          <a:p>
            <a:pPr indent="0" lvl="0" marL="914400" rtl="0" algn="l">
              <a:lnSpc>
                <a:spcPct val="100000"/>
              </a:lnSpc>
              <a:spcBef>
                <a:spcPts val="0"/>
              </a:spcBef>
              <a:spcAft>
                <a:spcPts val="0"/>
              </a:spcAft>
              <a:buNone/>
            </a:pPr>
            <a:r>
              <a:t/>
            </a:r>
            <a:endParaRPr sz="1600">
              <a:solidFill>
                <a:schemeClr val="accent1"/>
              </a:solidFill>
            </a:endParaRPr>
          </a:p>
          <a:p>
            <a:pPr indent="-330200" lvl="0" marL="457200" rtl="0" algn="l">
              <a:lnSpc>
                <a:spcPct val="100000"/>
              </a:lnSpc>
              <a:spcBef>
                <a:spcPts val="0"/>
              </a:spcBef>
              <a:spcAft>
                <a:spcPts val="0"/>
              </a:spcAft>
              <a:buClr>
                <a:schemeClr val="accent1"/>
              </a:buClr>
              <a:buSzPts val="1600"/>
              <a:buFont typeface="Proxima Nova"/>
              <a:buChar char="●"/>
            </a:pPr>
            <a:r>
              <a:rPr lang="en" sz="1600">
                <a:solidFill>
                  <a:schemeClr val="accent1"/>
                </a:solidFill>
              </a:rPr>
              <a:t> Matter imprints a pattern on the distribution of  galaxies :  </a:t>
            </a:r>
            <a:r>
              <a:rPr lang="en" sz="1600">
                <a:solidFill>
                  <a:schemeClr val="accent5"/>
                </a:solidFill>
              </a:rPr>
              <a:t>Clustering of Galaxies (Orange x Orange).</a:t>
            </a:r>
            <a:endParaRPr sz="1600">
              <a:solidFill>
                <a:schemeClr val="accent5"/>
              </a:solidFill>
            </a:endParaRPr>
          </a:p>
          <a:p>
            <a:pPr indent="0" lvl="0" marL="914400" rtl="0" algn="l">
              <a:lnSpc>
                <a:spcPct val="100000"/>
              </a:lnSpc>
              <a:spcBef>
                <a:spcPts val="0"/>
              </a:spcBef>
              <a:spcAft>
                <a:spcPts val="0"/>
              </a:spcAft>
              <a:buNone/>
            </a:pPr>
            <a:r>
              <a:t/>
            </a:r>
            <a:endParaRPr sz="1600">
              <a:solidFill>
                <a:schemeClr val="accent1"/>
              </a:solidFill>
            </a:endParaRPr>
          </a:p>
        </p:txBody>
      </p:sp>
      <p:sp>
        <p:nvSpPr>
          <p:cNvPr id="96" name="Google Shape;96;p16"/>
          <p:cNvSpPr/>
          <p:nvPr/>
        </p:nvSpPr>
        <p:spPr>
          <a:xfrm>
            <a:off x="4736700" y="1380500"/>
            <a:ext cx="4095600" cy="9780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Proxima Nova"/>
                <a:ea typeface="Proxima Nova"/>
                <a:cs typeface="Proxima Nova"/>
                <a:sym typeface="Proxima Nova"/>
              </a:rPr>
              <a:t>We use galaxy-galaxy lensing and galaxy clustering for our studies.</a:t>
            </a:r>
            <a:endParaRPr sz="1600">
              <a:latin typeface="Proxima Nova"/>
              <a:ea typeface="Proxima Nova"/>
              <a:cs typeface="Proxima Nova"/>
              <a:sym typeface="Proxima Nova"/>
            </a:endParaRPr>
          </a:p>
        </p:txBody>
      </p:sp>
      <p:sp>
        <p:nvSpPr>
          <p:cNvPr id="97" name="Google Shape;97;p16"/>
          <p:cNvSpPr txBox="1"/>
          <p:nvPr/>
        </p:nvSpPr>
        <p:spPr>
          <a:xfrm>
            <a:off x="3353525" y="4332000"/>
            <a:ext cx="1747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Credit: Jessie Muir</a:t>
            </a:r>
            <a:endParaRPr sz="8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00">
                <a:latin typeface="PT Sans Narrow"/>
                <a:ea typeface="PT Sans Narrow"/>
                <a:cs typeface="PT Sans Narrow"/>
                <a:sym typeface="PT Sans Narrow"/>
              </a:rPr>
              <a:t>Splashback radius of galaxy clusters</a:t>
            </a:r>
            <a:endParaRPr b="1" sz="2700">
              <a:latin typeface="PT Sans Narrow"/>
              <a:ea typeface="PT Sans Narrow"/>
              <a:cs typeface="PT Sans Narrow"/>
              <a:sym typeface="PT Sans Narrow"/>
            </a:endParaRPr>
          </a:p>
        </p:txBody>
      </p:sp>
      <p:sp>
        <p:nvSpPr>
          <p:cNvPr id="103" name="Google Shape;103;p17"/>
          <p:cNvSpPr txBox="1"/>
          <p:nvPr>
            <p:ph idx="4294967295" type="body"/>
          </p:nvPr>
        </p:nvSpPr>
        <p:spPr>
          <a:xfrm>
            <a:off x="6016525" y="1205675"/>
            <a:ext cx="3128700" cy="2253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917"/>
              <a:t>The observed location of the splashback radius is smaller by about 20 percent than what was expected given the WL mass of these clusters. Anisotropic self interactions of dark matter or systematics?</a:t>
            </a:r>
            <a:endParaRPr sz="1917"/>
          </a:p>
          <a:p>
            <a:pPr indent="0" lvl="0" marL="0" rtl="0" algn="l">
              <a:spcBef>
                <a:spcPts val="1200"/>
              </a:spcBef>
              <a:spcAft>
                <a:spcPts val="1200"/>
              </a:spcAft>
              <a:buNone/>
            </a:pPr>
            <a:r>
              <a:rPr b="1" lang="en" sz="1917"/>
              <a:t>Systematics vs Reality?</a:t>
            </a:r>
            <a:endParaRPr sz="1917"/>
          </a:p>
        </p:txBody>
      </p:sp>
      <p:grpSp>
        <p:nvGrpSpPr>
          <p:cNvPr id="104" name="Google Shape;104;p17"/>
          <p:cNvGrpSpPr/>
          <p:nvPr/>
        </p:nvGrpSpPr>
        <p:grpSpPr>
          <a:xfrm>
            <a:off x="243478" y="1205624"/>
            <a:ext cx="5393331" cy="2551863"/>
            <a:chOff x="47044" y="1170125"/>
            <a:chExt cx="4347007" cy="1969334"/>
          </a:xfrm>
        </p:grpSpPr>
        <p:pic>
          <p:nvPicPr>
            <p:cNvPr descr="Screenshot from 2017-05-12 03-49-45.png" id="105" name="Google Shape;105;p17"/>
            <p:cNvPicPr preferRelativeResize="0"/>
            <p:nvPr/>
          </p:nvPicPr>
          <p:blipFill>
            <a:blip r:embed="rId3">
              <a:alphaModFix/>
            </a:blip>
            <a:stretch>
              <a:fillRect/>
            </a:stretch>
          </p:blipFill>
          <p:spPr>
            <a:xfrm>
              <a:off x="47044" y="1170125"/>
              <a:ext cx="2226181" cy="1969325"/>
            </a:xfrm>
            <a:prstGeom prst="rect">
              <a:avLst/>
            </a:prstGeom>
            <a:noFill/>
            <a:ln>
              <a:noFill/>
            </a:ln>
          </p:spPr>
        </p:pic>
        <p:pic>
          <p:nvPicPr>
            <p:cNvPr descr="Screenshot from 2017-05-12 03-49-58.png" id="106" name="Google Shape;106;p17"/>
            <p:cNvPicPr preferRelativeResize="0"/>
            <p:nvPr/>
          </p:nvPicPr>
          <p:blipFill>
            <a:blip r:embed="rId4">
              <a:alphaModFix/>
            </a:blip>
            <a:stretch>
              <a:fillRect/>
            </a:stretch>
          </p:blipFill>
          <p:spPr>
            <a:xfrm>
              <a:off x="2273225" y="1170125"/>
              <a:ext cx="2120825" cy="1969334"/>
            </a:xfrm>
            <a:prstGeom prst="rect">
              <a:avLst/>
            </a:prstGeom>
            <a:noFill/>
            <a:ln>
              <a:noFill/>
            </a:ln>
          </p:spPr>
        </p:pic>
      </p:grpSp>
      <p:sp>
        <p:nvSpPr>
          <p:cNvPr id="107" name="Google Shape;107;p17"/>
          <p:cNvSpPr txBox="1"/>
          <p:nvPr>
            <p:ph idx="4294967295" type="body"/>
          </p:nvPr>
        </p:nvSpPr>
        <p:spPr>
          <a:xfrm>
            <a:off x="613025" y="4144200"/>
            <a:ext cx="8379900" cy="897000"/>
          </a:xfrm>
          <a:prstGeom prst="rect">
            <a:avLst/>
          </a:prstGeom>
        </p:spPr>
        <p:txBody>
          <a:bodyPr anchorCtr="0" anchor="t" bIns="91425" lIns="91425" spcFirstLastPara="1" rIns="91425" wrap="square" tIns="91425">
            <a:normAutofit fontScale="85000" lnSpcReduction="20000"/>
          </a:bodyPr>
          <a:lstStyle/>
          <a:p>
            <a:pPr indent="-332105" lvl="0" marL="457200" rtl="0" algn="l">
              <a:spcBef>
                <a:spcPts val="0"/>
              </a:spcBef>
              <a:spcAft>
                <a:spcPts val="0"/>
              </a:spcAft>
              <a:buSzPct val="100000"/>
              <a:buChar char="●"/>
            </a:pPr>
            <a:r>
              <a:rPr lang="en" sz="1917"/>
              <a:t>A claimed detection from using optical clusters, and cross correlations with photometric galaxies. Again optical cluster finding systematics, which are difficult to simulate are a worry.</a:t>
            </a:r>
            <a:endParaRPr sz="1917"/>
          </a:p>
        </p:txBody>
      </p:sp>
      <p:sp>
        <p:nvSpPr>
          <p:cNvPr id="108" name="Google Shape;108;p17"/>
          <p:cNvSpPr txBox="1"/>
          <p:nvPr/>
        </p:nvSpPr>
        <p:spPr>
          <a:xfrm>
            <a:off x="796775" y="3856175"/>
            <a:ext cx="18474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More, et al. 2016</a:t>
            </a:r>
            <a:endParaRPr sz="1100">
              <a:solidFill>
                <a:srgbClr val="1C3AA9"/>
              </a:solidFill>
              <a:latin typeface="Proxima Nova"/>
              <a:ea typeface="Proxima Nova"/>
              <a:cs typeface="Proxima Nova"/>
              <a:sym typeface="Proxima Nova"/>
            </a:endParaRPr>
          </a:p>
        </p:txBody>
      </p:sp>
      <p:pic>
        <p:nvPicPr>
          <p:cNvPr id="109" name="Google Shape;109;p17"/>
          <p:cNvPicPr preferRelativeResize="0"/>
          <p:nvPr/>
        </p:nvPicPr>
        <p:blipFill>
          <a:blip r:embed="rId5">
            <a:alphaModFix/>
          </a:blip>
          <a:stretch>
            <a:fillRect/>
          </a:stretch>
        </p:blipFill>
        <p:spPr>
          <a:xfrm>
            <a:off x="1524000" y="3657600"/>
            <a:ext cx="864125" cy="249375"/>
          </a:xfrm>
          <a:prstGeom prst="rect">
            <a:avLst/>
          </a:prstGeom>
          <a:noFill/>
          <a:ln>
            <a:noFill/>
          </a:ln>
        </p:spPr>
      </p:pic>
      <p:sp>
        <p:nvSpPr>
          <p:cNvPr id="110" name="Google Shape;110;p17"/>
          <p:cNvSpPr/>
          <p:nvPr/>
        </p:nvSpPr>
        <p:spPr>
          <a:xfrm>
            <a:off x="997400" y="2999475"/>
            <a:ext cx="1441500" cy="20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700">
                <a:solidFill>
                  <a:srgbClr val="FF5722"/>
                </a:solidFill>
              </a:rPr>
              <a:t>Outskirts of the eFEDS X-ray galaxy clusters using HSC S19A data</a:t>
            </a:r>
            <a:endParaRPr sz="2700">
              <a:solidFill>
                <a:srgbClr val="FF5722"/>
              </a:solidFill>
            </a:endParaRPr>
          </a:p>
          <a:p>
            <a:pPr indent="0" lvl="0" marL="0" rtl="0" algn="l">
              <a:spcBef>
                <a:spcPts val="0"/>
              </a:spcBef>
              <a:spcAft>
                <a:spcPts val="0"/>
              </a:spcAft>
              <a:buSzPts val="990"/>
              <a:buNone/>
            </a:pPr>
            <a:r>
              <a:t/>
            </a:r>
            <a:endParaRPr sz="2700"/>
          </a:p>
        </p:txBody>
      </p:sp>
      <p:sp>
        <p:nvSpPr>
          <p:cNvPr id="117" name="Google Shape;117;p18"/>
          <p:cNvSpPr txBox="1"/>
          <p:nvPr/>
        </p:nvSpPr>
        <p:spPr>
          <a:xfrm>
            <a:off x="6909950" y="4672025"/>
            <a:ext cx="2646000" cy="2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Average"/>
              <a:ea typeface="Average"/>
              <a:cs typeface="Average"/>
              <a:sym typeface="Average"/>
            </a:endParaRPr>
          </a:p>
        </p:txBody>
      </p:sp>
      <p:sp>
        <p:nvSpPr>
          <p:cNvPr id="118" name="Google Shape;118;p18"/>
          <p:cNvSpPr txBox="1"/>
          <p:nvPr/>
        </p:nvSpPr>
        <p:spPr>
          <a:xfrm>
            <a:off x="5607488" y="4842750"/>
            <a:ext cx="3045900" cy="26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100">
                <a:solidFill>
                  <a:srgbClr val="1C3AA9"/>
                </a:solidFill>
                <a:latin typeface="Proxima Nova"/>
                <a:ea typeface="Proxima Nova"/>
                <a:cs typeface="Proxima Nova"/>
                <a:sym typeface="Proxima Nova"/>
              </a:rPr>
              <a:t>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More, et al 2023. MNRAS, 522, 4181</a:t>
            </a:r>
            <a:endParaRPr b="1" sz="1100">
              <a:solidFill>
                <a:schemeClr val="accent5"/>
              </a:solidFill>
              <a:latin typeface="Proxima Nova"/>
              <a:ea typeface="Proxima Nova"/>
              <a:cs typeface="Proxima Nova"/>
              <a:sym typeface="Proxima Nova"/>
            </a:endParaRPr>
          </a:p>
        </p:txBody>
      </p:sp>
      <p:pic>
        <p:nvPicPr>
          <p:cNvPr id="119" name="Google Shape;119;p18"/>
          <p:cNvPicPr preferRelativeResize="0"/>
          <p:nvPr/>
        </p:nvPicPr>
        <p:blipFill rotWithShape="1">
          <a:blip r:embed="rId3">
            <a:alphaModFix/>
          </a:blip>
          <a:srcRect b="0" l="1076" r="1076" t="0"/>
          <a:stretch/>
        </p:blipFill>
        <p:spPr>
          <a:xfrm>
            <a:off x="712475" y="1359875"/>
            <a:ext cx="3685091" cy="3061249"/>
          </a:xfrm>
          <a:prstGeom prst="rect">
            <a:avLst/>
          </a:prstGeom>
          <a:noFill/>
          <a:ln>
            <a:noFill/>
          </a:ln>
          <a:effectLst>
            <a:outerShdw blurRad="57150" rotWithShape="0" algn="bl" dir="5400000" dist="19050">
              <a:srgbClr val="000000">
                <a:alpha val="50000"/>
              </a:srgbClr>
            </a:outerShdw>
          </a:effectLst>
        </p:spPr>
      </p:pic>
      <p:sp>
        <p:nvSpPr>
          <p:cNvPr id="120" name="Google Shape;120;p18"/>
          <p:cNvSpPr/>
          <p:nvPr/>
        </p:nvSpPr>
        <p:spPr>
          <a:xfrm>
            <a:off x="2535961" y="3431349"/>
            <a:ext cx="1409400" cy="342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109 clusters</a:t>
            </a:r>
            <a:endParaRPr/>
          </a:p>
        </p:txBody>
      </p:sp>
      <p:pic>
        <p:nvPicPr>
          <p:cNvPr id="121" name="Google Shape;121;p18"/>
          <p:cNvPicPr preferRelativeResize="0"/>
          <p:nvPr/>
        </p:nvPicPr>
        <p:blipFill rotWithShape="1">
          <a:blip r:embed="rId4">
            <a:alphaModFix/>
          </a:blip>
          <a:srcRect b="3042" l="0" r="0" t="3051"/>
          <a:stretch/>
        </p:blipFill>
        <p:spPr>
          <a:xfrm>
            <a:off x="5728500" y="1358800"/>
            <a:ext cx="2646000" cy="3061252"/>
          </a:xfrm>
          <a:prstGeom prst="rect">
            <a:avLst/>
          </a:prstGeom>
          <a:noFill/>
          <a:ln>
            <a:noFill/>
          </a:ln>
          <a:effectLst>
            <a:outerShdw blurRad="57150" rotWithShape="0" algn="bl" dir="5400000" dist="19050">
              <a:srgbClr val="000000">
                <a:alpha val="50000"/>
              </a:srgbClr>
            </a:outerShdw>
          </a:effectLst>
        </p:spPr>
      </p:pic>
      <p:sp>
        <p:nvSpPr>
          <p:cNvPr id="122" name="Google Shape;122;p18"/>
          <p:cNvSpPr/>
          <p:nvPr/>
        </p:nvSpPr>
        <p:spPr>
          <a:xfrm>
            <a:off x="6588975" y="2451300"/>
            <a:ext cx="1087200" cy="2271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45 clusters</a:t>
            </a:r>
            <a:endParaRPr sz="1200"/>
          </a:p>
        </p:txBody>
      </p:sp>
      <p:pic>
        <p:nvPicPr>
          <p:cNvPr id="123" name="Google Shape;123;p18"/>
          <p:cNvPicPr preferRelativeResize="0"/>
          <p:nvPr/>
        </p:nvPicPr>
        <p:blipFill>
          <a:blip r:embed="rId5">
            <a:alphaModFix/>
          </a:blip>
          <a:stretch>
            <a:fillRect/>
          </a:stretch>
        </p:blipFill>
        <p:spPr>
          <a:xfrm>
            <a:off x="6302855" y="4524622"/>
            <a:ext cx="1807560" cy="307278"/>
          </a:xfrm>
          <a:prstGeom prst="rect">
            <a:avLst/>
          </a:prstGeom>
          <a:noFill/>
          <a:ln>
            <a:noFill/>
          </a:ln>
          <a:effectLst>
            <a:outerShdw blurRad="57150" rotWithShape="0" algn="bl" dir="5400000" dist="19050">
              <a:srgbClr val="000000">
                <a:alpha val="50000"/>
              </a:srgbClr>
            </a:outerShdw>
          </a:effectLst>
        </p:spPr>
      </p:pic>
      <p:sp>
        <p:nvSpPr>
          <p:cNvPr id="124" name="Google Shape;12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5" name="Google Shape;125;p18"/>
          <p:cNvPicPr preferRelativeResize="0"/>
          <p:nvPr/>
        </p:nvPicPr>
        <p:blipFill>
          <a:blip r:embed="rId6">
            <a:alphaModFix/>
          </a:blip>
          <a:stretch>
            <a:fillRect/>
          </a:stretch>
        </p:blipFill>
        <p:spPr>
          <a:xfrm>
            <a:off x="7545595" y="37250"/>
            <a:ext cx="789830" cy="567356"/>
          </a:xfrm>
          <a:prstGeom prst="rect">
            <a:avLst/>
          </a:prstGeom>
          <a:noFill/>
          <a:ln>
            <a:noFill/>
          </a:ln>
        </p:spPr>
      </p:pic>
      <p:pic>
        <p:nvPicPr>
          <p:cNvPr id="126" name="Google Shape;126;p18"/>
          <p:cNvPicPr preferRelativeResize="0"/>
          <p:nvPr/>
        </p:nvPicPr>
        <p:blipFill>
          <a:blip r:embed="rId7">
            <a:alphaModFix/>
          </a:blip>
          <a:stretch>
            <a:fillRect/>
          </a:stretch>
        </p:blipFill>
        <p:spPr>
          <a:xfrm>
            <a:off x="6527850" y="37250"/>
            <a:ext cx="789831" cy="572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740">
                <a:solidFill>
                  <a:srgbClr val="FF5722"/>
                </a:solidFill>
              </a:rPr>
              <a:t> Cluster-galaxy cross-correlations: Splashback radius</a:t>
            </a:r>
            <a:endParaRPr sz="2740">
              <a:solidFill>
                <a:srgbClr val="FF5722"/>
              </a:solidFill>
            </a:endParaRPr>
          </a:p>
        </p:txBody>
      </p:sp>
      <p:pic>
        <p:nvPicPr>
          <p:cNvPr id="132" name="Google Shape;132;p19"/>
          <p:cNvPicPr preferRelativeResize="0"/>
          <p:nvPr/>
        </p:nvPicPr>
        <p:blipFill>
          <a:blip r:embed="rId3">
            <a:alphaModFix/>
          </a:blip>
          <a:stretch>
            <a:fillRect/>
          </a:stretch>
        </p:blipFill>
        <p:spPr>
          <a:xfrm>
            <a:off x="1295400" y="4662275"/>
            <a:ext cx="2173805" cy="405025"/>
          </a:xfrm>
          <a:prstGeom prst="rect">
            <a:avLst/>
          </a:prstGeom>
          <a:noFill/>
          <a:ln>
            <a:noFill/>
          </a:ln>
          <a:effectLst>
            <a:outerShdw blurRad="57150" rotWithShape="0" algn="bl" dir="5400000" dist="19050">
              <a:srgbClr val="000000">
                <a:alpha val="50000"/>
              </a:srgbClr>
            </a:outerShdw>
          </a:effectLst>
        </p:spPr>
      </p:pic>
      <p:pic>
        <p:nvPicPr>
          <p:cNvPr id="133" name="Google Shape;133;p19"/>
          <p:cNvPicPr preferRelativeResize="0"/>
          <p:nvPr/>
        </p:nvPicPr>
        <p:blipFill>
          <a:blip r:embed="rId4">
            <a:alphaModFix/>
          </a:blip>
          <a:stretch>
            <a:fillRect/>
          </a:stretch>
        </p:blipFill>
        <p:spPr>
          <a:xfrm>
            <a:off x="464100" y="965625"/>
            <a:ext cx="3668099" cy="3658575"/>
          </a:xfrm>
          <a:prstGeom prst="rect">
            <a:avLst/>
          </a:prstGeom>
          <a:noFill/>
          <a:ln>
            <a:noFill/>
          </a:ln>
          <a:effectLst>
            <a:outerShdw blurRad="57150" rotWithShape="0" algn="bl" dir="5400000" dist="19050">
              <a:srgbClr val="000000">
                <a:alpha val="50000"/>
              </a:srgbClr>
            </a:outerShdw>
          </a:effectLst>
        </p:spPr>
      </p:pic>
      <p:sp>
        <p:nvSpPr>
          <p:cNvPr id="134" name="Google Shape;134;p19"/>
          <p:cNvSpPr/>
          <p:nvPr/>
        </p:nvSpPr>
        <p:spPr>
          <a:xfrm>
            <a:off x="93900" y="2070325"/>
            <a:ext cx="4373400" cy="939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about 25 percent constraints on 2D and 20 percent constraints on 3D splashback radius values</a:t>
            </a:r>
            <a:endParaRPr b="1" sz="1600">
              <a:latin typeface="Proxima Nova"/>
              <a:ea typeface="Proxima Nova"/>
              <a:cs typeface="Proxima Nova"/>
              <a:sym typeface="Proxima Nova"/>
            </a:endParaRPr>
          </a:p>
        </p:txBody>
      </p:sp>
      <p:sp>
        <p:nvSpPr>
          <p:cNvPr id="135" name="Google Shape;135;p19"/>
          <p:cNvSpPr txBox="1"/>
          <p:nvPr/>
        </p:nvSpPr>
        <p:spPr>
          <a:xfrm>
            <a:off x="5539075" y="174600"/>
            <a:ext cx="30345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1C3AA9"/>
                </a:solidFill>
                <a:latin typeface="Proxima Nova"/>
                <a:ea typeface="Proxima Nova"/>
                <a:cs typeface="Proxima Nova"/>
                <a:sym typeface="Proxima Nova"/>
              </a:rPr>
              <a:t>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More, et al 2023. MNRAS, 522, 4181</a:t>
            </a:r>
            <a:endParaRPr b="1" sz="1100">
              <a:solidFill>
                <a:schemeClr val="accent5"/>
              </a:solidFill>
              <a:latin typeface="Proxima Nova"/>
              <a:ea typeface="Proxima Nova"/>
              <a:cs typeface="Proxima Nova"/>
              <a:sym typeface="Proxima Nova"/>
            </a:endParaRPr>
          </a:p>
        </p:txBody>
      </p:sp>
      <p:pic>
        <p:nvPicPr>
          <p:cNvPr id="136" name="Google Shape;136;p19"/>
          <p:cNvPicPr preferRelativeResize="0"/>
          <p:nvPr/>
        </p:nvPicPr>
        <p:blipFill rotWithShape="1">
          <a:blip r:embed="rId5">
            <a:alphaModFix/>
          </a:blip>
          <a:srcRect b="0" l="2883" r="2892" t="0"/>
          <a:stretch/>
        </p:blipFill>
        <p:spPr>
          <a:xfrm>
            <a:off x="5219126" y="1005125"/>
            <a:ext cx="3347109" cy="3983400"/>
          </a:xfrm>
          <a:prstGeom prst="rect">
            <a:avLst/>
          </a:prstGeom>
          <a:noFill/>
          <a:ln>
            <a:noFill/>
          </a:ln>
          <a:effectLst>
            <a:outerShdw blurRad="57150" rotWithShape="0" algn="bl" dir="5400000" dist="19050">
              <a:srgbClr val="000000">
                <a:alpha val="50000"/>
              </a:srgbClr>
            </a:outerShdw>
          </a:effectLst>
        </p:spPr>
      </p:pic>
      <p:sp>
        <p:nvSpPr>
          <p:cNvPr id="137" name="Google Shape;137;p19"/>
          <p:cNvSpPr/>
          <p:nvPr/>
        </p:nvSpPr>
        <p:spPr>
          <a:xfrm>
            <a:off x="4732200" y="2070600"/>
            <a:ext cx="4373400" cy="939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Marginally consistent with more than factor 2  improvement as compared to other X-ray studies.</a:t>
            </a:r>
            <a:endParaRPr b="1" sz="1600">
              <a:latin typeface="Proxima Nova"/>
              <a:ea typeface="Proxima Nova"/>
              <a:cs typeface="Proxima Nova"/>
              <a:sym typeface="Proxima Nova"/>
            </a:endParaRPr>
          </a:p>
        </p:txBody>
      </p:sp>
      <p:sp>
        <p:nvSpPr>
          <p:cNvPr id="138" name="Google Shape;13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X-ray galaxy clusters from ROSAT and DES-Y3 data</a:t>
            </a:r>
            <a:endParaRPr/>
          </a:p>
        </p:txBody>
      </p:sp>
      <p:pic>
        <p:nvPicPr>
          <p:cNvPr id="144" name="Google Shape;144;p20" title="Screenshot 2025-05-23 at 18.28.25.png"/>
          <p:cNvPicPr preferRelativeResize="0"/>
          <p:nvPr/>
        </p:nvPicPr>
        <p:blipFill>
          <a:blip r:embed="rId3">
            <a:alphaModFix/>
          </a:blip>
          <a:stretch>
            <a:fillRect/>
          </a:stretch>
        </p:blipFill>
        <p:spPr>
          <a:xfrm>
            <a:off x="3655300" y="1286850"/>
            <a:ext cx="5177001" cy="3403774"/>
          </a:xfrm>
          <a:prstGeom prst="rect">
            <a:avLst/>
          </a:prstGeom>
          <a:noFill/>
          <a:ln>
            <a:noFill/>
          </a:ln>
        </p:spPr>
      </p:pic>
      <p:pic>
        <p:nvPicPr>
          <p:cNvPr id="145" name="Google Shape;145;p20" title="Screenshot 2025-05-23 at 18.29.35.png"/>
          <p:cNvPicPr preferRelativeResize="0"/>
          <p:nvPr/>
        </p:nvPicPr>
        <p:blipFill>
          <a:blip r:embed="rId4">
            <a:alphaModFix/>
          </a:blip>
          <a:stretch>
            <a:fillRect/>
          </a:stretch>
        </p:blipFill>
        <p:spPr>
          <a:xfrm>
            <a:off x="152400" y="1412650"/>
            <a:ext cx="3502899" cy="3043184"/>
          </a:xfrm>
          <a:prstGeom prst="rect">
            <a:avLst/>
          </a:prstGeom>
          <a:noFill/>
          <a:ln>
            <a:noFill/>
          </a:ln>
        </p:spPr>
      </p:pic>
      <p:sp>
        <p:nvSpPr>
          <p:cNvPr id="146" name="Google Shape;146;p20"/>
          <p:cNvSpPr txBox="1"/>
          <p:nvPr/>
        </p:nvSpPr>
        <p:spPr>
          <a:xfrm>
            <a:off x="5539075" y="174600"/>
            <a:ext cx="30345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Joshi</a:t>
            </a:r>
            <a:r>
              <a:rPr b="1" lang="en" sz="1100">
                <a:solidFill>
                  <a:srgbClr val="1C3AA9"/>
                </a:solidFill>
                <a:latin typeface="Proxima Nova"/>
                <a:ea typeface="Proxima Nova"/>
                <a:cs typeface="Proxima Nova"/>
                <a:sym typeface="Proxima Nova"/>
              </a:rPr>
              <a:t>, </a:t>
            </a:r>
            <a:r>
              <a:rPr b="1" lang="en" sz="1100">
                <a:solidFill>
                  <a:srgbClr val="1C3AA9"/>
                </a:solidFill>
                <a:latin typeface="Proxima Nova"/>
                <a:ea typeface="Proxima Nova"/>
                <a:cs typeface="Proxima Nova"/>
                <a:sym typeface="Proxima Nova"/>
              </a:rPr>
              <a:t>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More, et al 2025.(In prep)</a:t>
            </a:r>
            <a:endParaRPr b="1" sz="1100">
              <a:solidFill>
                <a:schemeClr val="accent5"/>
              </a:solidFill>
              <a:latin typeface="Proxima Nova"/>
              <a:ea typeface="Proxima Nova"/>
              <a:cs typeface="Proxima Nova"/>
              <a:sym typeface="Proxima Nova"/>
            </a:endParaRPr>
          </a:p>
        </p:txBody>
      </p:sp>
      <p:sp>
        <p:nvSpPr>
          <p:cNvPr id="147" name="Google Shape;147;p20"/>
          <p:cNvSpPr/>
          <p:nvPr/>
        </p:nvSpPr>
        <p:spPr>
          <a:xfrm>
            <a:off x="4144025" y="2555650"/>
            <a:ext cx="4373400" cy="939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about 22 percent constraints on 2D and 18 percent constraints on 3D splashback radius values</a:t>
            </a:r>
            <a:endParaRPr b="1" sz="1600">
              <a:latin typeface="Proxima Nova"/>
              <a:ea typeface="Proxima Nova"/>
              <a:cs typeface="Proxima Nova"/>
              <a:sym typeface="Proxima Nova"/>
            </a:endParaRPr>
          </a:p>
        </p:txBody>
      </p:sp>
      <p:sp>
        <p:nvSpPr>
          <p:cNvPr id="148" name="Google Shape;148;p20"/>
          <p:cNvSpPr/>
          <p:nvPr/>
        </p:nvSpPr>
        <p:spPr>
          <a:xfrm>
            <a:off x="1199161" y="4455824"/>
            <a:ext cx="1409400" cy="342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255 clusters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Dynamical Friction Effects</a:t>
            </a:r>
            <a:endParaRPr/>
          </a:p>
        </p:txBody>
      </p:sp>
      <p:pic>
        <p:nvPicPr>
          <p:cNvPr id="154" name="Google Shape;154;p21" title="Screenshot 2025-05-25 at 13.14.00.png"/>
          <p:cNvPicPr preferRelativeResize="0"/>
          <p:nvPr/>
        </p:nvPicPr>
        <p:blipFill>
          <a:blip r:embed="rId3">
            <a:alphaModFix/>
          </a:blip>
          <a:stretch>
            <a:fillRect/>
          </a:stretch>
        </p:blipFill>
        <p:spPr>
          <a:xfrm>
            <a:off x="466575" y="1027875"/>
            <a:ext cx="7709126" cy="3686277"/>
          </a:xfrm>
          <a:prstGeom prst="rect">
            <a:avLst/>
          </a:prstGeom>
          <a:noFill/>
          <a:ln>
            <a:noFill/>
          </a:ln>
        </p:spPr>
      </p:pic>
      <p:pic>
        <p:nvPicPr>
          <p:cNvPr id="155" name="Google Shape;155;p21" title="Screenshot 2025-05-25 at 13.15.04.png"/>
          <p:cNvPicPr preferRelativeResize="0"/>
          <p:nvPr/>
        </p:nvPicPr>
        <p:blipFill>
          <a:blip r:embed="rId4">
            <a:alphaModFix/>
          </a:blip>
          <a:stretch>
            <a:fillRect/>
          </a:stretch>
        </p:blipFill>
        <p:spPr>
          <a:xfrm>
            <a:off x="466575" y="1221125"/>
            <a:ext cx="3801525" cy="3365575"/>
          </a:xfrm>
          <a:prstGeom prst="rect">
            <a:avLst/>
          </a:prstGeom>
          <a:noFill/>
          <a:ln>
            <a:noFill/>
          </a:ln>
        </p:spPr>
      </p:pic>
      <p:pic>
        <p:nvPicPr>
          <p:cNvPr id="156" name="Google Shape;156;p21" title="Screenshot 2025-05-25 at 13.16.08.png"/>
          <p:cNvPicPr preferRelativeResize="0"/>
          <p:nvPr/>
        </p:nvPicPr>
        <p:blipFill>
          <a:blip r:embed="rId5">
            <a:alphaModFix/>
          </a:blip>
          <a:stretch>
            <a:fillRect/>
          </a:stretch>
        </p:blipFill>
        <p:spPr>
          <a:xfrm>
            <a:off x="4572000" y="1412630"/>
            <a:ext cx="3801526" cy="2499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