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48"/>
  </p:notesMasterIdLst>
  <p:sldIdLst>
    <p:sldId id="404" r:id="rId3"/>
    <p:sldId id="380" r:id="rId4"/>
    <p:sldId id="383" r:id="rId5"/>
    <p:sldId id="384" r:id="rId6"/>
    <p:sldId id="351" r:id="rId7"/>
    <p:sldId id="303" r:id="rId8"/>
    <p:sldId id="365" r:id="rId9"/>
    <p:sldId id="361" r:id="rId10"/>
    <p:sldId id="388" r:id="rId11"/>
    <p:sldId id="415" r:id="rId12"/>
    <p:sldId id="336" r:id="rId13"/>
    <p:sldId id="416" r:id="rId14"/>
    <p:sldId id="355" r:id="rId15"/>
    <p:sldId id="349" r:id="rId16"/>
    <p:sldId id="418" r:id="rId17"/>
    <p:sldId id="368" r:id="rId18"/>
    <p:sldId id="405" r:id="rId19"/>
    <p:sldId id="350" r:id="rId20"/>
    <p:sldId id="371" r:id="rId21"/>
    <p:sldId id="345" r:id="rId22"/>
    <p:sldId id="426" r:id="rId23"/>
    <p:sldId id="395" r:id="rId24"/>
    <p:sldId id="396" r:id="rId25"/>
    <p:sldId id="397" r:id="rId26"/>
    <p:sldId id="399" r:id="rId27"/>
    <p:sldId id="401" r:id="rId28"/>
    <p:sldId id="423" r:id="rId29"/>
    <p:sldId id="424" r:id="rId30"/>
    <p:sldId id="425" r:id="rId31"/>
    <p:sldId id="419" r:id="rId32"/>
    <p:sldId id="421" r:id="rId33"/>
    <p:sldId id="420" r:id="rId34"/>
    <p:sldId id="319" r:id="rId35"/>
    <p:sldId id="402" r:id="rId36"/>
    <p:sldId id="297" r:id="rId37"/>
    <p:sldId id="403" r:id="rId38"/>
    <p:sldId id="367" r:id="rId39"/>
    <p:sldId id="378" r:id="rId40"/>
    <p:sldId id="417" r:id="rId41"/>
    <p:sldId id="366" r:id="rId42"/>
    <p:sldId id="369" r:id="rId43"/>
    <p:sldId id="392" r:id="rId44"/>
    <p:sldId id="393" r:id="rId45"/>
    <p:sldId id="394"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FFF"/>
    <a:srgbClr val="D19C59"/>
    <a:srgbClr val="8F2F25"/>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05"/>
    <p:restoredTop sz="86013"/>
  </p:normalViewPr>
  <p:slideViewPr>
    <p:cSldViewPr snapToGrid="0">
      <p:cViewPr>
        <p:scale>
          <a:sx n="84" d="100"/>
          <a:sy n="84" d="100"/>
        </p:scale>
        <p:origin x="976"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50B4F-8770-024A-B6D0-20AB77144827}" type="datetimeFigureOut">
              <a:rPr lang="en-US" smtClean="0"/>
              <a:t>5/28/25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3F9CB-E33B-FF44-A6AD-28C7F454910E}" type="slidenum">
              <a:rPr lang="en-US" smtClean="0"/>
              <a:t>‹#›</a:t>
            </a:fld>
            <a:endParaRPr lang="en-US"/>
          </a:p>
        </p:txBody>
      </p:sp>
    </p:spTree>
    <p:extLst>
      <p:ext uri="{BB962C8B-B14F-4D97-AF65-F5344CB8AC3E}">
        <p14:creationId xmlns:p14="http://schemas.microsoft.com/office/powerpoint/2010/main" val="3726807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by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Book Antiqua" panose="02040602050305030304" pitchFamily="18" charset="0"/>
              </a:rPr>
              <a:t>More+ 2015 – matter distribution around rapidly accreting cluster of mass 2.6e14 M</a:t>
            </a:r>
            <a:r>
              <a:rPr lang="en-US" sz="1200" baseline="-25000" dirty="0">
                <a:solidFill>
                  <a:schemeClr val="tx1">
                    <a:lumMod val="75000"/>
                    <a:lumOff val="25000"/>
                  </a:schemeClr>
                </a:solidFill>
                <a:latin typeface="Book Antiqua" panose="02040602050305030304" pitchFamily="18" charset="0"/>
              </a:rPr>
              <a:t>⦿</a:t>
            </a:r>
            <a:r>
              <a:rPr lang="en-US" sz="1200" dirty="0">
                <a:solidFill>
                  <a:schemeClr val="tx1">
                    <a:lumMod val="75000"/>
                    <a:lumOff val="25000"/>
                  </a:schemeClr>
                </a:solidFill>
                <a:latin typeface="Book Antiqua" panose="02040602050305030304" pitchFamily="18" charset="0"/>
              </a:rPr>
              <a:t> ; solid circle </a:t>
            </a:r>
            <a:r>
              <a:rPr lang="en-US" sz="1200" dirty="0" err="1">
                <a:solidFill>
                  <a:schemeClr val="tx1">
                    <a:lumMod val="75000"/>
                    <a:lumOff val="25000"/>
                  </a:schemeClr>
                </a:solidFill>
                <a:latin typeface="Book Antiqua" panose="02040602050305030304" pitchFamily="18" charset="0"/>
              </a:rPr>
              <a:t>Rvir</a:t>
            </a:r>
            <a:r>
              <a:rPr lang="en-US" sz="1200" dirty="0">
                <a:solidFill>
                  <a:schemeClr val="tx1">
                    <a:lumMod val="75000"/>
                    <a:lumOff val="25000"/>
                  </a:schemeClr>
                </a:solidFill>
                <a:latin typeface="Book Antiqua" panose="02040602050305030304" pitchFamily="18" charset="0"/>
              </a:rPr>
              <a:t>, dashed </a:t>
            </a:r>
            <a:r>
              <a:rPr lang="en-US" sz="1200" dirty="0" err="1">
                <a:solidFill>
                  <a:schemeClr val="tx1">
                    <a:lumMod val="75000"/>
                    <a:lumOff val="25000"/>
                  </a:schemeClr>
                </a:solidFill>
                <a:latin typeface="Book Antiqua" panose="02040602050305030304" pitchFamily="18" charset="0"/>
              </a:rPr>
              <a:t>Rsp</a:t>
            </a:r>
            <a:r>
              <a:rPr lang="en-US" sz="1200" dirty="0">
                <a:solidFill>
                  <a:schemeClr val="tx1">
                    <a:lumMod val="75000"/>
                    <a:lumOff val="25000"/>
                  </a:schemeClr>
                </a:solidFill>
                <a:latin typeface="Book Antiqua" panose="02040602050305030304" pitchFamily="18" charset="0"/>
              </a:rPr>
              <a:t>, dot-dashed R200m , dotted </a:t>
            </a:r>
            <a:r>
              <a:rPr lang="en-US" sz="1200" dirty="0" err="1">
                <a:solidFill>
                  <a:schemeClr val="tx1">
                    <a:lumMod val="75000"/>
                    <a:lumOff val="25000"/>
                  </a:schemeClr>
                </a:solidFill>
                <a:latin typeface="Book Antiqua" panose="02040602050305030304" pitchFamily="18" charset="0"/>
              </a:rPr>
              <a:t>Rta</a:t>
            </a:r>
            <a:r>
              <a:rPr lang="en-US" sz="1200" dirty="0">
                <a:solidFill>
                  <a:schemeClr val="tx1">
                    <a:lumMod val="75000"/>
                    <a:lumOff val="25000"/>
                  </a:schemeClr>
                </a:solidFill>
                <a:latin typeface="Book Antiqua" panose="02040602050305030304" pitchFamily="18" charset="0"/>
              </a:rPr>
              <a:t>; box width ~6Mpc</a:t>
            </a:r>
          </a:p>
          <a:p>
            <a:endParaRPr lang="en-US" dirty="0"/>
          </a:p>
          <a:p>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1</a:t>
            </a:fld>
            <a:endParaRPr lang="en-US"/>
          </a:p>
        </p:txBody>
      </p:sp>
    </p:spTree>
    <p:extLst>
      <p:ext uri="{BB962C8B-B14F-4D97-AF65-F5344CB8AC3E}">
        <p14:creationId xmlns:p14="http://schemas.microsoft.com/office/powerpoint/2010/main" val="2907283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41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7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18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mass and redshift scale, contours are almost orthogonal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61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Thinking of how to quantify this,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57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Thinking of how to quantify this,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8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Surhud</a:t>
            </a:r>
            <a:r>
              <a:rPr lang="en-US" dirty="0"/>
              <a:t> - The outer part of clusters is complex, with several different regions</a:t>
            </a:r>
          </a:p>
          <a:p>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16</a:t>
            </a:fld>
            <a:endParaRPr lang="en-US"/>
          </a:p>
        </p:txBody>
      </p:sp>
    </p:spTree>
    <p:extLst>
      <p:ext uri="{BB962C8B-B14F-4D97-AF65-F5344CB8AC3E}">
        <p14:creationId xmlns:p14="http://schemas.microsoft.com/office/powerpoint/2010/main" val="3334017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6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03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Thinking of how to quantify this,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02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2</a:t>
            </a:fld>
            <a:endParaRPr lang="en-US"/>
          </a:p>
        </p:txBody>
      </p:sp>
    </p:spTree>
    <p:extLst>
      <p:ext uri="{BB962C8B-B14F-4D97-AF65-F5344CB8AC3E}">
        <p14:creationId xmlns:p14="http://schemas.microsoft.com/office/powerpoint/2010/main" val="359668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24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263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830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317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54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839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740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469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148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35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\Planck\ CMB power spectra. These are foreground-subtracted, frequency-averaged, cross-half-mission angular power spectra for temperature (top), the temperature-polarization cross-spectrum (middle), the </a:t>
            </a:r>
            <a:r>
              <a:rPr lang="en-CA" dirty="0">
                <a:effectLst/>
              </a:rPr>
              <a:t>E</a:t>
            </a:r>
            <a:r>
              <a:rPr lang="en-CA" dirty="0"/>
              <a:t> mode of polarization (bottom left), and the lensing potential (bottom right). Within \LCDM\ these spectra contain the majority of the cosmological information available from \Planck, and the blue lines show the best-fitting model. The uncertainties of the </a:t>
            </a:r>
            <a:r>
              <a:rPr lang="en-CA" dirty="0">
                <a:effectLst/>
              </a:rPr>
              <a:t>TT</a:t>
            </a:r>
            <a:r>
              <a:rPr lang="en-CA" dirty="0"/>
              <a:t> spectrum are dominated by sampling variance, rather than by noise or foreground residuals, at all scales below about </a:t>
            </a:r>
            <a:r>
              <a:rPr lang="en-CA" dirty="0">
                <a:effectLst/>
              </a:rPr>
              <a:t>ℓ=1800</a:t>
            </a:r>
            <a:r>
              <a:rPr lang="en-CA" dirty="0"/>
              <a:t> -- a scale at which the CMB information is essentially exhausted within the framework of the \LCDM\ model. The </a:t>
            </a:r>
            <a:r>
              <a:rPr lang="en-CA" dirty="0">
                <a:effectLst/>
              </a:rPr>
              <a:t>TE</a:t>
            </a:r>
            <a:r>
              <a:rPr lang="en-CA" dirty="0"/>
              <a:t> spectrum is about as constraining as the </a:t>
            </a:r>
            <a:r>
              <a:rPr lang="en-CA" dirty="0">
                <a:effectLst/>
              </a:rPr>
              <a:t>TT</a:t>
            </a:r>
            <a:r>
              <a:rPr lang="en-CA" dirty="0"/>
              <a:t> one, while the </a:t>
            </a:r>
            <a:r>
              <a:rPr lang="en-CA" dirty="0">
                <a:effectLst/>
              </a:rPr>
              <a:t>EE</a:t>
            </a:r>
            <a:r>
              <a:rPr lang="en-CA" dirty="0"/>
              <a:t> spectrum still has a sizeable contribution from noise. The lensing spectrum represents the highest signal-to-noise ratio detection of CMB lensing to date, exceeding </a:t>
            </a:r>
            <a:r>
              <a:rPr lang="en-CA" dirty="0">
                <a:effectLst/>
              </a:rPr>
              <a:t>40</a:t>
            </a:r>
            <a:r>
              <a:rPr lang="el-GR" dirty="0">
                <a:effectLst/>
              </a:rPr>
              <a:t>σ</a:t>
            </a:r>
            <a:r>
              <a:rPr lang="el-GR" dirty="0"/>
              <a:t>. </a:t>
            </a:r>
            <a:r>
              <a:rPr lang="en-CA" dirty="0"/>
              <a:t>The anisotropy power spectra use a standard binning scheme (which changes abruptly at </a:t>
            </a:r>
            <a:r>
              <a:rPr lang="en-CA" dirty="0">
                <a:effectLst/>
              </a:rPr>
              <a:t>ℓ=30</a:t>
            </a:r>
            <a:r>
              <a:rPr lang="en-CA" dirty="0"/>
              <a:t>), but are plotted here with a multipole axis that goes smoothly from logarithmic at low </a:t>
            </a:r>
            <a:r>
              <a:rPr lang="en-CA" dirty="0">
                <a:effectLst/>
              </a:rPr>
              <a:t>ℓ</a:t>
            </a:r>
            <a:r>
              <a:rPr lang="en-CA" dirty="0"/>
              <a:t> to linear at high </a:t>
            </a:r>
            <a:r>
              <a:rPr lang="en-CA" dirty="0">
                <a:effectLst/>
              </a:rPr>
              <a:t>ℓ</a:t>
            </a:r>
            <a:r>
              <a:rPr lang="en-CA" dirty="0"/>
              <a:t>. In all panels, the blue line is the best-fit \Planck\ 2018 model, based on the combination of </a:t>
            </a:r>
            <a:r>
              <a:rPr lang="en-CA" dirty="0">
                <a:effectLst/>
              </a:rPr>
              <a:t>TT</a:t>
            </a:r>
            <a:r>
              <a:rPr lang="en-CA" dirty="0"/>
              <a:t>, </a:t>
            </a:r>
            <a:r>
              <a:rPr lang="en-CA" dirty="0">
                <a:effectLst/>
              </a:rPr>
              <a:t>TE</a:t>
            </a:r>
            <a:r>
              <a:rPr lang="en-CA" dirty="0"/>
              <a:t>, and </a:t>
            </a:r>
            <a:r>
              <a:rPr lang="en-CA" dirty="0">
                <a:effectLst/>
              </a:rPr>
              <a:t>EE</a:t>
            </a:r>
            <a:r>
              <a:rPr lang="en-CA" dirty="0"/>
              <a:t>.</a:t>
            </a:r>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3</a:t>
            </a:fld>
            <a:endParaRPr lang="en-US"/>
          </a:p>
        </p:txBody>
      </p:sp>
    </p:spTree>
    <p:extLst>
      <p:ext uri="{BB962C8B-B14F-4D97-AF65-F5344CB8AC3E}">
        <p14:creationId xmlns:p14="http://schemas.microsoft.com/office/powerpoint/2010/main" val="1436471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448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37</a:t>
            </a:fld>
            <a:endParaRPr lang="en-US"/>
          </a:p>
        </p:txBody>
      </p:sp>
    </p:spTree>
    <p:extLst>
      <p:ext uri="{BB962C8B-B14F-4D97-AF65-F5344CB8AC3E}">
        <p14:creationId xmlns:p14="http://schemas.microsoft.com/office/powerpoint/2010/main" val="637717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968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501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858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68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COSMOS: 	8 clusters 1e14 over 1.6 square </a:t>
            </a:r>
            <a:r>
              <a:rPr lang="en-US" dirty="0" err="1"/>
              <a:t>eg</a:t>
            </a:r>
            <a:r>
              <a:rPr lang="en-US" dirty="0"/>
              <a:t>, so 5/deg	 SNR 2x UNIONS  	5 sigma at z=0.3 = 1e14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99E51-F11A-6548-83C4-6D69AC8C6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9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4</a:t>
            </a:fld>
            <a:endParaRPr lang="en-US"/>
          </a:p>
        </p:txBody>
      </p:sp>
    </p:spTree>
    <p:extLst>
      <p:ext uri="{BB962C8B-B14F-4D97-AF65-F5344CB8AC3E}">
        <p14:creationId xmlns:p14="http://schemas.microsoft.com/office/powerpoint/2010/main" val="308196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discussed at dinner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189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3F9CB-E33B-FF44-A6AD-28C7F454910E}" type="slidenum">
              <a:rPr lang="en-US" smtClean="0"/>
              <a:t>6</a:t>
            </a:fld>
            <a:endParaRPr lang="en-US"/>
          </a:p>
        </p:txBody>
      </p:sp>
    </p:spTree>
    <p:extLst>
      <p:ext uri="{BB962C8B-B14F-4D97-AF65-F5344CB8AC3E}">
        <p14:creationId xmlns:p14="http://schemas.microsoft.com/office/powerpoint/2010/main" val="203771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72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16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features:</a:t>
            </a:r>
          </a:p>
          <a:p>
            <a:r>
              <a:rPr lang="en-US" baseline="0" dirty="0"/>
              <a:t>	- asymmetry</a:t>
            </a:r>
          </a:p>
          <a:p>
            <a:r>
              <a:rPr lang="en-US" baseline="0" dirty="0"/>
              <a:t>	- substructure</a:t>
            </a:r>
          </a:p>
          <a:p>
            <a:r>
              <a:rPr lang="en-US" baseline="0" dirty="0"/>
              <a:t>	- concentration</a:t>
            </a:r>
          </a:p>
          <a:p>
            <a:r>
              <a:rPr lang="en-US" baseline="0" dirty="0"/>
              <a:t>	- shape</a:t>
            </a:r>
          </a:p>
          <a:p>
            <a:r>
              <a:rPr lang="en-US" baseline="0" dirty="0"/>
              <a:t>	[- spin]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14E7D-C3AD-6F47-B137-E9162637E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494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F728-88DB-E5FE-148B-9B602DEC7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AC61-DC87-0400-67BA-52ED617FD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52716F-BA4E-6600-826B-68C06267104D}"/>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5" name="Footer Placeholder 4">
            <a:extLst>
              <a:ext uri="{FF2B5EF4-FFF2-40B4-BE49-F238E27FC236}">
                <a16:creationId xmlns:a16="http://schemas.microsoft.com/office/drawing/2014/main" id="{808AEF4E-FA86-F457-69AA-C2AE0BACE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169A9-A157-1975-0B51-3CF6F4363DF3}"/>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3979582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DB5A-D852-AEF9-ECAA-6C4D0E11B2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5A1A7-789C-F2D5-07BF-E406CC6D7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74C27-C56D-37C2-28B6-216177D02AF2}"/>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5" name="Footer Placeholder 4">
            <a:extLst>
              <a:ext uri="{FF2B5EF4-FFF2-40B4-BE49-F238E27FC236}">
                <a16:creationId xmlns:a16="http://schemas.microsoft.com/office/drawing/2014/main" id="{F37B392B-C830-9CAA-35FD-E4F3A0E3F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47613-CC0B-9158-1955-F2DF0F5D22E2}"/>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258863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6DBB36-5D87-D9E9-8790-29E3476A6A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CF766A-9547-8A6C-154B-49E03C65A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C55F3-7ED3-3F0B-969D-5DCF339D3791}"/>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5" name="Footer Placeholder 4">
            <a:extLst>
              <a:ext uri="{FF2B5EF4-FFF2-40B4-BE49-F238E27FC236}">
                <a16:creationId xmlns:a16="http://schemas.microsoft.com/office/drawing/2014/main" id="{70D2B66B-21CF-9AA1-B804-458010DEB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69F76-C825-6D81-9F6D-E09D6968411D}"/>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55653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D57663-7A0F-FA43-941D-AA67727002F8}" type="datetimeFigureOut">
              <a:rPr lang="en-US" smtClean="0"/>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2384996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57663-7A0F-FA43-941D-AA67727002F8}" type="datetimeFigureOut">
              <a:rPr lang="en-US" smtClean="0"/>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2651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57663-7A0F-FA43-941D-AA67727002F8}" type="datetimeFigureOut">
              <a:rPr lang="en-US" smtClean="0"/>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1719102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57663-7A0F-FA43-941D-AA67727002F8}" type="datetimeFigureOut">
              <a:rPr lang="en-US" smtClean="0"/>
              <a:t>5/28/25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294390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57663-7A0F-FA43-941D-AA67727002F8}" type="datetimeFigureOut">
              <a:rPr lang="en-US" smtClean="0"/>
              <a:t>5/28/25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1378575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7663-7A0F-FA43-941D-AA67727002F8}" type="datetimeFigureOut">
              <a:rPr lang="en-US" smtClean="0"/>
              <a:t>5/28/25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142112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57663-7A0F-FA43-941D-AA67727002F8}" type="datetimeFigureOut">
              <a:rPr lang="en-US" smtClean="0"/>
              <a:t>5/28/25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4095069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D57663-7A0F-FA43-941D-AA67727002F8}" type="datetimeFigureOut">
              <a:rPr lang="en-US" smtClean="0"/>
              <a:t>5/28/25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144253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769A-599A-34BD-B7B4-DCF5221F9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B7D25-E501-150C-36D4-77190C6A8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A997D-B922-9143-784B-881CFF08EBA7}"/>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5" name="Footer Placeholder 4">
            <a:extLst>
              <a:ext uri="{FF2B5EF4-FFF2-40B4-BE49-F238E27FC236}">
                <a16:creationId xmlns:a16="http://schemas.microsoft.com/office/drawing/2014/main" id="{E42FCDC7-3FCF-7993-4D3D-0E83033D6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3F64-944A-08EB-EB50-A53F62F18BF7}"/>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320154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D57663-7A0F-FA43-941D-AA67727002F8}" type="datetimeFigureOut">
              <a:rPr lang="en-US" smtClean="0"/>
              <a:t>5/28/25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272772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57663-7A0F-FA43-941D-AA67727002F8}" type="datetimeFigureOut">
              <a:rPr lang="en-US" smtClean="0"/>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235175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57663-7A0F-FA43-941D-AA67727002F8}" type="datetimeFigureOut">
              <a:rPr lang="en-US" smtClean="0"/>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DA8E5A-D0EA-5F41-9389-003E680B2CB7}" type="slidenum">
              <a:rPr lang="en-US" smtClean="0"/>
              <a:t>‹#›</a:t>
            </a:fld>
            <a:endParaRPr lang="en-US" dirty="0"/>
          </a:p>
        </p:txBody>
      </p:sp>
    </p:spTree>
    <p:extLst>
      <p:ext uri="{BB962C8B-B14F-4D97-AF65-F5344CB8AC3E}">
        <p14:creationId xmlns:p14="http://schemas.microsoft.com/office/powerpoint/2010/main" val="46154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91A9-A110-EFCA-B6E3-4EE5B5C003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5DF44-F843-F80E-371F-025C6DFDC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4B96E-5D93-90EB-1482-51203204FE5D}"/>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5" name="Footer Placeholder 4">
            <a:extLst>
              <a:ext uri="{FF2B5EF4-FFF2-40B4-BE49-F238E27FC236}">
                <a16:creationId xmlns:a16="http://schemas.microsoft.com/office/drawing/2014/main" id="{F4763E72-7FB1-44B6-0DB5-C8430588D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6FEDB-72DA-AD9C-AFDE-1A8649CDCC67}"/>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222170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CF9B9-65CB-27E7-DD73-0F886AD9F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3BB56-A7DB-E110-4940-D7A57B1E65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B38F2-C5EE-FAF9-2E24-D3B04BD90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45A68D-6E66-402D-E2C3-1E1C7501D00D}"/>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6" name="Footer Placeholder 5">
            <a:extLst>
              <a:ext uri="{FF2B5EF4-FFF2-40B4-BE49-F238E27FC236}">
                <a16:creationId xmlns:a16="http://schemas.microsoft.com/office/drawing/2014/main" id="{93628F54-FD4D-6201-B9C0-470B0E291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60A3A-8EEB-763B-98B8-ED0ADF2BE6BE}"/>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159144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00D2-0B48-8407-F8BF-43B5E7340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75666B-BA1B-B6B6-F8E8-BCCB5928E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CE7D1-0249-C6A4-353B-4D76963CE5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FADBA6-E1C2-534E-A2A2-AB64E2103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25895-FE80-D427-A6CD-2FDA50FBC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F2011-6937-7A6A-E0B1-DA97C9C1C407}"/>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8" name="Footer Placeholder 7">
            <a:extLst>
              <a:ext uri="{FF2B5EF4-FFF2-40B4-BE49-F238E27FC236}">
                <a16:creationId xmlns:a16="http://schemas.microsoft.com/office/drawing/2014/main" id="{EED6A551-9052-58E3-1B6A-69C1C63462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166233-0536-0E1D-F8F3-C82CE6444C0B}"/>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284209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A738-9633-D421-FACB-DD937F393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79ABD-4870-65A0-FF3A-4422902888D9}"/>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4" name="Footer Placeholder 3">
            <a:extLst>
              <a:ext uri="{FF2B5EF4-FFF2-40B4-BE49-F238E27FC236}">
                <a16:creationId xmlns:a16="http://schemas.microsoft.com/office/drawing/2014/main" id="{04F18B5C-4E51-1BD5-7E2B-824446E27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FC1005-B60A-D8D4-51EF-FC55B6550057}"/>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9742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FB539-A1F1-1474-07E8-2D4FD4014709}"/>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3" name="Footer Placeholder 2">
            <a:extLst>
              <a:ext uri="{FF2B5EF4-FFF2-40B4-BE49-F238E27FC236}">
                <a16:creationId xmlns:a16="http://schemas.microsoft.com/office/drawing/2014/main" id="{1AD77423-5326-C002-6AB8-9D5426BD57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F44AC8-7AB5-7C7F-9992-61C5280F412B}"/>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374263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0E6C-255C-3E8D-93E0-116EBEE71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D57CE6-6B05-4AFE-9EA6-408767162B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8809C6-0859-59B5-55AD-45C178A4A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8E22C-9BB2-42E6-6652-E1272C5FBF6B}"/>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6" name="Footer Placeholder 5">
            <a:extLst>
              <a:ext uri="{FF2B5EF4-FFF2-40B4-BE49-F238E27FC236}">
                <a16:creationId xmlns:a16="http://schemas.microsoft.com/office/drawing/2014/main" id="{4EC6E223-B0F4-5D3E-AD42-CB6E33346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9D249-2CE5-58CD-8961-E0C69A840EDA}"/>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3917107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4FC0-B017-D97A-E36D-791175AFC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F00895-CB36-E259-D1CD-820A61FA55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0C2F6-BA10-ACE5-B69D-DE4E9F5AE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ED6792-11F0-7D32-F9D4-42D0D6A803DA}"/>
              </a:ext>
            </a:extLst>
          </p:cNvPr>
          <p:cNvSpPr>
            <a:spLocks noGrp="1"/>
          </p:cNvSpPr>
          <p:nvPr>
            <p:ph type="dt" sz="half" idx="10"/>
          </p:nvPr>
        </p:nvSpPr>
        <p:spPr/>
        <p:txBody>
          <a:bodyPr/>
          <a:lstStyle/>
          <a:p>
            <a:fld id="{A63D7E06-0F19-9B48-8DB6-C11D3F7B4732}" type="datetimeFigureOut">
              <a:rPr lang="en-US" smtClean="0"/>
              <a:t>5/28/25</a:t>
            </a:fld>
            <a:endParaRPr lang="en-US"/>
          </a:p>
        </p:txBody>
      </p:sp>
      <p:sp>
        <p:nvSpPr>
          <p:cNvPr id="6" name="Footer Placeholder 5">
            <a:extLst>
              <a:ext uri="{FF2B5EF4-FFF2-40B4-BE49-F238E27FC236}">
                <a16:creationId xmlns:a16="http://schemas.microsoft.com/office/drawing/2014/main" id="{B9D769D4-44F9-64BD-BF21-0A1305799D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6427E-F453-9AA0-A511-87AA1B508C8E}"/>
              </a:ext>
            </a:extLst>
          </p:cNvPr>
          <p:cNvSpPr>
            <a:spLocks noGrp="1"/>
          </p:cNvSpPr>
          <p:nvPr>
            <p:ph type="sldNum" sz="quarter" idx="12"/>
          </p:nvPr>
        </p:nvSpPr>
        <p:spPr/>
        <p:txBody>
          <a:bodyPr/>
          <a:lstStyle/>
          <a:p>
            <a:fld id="{CACA152D-C3AA-394D-93D8-542F0DA1550F}" type="slidenum">
              <a:rPr lang="en-US" smtClean="0"/>
              <a:t>‹#›</a:t>
            </a:fld>
            <a:endParaRPr lang="en-US"/>
          </a:p>
        </p:txBody>
      </p:sp>
    </p:spTree>
    <p:extLst>
      <p:ext uri="{BB962C8B-B14F-4D97-AF65-F5344CB8AC3E}">
        <p14:creationId xmlns:p14="http://schemas.microsoft.com/office/powerpoint/2010/main" val="35519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484C87-8ADE-1B32-B846-60AC5A7D0B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81500C-E12A-C2D3-B1FE-4D88BCBD36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3F25-CF21-52E8-3467-D2780D9F6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D7E06-0F19-9B48-8DB6-C11D3F7B4732}" type="datetimeFigureOut">
              <a:rPr lang="en-US" smtClean="0"/>
              <a:t>5/28/25</a:t>
            </a:fld>
            <a:endParaRPr lang="en-US"/>
          </a:p>
        </p:txBody>
      </p:sp>
      <p:sp>
        <p:nvSpPr>
          <p:cNvPr id="5" name="Footer Placeholder 4">
            <a:extLst>
              <a:ext uri="{FF2B5EF4-FFF2-40B4-BE49-F238E27FC236}">
                <a16:creationId xmlns:a16="http://schemas.microsoft.com/office/drawing/2014/main" id="{7022371C-368F-C8EA-4287-CC1827E46D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6E23BE-AFF8-2526-91C0-56B595F30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A152D-C3AA-394D-93D8-542F0DA1550F}" type="slidenum">
              <a:rPr lang="en-US" smtClean="0"/>
              <a:t>‹#›</a:t>
            </a:fld>
            <a:endParaRPr lang="en-US"/>
          </a:p>
        </p:txBody>
      </p:sp>
    </p:spTree>
    <p:extLst>
      <p:ext uri="{BB962C8B-B14F-4D97-AF65-F5344CB8AC3E}">
        <p14:creationId xmlns:p14="http://schemas.microsoft.com/office/powerpoint/2010/main" val="218008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57663-7A0F-FA43-941D-AA67727002F8}" type="datetimeFigureOut">
              <a:rPr lang="en-US" smtClean="0"/>
              <a:t>5/28/25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A8E5A-D0EA-5F41-9389-003E680B2CB7}" type="slidenum">
              <a:rPr lang="en-US" smtClean="0"/>
              <a:t>‹#›</a:t>
            </a:fld>
            <a:endParaRPr lang="en-US" dirty="0"/>
          </a:p>
        </p:txBody>
      </p:sp>
    </p:spTree>
    <p:extLst>
      <p:ext uri="{BB962C8B-B14F-4D97-AF65-F5344CB8AC3E}">
        <p14:creationId xmlns:p14="http://schemas.microsoft.com/office/powerpoint/2010/main" val="1368994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9C59"/>
        </a:solidFill>
        <a:effectLst/>
      </p:bgPr>
    </p:bg>
    <p:spTree>
      <p:nvGrpSpPr>
        <p:cNvPr id="1" name=""/>
        <p:cNvGrpSpPr/>
        <p:nvPr/>
      </p:nvGrpSpPr>
      <p:grpSpPr>
        <a:xfrm>
          <a:off x="0" y="0"/>
          <a:ext cx="0" cy="0"/>
          <a:chOff x="0" y="0"/>
          <a:chExt cx="0" cy="0"/>
        </a:xfrm>
      </p:grpSpPr>
      <p:pic>
        <p:nvPicPr>
          <p:cNvPr id="23" name="Picture 22" descr="A collage of images of a sun&#10;&#10;Description automatically generated">
            <a:extLst>
              <a:ext uri="{FF2B5EF4-FFF2-40B4-BE49-F238E27FC236}">
                <a16:creationId xmlns:a16="http://schemas.microsoft.com/office/drawing/2014/main" id="{672D4733-902E-AA15-A497-5C9E62D0BC76}"/>
              </a:ext>
            </a:extLst>
          </p:cNvPr>
          <p:cNvPicPr>
            <a:picLocks noChangeAspect="1"/>
          </p:cNvPicPr>
          <p:nvPr/>
        </p:nvPicPr>
        <p:blipFill rotWithShape="1">
          <a:blip r:embed="rId3"/>
          <a:srcRect l="55434" t="13579" r="15447" b="22452"/>
          <a:stretch/>
        </p:blipFill>
        <p:spPr>
          <a:xfrm>
            <a:off x="4485743" y="-155508"/>
            <a:ext cx="8192667" cy="7943844"/>
          </a:xfrm>
          <a:prstGeom prst="rect">
            <a:avLst/>
          </a:prstGeom>
        </p:spPr>
      </p:pic>
      <p:sp>
        <p:nvSpPr>
          <p:cNvPr id="2" name="Title 1">
            <a:extLst>
              <a:ext uri="{FF2B5EF4-FFF2-40B4-BE49-F238E27FC236}">
                <a16:creationId xmlns:a16="http://schemas.microsoft.com/office/drawing/2014/main" id="{29809D40-D09E-885D-4EA6-055F7154AB4C}"/>
              </a:ext>
            </a:extLst>
          </p:cNvPr>
          <p:cNvSpPr>
            <a:spLocks noGrp="1"/>
          </p:cNvSpPr>
          <p:nvPr>
            <p:ph type="title"/>
          </p:nvPr>
        </p:nvSpPr>
        <p:spPr>
          <a:xfrm>
            <a:off x="845692" y="93492"/>
            <a:ext cx="10515600" cy="808945"/>
          </a:xfrm>
          <a:solidFill>
            <a:srgbClr val="FFFFFF">
              <a:alpha val="40000"/>
            </a:srgbClr>
          </a:solidFill>
        </p:spPr>
        <p:txBody>
          <a:bodyPr>
            <a:normAutofit/>
          </a:bodyPr>
          <a:lstStyle/>
          <a:p>
            <a:pPr algn="ctr"/>
            <a:r>
              <a:rPr lang="en-US" sz="3200" dirty="0">
                <a:solidFill>
                  <a:schemeClr val="bg1"/>
                </a:solidFill>
                <a:latin typeface="Gill Sans Light" panose="020B0302020104020203" pitchFamily="34" charset="-79"/>
                <a:cs typeface="Gill Sans Light" panose="020B0302020104020203" pitchFamily="34" charset="-79"/>
              </a:rPr>
              <a:t>Galaxy Clusters: Cosmology via the Infall Zone</a:t>
            </a:r>
          </a:p>
        </p:txBody>
      </p:sp>
      <p:sp>
        <p:nvSpPr>
          <p:cNvPr id="3" name="Content Placeholder 2">
            <a:extLst>
              <a:ext uri="{FF2B5EF4-FFF2-40B4-BE49-F238E27FC236}">
                <a16:creationId xmlns:a16="http://schemas.microsoft.com/office/drawing/2014/main" id="{34514D1C-A5C9-EEB4-4406-201EB521BE29}"/>
              </a:ext>
            </a:extLst>
          </p:cNvPr>
          <p:cNvSpPr>
            <a:spLocks noGrp="1"/>
          </p:cNvSpPr>
          <p:nvPr>
            <p:ph idx="1"/>
          </p:nvPr>
        </p:nvSpPr>
        <p:spPr>
          <a:xfrm>
            <a:off x="279889" y="1098033"/>
            <a:ext cx="10515600" cy="4351338"/>
          </a:xfrm>
        </p:spPr>
        <p:txBody>
          <a:bodyPr>
            <a:normAutofit/>
          </a:bodyPr>
          <a:lstStyle/>
          <a:p>
            <a:pPr marL="0" indent="0">
              <a:buNone/>
            </a:pPr>
            <a:r>
              <a:rPr lang="en-US" sz="2200" dirty="0">
                <a:solidFill>
                  <a:schemeClr val="bg1"/>
                </a:solidFill>
                <a:latin typeface="Book Antiqua" panose="02040602050305030304" pitchFamily="18" charset="0"/>
              </a:rPr>
              <a:t>James E. Taylor </a:t>
            </a:r>
          </a:p>
          <a:p>
            <a:pPr marL="0" indent="0">
              <a:buNone/>
            </a:pPr>
            <a:r>
              <a:rPr lang="en-US" sz="2200" dirty="0">
                <a:solidFill>
                  <a:schemeClr val="bg1"/>
                </a:solidFill>
                <a:latin typeface="Book Antiqua" panose="02040602050305030304" pitchFamily="18" charset="0"/>
              </a:rPr>
              <a:t>Waterloo Centre for Astrophysics</a:t>
            </a:r>
          </a:p>
          <a:p>
            <a:pPr marL="0" indent="0">
              <a:buNone/>
            </a:pPr>
            <a:endParaRPr lang="en-US" sz="2200" dirty="0">
              <a:solidFill>
                <a:schemeClr val="bg1"/>
              </a:solidFill>
              <a:latin typeface="Book Antiqua" panose="02040602050305030304" pitchFamily="18" charset="0"/>
            </a:endParaRPr>
          </a:p>
          <a:p>
            <a:pPr marL="0" indent="0">
              <a:buNone/>
            </a:pPr>
            <a:endParaRPr lang="en-US" sz="2200" dirty="0">
              <a:solidFill>
                <a:schemeClr val="bg1"/>
              </a:solidFill>
              <a:latin typeface="Book Antiqua" panose="02040602050305030304" pitchFamily="18" charset="0"/>
            </a:endParaRPr>
          </a:p>
          <a:p>
            <a:pPr marL="0" indent="0">
              <a:buNone/>
            </a:pPr>
            <a:r>
              <a:rPr lang="en-US" sz="1800" dirty="0">
                <a:solidFill>
                  <a:schemeClr val="bg1"/>
                </a:solidFill>
                <a:latin typeface="Book Antiqua" panose="02040602050305030304" pitchFamily="18" charset="0"/>
              </a:rPr>
              <a:t>With Charlie Mpetha, </a:t>
            </a:r>
          </a:p>
          <a:p>
            <a:pPr marL="0" indent="0">
              <a:buNone/>
            </a:pPr>
            <a:r>
              <a:rPr lang="en-US" sz="1800" dirty="0" err="1">
                <a:solidFill>
                  <a:schemeClr val="bg1"/>
                </a:solidFill>
                <a:latin typeface="Book Antiqua" panose="02040602050305030304" pitchFamily="18" charset="0"/>
              </a:rPr>
              <a:t>Syeda</a:t>
            </a:r>
            <a:r>
              <a:rPr lang="en-US" sz="1800" dirty="0">
                <a:solidFill>
                  <a:schemeClr val="bg1"/>
                </a:solidFill>
                <a:latin typeface="Book Antiqua" panose="02040602050305030304" pitchFamily="18" charset="0"/>
              </a:rPr>
              <a:t> </a:t>
            </a:r>
            <a:r>
              <a:rPr lang="en-US" sz="1800" dirty="0" err="1">
                <a:solidFill>
                  <a:schemeClr val="bg1"/>
                </a:solidFill>
                <a:latin typeface="Book Antiqua" panose="02040602050305030304" pitchFamily="18" charset="0"/>
              </a:rPr>
              <a:t>Lammim</a:t>
            </a:r>
            <a:r>
              <a:rPr lang="en-US" sz="1800" dirty="0">
                <a:solidFill>
                  <a:schemeClr val="bg1"/>
                </a:solidFill>
                <a:latin typeface="Book Antiqua" panose="02040602050305030304" pitchFamily="18" charset="0"/>
              </a:rPr>
              <a:t> Ahad, Roan Haggar, </a:t>
            </a:r>
          </a:p>
          <a:p>
            <a:pPr marL="0" indent="0">
              <a:buNone/>
            </a:pPr>
            <a:r>
              <a:rPr lang="en-US" sz="1800" dirty="0">
                <a:solidFill>
                  <a:schemeClr val="bg1"/>
                </a:solidFill>
                <a:latin typeface="Book Antiqua" panose="02040602050305030304" pitchFamily="18" charset="0"/>
              </a:rPr>
              <a:t>Rashaad Reid, Yuba Amoura, </a:t>
            </a:r>
          </a:p>
          <a:p>
            <a:pPr marL="0" indent="0">
              <a:buNone/>
            </a:pPr>
            <a:endParaRPr lang="en-US" sz="1800" dirty="0">
              <a:solidFill>
                <a:schemeClr val="bg1"/>
              </a:solidFill>
              <a:latin typeface="Book Antiqua" panose="02040602050305030304" pitchFamily="18" charset="0"/>
            </a:endParaRPr>
          </a:p>
          <a:p>
            <a:pPr marL="0" indent="0">
              <a:buNone/>
            </a:pPr>
            <a:r>
              <a:rPr lang="en-US" sz="1800" dirty="0">
                <a:solidFill>
                  <a:schemeClr val="bg1"/>
                </a:solidFill>
                <a:latin typeface="Book Antiqua" panose="02040602050305030304" pitchFamily="18" charset="0"/>
              </a:rPr>
              <a:t>+ Liza Sazonova, Azzam Bin Aamir, </a:t>
            </a:r>
          </a:p>
          <a:p>
            <a:pPr marL="0" indent="0">
              <a:buNone/>
            </a:pPr>
            <a:r>
              <a:rPr lang="en-US" sz="1800" dirty="0">
                <a:solidFill>
                  <a:schemeClr val="bg1"/>
                </a:solidFill>
                <a:latin typeface="Book Antiqua" panose="02040602050305030304" pitchFamily="18" charset="0"/>
              </a:rPr>
              <a:t>Nicole Drakos, Justin Marchioni, </a:t>
            </a:r>
          </a:p>
          <a:p>
            <a:pPr marL="0" indent="0">
              <a:buNone/>
            </a:pPr>
            <a:r>
              <a:rPr lang="en-US" sz="1800" dirty="0">
                <a:solidFill>
                  <a:schemeClr val="bg1"/>
                </a:solidFill>
                <a:latin typeface="Book Antiqua" panose="02040602050305030304" pitchFamily="18" charset="0"/>
              </a:rPr>
              <a:t>Jedri DeLuna, Spiros </a:t>
            </a:r>
            <a:r>
              <a:rPr lang="en-US" sz="1800" dirty="0" err="1">
                <a:solidFill>
                  <a:schemeClr val="bg1"/>
                </a:solidFill>
                <a:latin typeface="Book Antiqua" panose="02040602050305030304" pitchFamily="18" charset="0"/>
              </a:rPr>
              <a:t>Vidiadakis</a:t>
            </a:r>
            <a:r>
              <a:rPr lang="en-US" sz="1800" dirty="0">
                <a:solidFill>
                  <a:schemeClr val="bg1"/>
                </a:solidFill>
                <a:latin typeface="Book Antiqua" panose="02040602050305030304" pitchFamily="18" charset="0"/>
              </a:rPr>
              <a:t> </a:t>
            </a:r>
          </a:p>
          <a:p>
            <a:pPr marL="0" indent="0">
              <a:buNone/>
            </a:pPr>
            <a:endParaRPr lang="en-US" sz="2200" dirty="0">
              <a:solidFill>
                <a:schemeClr val="bg1"/>
              </a:solidFill>
              <a:latin typeface="Book Antiqua" panose="02040602050305030304" pitchFamily="18" charset="0"/>
            </a:endParaRPr>
          </a:p>
        </p:txBody>
      </p:sp>
      <p:sp>
        <p:nvSpPr>
          <p:cNvPr id="25" name="TextBox 24">
            <a:extLst>
              <a:ext uri="{FF2B5EF4-FFF2-40B4-BE49-F238E27FC236}">
                <a16:creationId xmlns:a16="http://schemas.microsoft.com/office/drawing/2014/main" id="{FC610D63-8DCE-A998-0D96-39E9E06E1820}"/>
              </a:ext>
            </a:extLst>
          </p:cNvPr>
          <p:cNvSpPr txBox="1"/>
          <p:nvPr/>
        </p:nvSpPr>
        <p:spPr>
          <a:xfrm>
            <a:off x="5839060" y="5956074"/>
            <a:ext cx="4807395" cy="307777"/>
          </a:xfrm>
          <a:prstGeom prst="rect">
            <a:avLst/>
          </a:prstGeom>
          <a:noFill/>
        </p:spPr>
        <p:txBody>
          <a:bodyPr wrap="square">
            <a:spAutoFit/>
          </a:bodyPr>
          <a:lstStyle/>
          <a:p>
            <a:pPr marL="0" indent="0">
              <a:buNone/>
            </a:pPr>
            <a:r>
              <a:rPr lang="en-US" sz="1400" dirty="0">
                <a:solidFill>
                  <a:schemeClr val="bg1"/>
                </a:solidFill>
                <a:latin typeface="Book Antiqua" panose="02040602050305030304" pitchFamily="18" charset="0"/>
              </a:rPr>
              <a:t>More+ 2015</a:t>
            </a:r>
          </a:p>
        </p:txBody>
      </p:sp>
      <p:pic>
        <p:nvPicPr>
          <p:cNvPr id="27" name="Picture 26" descr="A close-up of a logo&#10;&#10;Description automatically generated">
            <a:extLst>
              <a:ext uri="{FF2B5EF4-FFF2-40B4-BE49-F238E27FC236}">
                <a16:creationId xmlns:a16="http://schemas.microsoft.com/office/drawing/2014/main" id="{FAC76528-E106-EC3D-A039-EEC0160324F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4776" y="1843953"/>
            <a:ext cx="3171449" cy="543464"/>
          </a:xfrm>
          <a:prstGeom prst="rect">
            <a:avLst/>
          </a:prstGeom>
        </p:spPr>
      </p:pic>
      <p:sp>
        <p:nvSpPr>
          <p:cNvPr id="4" name="TextBox 3">
            <a:extLst>
              <a:ext uri="{FF2B5EF4-FFF2-40B4-BE49-F238E27FC236}">
                <a16:creationId xmlns:a16="http://schemas.microsoft.com/office/drawing/2014/main" id="{4297CC96-56DB-9F6D-76F1-A6C73C7F9719}"/>
              </a:ext>
            </a:extLst>
          </p:cNvPr>
          <p:cNvSpPr txBox="1"/>
          <p:nvPr/>
        </p:nvSpPr>
        <p:spPr>
          <a:xfrm>
            <a:off x="88805" y="6538586"/>
            <a:ext cx="12603253" cy="307777"/>
          </a:xfrm>
          <a:prstGeom prst="rect">
            <a:avLst/>
          </a:prstGeom>
          <a:noFill/>
        </p:spPr>
        <p:txBody>
          <a:bodyPr wrap="square" rtlCol="0">
            <a:spAutoFit/>
          </a:bodyPr>
          <a:lstStyle/>
          <a:p>
            <a:r>
              <a:rPr lang="en-US" sz="1400" dirty="0">
                <a:solidFill>
                  <a:schemeClr val="bg1"/>
                </a:solidFill>
                <a:latin typeface="Book Antiqua" panose="02040602050305030304" pitchFamily="18" charset="0"/>
              </a:rPr>
              <a:t>Expanding the Boundaries of Dark Matter Halos	      	       Shanghai Jiao Tong University		                                   May 29, 2025</a:t>
            </a:r>
          </a:p>
        </p:txBody>
      </p:sp>
      <p:sp>
        <p:nvSpPr>
          <p:cNvPr id="5" name="Rectangle 4">
            <a:extLst>
              <a:ext uri="{FF2B5EF4-FFF2-40B4-BE49-F238E27FC236}">
                <a16:creationId xmlns:a16="http://schemas.microsoft.com/office/drawing/2014/main" id="{F5795F25-5049-C4A6-193A-02985E39809B}"/>
              </a:ext>
            </a:extLst>
          </p:cNvPr>
          <p:cNvSpPr/>
          <p:nvPr/>
        </p:nvSpPr>
        <p:spPr>
          <a:xfrm>
            <a:off x="4471999" y="-301736"/>
            <a:ext cx="8919711" cy="737539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88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364" y="545726"/>
            <a:ext cx="3853914" cy="760600"/>
          </a:xfrm>
        </p:spPr>
        <p:txBody>
          <a:bodyPr>
            <a:normAutofit/>
          </a:bodyPr>
          <a:lstStyle/>
          <a:p>
            <a:r>
              <a:rPr lang="en-US" sz="2400" dirty="0">
                <a:latin typeface="Gill Sans Light" charset="0"/>
                <a:ea typeface="Gill Sans Light" charset="0"/>
                <a:cs typeface="Gill Sans Light" charset="0"/>
              </a:rPr>
              <a:t>Consider the growth history</a:t>
            </a:r>
          </a:p>
        </p:txBody>
      </p:sp>
      <p:sp>
        <p:nvSpPr>
          <p:cNvPr id="5" name="TextBox 4"/>
          <p:cNvSpPr txBox="1"/>
          <p:nvPr/>
        </p:nvSpPr>
        <p:spPr>
          <a:xfrm>
            <a:off x="7534166" y="1243581"/>
            <a:ext cx="3717603" cy="760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e.g. the half-mass redshift </a:t>
            </a:r>
            <a:r>
              <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z</a:t>
            </a:r>
            <a:r>
              <a:rPr kumimoji="0" lang="en-US" sz="2200" b="1" i="0" u="none" strike="noStrike" kern="1200" cap="none" spc="0" normalizeH="0" baseline="-25000" noProof="0" dirty="0">
                <a:ln>
                  <a:noFill/>
                </a:ln>
                <a:solidFill>
                  <a:prstClr val="black"/>
                </a:solidFill>
                <a:effectLst/>
                <a:uLnTx/>
                <a:uFillTx/>
                <a:latin typeface="Gill Sans Light" charset="0"/>
                <a:ea typeface="Gill Sans Light" charset="0"/>
                <a:cs typeface="Gill Sans Light" charset="0"/>
              </a:rPr>
              <a:t>50</a:t>
            </a:r>
            <a:endPar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pic>
        <p:nvPicPr>
          <p:cNvPr id="8" name="Picture 7">
            <a:extLst>
              <a:ext uri="{FF2B5EF4-FFF2-40B4-BE49-F238E27FC236}">
                <a16:creationId xmlns:a16="http://schemas.microsoft.com/office/drawing/2014/main" id="{0090227D-55F9-65E0-139A-5A25C8EAE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42" y="28153"/>
            <a:ext cx="7058670" cy="7058670"/>
          </a:xfrm>
          <a:prstGeom prst="rect">
            <a:avLst/>
          </a:prstGeom>
        </p:spPr>
      </p:pic>
      <p:sp>
        <p:nvSpPr>
          <p:cNvPr id="9" name="Oval 8">
            <a:extLst>
              <a:ext uri="{FF2B5EF4-FFF2-40B4-BE49-F238E27FC236}">
                <a16:creationId xmlns:a16="http://schemas.microsoft.com/office/drawing/2014/main" id="{ED316EC4-9A8F-0C3D-1873-50C3E3472AD4}"/>
              </a:ext>
            </a:extLst>
          </p:cNvPr>
          <p:cNvSpPr/>
          <p:nvPr/>
        </p:nvSpPr>
        <p:spPr>
          <a:xfrm>
            <a:off x="1969270"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041DDB-21B1-4D84-6145-E1B65246481B}"/>
              </a:ext>
            </a:extLst>
          </p:cNvPr>
          <p:cNvSpPr/>
          <p:nvPr/>
        </p:nvSpPr>
        <p:spPr>
          <a:xfrm>
            <a:off x="1831386"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2C1A98-D55E-0017-4E72-89EE061AE5C5}"/>
              </a:ext>
            </a:extLst>
          </p:cNvPr>
          <p:cNvSpPr/>
          <p:nvPr/>
        </p:nvSpPr>
        <p:spPr>
          <a:xfrm>
            <a:off x="1729785"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EB17000-69CD-C338-3A68-1380358D1932}"/>
              </a:ext>
            </a:extLst>
          </p:cNvPr>
          <p:cNvSpPr/>
          <p:nvPr/>
        </p:nvSpPr>
        <p:spPr>
          <a:xfrm>
            <a:off x="1657213"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EC205F-1A1D-6718-C228-80FC4FDA64C5}"/>
              </a:ext>
            </a:extLst>
          </p:cNvPr>
          <p:cNvSpPr/>
          <p:nvPr/>
        </p:nvSpPr>
        <p:spPr>
          <a:xfrm>
            <a:off x="1497556"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46C97E-B9C6-FEF8-B2E3-AAD2AACBA90E}"/>
              </a:ext>
            </a:extLst>
          </p:cNvPr>
          <p:cNvSpPr/>
          <p:nvPr/>
        </p:nvSpPr>
        <p:spPr>
          <a:xfrm>
            <a:off x="1381445"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03047C-341F-7838-CFF8-19F9DDA4E7FE}"/>
              </a:ext>
            </a:extLst>
          </p:cNvPr>
          <p:cNvSpPr/>
          <p:nvPr/>
        </p:nvSpPr>
        <p:spPr>
          <a:xfrm>
            <a:off x="1156479"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46347A-420F-B9F0-25A6-A255E65A78B1}"/>
              </a:ext>
            </a:extLst>
          </p:cNvPr>
          <p:cNvSpPr/>
          <p:nvPr/>
        </p:nvSpPr>
        <p:spPr>
          <a:xfrm>
            <a:off x="1011342" y="3911874"/>
            <a:ext cx="108000" cy="108000"/>
          </a:xfrm>
          <a:prstGeom prst="ellipse">
            <a:avLst/>
          </a:prstGeom>
          <a:solidFill>
            <a:srgbClr val="0432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874E3E9-39D8-C016-C3D7-117FCEC5409F}"/>
              </a:ext>
            </a:extLst>
          </p:cNvPr>
          <p:cNvSpPr/>
          <p:nvPr/>
        </p:nvSpPr>
        <p:spPr>
          <a:xfrm>
            <a:off x="3667445"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7DF2340-5F24-9DD0-8A89-7C096B5A238E}"/>
              </a:ext>
            </a:extLst>
          </p:cNvPr>
          <p:cNvSpPr/>
          <p:nvPr/>
        </p:nvSpPr>
        <p:spPr>
          <a:xfrm>
            <a:off x="4008531"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D3DA25-C508-FCFB-0F91-A809259E4313}"/>
              </a:ext>
            </a:extLst>
          </p:cNvPr>
          <p:cNvSpPr/>
          <p:nvPr/>
        </p:nvSpPr>
        <p:spPr>
          <a:xfrm>
            <a:off x="4117389"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5D33601-BED5-1D75-3CE4-0CC3DC2D2020}"/>
              </a:ext>
            </a:extLst>
          </p:cNvPr>
          <p:cNvSpPr/>
          <p:nvPr/>
        </p:nvSpPr>
        <p:spPr>
          <a:xfrm>
            <a:off x="4741501"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820F41-EC96-D860-E62A-4A7945844D78}"/>
              </a:ext>
            </a:extLst>
          </p:cNvPr>
          <p:cNvSpPr/>
          <p:nvPr/>
        </p:nvSpPr>
        <p:spPr>
          <a:xfrm>
            <a:off x="4893901"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D68921-F41A-6962-242D-04C30516A3C2}"/>
              </a:ext>
            </a:extLst>
          </p:cNvPr>
          <p:cNvSpPr/>
          <p:nvPr/>
        </p:nvSpPr>
        <p:spPr>
          <a:xfrm>
            <a:off x="4973731"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D2ADDC-A0EF-68ED-30FB-C1BC4FD600E2}"/>
              </a:ext>
            </a:extLst>
          </p:cNvPr>
          <p:cNvSpPr/>
          <p:nvPr/>
        </p:nvSpPr>
        <p:spPr>
          <a:xfrm>
            <a:off x="5249500"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9B800CB-A6B0-A25F-3B93-D0FD8C19AD46}"/>
              </a:ext>
            </a:extLst>
          </p:cNvPr>
          <p:cNvSpPr/>
          <p:nvPr/>
        </p:nvSpPr>
        <p:spPr>
          <a:xfrm>
            <a:off x="5982475" y="3911874"/>
            <a:ext cx="108000" cy="108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00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606DCB-FA93-4A0B-F4DA-62E67F8C79B0}"/>
              </a:ext>
            </a:extLst>
          </p:cNvPr>
          <p:cNvSpPr>
            <a:spLocks noGrp="1"/>
          </p:cNvSpPr>
          <p:nvPr>
            <p:ph type="title"/>
          </p:nvPr>
        </p:nvSpPr>
        <p:spPr>
          <a:xfrm>
            <a:off x="5140238" y="363588"/>
            <a:ext cx="5359036" cy="1082437"/>
          </a:xfrm>
        </p:spPr>
        <p:txBody>
          <a:bodyPr>
            <a:normAutofit/>
          </a:bodyPr>
          <a:lstStyle/>
          <a:p>
            <a:r>
              <a:rPr lang="en-CA" sz="2800" dirty="0">
                <a:latin typeface="Gill Sans Light" panose="020B0302020104020203" pitchFamily="34" charset="-79"/>
                <a:ea typeface="Gill Sans Light" charset="0"/>
                <a:cs typeface="Gill Sans Light" panose="020B0302020104020203" pitchFamily="34" charset="-79"/>
              </a:rPr>
              <a:t>Predicted z</a:t>
            </a:r>
            <a:r>
              <a:rPr lang="en-CA" sz="2800" baseline="-25000" dirty="0">
                <a:latin typeface="Gill Sans Light" panose="020B0302020104020203" pitchFamily="34" charset="-79"/>
                <a:ea typeface="Gill Sans Light" charset="0"/>
                <a:cs typeface="Gill Sans Light" panose="020B0302020104020203" pitchFamily="34" charset="-79"/>
              </a:rPr>
              <a:t>50</a:t>
            </a:r>
            <a:r>
              <a:rPr lang="en-CA" sz="2800" dirty="0">
                <a:latin typeface="Gill Sans Light" panose="020B0302020104020203" pitchFamily="34" charset="-79"/>
                <a:ea typeface="Gill Sans Light" charset="0"/>
                <a:cs typeface="Gill Sans Light" panose="020B0302020104020203" pitchFamily="34" charset="-79"/>
              </a:rPr>
              <a:t> dependence is almost orthogonal to abundance</a:t>
            </a:r>
            <a:endParaRPr lang="en-US" sz="2400" dirty="0">
              <a:latin typeface="Gill Sans Light" panose="020B0302020104020203" pitchFamily="34" charset="-79"/>
              <a:ea typeface="Gill Sans Light" charset="0"/>
              <a:cs typeface="Gill Sans Light" panose="020B0302020104020203" pitchFamily="34" charset="-79"/>
            </a:endParaRPr>
          </a:p>
        </p:txBody>
      </p:sp>
      <p:sp>
        <p:nvSpPr>
          <p:cNvPr id="17" name="Title 1">
            <a:extLst>
              <a:ext uri="{FF2B5EF4-FFF2-40B4-BE49-F238E27FC236}">
                <a16:creationId xmlns:a16="http://schemas.microsoft.com/office/drawing/2014/main" id="{264AD773-0194-1316-9516-32D142F35093}"/>
              </a:ext>
            </a:extLst>
          </p:cNvPr>
          <p:cNvSpPr txBox="1">
            <a:spLocks/>
          </p:cNvSpPr>
          <p:nvPr/>
        </p:nvSpPr>
        <p:spPr>
          <a:xfrm>
            <a:off x="257225" y="6297124"/>
            <a:ext cx="5202675" cy="2587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Half-mass assembly redshift vs. cosmology (Amoura+ 2021</a:t>
            </a:r>
            <a:r>
              <a:rPr lang="en-US" sz="1400" dirty="0">
                <a:solidFill>
                  <a:prstClr val="black"/>
                </a:solidFill>
                <a:latin typeface="Gill Sans Light" panose="020B0302020104020203" pitchFamily="34" charset="-79"/>
                <a:ea typeface="Gill Sans Light" charset="0"/>
                <a:cs typeface="Gill Sans Light" panose="020B0302020104020203" pitchFamily="34" charset="-79"/>
              </a:rPr>
              <a:t>)</a:t>
            </a:r>
            <a:endParaRPr kumimoji="0" lang="en-US" sz="14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endParaRPr>
          </a:p>
        </p:txBody>
      </p:sp>
      <p:pic>
        <p:nvPicPr>
          <p:cNvPr id="5" name="Picture 4" descr="A rainbow colored gradient with numbers and letters&#10;&#10;Description automatically generated with medium confidence">
            <a:extLst>
              <a:ext uri="{FF2B5EF4-FFF2-40B4-BE49-F238E27FC236}">
                <a16:creationId xmlns:a16="http://schemas.microsoft.com/office/drawing/2014/main" id="{7C761D60-6008-AE32-02A2-A13338B75020}"/>
              </a:ext>
            </a:extLst>
          </p:cNvPr>
          <p:cNvPicPr>
            <a:picLocks noChangeAspect="1"/>
          </p:cNvPicPr>
          <p:nvPr/>
        </p:nvPicPr>
        <p:blipFill>
          <a:blip r:embed="rId3"/>
          <a:stretch>
            <a:fillRect/>
          </a:stretch>
        </p:blipFill>
        <p:spPr>
          <a:xfrm>
            <a:off x="257225" y="84717"/>
            <a:ext cx="4356356" cy="3240000"/>
          </a:xfrm>
          <a:prstGeom prst="rect">
            <a:avLst/>
          </a:prstGeom>
        </p:spPr>
      </p:pic>
      <p:pic>
        <p:nvPicPr>
          <p:cNvPr id="7" name="Picture 6" descr="A rainbow colored chart with numbers and lines&#10;&#10;Description automatically generated with medium confidence">
            <a:extLst>
              <a:ext uri="{FF2B5EF4-FFF2-40B4-BE49-F238E27FC236}">
                <a16:creationId xmlns:a16="http://schemas.microsoft.com/office/drawing/2014/main" id="{5B01BC0A-11E2-8406-675A-0AEC22E224D2}"/>
              </a:ext>
            </a:extLst>
          </p:cNvPr>
          <p:cNvPicPr>
            <a:picLocks noChangeAspect="1"/>
          </p:cNvPicPr>
          <p:nvPr/>
        </p:nvPicPr>
        <p:blipFill>
          <a:blip r:embed="rId4"/>
          <a:stretch>
            <a:fillRect/>
          </a:stretch>
        </p:blipFill>
        <p:spPr>
          <a:xfrm>
            <a:off x="300442" y="3027361"/>
            <a:ext cx="4356358" cy="3240000"/>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D8E65D98-E714-700F-FA5D-C00421A7A5FA}"/>
              </a:ext>
            </a:extLst>
          </p:cNvPr>
          <p:cNvPicPr>
            <a:picLocks noChangeAspect="1"/>
          </p:cNvPicPr>
          <p:nvPr/>
        </p:nvPicPr>
        <p:blipFill>
          <a:blip r:embed="rId5"/>
          <a:stretch>
            <a:fillRect/>
          </a:stretch>
        </p:blipFill>
        <p:spPr>
          <a:xfrm>
            <a:off x="5172888" y="2579573"/>
            <a:ext cx="4977911" cy="735936"/>
          </a:xfrm>
          <a:prstGeom prst="rect">
            <a:avLst/>
          </a:prstGeom>
        </p:spPr>
      </p:pic>
      <p:pic>
        <p:nvPicPr>
          <p:cNvPr id="12" name="Picture 11" descr="A math equations and formulas&#10;&#10;Description automatically generated">
            <a:extLst>
              <a:ext uri="{FF2B5EF4-FFF2-40B4-BE49-F238E27FC236}">
                <a16:creationId xmlns:a16="http://schemas.microsoft.com/office/drawing/2014/main" id="{67972C4F-E7D9-1869-11AC-BC89001DA8C7}"/>
              </a:ext>
            </a:extLst>
          </p:cNvPr>
          <p:cNvPicPr>
            <a:picLocks noChangeAspect="1"/>
          </p:cNvPicPr>
          <p:nvPr/>
        </p:nvPicPr>
        <p:blipFill>
          <a:blip r:embed="rId6"/>
          <a:stretch>
            <a:fillRect/>
          </a:stretch>
        </p:blipFill>
        <p:spPr>
          <a:xfrm>
            <a:off x="5264330" y="3760232"/>
            <a:ext cx="5996249" cy="2385775"/>
          </a:xfrm>
          <a:prstGeom prst="rect">
            <a:avLst/>
          </a:prstGeom>
        </p:spPr>
      </p:pic>
      <p:sp>
        <p:nvSpPr>
          <p:cNvPr id="14" name="Rectangle 13">
            <a:extLst>
              <a:ext uri="{FF2B5EF4-FFF2-40B4-BE49-F238E27FC236}">
                <a16:creationId xmlns:a16="http://schemas.microsoft.com/office/drawing/2014/main" id="{EB47934A-8680-BAA8-F758-31222EDA73B4}"/>
              </a:ext>
            </a:extLst>
          </p:cNvPr>
          <p:cNvSpPr/>
          <p:nvPr/>
        </p:nvSpPr>
        <p:spPr>
          <a:xfrm>
            <a:off x="11338563" y="3758295"/>
            <a:ext cx="575160" cy="57278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00CD542-BAA1-04C1-DE02-EA84E364CDA2}"/>
              </a:ext>
            </a:extLst>
          </p:cNvPr>
          <p:cNvSpPr txBox="1"/>
          <p:nvPr/>
        </p:nvSpPr>
        <p:spPr>
          <a:xfrm>
            <a:off x="5259023" y="3380111"/>
            <a:ext cx="6093822" cy="338554"/>
          </a:xfrm>
          <a:prstGeom prst="rect">
            <a:avLst/>
          </a:prstGeom>
          <a:noFill/>
        </p:spPr>
        <p:txBody>
          <a:bodyPr wrap="square">
            <a:spAutoFit/>
          </a:bodyPr>
          <a:lstStyle/>
          <a:p>
            <a:r>
              <a:rPr lang="en-CA" sz="1600" dirty="0">
                <a:latin typeface="Gill Sans Light" charset="0"/>
                <a:cs typeface="Gill Sans Light" charset="0"/>
              </a:rPr>
              <a:t>using the ellipsoidal conditional probability (Zhang+ 2008) f = </a:t>
            </a:r>
            <a:r>
              <a:rPr lang="en-CA" sz="1600" dirty="0" err="1">
                <a:latin typeface="Gill Sans Light" charset="0"/>
                <a:cs typeface="Gill Sans Light" charset="0"/>
              </a:rPr>
              <a:t>f</a:t>
            </a:r>
            <a:r>
              <a:rPr lang="en-CA" sz="1600" baseline="-25000" dirty="0" err="1">
                <a:latin typeface="Gill Sans Light" charset="0"/>
                <a:cs typeface="Gill Sans Light" charset="0"/>
              </a:rPr>
              <a:t>EC</a:t>
            </a:r>
            <a:r>
              <a:rPr lang="en-CA" sz="1600" baseline="-25000" dirty="0">
                <a:latin typeface="Gill Sans Light" charset="0"/>
                <a:cs typeface="Gill Sans Light" charset="0"/>
              </a:rPr>
              <a:t> </a:t>
            </a:r>
            <a:r>
              <a:rPr lang="en-CA" sz="1600" dirty="0">
                <a:latin typeface="Gill Sans Light" charset="0"/>
                <a:cs typeface="Gill Sans Light" charset="0"/>
              </a:rPr>
              <a:t>:</a:t>
            </a:r>
            <a:endParaRPr lang="en-US" sz="1600" dirty="0"/>
          </a:p>
        </p:txBody>
      </p:sp>
      <p:sp>
        <p:nvSpPr>
          <p:cNvPr id="20" name="Rectangle 19">
            <a:extLst>
              <a:ext uri="{FF2B5EF4-FFF2-40B4-BE49-F238E27FC236}">
                <a16:creationId xmlns:a16="http://schemas.microsoft.com/office/drawing/2014/main" id="{4484C1FE-8FE9-5164-01E7-DA2BBE686A60}"/>
              </a:ext>
            </a:extLst>
          </p:cNvPr>
          <p:cNvSpPr/>
          <p:nvPr/>
        </p:nvSpPr>
        <p:spPr>
          <a:xfrm>
            <a:off x="10661471" y="1889216"/>
            <a:ext cx="575160" cy="57278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6FD66AA-0F63-F8C7-892A-B836029411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5475" y="374839"/>
            <a:ext cx="1306280" cy="1306280"/>
          </a:xfrm>
          <a:prstGeom prst="rect">
            <a:avLst/>
          </a:prstGeom>
        </p:spPr>
      </p:pic>
      <p:sp>
        <p:nvSpPr>
          <p:cNvPr id="25" name="Title 1">
            <a:extLst>
              <a:ext uri="{FF2B5EF4-FFF2-40B4-BE49-F238E27FC236}">
                <a16:creationId xmlns:a16="http://schemas.microsoft.com/office/drawing/2014/main" id="{90E792C1-E148-88AB-7FE7-0665C31C3D9B}"/>
              </a:ext>
            </a:extLst>
          </p:cNvPr>
          <p:cNvSpPr txBox="1">
            <a:spLocks/>
          </p:cNvSpPr>
          <p:nvPr/>
        </p:nvSpPr>
        <p:spPr>
          <a:xfrm>
            <a:off x="10501995" y="1817450"/>
            <a:ext cx="1572279" cy="4262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dirty="0">
                <a:solidFill>
                  <a:prstClr val="black"/>
                </a:solidFill>
                <a:latin typeface="Gill Sans Light" panose="020B0302020104020203" pitchFamily="34" charset="-79"/>
                <a:ea typeface="Gill Sans Light" charset="0"/>
                <a:cs typeface="Gill Sans Light" panose="020B0302020104020203" pitchFamily="34" charset="-79"/>
              </a:rPr>
              <a:t>Yuba Amoura</a:t>
            </a:r>
            <a:endParaRPr kumimoji="0" lang="en-US" sz="18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endParaRPr>
          </a:p>
        </p:txBody>
      </p:sp>
    </p:spTree>
    <p:extLst>
      <p:ext uri="{BB962C8B-B14F-4D97-AF65-F5344CB8AC3E}">
        <p14:creationId xmlns:p14="http://schemas.microsoft.com/office/powerpoint/2010/main" val="2036896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606DCB-FA93-4A0B-F4DA-62E67F8C79B0}"/>
              </a:ext>
            </a:extLst>
          </p:cNvPr>
          <p:cNvSpPr>
            <a:spLocks noGrp="1"/>
          </p:cNvSpPr>
          <p:nvPr>
            <p:ph type="title"/>
          </p:nvPr>
        </p:nvSpPr>
        <p:spPr>
          <a:xfrm>
            <a:off x="585537" y="158333"/>
            <a:ext cx="11079990" cy="1082437"/>
          </a:xfrm>
        </p:spPr>
        <p:txBody>
          <a:bodyPr>
            <a:normAutofit/>
          </a:bodyPr>
          <a:lstStyle/>
          <a:p>
            <a:r>
              <a:rPr lang="en-CA" sz="2800" dirty="0">
                <a:latin typeface="Book Antiqua" panose="02040602050305030304" pitchFamily="18" charset="0"/>
                <a:ea typeface="Gill Sans Light" charset="0"/>
                <a:cs typeface="Gill Sans Light" charset="0"/>
              </a:rPr>
              <a:t>… and similarly for merger, growth rates</a:t>
            </a:r>
            <a:endParaRPr lang="en-US" sz="2400" dirty="0">
              <a:latin typeface="Book Antiqua" panose="02040602050305030304" pitchFamily="18" charset="0"/>
              <a:ea typeface="Gill Sans Light" charset="0"/>
              <a:cs typeface="Gill Sans Light" charset="0"/>
            </a:endParaRPr>
          </a:p>
        </p:txBody>
      </p:sp>
      <p:grpSp>
        <p:nvGrpSpPr>
          <p:cNvPr id="2" name="Group 1">
            <a:extLst>
              <a:ext uri="{FF2B5EF4-FFF2-40B4-BE49-F238E27FC236}">
                <a16:creationId xmlns:a16="http://schemas.microsoft.com/office/drawing/2014/main" id="{48419BC9-5270-BC71-A5AC-4ECACFB61729}"/>
              </a:ext>
            </a:extLst>
          </p:cNvPr>
          <p:cNvGrpSpPr/>
          <p:nvPr/>
        </p:nvGrpSpPr>
        <p:grpSpPr>
          <a:xfrm>
            <a:off x="2540206" y="1808126"/>
            <a:ext cx="6900976" cy="4258259"/>
            <a:chOff x="4429012" y="1713916"/>
            <a:chExt cx="7339010" cy="4799427"/>
          </a:xfrm>
        </p:grpSpPr>
        <p:pic>
          <p:nvPicPr>
            <p:cNvPr id="13" name="Picture 12" descr="A screenshot of a graph&#10;&#10;Description automatically generated with low confidence">
              <a:extLst>
                <a:ext uri="{FF2B5EF4-FFF2-40B4-BE49-F238E27FC236}">
                  <a16:creationId xmlns:a16="http://schemas.microsoft.com/office/drawing/2014/main" id="{D945B00D-422D-D5A2-C406-78D30CF89855}"/>
                </a:ext>
              </a:extLst>
            </p:cNvPr>
            <p:cNvPicPr>
              <a:picLocks noChangeAspect="1"/>
            </p:cNvPicPr>
            <p:nvPr/>
          </p:nvPicPr>
          <p:blipFill>
            <a:blip r:embed="rId3"/>
            <a:stretch>
              <a:fillRect/>
            </a:stretch>
          </p:blipFill>
          <p:spPr>
            <a:xfrm>
              <a:off x="7972186" y="1713917"/>
              <a:ext cx="3795836" cy="4799426"/>
            </a:xfrm>
            <a:prstGeom prst="rect">
              <a:avLst/>
            </a:prstGeom>
          </p:spPr>
        </p:pic>
        <p:pic>
          <p:nvPicPr>
            <p:cNvPr id="15" name="Picture 14" descr="A screenshot of a graph&#10;&#10;Description automatically generated with low confidence">
              <a:extLst>
                <a:ext uri="{FF2B5EF4-FFF2-40B4-BE49-F238E27FC236}">
                  <a16:creationId xmlns:a16="http://schemas.microsoft.com/office/drawing/2014/main" id="{158B2CE2-A52A-59C6-807D-4D9CB5ED3AE4}"/>
                </a:ext>
              </a:extLst>
            </p:cNvPr>
            <p:cNvPicPr>
              <a:picLocks noChangeAspect="1"/>
            </p:cNvPicPr>
            <p:nvPr/>
          </p:nvPicPr>
          <p:blipFill>
            <a:blip r:embed="rId4"/>
            <a:stretch>
              <a:fillRect/>
            </a:stretch>
          </p:blipFill>
          <p:spPr>
            <a:xfrm>
              <a:off x="4429012" y="1713916"/>
              <a:ext cx="3795837" cy="4799427"/>
            </a:xfrm>
            <a:prstGeom prst="rect">
              <a:avLst/>
            </a:prstGeom>
          </p:spPr>
        </p:pic>
      </p:grpSp>
      <p:sp>
        <p:nvSpPr>
          <p:cNvPr id="21" name="TextBox 20">
            <a:extLst>
              <a:ext uri="{FF2B5EF4-FFF2-40B4-BE49-F238E27FC236}">
                <a16:creationId xmlns:a16="http://schemas.microsoft.com/office/drawing/2014/main" id="{1FD7C1B4-0F87-35A9-A096-690B41D24341}"/>
              </a:ext>
            </a:extLst>
          </p:cNvPr>
          <p:cNvSpPr txBox="1"/>
          <p:nvPr/>
        </p:nvSpPr>
        <p:spPr>
          <a:xfrm>
            <a:off x="3101445" y="1385543"/>
            <a:ext cx="2522533"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Gill Sans Light" charset="0"/>
                <a:cs typeface="Gill Sans Light" charset="0"/>
              </a:rPr>
              <a:t>Merger Rate per Halo</a:t>
            </a:r>
          </a:p>
        </p:txBody>
      </p:sp>
      <p:sp>
        <p:nvSpPr>
          <p:cNvPr id="22" name="TextBox 21">
            <a:extLst>
              <a:ext uri="{FF2B5EF4-FFF2-40B4-BE49-F238E27FC236}">
                <a16:creationId xmlns:a16="http://schemas.microsoft.com/office/drawing/2014/main" id="{B867F5BF-1DFE-2F05-A77D-209C189D7852}"/>
              </a:ext>
            </a:extLst>
          </p:cNvPr>
          <p:cNvSpPr txBox="1"/>
          <p:nvPr/>
        </p:nvSpPr>
        <p:spPr>
          <a:xfrm>
            <a:off x="6185954" y="1399829"/>
            <a:ext cx="3012335" cy="369332"/>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panose="02040602050305030304" pitchFamily="18" charset="0"/>
                <a:ea typeface="Gill Sans Light" charset="0"/>
                <a:cs typeface="Gill Sans Light" charset="0"/>
              </a:rPr>
              <a:t>Fraction w. Recent Growth</a:t>
            </a:r>
          </a:p>
        </p:txBody>
      </p:sp>
      <p:sp>
        <p:nvSpPr>
          <p:cNvPr id="5" name="TextBox 4">
            <a:extLst>
              <a:ext uri="{FF2B5EF4-FFF2-40B4-BE49-F238E27FC236}">
                <a16:creationId xmlns:a16="http://schemas.microsoft.com/office/drawing/2014/main" id="{5F660CD8-C2DD-EE58-9FF6-8CC673C20EF7}"/>
              </a:ext>
            </a:extLst>
          </p:cNvPr>
          <p:cNvSpPr txBox="1"/>
          <p:nvPr/>
        </p:nvSpPr>
        <p:spPr>
          <a:xfrm>
            <a:off x="7656542" y="6105350"/>
            <a:ext cx="1883243" cy="369332"/>
          </a:xfrm>
          <a:prstGeom prst="rect">
            <a:avLst/>
          </a:prstGeom>
          <a:noFill/>
        </p:spPr>
        <p:txBody>
          <a:bodyPr wrap="square">
            <a:spAutoFit/>
          </a:bodyPr>
          <a:lstStyle/>
          <a:p>
            <a:r>
              <a:rPr lang="en-CA" sz="1800" dirty="0">
                <a:latin typeface="Gill Sans Light" charset="0"/>
                <a:ea typeface="Gill Sans Light" charset="0"/>
                <a:cs typeface="Gill Sans Light" charset="0"/>
              </a:rPr>
              <a:t>(Amoura+ 2023)</a:t>
            </a:r>
            <a:endParaRPr lang="en-US" dirty="0"/>
          </a:p>
        </p:txBody>
      </p:sp>
    </p:spTree>
    <p:extLst>
      <p:ext uri="{BB962C8B-B14F-4D97-AF65-F5344CB8AC3E}">
        <p14:creationId xmlns:p14="http://schemas.microsoft.com/office/powerpoint/2010/main" val="231825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78510" y="1027590"/>
            <a:ext cx="7831411" cy="5734158"/>
          </a:xfrm>
          <a:prstGeom prst="rect">
            <a:avLst/>
          </a:prstGeom>
        </p:spPr>
      </p:pic>
      <p:sp>
        <p:nvSpPr>
          <p:cNvPr id="2" name="Title 1"/>
          <p:cNvSpPr>
            <a:spLocks noGrp="1"/>
          </p:cNvSpPr>
          <p:nvPr>
            <p:ph type="title"/>
          </p:nvPr>
        </p:nvSpPr>
        <p:spPr>
          <a:xfrm>
            <a:off x="609598" y="353094"/>
            <a:ext cx="10515600" cy="760600"/>
          </a:xfrm>
        </p:spPr>
        <p:txBody>
          <a:bodyPr>
            <a:normAutofit/>
          </a:bodyPr>
          <a:lstStyle/>
          <a:p>
            <a:r>
              <a:rPr lang="en-US" sz="2800" u="sng" dirty="0">
                <a:latin typeface="Book Antiqua" panose="02040602050305030304" pitchFamily="18" charset="0"/>
                <a:ea typeface="Gill Sans Light" charset="0"/>
                <a:cs typeface="Gill Sans Light" charset="0"/>
              </a:rPr>
              <a:t>Overall complementarity between age and abundance</a:t>
            </a:r>
          </a:p>
        </p:txBody>
      </p:sp>
      <p:sp>
        <p:nvSpPr>
          <p:cNvPr id="4" name="TextBox 3"/>
          <p:cNvSpPr txBox="1"/>
          <p:nvPr/>
        </p:nvSpPr>
        <p:spPr>
          <a:xfrm>
            <a:off x="709859" y="1647900"/>
            <a:ext cx="174458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z</a:t>
            </a:r>
            <a:r>
              <a:rPr kumimoji="0" lang="en-US" sz="1800" b="0" i="0" u="none" strike="noStrike" kern="1200" cap="none" spc="0" normalizeH="0" baseline="-25000" noProof="0" dirty="0">
                <a:ln>
                  <a:noFill/>
                </a:ln>
                <a:solidFill>
                  <a:prstClr val="black"/>
                </a:solidFill>
                <a:effectLst/>
                <a:uLnTx/>
                <a:uFillTx/>
                <a:latin typeface="Gill Sans Light" charset="0"/>
                <a:ea typeface="Gill Sans Light" charset="0"/>
                <a:cs typeface="Gill Sans Light" charset="0"/>
              </a:rPr>
              <a:t>50</a:t>
            </a:r>
            <a:r>
              <a:rPr kumimoji="0" lang="en-US" sz="18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contours (dashed lines) almost perpendicular to abundance (colour gradient).</a:t>
            </a:r>
          </a:p>
        </p:txBody>
      </p:sp>
      <p:sp>
        <p:nvSpPr>
          <p:cNvPr id="8" name="Rectangle 7"/>
          <p:cNvSpPr/>
          <p:nvPr/>
        </p:nvSpPr>
        <p:spPr>
          <a:xfrm>
            <a:off x="10097102" y="6350029"/>
            <a:ext cx="113749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latin typeface="Gill Sans Light" panose="020B0302020104020203" pitchFamily="34" charset="-79"/>
                <a:cs typeface="Gill Sans Light" panose="020B0302020104020203" pitchFamily="34" charset="-79"/>
              </a:rPr>
              <a:t>Amoura+ 2021</a:t>
            </a:r>
          </a:p>
        </p:txBody>
      </p:sp>
    </p:spTree>
    <p:extLst>
      <p:ext uri="{BB962C8B-B14F-4D97-AF65-F5344CB8AC3E}">
        <p14:creationId xmlns:p14="http://schemas.microsoft.com/office/powerpoint/2010/main" val="927946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47280" y="4532194"/>
            <a:ext cx="6087644" cy="1357805"/>
          </a:xfrm>
          <a:prstGeom prst="rect">
            <a:avLst/>
          </a:prstGeom>
        </p:spPr>
      </p:pic>
      <p:sp>
        <p:nvSpPr>
          <p:cNvPr id="2" name="Title 1"/>
          <p:cNvSpPr>
            <a:spLocks noGrp="1"/>
          </p:cNvSpPr>
          <p:nvPr>
            <p:ph type="title"/>
          </p:nvPr>
        </p:nvSpPr>
        <p:spPr>
          <a:xfrm>
            <a:off x="466721" y="275617"/>
            <a:ext cx="10515600" cy="760600"/>
          </a:xfrm>
        </p:spPr>
        <p:txBody>
          <a:bodyPr>
            <a:normAutofit/>
          </a:bodyPr>
          <a:lstStyle/>
          <a:p>
            <a:r>
              <a:rPr lang="en-US" sz="2800" u="sng" dirty="0">
                <a:latin typeface="Book Antiqua" panose="02040602050305030304" pitchFamily="18" charset="0"/>
                <a:ea typeface="Gill Sans Light" charset="0"/>
                <a:cs typeface="Gill Sans Light" charset="0"/>
              </a:rPr>
              <a:t>But how to estimate age observationally? </a:t>
            </a:r>
          </a:p>
        </p:txBody>
      </p:sp>
      <p:sp>
        <p:nvSpPr>
          <p:cNvPr id="5" name="TextBox 4"/>
          <p:cNvSpPr txBox="1"/>
          <p:nvPr/>
        </p:nvSpPr>
        <p:spPr>
          <a:xfrm>
            <a:off x="673762" y="1178995"/>
            <a:ext cx="10581426" cy="40836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“Older” clusters (earlier z</a:t>
            </a:r>
            <a:r>
              <a:rPr kumimoji="0" lang="en-US" sz="2200" b="0" i="0" u="none" strike="noStrike" kern="1200" cap="none" spc="0" normalizeH="0" baseline="-25000" noProof="0" dirty="0">
                <a:ln>
                  <a:noFill/>
                </a:ln>
                <a:solidFill>
                  <a:prstClr val="black"/>
                </a:solidFill>
                <a:effectLst/>
                <a:uLnTx/>
                <a:uFillTx/>
                <a:latin typeface="Gill Sans Light" charset="0"/>
                <a:ea typeface="Gill Sans Light" charset="0"/>
                <a:cs typeface="Gill Sans Light" charset="0"/>
              </a:rPr>
              <a:t>50</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show systematic differences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Gill Sans Light" charset="0"/>
                <a:ea typeface="Gill Sans Light" charset="0"/>
                <a:cs typeface="Gill Sans Light" charset="0"/>
              </a:rPr>
              <a:t>          </a:t>
            </a:r>
            <a:endParaRPr kumimoji="0" lang="en-US" sz="1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a:t>
            </a:r>
            <a:r>
              <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Asymmetry</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(e.g. centre of mass/light vs density peak)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a:t>
            </a:r>
            <a:r>
              <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Substructure</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(peaks in mass/light/galaxy distribution, or overall 𝜒</a:t>
            </a:r>
            <a:r>
              <a:rPr kumimoji="0" lang="en-US" sz="2200" b="0" i="0" u="none" strike="noStrike" kern="1200" cap="none" spc="0" normalizeH="0" baseline="30000" noProof="0" dirty="0">
                <a:ln>
                  <a:noFill/>
                </a:ln>
                <a:solidFill>
                  <a:prstClr val="black"/>
                </a:solidFill>
                <a:effectLst/>
                <a:uLnTx/>
                <a:uFillTx/>
                <a:latin typeface="Gill Sans Light" charset="0"/>
                <a:ea typeface="Gill Sans Light" charset="0"/>
                <a:cs typeface="Gill Sans Light" charset="0"/>
              </a:rPr>
              <a:t>2</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a:t>
            </a:r>
            <a:r>
              <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Concentration</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(from lensing or galaxy distribution?)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a:t>
            </a:r>
            <a:r>
              <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Shape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possibly also </a:t>
            </a:r>
            <a:r>
              <a:rPr kumimoji="0" lang="en-US" sz="2200" b="1"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Spin</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accessible via galaxy redshifts)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
        <p:nvSpPr>
          <p:cNvPr id="8" name="TextBox 7"/>
          <p:cNvSpPr txBox="1"/>
          <p:nvPr/>
        </p:nvSpPr>
        <p:spPr>
          <a:xfrm>
            <a:off x="2647280" y="4532194"/>
            <a:ext cx="65908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	    S	        C	          </a:t>
            </a:r>
            <a:r>
              <a:rPr kumimoji="0" lang="en-US" sz="22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Sh</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t>
            </a:r>
            <a:r>
              <a:rPr kumimoji="0" lang="en-US" sz="22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Sp</a:t>
            </a:r>
            <a:endPar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pic>
        <p:nvPicPr>
          <p:cNvPr id="4" name="Picture 3" descr="A picture containing universe, space, astronomy, outer space&#10;&#10;Description automatically generated">
            <a:extLst>
              <a:ext uri="{FF2B5EF4-FFF2-40B4-BE49-F238E27FC236}">
                <a16:creationId xmlns:a16="http://schemas.microsoft.com/office/drawing/2014/main" id="{EBE0C459-8A32-1E11-B4D8-468044328D9B}"/>
              </a:ext>
            </a:extLst>
          </p:cNvPr>
          <p:cNvPicPr>
            <a:picLocks noChangeAspect="1"/>
          </p:cNvPicPr>
          <p:nvPr/>
        </p:nvPicPr>
        <p:blipFill>
          <a:blip r:embed="rId4"/>
          <a:stretch>
            <a:fillRect/>
          </a:stretch>
        </p:blipFill>
        <p:spPr>
          <a:xfrm>
            <a:off x="9620063" y="2393308"/>
            <a:ext cx="1635125" cy="1630943"/>
          </a:xfrm>
          <a:prstGeom prst="rect">
            <a:avLst/>
          </a:prstGeom>
        </p:spPr>
      </p:pic>
      <p:sp>
        <p:nvSpPr>
          <p:cNvPr id="13" name="TextBox 12">
            <a:extLst>
              <a:ext uri="{FF2B5EF4-FFF2-40B4-BE49-F238E27FC236}">
                <a16:creationId xmlns:a16="http://schemas.microsoft.com/office/drawing/2014/main" id="{23E8FB7D-02C9-BD76-D039-014083332A24}"/>
              </a:ext>
            </a:extLst>
          </p:cNvPr>
          <p:cNvSpPr txBox="1"/>
          <p:nvPr/>
        </p:nvSpPr>
        <p:spPr>
          <a:xfrm>
            <a:off x="508634" y="5850734"/>
            <a:ext cx="11409046" cy="5441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But how to quantify these in large, noisy samples? </a:t>
            </a:r>
            <a:r>
              <a:rPr lang="en-US" sz="2200" dirty="0">
                <a:solidFill>
                  <a:prstClr val="black"/>
                </a:solidFill>
                <a:latin typeface="Gill Sans Light" charset="0"/>
                <a:ea typeface="Gill Sans Light" charset="0"/>
                <a:cs typeface="Gill Sans Light" charset="0"/>
              </a:rPr>
              <a:t>Want something we can easily stack…</a:t>
            </a:r>
            <a:endPar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Tree>
    <p:extLst>
      <p:ext uri="{BB962C8B-B14F-4D97-AF65-F5344CB8AC3E}">
        <p14:creationId xmlns:p14="http://schemas.microsoft.com/office/powerpoint/2010/main" val="1571722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36" y="1206345"/>
            <a:ext cx="10338406" cy="2601379"/>
          </a:xfrm>
        </p:spPr>
        <p:txBody>
          <a:bodyPr>
            <a:normAutofit/>
          </a:bodyPr>
          <a:lstStyle/>
          <a:p>
            <a:r>
              <a:rPr lang="en-US" sz="2800" dirty="0">
                <a:latin typeface="Gill Sans Light" charset="0"/>
                <a:ea typeface="Gill Sans Light" charset="0"/>
                <a:cs typeface="Gill Sans Light" charset="0"/>
              </a:rPr>
              <a:t>Or, </a:t>
            </a:r>
            <a:br>
              <a:rPr lang="en-US" sz="2800" dirty="0">
                <a:latin typeface="Gill Sans Light" charset="0"/>
                <a:ea typeface="Gill Sans Light" charset="0"/>
                <a:cs typeface="Gill Sans Light" charset="0"/>
              </a:rPr>
            </a:br>
            <a:r>
              <a:rPr lang="en-US" sz="2800" dirty="0">
                <a:latin typeface="Gill Sans Light" charset="0"/>
                <a:ea typeface="Gill Sans Light" charset="0"/>
                <a:cs typeface="Gill Sans Light" charset="0"/>
              </a:rPr>
              <a:t>   to put it another way, </a:t>
            </a:r>
            <a:br>
              <a:rPr lang="en-US" sz="2800" dirty="0">
                <a:latin typeface="Gill Sans Light" charset="0"/>
                <a:ea typeface="Gill Sans Light" charset="0"/>
                <a:cs typeface="Gill Sans Light" charset="0"/>
              </a:rPr>
            </a:br>
            <a:r>
              <a:rPr lang="en-US" sz="2800" dirty="0">
                <a:latin typeface="Gill Sans Light" charset="0"/>
                <a:ea typeface="Gill Sans Light" charset="0"/>
                <a:cs typeface="Gill Sans Light" charset="0"/>
              </a:rPr>
              <a:t>      why do you think I came to this workshop?</a:t>
            </a:r>
          </a:p>
        </p:txBody>
      </p:sp>
    </p:spTree>
    <p:extLst>
      <p:ext uri="{BB962C8B-B14F-4D97-AF65-F5344CB8AC3E}">
        <p14:creationId xmlns:p14="http://schemas.microsoft.com/office/powerpoint/2010/main" val="2825007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ACD9-4B73-C538-F663-7B78EEA3CF71}"/>
              </a:ext>
            </a:extLst>
          </p:cNvPr>
          <p:cNvSpPr>
            <a:spLocks noGrp="1"/>
          </p:cNvSpPr>
          <p:nvPr>
            <p:ph type="title"/>
          </p:nvPr>
        </p:nvSpPr>
        <p:spPr>
          <a:xfrm>
            <a:off x="583367" y="238727"/>
            <a:ext cx="10515600" cy="851239"/>
          </a:xfrm>
        </p:spPr>
        <p:txBody>
          <a:bodyPr>
            <a:normAutofit/>
          </a:bodyPr>
          <a:lstStyle/>
          <a:p>
            <a:r>
              <a:rPr lang="en-US" sz="3200" dirty="0">
                <a:latin typeface="Gill Sans Light" panose="020B0302020104020203" pitchFamily="34" charset="-79"/>
                <a:cs typeface="Gill Sans Light" panose="020B0302020104020203" pitchFamily="34" charset="-79"/>
              </a:rPr>
              <a:t>Growth history encoded in the outer parts of clusters…</a:t>
            </a:r>
          </a:p>
        </p:txBody>
      </p:sp>
      <p:sp>
        <p:nvSpPr>
          <p:cNvPr id="9" name="TextBox 8">
            <a:extLst>
              <a:ext uri="{FF2B5EF4-FFF2-40B4-BE49-F238E27FC236}">
                <a16:creationId xmlns:a16="http://schemas.microsoft.com/office/drawing/2014/main" id="{0D3E220F-455E-9EAF-8BC4-5E2940DFA036}"/>
              </a:ext>
            </a:extLst>
          </p:cNvPr>
          <p:cNvSpPr txBox="1"/>
          <p:nvPr/>
        </p:nvSpPr>
        <p:spPr>
          <a:xfrm>
            <a:off x="6121650" y="5564735"/>
            <a:ext cx="51424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Light" charset="0"/>
                <a:ea typeface="Gill Sans Light" charset="0"/>
                <a:cs typeface="Gill Sans Light" charset="0"/>
              </a:rPr>
              <a:t>Reid in prep.: mean mass accretion histories for clusters selected on structural features</a:t>
            </a:r>
            <a:endParaRPr kumimoji="0" lang="en-US" sz="18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pic>
        <p:nvPicPr>
          <p:cNvPr id="3" name="Picture 2" descr="A collage of images of a sun&#10;&#10;Description automatically generated">
            <a:extLst>
              <a:ext uri="{FF2B5EF4-FFF2-40B4-BE49-F238E27FC236}">
                <a16:creationId xmlns:a16="http://schemas.microsoft.com/office/drawing/2014/main" id="{301DB5B5-2F35-A80B-41EF-9FF6E8D5B8A1}"/>
              </a:ext>
            </a:extLst>
          </p:cNvPr>
          <p:cNvPicPr>
            <a:picLocks noChangeAspect="1"/>
          </p:cNvPicPr>
          <p:nvPr/>
        </p:nvPicPr>
        <p:blipFill rotWithShape="1">
          <a:blip r:embed="rId3"/>
          <a:srcRect l="-1047" t="-4060" r="-725" b="-974"/>
          <a:stretch/>
        </p:blipFill>
        <p:spPr>
          <a:xfrm>
            <a:off x="537275" y="969193"/>
            <a:ext cx="11654725" cy="5309118"/>
          </a:xfrm>
          <a:prstGeom prst="rect">
            <a:avLst/>
          </a:prstGeom>
        </p:spPr>
      </p:pic>
      <p:sp>
        <p:nvSpPr>
          <p:cNvPr id="4" name="TextBox 3">
            <a:extLst>
              <a:ext uri="{FF2B5EF4-FFF2-40B4-BE49-F238E27FC236}">
                <a16:creationId xmlns:a16="http://schemas.microsoft.com/office/drawing/2014/main" id="{A902CD43-6F43-CEFD-D2AC-5E613E889776}"/>
              </a:ext>
            </a:extLst>
          </p:cNvPr>
          <p:cNvSpPr txBox="1"/>
          <p:nvPr/>
        </p:nvSpPr>
        <p:spPr>
          <a:xfrm>
            <a:off x="976392" y="6216319"/>
            <a:ext cx="10515599" cy="523220"/>
          </a:xfrm>
          <a:prstGeom prst="rect">
            <a:avLst/>
          </a:prstGeom>
          <a:noFill/>
        </p:spPr>
        <p:txBody>
          <a:bodyPr wrap="square">
            <a:spAutoFit/>
          </a:bodyPr>
          <a:lstStyle/>
          <a:p>
            <a:pPr marL="0" indent="0" algn="ctr">
              <a:buNone/>
            </a:pPr>
            <a:r>
              <a:rPr lang="en-US" sz="1400" dirty="0">
                <a:solidFill>
                  <a:schemeClr val="tx1">
                    <a:lumMod val="75000"/>
                    <a:lumOff val="25000"/>
                  </a:schemeClr>
                </a:solidFill>
                <a:latin typeface="Book Antiqua" panose="02040602050305030304" pitchFamily="18" charset="0"/>
              </a:rPr>
              <a:t>More+ 2015 – slice through matter distribution around slowly (left) and rapidly (right) accreting cluster of mass ~14 M</a:t>
            </a:r>
            <a:r>
              <a:rPr lang="en-US" sz="1400" baseline="-25000" dirty="0">
                <a:solidFill>
                  <a:schemeClr val="tx1">
                    <a:lumMod val="75000"/>
                    <a:lumOff val="25000"/>
                  </a:schemeClr>
                </a:solidFill>
                <a:latin typeface="Book Antiqua" panose="02040602050305030304" pitchFamily="18" charset="0"/>
              </a:rPr>
              <a:t>⦿</a:t>
            </a:r>
            <a:r>
              <a:rPr lang="en-US" sz="1400" dirty="0">
                <a:solidFill>
                  <a:schemeClr val="tx1">
                    <a:lumMod val="75000"/>
                    <a:lumOff val="25000"/>
                  </a:schemeClr>
                </a:solidFill>
                <a:latin typeface="Book Antiqua" panose="02040602050305030304" pitchFamily="18" charset="0"/>
              </a:rPr>
              <a:t> </a:t>
            </a:r>
          </a:p>
          <a:p>
            <a:pPr marL="0" indent="0" algn="ctr">
              <a:buNone/>
            </a:pPr>
            <a:r>
              <a:rPr lang="en-US" sz="1400" dirty="0">
                <a:solidFill>
                  <a:schemeClr val="tx1">
                    <a:lumMod val="75000"/>
                    <a:lumOff val="25000"/>
                  </a:schemeClr>
                </a:solidFill>
                <a:latin typeface="Book Antiqua" panose="02040602050305030304" pitchFamily="18" charset="0"/>
              </a:rPr>
              <a:t>red circle </a:t>
            </a:r>
            <a:r>
              <a:rPr lang="en-US" sz="1400" dirty="0" err="1">
                <a:solidFill>
                  <a:schemeClr val="tx1">
                    <a:lumMod val="75000"/>
                    <a:lumOff val="25000"/>
                  </a:schemeClr>
                </a:solidFill>
                <a:latin typeface="Book Antiqua" panose="02040602050305030304" pitchFamily="18" charset="0"/>
              </a:rPr>
              <a:t>Rvir</a:t>
            </a:r>
            <a:r>
              <a:rPr lang="en-US" sz="1400" dirty="0">
                <a:solidFill>
                  <a:schemeClr val="tx1">
                    <a:lumMod val="75000"/>
                    <a:lumOff val="25000"/>
                  </a:schemeClr>
                </a:solidFill>
                <a:latin typeface="Book Antiqua" panose="02040602050305030304" pitchFamily="18" charset="0"/>
              </a:rPr>
              <a:t>, blue </a:t>
            </a:r>
            <a:r>
              <a:rPr lang="en-US" sz="1400" dirty="0" err="1">
                <a:solidFill>
                  <a:schemeClr val="tx1">
                    <a:lumMod val="75000"/>
                    <a:lumOff val="25000"/>
                  </a:schemeClr>
                </a:solidFill>
                <a:latin typeface="Book Antiqua" panose="02040602050305030304" pitchFamily="18" charset="0"/>
              </a:rPr>
              <a:t>Rsp</a:t>
            </a:r>
            <a:r>
              <a:rPr lang="en-US" sz="1400" dirty="0">
                <a:solidFill>
                  <a:schemeClr val="tx1">
                    <a:lumMod val="75000"/>
                    <a:lumOff val="25000"/>
                  </a:schemeClr>
                </a:solidFill>
                <a:latin typeface="Book Antiqua" panose="02040602050305030304" pitchFamily="18" charset="0"/>
              </a:rPr>
              <a:t>, dot-dashed R200m , dotted </a:t>
            </a:r>
            <a:r>
              <a:rPr lang="en-US" sz="1400" dirty="0" err="1">
                <a:solidFill>
                  <a:schemeClr val="tx1">
                    <a:lumMod val="75000"/>
                    <a:lumOff val="25000"/>
                  </a:schemeClr>
                </a:solidFill>
                <a:latin typeface="Book Antiqua" panose="02040602050305030304" pitchFamily="18" charset="0"/>
              </a:rPr>
              <a:t>Rta</a:t>
            </a:r>
            <a:endParaRPr lang="en-US" sz="1400" dirty="0">
              <a:solidFill>
                <a:schemeClr val="tx1">
                  <a:lumMod val="75000"/>
                  <a:lumOff val="25000"/>
                </a:schemeClr>
              </a:solidFill>
              <a:latin typeface="Book Antiqua" panose="02040602050305030304" pitchFamily="18" charset="0"/>
            </a:endParaRPr>
          </a:p>
        </p:txBody>
      </p:sp>
      <p:sp>
        <p:nvSpPr>
          <p:cNvPr id="5" name="Oval 4">
            <a:extLst>
              <a:ext uri="{FF2B5EF4-FFF2-40B4-BE49-F238E27FC236}">
                <a16:creationId xmlns:a16="http://schemas.microsoft.com/office/drawing/2014/main" id="{20715311-793C-70F1-283D-CB9946D81F86}"/>
              </a:ext>
            </a:extLst>
          </p:cNvPr>
          <p:cNvSpPr/>
          <p:nvPr/>
        </p:nvSpPr>
        <p:spPr>
          <a:xfrm>
            <a:off x="2804160" y="2720340"/>
            <a:ext cx="1508760" cy="1508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C0C95D7-1D71-1961-E0FF-6F243D8ECF3E}"/>
              </a:ext>
            </a:extLst>
          </p:cNvPr>
          <p:cNvSpPr/>
          <p:nvPr/>
        </p:nvSpPr>
        <p:spPr>
          <a:xfrm>
            <a:off x="2346960" y="2270760"/>
            <a:ext cx="2453640" cy="2453640"/>
          </a:xfrm>
          <a:prstGeom prst="ellipse">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B21686-073E-D82E-50FC-5BF6B3641B8E}"/>
              </a:ext>
            </a:extLst>
          </p:cNvPr>
          <p:cNvSpPr/>
          <p:nvPr/>
        </p:nvSpPr>
        <p:spPr>
          <a:xfrm>
            <a:off x="7589520" y="2377440"/>
            <a:ext cx="2214000" cy="2209800"/>
          </a:xfrm>
          <a:prstGeom prst="ellipse">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CB2BA9-0258-8EF2-880A-E37E35811E2B}"/>
              </a:ext>
            </a:extLst>
          </p:cNvPr>
          <p:cNvSpPr/>
          <p:nvPr/>
        </p:nvSpPr>
        <p:spPr>
          <a:xfrm>
            <a:off x="7787640" y="2597125"/>
            <a:ext cx="1828800" cy="1769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63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19801C3-DB23-448D-D81E-ABAB3E89C0A8}"/>
              </a:ext>
            </a:extLst>
          </p:cNvPr>
          <p:cNvSpPr/>
          <p:nvPr/>
        </p:nvSpPr>
        <p:spPr>
          <a:xfrm>
            <a:off x="937022" y="860641"/>
            <a:ext cx="4505093" cy="2196789"/>
          </a:xfrm>
          <a:custGeom>
            <a:avLst/>
            <a:gdLst>
              <a:gd name="connsiteX0" fmla="*/ 0 w 4505093"/>
              <a:gd name="connsiteY0" fmla="*/ 2589795 h 2589795"/>
              <a:gd name="connsiteX1" fmla="*/ 11151 w 4505093"/>
              <a:gd name="connsiteY1" fmla="*/ 2511737 h 2589795"/>
              <a:gd name="connsiteX2" fmla="*/ 33454 w 4505093"/>
              <a:gd name="connsiteY2" fmla="*/ 2478283 h 2589795"/>
              <a:gd name="connsiteX3" fmla="*/ 44605 w 4505093"/>
              <a:gd name="connsiteY3" fmla="*/ 2444829 h 2589795"/>
              <a:gd name="connsiteX4" fmla="*/ 66907 w 4505093"/>
              <a:gd name="connsiteY4" fmla="*/ 2411376 h 2589795"/>
              <a:gd name="connsiteX5" fmla="*/ 78059 w 4505093"/>
              <a:gd name="connsiteY5" fmla="*/ 2377922 h 2589795"/>
              <a:gd name="connsiteX6" fmla="*/ 122664 w 4505093"/>
              <a:gd name="connsiteY6" fmla="*/ 2322166 h 2589795"/>
              <a:gd name="connsiteX7" fmla="*/ 167268 w 4505093"/>
              <a:gd name="connsiteY7" fmla="*/ 2255259 h 2589795"/>
              <a:gd name="connsiteX8" fmla="*/ 189571 w 4505093"/>
              <a:gd name="connsiteY8" fmla="*/ 2221805 h 2589795"/>
              <a:gd name="connsiteX9" fmla="*/ 211873 w 4505093"/>
              <a:gd name="connsiteY9" fmla="*/ 2188351 h 2589795"/>
              <a:gd name="connsiteX10" fmla="*/ 234176 w 4505093"/>
              <a:gd name="connsiteY10" fmla="*/ 2166049 h 2589795"/>
              <a:gd name="connsiteX11" fmla="*/ 256478 w 4505093"/>
              <a:gd name="connsiteY11" fmla="*/ 2132595 h 2589795"/>
              <a:gd name="connsiteX12" fmla="*/ 323385 w 4505093"/>
              <a:gd name="connsiteY12" fmla="*/ 2087990 h 2589795"/>
              <a:gd name="connsiteX13" fmla="*/ 401444 w 4505093"/>
              <a:gd name="connsiteY13" fmla="*/ 2065688 h 2589795"/>
              <a:gd name="connsiteX14" fmla="*/ 635620 w 4505093"/>
              <a:gd name="connsiteY14" fmla="*/ 2076839 h 2589795"/>
              <a:gd name="connsiteX15" fmla="*/ 892098 w 4505093"/>
              <a:gd name="connsiteY15" fmla="*/ 2054537 h 2589795"/>
              <a:gd name="connsiteX16" fmla="*/ 936703 w 4505093"/>
              <a:gd name="connsiteY16" fmla="*/ 2009932 h 2589795"/>
              <a:gd name="connsiteX17" fmla="*/ 1037064 w 4505093"/>
              <a:gd name="connsiteY17" fmla="*/ 1976478 h 2589795"/>
              <a:gd name="connsiteX18" fmla="*/ 1070517 w 4505093"/>
              <a:gd name="connsiteY18" fmla="*/ 1965327 h 2589795"/>
              <a:gd name="connsiteX19" fmla="*/ 1148576 w 4505093"/>
              <a:gd name="connsiteY19" fmla="*/ 1954176 h 2589795"/>
              <a:gd name="connsiteX20" fmla="*/ 1170878 w 4505093"/>
              <a:gd name="connsiteY20" fmla="*/ 1887268 h 2589795"/>
              <a:gd name="connsiteX21" fmla="*/ 1182029 w 4505093"/>
              <a:gd name="connsiteY21" fmla="*/ 1853815 h 2589795"/>
              <a:gd name="connsiteX22" fmla="*/ 1193181 w 4505093"/>
              <a:gd name="connsiteY22" fmla="*/ 1809210 h 2589795"/>
              <a:gd name="connsiteX23" fmla="*/ 1215483 w 4505093"/>
              <a:gd name="connsiteY23" fmla="*/ 1775756 h 2589795"/>
              <a:gd name="connsiteX24" fmla="*/ 1248937 w 4505093"/>
              <a:gd name="connsiteY24" fmla="*/ 1708849 h 2589795"/>
              <a:gd name="connsiteX25" fmla="*/ 1293542 w 4505093"/>
              <a:gd name="connsiteY25" fmla="*/ 1653093 h 2589795"/>
              <a:gd name="connsiteX26" fmla="*/ 1315844 w 4505093"/>
              <a:gd name="connsiteY26" fmla="*/ 1619639 h 2589795"/>
              <a:gd name="connsiteX27" fmla="*/ 1349298 w 4505093"/>
              <a:gd name="connsiteY27" fmla="*/ 1597337 h 2589795"/>
              <a:gd name="connsiteX28" fmla="*/ 1371600 w 4505093"/>
              <a:gd name="connsiteY28" fmla="*/ 1575034 h 2589795"/>
              <a:gd name="connsiteX29" fmla="*/ 1405054 w 4505093"/>
              <a:gd name="connsiteY29" fmla="*/ 1563883 h 2589795"/>
              <a:gd name="connsiteX30" fmla="*/ 1449659 w 4505093"/>
              <a:gd name="connsiteY30" fmla="*/ 1541581 h 2589795"/>
              <a:gd name="connsiteX31" fmla="*/ 1516566 w 4505093"/>
              <a:gd name="connsiteY31" fmla="*/ 1496976 h 2589795"/>
              <a:gd name="connsiteX32" fmla="*/ 1538868 w 4505093"/>
              <a:gd name="connsiteY32" fmla="*/ 1474673 h 2589795"/>
              <a:gd name="connsiteX33" fmla="*/ 1572322 w 4505093"/>
              <a:gd name="connsiteY33" fmla="*/ 1463522 h 2589795"/>
              <a:gd name="connsiteX34" fmla="*/ 1650381 w 4505093"/>
              <a:gd name="connsiteY34" fmla="*/ 1396615 h 2589795"/>
              <a:gd name="connsiteX35" fmla="*/ 1683834 w 4505093"/>
              <a:gd name="connsiteY35" fmla="*/ 1385463 h 2589795"/>
              <a:gd name="connsiteX36" fmla="*/ 1784195 w 4505093"/>
              <a:gd name="connsiteY36" fmla="*/ 1396615 h 2589795"/>
              <a:gd name="connsiteX37" fmla="*/ 1851103 w 4505093"/>
              <a:gd name="connsiteY37" fmla="*/ 1430068 h 2589795"/>
              <a:gd name="connsiteX38" fmla="*/ 1918010 w 4505093"/>
              <a:gd name="connsiteY38" fmla="*/ 1441220 h 2589795"/>
              <a:gd name="connsiteX39" fmla="*/ 1962615 w 4505093"/>
              <a:gd name="connsiteY39" fmla="*/ 1430068 h 2589795"/>
              <a:gd name="connsiteX40" fmla="*/ 2341756 w 4505093"/>
              <a:gd name="connsiteY40" fmla="*/ 1407766 h 2589795"/>
              <a:gd name="connsiteX41" fmla="*/ 2408664 w 4505093"/>
              <a:gd name="connsiteY41" fmla="*/ 1385463 h 2589795"/>
              <a:gd name="connsiteX42" fmla="*/ 2475571 w 4505093"/>
              <a:gd name="connsiteY42" fmla="*/ 1340859 h 2589795"/>
              <a:gd name="connsiteX43" fmla="*/ 2509025 w 4505093"/>
              <a:gd name="connsiteY43" fmla="*/ 1329707 h 2589795"/>
              <a:gd name="connsiteX44" fmla="*/ 2575932 w 4505093"/>
              <a:gd name="connsiteY44" fmla="*/ 1296254 h 2589795"/>
              <a:gd name="connsiteX45" fmla="*/ 2631688 w 4505093"/>
              <a:gd name="connsiteY45" fmla="*/ 1285102 h 2589795"/>
              <a:gd name="connsiteX46" fmla="*/ 2698595 w 4505093"/>
              <a:gd name="connsiteY46" fmla="*/ 1262800 h 2589795"/>
              <a:gd name="connsiteX47" fmla="*/ 2765503 w 4505093"/>
              <a:gd name="connsiteY47" fmla="*/ 1184742 h 2589795"/>
              <a:gd name="connsiteX48" fmla="*/ 2776654 w 4505093"/>
              <a:gd name="connsiteY48" fmla="*/ 1117834 h 2589795"/>
              <a:gd name="connsiteX49" fmla="*/ 2854712 w 4505093"/>
              <a:gd name="connsiteY49" fmla="*/ 1062078 h 2589795"/>
              <a:gd name="connsiteX50" fmla="*/ 2910468 w 4505093"/>
              <a:gd name="connsiteY50" fmla="*/ 1017473 h 2589795"/>
              <a:gd name="connsiteX51" fmla="*/ 2943922 w 4505093"/>
              <a:gd name="connsiteY51" fmla="*/ 1006322 h 2589795"/>
              <a:gd name="connsiteX52" fmla="*/ 3055434 w 4505093"/>
              <a:gd name="connsiteY52" fmla="*/ 939415 h 2589795"/>
              <a:gd name="connsiteX53" fmla="*/ 3088888 w 4505093"/>
              <a:gd name="connsiteY53" fmla="*/ 905961 h 2589795"/>
              <a:gd name="connsiteX54" fmla="*/ 3133493 w 4505093"/>
              <a:gd name="connsiteY54" fmla="*/ 816751 h 2589795"/>
              <a:gd name="connsiteX55" fmla="*/ 3155795 w 4505093"/>
              <a:gd name="connsiteY55" fmla="*/ 783298 h 2589795"/>
              <a:gd name="connsiteX56" fmla="*/ 3189249 w 4505093"/>
              <a:gd name="connsiteY56" fmla="*/ 616029 h 2589795"/>
              <a:gd name="connsiteX57" fmla="*/ 3200400 w 4505093"/>
              <a:gd name="connsiteY57" fmla="*/ 582576 h 2589795"/>
              <a:gd name="connsiteX58" fmla="*/ 3267307 w 4505093"/>
              <a:gd name="connsiteY58" fmla="*/ 537971 h 2589795"/>
              <a:gd name="connsiteX59" fmla="*/ 3300761 w 4505093"/>
              <a:gd name="connsiteY59" fmla="*/ 515668 h 2589795"/>
              <a:gd name="connsiteX60" fmla="*/ 3323064 w 4505093"/>
              <a:gd name="connsiteY60" fmla="*/ 493366 h 2589795"/>
              <a:gd name="connsiteX61" fmla="*/ 3367668 w 4505093"/>
              <a:gd name="connsiteY61" fmla="*/ 471063 h 2589795"/>
              <a:gd name="connsiteX62" fmla="*/ 3434576 w 4505093"/>
              <a:gd name="connsiteY62" fmla="*/ 404156 h 2589795"/>
              <a:gd name="connsiteX63" fmla="*/ 3490332 w 4505093"/>
              <a:gd name="connsiteY63" fmla="*/ 359551 h 2589795"/>
              <a:gd name="connsiteX64" fmla="*/ 3546088 w 4505093"/>
              <a:gd name="connsiteY64" fmla="*/ 314946 h 2589795"/>
              <a:gd name="connsiteX65" fmla="*/ 3557239 w 4505093"/>
              <a:gd name="connsiteY65" fmla="*/ 281493 h 2589795"/>
              <a:gd name="connsiteX66" fmla="*/ 3579542 w 4505093"/>
              <a:gd name="connsiteY66" fmla="*/ 259190 h 2589795"/>
              <a:gd name="connsiteX67" fmla="*/ 3624146 w 4505093"/>
              <a:gd name="connsiteY67" fmla="*/ 158829 h 2589795"/>
              <a:gd name="connsiteX68" fmla="*/ 3646449 w 4505093"/>
              <a:gd name="connsiteY68" fmla="*/ 136527 h 2589795"/>
              <a:gd name="connsiteX69" fmla="*/ 3679903 w 4505093"/>
              <a:gd name="connsiteY69" fmla="*/ 125376 h 2589795"/>
              <a:gd name="connsiteX70" fmla="*/ 3713356 w 4505093"/>
              <a:gd name="connsiteY70" fmla="*/ 103073 h 2589795"/>
              <a:gd name="connsiteX71" fmla="*/ 3847171 w 4505093"/>
              <a:gd name="connsiteY71" fmla="*/ 69620 h 2589795"/>
              <a:gd name="connsiteX72" fmla="*/ 3936381 w 4505093"/>
              <a:gd name="connsiteY72" fmla="*/ 47317 h 2589795"/>
              <a:gd name="connsiteX73" fmla="*/ 4103649 w 4505093"/>
              <a:gd name="connsiteY73" fmla="*/ 58468 h 2589795"/>
              <a:gd name="connsiteX74" fmla="*/ 4192859 w 4505093"/>
              <a:gd name="connsiteY74" fmla="*/ 36166 h 2589795"/>
              <a:gd name="connsiteX75" fmla="*/ 4226312 w 4505093"/>
              <a:gd name="connsiteY75" fmla="*/ 13863 h 2589795"/>
              <a:gd name="connsiteX76" fmla="*/ 4415883 w 4505093"/>
              <a:gd name="connsiteY76" fmla="*/ 13863 h 2589795"/>
              <a:gd name="connsiteX77" fmla="*/ 4505093 w 4505093"/>
              <a:gd name="connsiteY77" fmla="*/ 13863 h 258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505093" h="2589795">
                <a:moveTo>
                  <a:pt x="0" y="2589795"/>
                </a:moveTo>
                <a:cubicBezTo>
                  <a:pt x="3717" y="2563776"/>
                  <a:pt x="3598" y="2536912"/>
                  <a:pt x="11151" y="2511737"/>
                </a:cubicBezTo>
                <a:cubicBezTo>
                  <a:pt x="15002" y="2498900"/>
                  <a:pt x="27460" y="2490270"/>
                  <a:pt x="33454" y="2478283"/>
                </a:cubicBezTo>
                <a:cubicBezTo>
                  <a:pt x="38711" y="2467769"/>
                  <a:pt x="39348" y="2455343"/>
                  <a:pt x="44605" y="2444829"/>
                </a:cubicBezTo>
                <a:cubicBezTo>
                  <a:pt x="50598" y="2432842"/>
                  <a:pt x="60913" y="2423363"/>
                  <a:pt x="66907" y="2411376"/>
                </a:cubicBezTo>
                <a:cubicBezTo>
                  <a:pt x="72164" y="2400862"/>
                  <a:pt x="72802" y="2388436"/>
                  <a:pt x="78059" y="2377922"/>
                </a:cubicBezTo>
                <a:cubicBezTo>
                  <a:pt x="105353" y="2323335"/>
                  <a:pt x="91543" y="2363660"/>
                  <a:pt x="122664" y="2322166"/>
                </a:cubicBezTo>
                <a:cubicBezTo>
                  <a:pt x="138746" y="2300723"/>
                  <a:pt x="152400" y="2277561"/>
                  <a:pt x="167268" y="2255259"/>
                </a:cubicBezTo>
                <a:lnTo>
                  <a:pt x="189571" y="2221805"/>
                </a:lnTo>
                <a:cubicBezTo>
                  <a:pt x="197005" y="2210654"/>
                  <a:pt x="202396" y="2197828"/>
                  <a:pt x="211873" y="2188351"/>
                </a:cubicBezTo>
                <a:cubicBezTo>
                  <a:pt x="219307" y="2180917"/>
                  <a:pt x="227608" y="2174259"/>
                  <a:pt x="234176" y="2166049"/>
                </a:cubicBezTo>
                <a:cubicBezTo>
                  <a:pt x="242548" y="2155584"/>
                  <a:pt x="246392" y="2141420"/>
                  <a:pt x="256478" y="2132595"/>
                </a:cubicBezTo>
                <a:cubicBezTo>
                  <a:pt x="276650" y="2114944"/>
                  <a:pt x="297381" y="2094491"/>
                  <a:pt x="323385" y="2087990"/>
                </a:cubicBezTo>
                <a:cubicBezTo>
                  <a:pt x="379394" y="2073988"/>
                  <a:pt x="353451" y="2081685"/>
                  <a:pt x="401444" y="2065688"/>
                </a:cubicBezTo>
                <a:cubicBezTo>
                  <a:pt x="479503" y="2069405"/>
                  <a:pt x="557473" y="2076839"/>
                  <a:pt x="635620" y="2076839"/>
                </a:cubicBezTo>
                <a:cubicBezTo>
                  <a:pt x="835169" y="2076839"/>
                  <a:pt x="793590" y="2087372"/>
                  <a:pt x="892098" y="2054537"/>
                </a:cubicBezTo>
                <a:cubicBezTo>
                  <a:pt x="906966" y="2039669"/>
                  <a:pt x="916755" y="2016581"/>
                  <a:pt x="936703" y="2009932"/>
                </a:cubicBezTo>
                <a:lnTo>
                  <a:pt x="1037064" y="1976478"/>
                </a:lnTo>
                <a:cubicBezTo>
                  <a:pt x="1048215" y="1972761"/>
                  <a:pt x="1058881" y="1966989"/>
                  <a:pt x="1070517" y="1965327"/>
                </a:cubicBezTo>
                <a:lnTo>
                  <a:pt x="1148576" y="1954176"/>
                </a:lnTo>
                <a:lnTo>
                  <a:pt x="1170878" y="1887268"/>
                </a:lnTo>
                <a:cubicBezTo>
                  <a:pt x="1174595" y="1876117"/>
                  <a:pt x="1179178" y="1865218"/>
                  <a:pt x="1182029" y="1853815"/>
                </a:cubicBezTo>
                <a:cubicBezTo>
                  <a:pt x="1185746" y="1838947"/>
                  <a:pt x="1187144" y="1823297"/>
                  <a:pt x="1193181" y="1809210"/>
                </a:cubicBezTo>
                <a:cubicBezTo>
                  <a:pt x="1198460" y="1796892"/>
                  <a:pt x="1209490" y="1787743"/>
                  <a:pt x="1215483" y="1775756"/>
                </a:cubicBezTo>
                <a:cubicBezTo>
                  <a:pt x="1261643" y="1683433"/>
                  <a:pt x="1185030" y="1804706"/>
                  <a:pt x="1248937" y="1708849"/>
                </a:cubicBezTo>
                <a:cubicBezTo>
                  <a:pt x="1270646" y="1643720"/>
                  <a:pt x="1243102" y="1703533"/>
                  <a:pt x="1293542" y="1653093"/>
                </a:cubicBezTo>
                <a:cubicBezTo>
                  <a:pt x="1303019" y="1643616"/>
                  <a:pt x="1306367" y="1629116"/>
                  <a:pt x="1315844" y="1619639"/>
                </a:cubicBezTo>
                <a:cubicBezTo>
                  <a:pt x="1325321" y="1610162"/>
                  <a:pt x="1338833" y="1605709"/>
                  <a:pt x="1349298" y="1597337"/>
                </a:cubicBezTo>
                <a:cubicBezTo>
                  <a:pt x="1357508" y="1590769"/>
                  <a:pt x="1362585" y="1580443"/>
                  <a:pt x="1371600" y="1575034"/>
                </a:cubicBezTo>
                <a:cubicBezTo>
                  <a:pt x="1381679" y="1568986"/>
                  <a:pt x="1394250" y="1568513"/>
                  <a:pt x="1405054" y="1563883"/>
                </a:cubicBezTo>
                <a:cubicBezTo>
                  <a:pt x="1420333" y="1557335"/>
                  <a:pt x="1435405" y="1550134"/>
                  <a:pt x="1449659" y="1541581"/>
                </a:cubicBezTo>
                <a:cubicBezTo>
                  <a:pt x="1472643" y="1527790"/>
                  <a:pt x="1497613" y="1515930"/>
                  <a:pt x="1516566" y="1496976"/>
                </a:cubicBezTo>
                <a:cubicBezTo>
                  <a:pt x="1524000" y="1489542"/>
                  <a:pt x="1529853" y="1480082"/>
                  <a:pt x="1538868" y="1474673"/>
                </a:cubicBezTo>
                <a:cubicBezTo>
                  <a:pt x="1548947" y="1468625"/>
                  <a:pt x="1561171" y="1467239"/>
                  <a:pt x="1572322" y="1463522"/>
                </a:cubicBezTo>
                <a:cubicBezTo>
                  <a:pt x="1599762" y="1436082"/>
                  <a:pt x="1616412" y="1413600"/>
                  <a:pt x="1650381" y="1396615"/>
                </a:cubicBezTo>
                <a:cubicBezTo>
                  <a:pt x="1660894" y="1391358"/>
                  <a:pt x="1672683" y="1389180"/>
                  <a:pt x="1683834" y="1385463"/>
                </a:cubicBezTo>
                <a:cubicBezTo>
                  <a:pt x="1717288" y="1389180"/>
                  <a:pt x="1750993" y="1391081"/>
                  <a:pt x="1784195" y="1396615"/>
                </a:cubicBezTo>
                <a:cubicBezTo>
                  <a:pt x="1860032" y="1409255"/>
                  <a:pt x="1774041" y="1404380"/>
                  <a:pt x="1851103" y="1430068"/>
                </a:cubicBezTo>
                <a:cubicBezTo>
                  <a:pt x="1872553" y="1437218"/>
                  <a:pt x="1895708" y="1437503"/>
                  <a:pt x="1918010" y="1441220"/>
                </a:cubicBezTo>
                <a:cubicBezTo>
                  <a:pt x="1932878" y="1437503"/>
                  <a:pt x="1947536" y="1432810"/>
                  <a:pt x="1962615" y="1430068"/>
                </a:cubicBezTo>
                <a:cubicBezTo>
                  <a:pt x="2092327" y="1406483"/>
                  <a:pt x="2196925" y="1413130"/>
                  <a:pt x="2341756" y="1407766"/>
                </a:cubicBezTo>
                <a:cubicBezTo>
                  <a:pt x="2364059" y="1400332"/>
                  <a:pt x="2389103" y="1398503"/>
                  <a:pt x="2408664" y="1385463"/>
                </a:cubicBezTo>
                <a:cubicBezTo>
                  <a:pt x="2430966" y="1370595"/>
                  <a:pt x="2450143" y="1349336"/>
                  <a:pt x="2475571" y="1340859"/>
                </a:cubicBezTo>
                <a:cubicBezTo>
                  <a:pt x="2486722" y="1337142"/>
                  <a:pt x="2498511" y="1334964"/>
                  <a:pt x="2509025" y="1329707"/>
                </a:cubicBezTo>
                <a:cubicBezTo>
                  <a:pt x="2563536" y="1302451"/>
                  <a:pt x="2519872" y="1310269"/>
                  <a:pt x="2575932" y="1296254"/>
                </a:cubicBezTo>
                <a:cubicBezTo>
                  <a:pt x="2594320" y="1291657"/>
                  <a:pt x="2613402" y="1290089"/>
                  <a:pt x="2631688" y="1285102"/>
                </a:cubicBezTo>
                <a:cubicBezTo>
                  <a:pt x="2654368" y="1278916"/>
                  <a:pt x="2698595" y="1262800"/>
                  <a:pt x="2698595" y="1262800"/>
                </a:cubicBezTo>
                <a:cubicBezTo>
                  <a:pt x="2752677" y="1208718"/>
                  <a:pt x="2731536" y="1235690"/>
                  <a:pt x="2765503" y="1184742"/>
                </a:cubicBezTo>
                <a:cubicBezTo>
                  <a:pt x="2769220" y="1162439"/>
                  <a:pt x="2765673" y="1137599"/>
                  <a:pt x="2776654" y="1117834"/>
                </a:cubicBezTo>
                <a:cubicBezTo>
                  <a:pt x="2782929" y="1106538"/>
                  <a:pt x="2841167" y="1072914"/>
                  <a:pt x="2854712" y="1062078"/>
                </a:cubicBezTo>
                <a:cubicBezTo>
                  <a:pt x="2889279" y="1034424"/>
                  <a:pt x="2864714" y="1040350"/>
                  <a:pt x="2910468" y="1017473"/>
                </a:cubicBezTo>
                <a:cubicBezTo>
                  <a:pt x="2920982" y="1012216"/>
                  <a:pt x="2933118" y="1010952"/>
                  <a:pt x="2943922" y="1006322"/>
                </a:cubicBezTo>
                <a:cubicBezTo>
                  <a:pt x="2974722" y="993122"/>
                  <a:pt x="3035614" y="959235"/>
                  <a:pt x="3055434" y="939415"/>
                </a:cubicBezTo>
                <a:cubicBezTo>
                  <a:pt x="3066585" y="928264"/>
                  <a:pt x="3079426" y="918577"/>
                  <a:pt x="3088888" y="905961"/>
                </a:cubicBezTo>
                <a:cubicBezTo>
                  <a:pt x="3158439" y="813227"/>
                  <a:pt x="3099192" y="885355"/>
                  <a:pt x="3133493" y="816751"/>
                </a:cubicBezTo>
                <a:cubicBezTo>
                  <a:pt x="3139486" y="804764"/>
                  <a:pt x="3148361" y="794449"/>
                  <a:pt x="3155795" y="783298"/>
                </a:cubicBezTo>
                <a:cubicBezTo>
                  <a:pt x="3198344" y="655654"/>
                  <a:pt x="3161755" y="780995"/>
                  <a:pt x="3189249" y="616029"/>
                </a:cubicBezTo>
                <a:cubicBezTo>
                  <a:pt x="3191181" y="604435"/>
                  <a:pt x="3192089" y="590887"/>
                  <a:pt x="3200400" y="582576"/>
                </a:cubicBezTo>
                <a:cubicBezTo>
                  <a:pt x="3219353" y="563623"/>
                  <a:pt x="3245005" y="552839"/>
                  <a:pt x="3267307" y="537971"/>
                </a:cubicBezTo>
                <a:cubicBezTo>
                  <a:pt x="3278458" y="530537"/>
                  <a:pt x="3291284" y="525145"/>
                  <a:pt x="3300761" y="515668"/>
                </a:cubicBezTo>
                <a:cubicBezTo>
                  <a:pt x="3308195" y="508234"/>
                  <a:pt x="3314316" y="499198"/>
                  <a:pt x="3323064" y="493366"/>
                </a:cubicBezTo>
                <a:cubicBezTo>
                  <a:pt x="3336895" y="484145"/>
                  <a:pt x="3354688" y="481447"/>
                  <a:pt x="3367668" y="471063"/>
                </a:cubicBezTo>
                <a:cubicBezTo>
                  <a:pt x="3392297" y="451360"/>
                  <a:pt x="3408333" y="421652"/>
                  <a:pt x="3434576" y="404156"/>
                </a:cubicBezTo>
                <a:cubicBezTo>
                  <a:pt x="3537538" y="335515"/>
                  <a:pt x="3410885" y="423109"/>
                  <a:pt x="3490332" y="359551"/>
                </a:cubicBezTo>
                <a:cubicBezTo>
                  <a:pt x="3560668" y="303282"/>
                  <a:pt x="3492236" y="368798"/>
                  <a:pt x="3546088" y="314946"/>
                </a:cubicBezTo>
                <a:cubicBezTo>
                  <a:pt x="3549805" y="303795"/>
                  <a:pt x="3551191" y="291572"/>
                  <a:pt x="3557239" y="281493"/>
                </a:cubicBezTo>
                <a:cubicBezTo>
                  <a:pt x="3562648" y="272478"/>
                  <a:pt x="3574840" y="268594"/>
                  <a:pt x="3579542" y="259190"/>
                </a:cubicBezTo>
                <a:cubicBezTo>
                  <a:pt x="3620802" y="176671"/>
                  <a:pt x="3580413" y="213496"/>
                  <a:pt x="3624146" y="158829"/>
                </a:cubicBezTo>
                <a:cubicBezTo>
                  <a:pt x="3630714" y="150619"/>
                  <a:pt x="3637434" y="141936"/>
                  <a:pt x="3646449" y="136527"/>
                </a:cubicBezTo>
                <a:cubicBezTo>
                  <a:pt x="3656528" y="130480"/>
                  <a:pt x="3668752" y="129093"/>
                  <a:pt x="3679903" y="125376"/>
                </a:cubicBezTo>
                <a:cubicBezTo>
                  <a:pt x="3691054" y="117942"/>
                  <a:pt x="3701109" y="108516"/>
                  <a:pt x="3713356" y="103073"/>
                </a:cubicBezTo>
                <a:cubicBezTo>
                  <a:pt x="3778438" y="74148"/>
                  <a:pt x="3779461" y="84129"/>
                  <a:pt x="3847171" y="69620"/>
                </a:cubicBezTo>
                <a:cubicBezTo>
                  <a:pt x="3877142" y="63197"/>
                  <a:pt x="3936381" y="47317"/>
                  <a:pt x="3936381" y="47317"/>
                </a:cubicBezTo>
                <a:cubicBezTo>
                  <a:pt x="3992137" y="51034"/>
                  <a:pt x="4047769" y="58468"/>
                  <a:pt x="4103649" y="58468"/>
                </a:cubicBezTo>
                <a:cubicBezTo>
                  <a:pt x="4130561" y="58468"/>
                  <a:pt x="4166461" y="44965"/>
                  <a:pt x="4192859" y="36166"/>
                </a:cubicBezTo>
                <a:cubicBezTo>
                  <a:pt x="4204010" y="28732"/>
                  <a:pt x="4214325" y="19857"/>
                  <a:pt x="4226312" y="13863"/>
                </a:cubicBezTo>
                <a:cubicBezTo>
                  <a:pt x="4285713" y="-15838"/>
                  <a:pt x="4352553" y="10984"/>
                  <a:pt x="4415883" y="13863"/>
                </a:cubicBezTo>
                <a:cubicBezTo>
                  <a:pt x="4445589" y="15213"/>
                  <a:pt x="4475356" y="13863"/>
                  <a:pt x="4505093" y="138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FADE1A1D-C311-AB00-D80F-ABC658D37763}"/>
              </a:ext>
            </a:extLst>
          </p:cNvPr>
          <p:cNvCxnSpPr/>
          <p:nvPr/>
        </p:nvCxnSpPr>
        <p:spPr>
          <a:xfrm>
            <a:off x="925871" y="3035128"/>
            <a:ext cx="45608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2C1E83-C700-5256-EA33-A2E4E6EC4DF8}"/>
              </a:ext>
            </a:extLst>
          </p:cNvPr>
          <p:cNvCxnSpPr>
            <a:cxnSpLocks/>
          </p:cNvCxnSpPr>
          <p:nvPr/>
        </p:nvCxnSpPr>
        <p:spPr>
          <a:xfrm flipV="1">
            <a:off x="911005" y="459197"/>
            <a:ext cx="0" cy="25610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60BA485-A06E-03EE-C000-FDF42BE16DF8}"/>
              </a:ext>
            </a:extLst>
          </p:cNvPr>
          <p:cNvSpPr/>
          <p:nvPr/>
        </p:nvSpPr>
        <p:spPr>
          <a:xfrm>
            <a:off x="2576252" y="195903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E3CD65C-A046-9C16-1BFF-5B74CD36E7F2}"/>
              </a:ext>
            </a:extLst>
          </p:cNvPr>
          <p:cNvSpPr/>
          <p:nvPr/>
        </p:nvSpPr>
        <p:spPr>
          <a:xfrm>
            <a:off x="4144857" y="123049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2F7B0D4-A40D-9084-2F7B-AF5107CB776B}"/>
              </a:ext>
            </a:extLst>
          </p:cNvPr>
          <p:cNvSpPr/>
          <p:nvPr/>
        </p:nvSpPr>
        <p:spPr>
          <a:xfrm>
            <a:off x="5334320" y="780728"/>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F321F41-9913-88E6-5D88-3DB37090BEBC}"/>
              </a:ext>
            </a:extLst>
          </p:cNvPr>
          <p:cNvSpPr/>
          <p:nvPr/>
        </p:nvSpPr>
        <p:spPr>
          <a:xfrm>
            <a:off x="4821359" y="354423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6BBDA695-85F6-4FB4-9AA5-0A343BB3152B}"/>
              </a:ext>
            </a:extLst>
          </p:cNvPr>
          <p:cNvSpPr/>
          <p:nvPr/>
        </p:nvSpPr>
        <p:spPr>
          <a:xfrm>
            <a:off x="3159637" y="371893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FE2BE5A-FE57-7FBB-6171-F2310A6CB1DE}"/>
              </a:ext>
            </a:extLst>
          </p:cNvPr>
          <p:cNvSpPr/>
          <p:nvPr/>
        </p:nvSpPr>
        <p:spPr>
          <a:xfrm>
            <a:off x="3159637" y="511868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CB01E9C-D865-03BC-16F4-4232D1643A3E}"/>
              </a:ext>
            </a:extLst>
          </p:cNvPr>
          <p:cNvSpPr/>
          <p:nvPr/>
        </p:nvSpPr>
        <p:spPr>
          <a:xfrm>
            <a:off x="3071308" y="460731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573862D-E796-3957-16B2-FAFB86D6CDD1}"/>
              </a:ext>
            </a:extLst>
          </p:cNvPr>
          <p:cNvSpPr/>
          <p:nvPr/>
        </p:nvSpPr>
        <p:spPr>
          <a:xfrm>
            <a:off x="1502013" y="565446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6C1E6D6-6BD0-E244-6BB8-98BC1CD64289}"/>
              </a:ext>
            </a:extLst>
          </p:cNvPr>
          <p:cNvSpPr/>
          <p:nvPr/>
        </p:nvSpPr>
        <p:spPr>
          <a:xfrm>
            <a:off x="3015637" y="5863681"/>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52A58ABD-814C-394C-FB51-CA99AFE6011D}"/>
              </a:ext>
            </a:extLst>
          </p:cNvPr>
          <p:cNvCxnSpPr>
            <a:cxnSpLocks/>
          </p:cNvCxnSpPr>
          <p:nvPr/>
        </p:nvCxnSpPr>
        <p:spPr>
          <a:xfrm flipH="1">
            <a:off x="4301641" y="3664170"/>
            <a:ext cx="550299" cy="371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CC8393D-5242-C2CD-FFC3-8FF4DF6987B0}"/>
              </a:ext>
            </a:extLst>
          </p:cNvPr>
          <p:cNvCxnSpPr>
            <a:cxnSpLocks/>
          </p:cNvCxnSpPr>
          <p:nvPr/>
        </p:nvCxnSpPr>
        <p:spPr>
          <a:xfrm flipH="1" flipV="1">
            <a:off x="2295367" y="4987765"/>
            <a:ext cx="799784" cy="2048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75BDB6-B0F3-FFB6-679E-A49BEC0DD18D}"/>
              </a:ext>
            </a:extLst>
          </p:cNvPr>
          <p:cNvCxnSpPr>
            <a:cxnSpLocks/>
          </p:cNvCxnSpPr>
          <p:nvPr/>
        </p:nvCxnSpPr>
        <p:spPr>
          <a:xfrm flipH="1" flipV="1">
            <a:off x="1363094" y="5575932"/>
            <a:ext cx="174495" cy="1289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3829B6-CB2A-37BB-42B4-77492E6F7DF8}"/>
              </a:ext>
            </a:extLst>
          </p:cNvPr>
          <p:cNvSpPr txBox="1"/>
          <p:nvPr/>
        </p:nvSpPr>
        <p:spPr>
          <a:xfrm>
            <a:off x="2729971" y="3438138"/>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29" name="TextBox 28">
            <a:extLst>
              <a:ext uri="{FF2B5EF4-FFF2-40B4-BE49-F238E27FC236}">
                <a16:creationId xmlns:a16="http://schemas.microsoft.com/office/drawing/2014/main" id="{3D66F2B1-994B-45D4-1443-F9479BE93F54}"/>
              </a:ext>
            </a:extLst>
          </p:cNvPr>
          <p:cNvSpPr txBox="1"/>
          <p:nvPr/>
        </p:nvSpPr>
        <p:spPr>
          <a:xfrm>
            <a:off x="2589387" y="4396206"/>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sp>
        <p:nvSpPr>
          <p:cNvPr id="30" name="TextBox 29">
            <a:extLst>
              <a:ext uri="{FF2B5EF4-FFF2-40B4-BE49-F238E27FC236}">
                <a16:creationId xmlns:a16="http://schemas.microsoft.com/office/drawing/2014/main" id="{AA927406-2BF7-2CD3-D770-D0EDF6AD3748}"/>
              </a:ext>
            </a:extLst>
          </p:cNvPr>
          <p:cNvSpPr txBox="1"/>
          <p:nvPr/>
        </p:nvSpPr>
        <p:spPr>
          <a:xfrm>
            <a:off x="2562702" y="5693328"/>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0</a:t>
            </a:r>
          </a:p>
        </p:txBody>
      </p:sp>
      <p:sp>
        <p:nvSpPr>
          <p:cNvPr id="31" name="TextBox 30">
            <a:extLst>
              <a:ext uri="{FF2B5EF4-FFF2-40B4-BE49-F238E27FC236}">
                <a16:creationId xmlns:a16="http://schemas.microsoft.com/office/drawing/2014/main" id="{281FCF32-902D-11F0-0AF3-F9056A7D6EB9}"/>
              </a:ext>
            </a:extLst>
          </p:cNvPr>
          <p:cNvSpPr txBox="1"/>
          <p:nvPr/>
        </p:nvSpPr>
        <p:spPr>
          <a:xfrm>
            <a:off x="2168697" y="1652221"/>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32" name="TextBox 31">
            <a:extLst>
              <a:ext uri="{FF2B5EF4-FFF2-40B4-BE49-F238E27FC236}">
                <a16:creationId xmlns:a16="http://schemas.microsoft.com/office/drawing/2014/main" id="{EC0018DF-D90E-8016-53B8-90B3524E178D}"/>
              </a:ext>
            </a:extLst>
          </p:cNvPr>
          <p:cNvSpPr txBox="1"/>
          <p:nvPr/>
        </p:nvSpPr>
        <p:spPr>
          <a:xfrm>
            <a:off x="3646503" y="1154982"/>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sp>
        <p:nvSpPr>
          <p:cNvPr id="33" name="TextBox 32">
            <a:extLst>
              <a:ext uri="{FF2B5EF4-FFF2-40B4-BE49-F238E27FC236}">
                <a16:creationId xmlns:a16="http://schemas.microsoft.com/office/drawing/2014/main" id="{38FD1531-146A-933A-6E23-1FA2EC60D1E8}"/>
              </a:ext>
            </a:extLst>
          </p:cNvPr>
          <p:cNvSpPr txBox="1"/>
          <p:nvPr/>
        </p:nvSpPr>
        <p:spPr>
          <a:xfrm>
            <a:off x="5064295" y="388416"/>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0</a:t>
            </a:r>
          </a:p>
        </p:txBody>
      </p:sp>
      <p:sp>
        <p:nvSpPr>
          <p:cNvPr id="34" name="Arc 33">
            <a:extLst>
              <a:ext uri="{FF2B5EF4-FFF2-40B4-BE49-F238E27FC236}">
                <a16:creationId xmlns:a16="http://schemas.microsoft.com/office/drawing/2014/main" id="{496BD953-3ADE-C6E7-E5CD-53DA76AA96DC}"/>
              </a:ext>
            </a:extLst>
          </p:cNvPr>
          <p:cNvSpPr/>
          <p:nvPr/>
        </p:nvSpPr>
        <p:spPr>
          <a:xfrm rot="8064837">
            <a:off x="549637" y="-1045138"/>
            <a:ext cx="5400000" cy="54000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8DD5FBB6-E7F5-E1B9-1BD5-0F867159D3FD}"/>
              </a:ext>
            </a:extLst>
          </p:cNvPr>
          <p:cNvSpPr/>
          <p:nvPr/>
        </p:nvSpPr>
        <p:spPr>
          <a:xfrm rot="8064837">
            <a:off x="549637" y="-45242"/>
            <a:ext cx="5400000" cy="54000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c 36">
            <a:extLst>
              <a:ext uri="{FF2B5EF4-FFF2-40B4-BE49-F238E27FC236}">
                <a16:creationId xmlns:a16="http://schemas.microsoft.com/office/drawing/2014/main" id="{F8AA6D9F-828E-3475-6306-06DA1A771669}"/>
              </a:ext>
            </a:extLst>
          </p:cNvPr>
          <p:cNvSpPr/>
          <p:nvPr/>
        </p:nvSpPr>
        <p:spPr>
          <a:xfrm rot="8064837">
            <a:off x="549637" y="1088460"/>
            <a:ext cx="5400000" cy="54000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C3859684-1FC3-45D9-6642-1C918C452B65}"/>
              </a:ext>
            </a:extLst>
          </p:cNvPr>
          <p:cNvCxnSpPr/>
          <p:nvPr/>
        </p:nvCxnSpPr>
        <p:spPr>
          <a:xfrm>
            <a:off x="6854594" y="3020263"/>
            <a:ext cx="45608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247F60B-E6DF-4885-A9FA-ABF88A245A29}"/>
              </a:ext>
            </a:extLst>
          </p:cNvPr>
          <p:cNvCxnSpPr>
            <a:cxnSpLocks/>
          </p:cNvCxnSpPr>
          <p:nvPr/>
        </p:nvCxnSpPr>
        <p:spPr>
          <a:xfrm flipV="1">
            <a:off x="6839728" y="444332"/>
            <a:ext cx="0" cy="25610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F3796F2-07D1-0BE7-1D4A-CD9541B6A73B}"/>
              </a:ext>
            </a:extLst>
          </p:cNvPr>
          <p:cNvSpPr/>
          <p:nvPr/>
        </p:nvSpPr>
        <p:spPr>
          <a:xfrm>
            <a:off x="8504975" y="194417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EE65D24-B916-1FF4-4925-F90F2964A765}"/>
              </a:ext>
            </a:extLst>
          </p:cNvPr>
          <p:cNvSpPr/>
          <p:nvPr/>
        </p:nvSpPr>
        <p:spPr>
          <a:xfrm>
            <a:off x="10108071" y="174728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6EB5F12A-6178-4B78-461E-385D81A23199}"/>
              </a:ext>
            </a:extLst>
          </p:cNvPr>
          <p:cNvSpPr/>
          <p:nvPr/>
        </p:nvSpPr>
        <p:spPr>
          <a:xfrm>
            <a:off x="11263043" y="765863"/>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6604674-1950-18AA-9C28-64BA161ABB16}"/>
              </a:ext>
            </a:extLst>
          </p:cNvPr>
          <p:cNvSpPr/>
          <p:nvPr/>
        </p:nvSpPr>
        <p:spPr>
          <a:xfrm>
            <a:off x="10750082" y="352937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E94480FE-29BF-CEB7-AAA9-ECE5EAD91D9E}"/>
              </a:ext>
            </a:extLst>
          </p:cNvPr>
          <p:cNvSpPr/>
          <p:nvPr/>
        </p:nvSpPr>
        <p:spPr>
          <a:xfrm>
            <a:off x="9088360" y="370407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63555413-4AFD-DD07-99DD-90FD80125C80}"/>
              </a:ext>
            </a:extLst>
          </p:cNvPr>
          <p:cNvSpPr/>
          <p:nvPr/>
        </p:nvSpPr>
        <p:spPr>
          <a:xfrm>
            <a:off x="9088360" y="510381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D42BA7BB-4769-2D8F-ADF3-9B80F204A880}"/>
              </a:ext>
            </a:extLst>
          </p:cNvPr>
          <p:cNvSpPr/>
          <p:nvPr/>
        </p:nvSpPr>
        <p:spPr>
          <a:xfrm>
            <a:off x="9070360" y="4657763"/>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2BDFE463-E425-7764-789F-3B7FD93766AD}"/>
              </a:ext>
            </a:extLst>
          </p:cNvPr>
          <p:cNvSpPr/>
          <p:nvPr/>
        </p:nvSpPr>
        <p:spPr>
          <a:xfrm>
            <a:off x="8144412" y="602988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B1B82C30-0155-E6BE-E78B-1F8B016ED7ED}"/>
              </a:ext>
            </a:extLst>
          </p:cNvPr>
          <p:cNvSpPr/>
          <p:nvPr/>
        </p:nvSpPr>
        <p:spPr>
          <a:xfrm>
            <a:off x="8944360" y="5848816"/>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a:extLst>
              <a:ext uri="{FF2B5EF4-FFF2-40B4-BE49-F238E27FC236}">
                <a16:creationId xmlns:a16="http://schemas.microsoft.com/office/drawing/2014/main" id="{AB5587FC-3F35-20E4-E206-C2DFE948E050}"/>
              </a:ext>
            </a:extLst>
          </p:cNvPr>
          <p:cNvCxnSpPr>
            <a:cxnSpLocks/>
          </p:cNvCxnSpPr>
          <p:nvPr/>
        </p:nvCxnSpPr>
        <p:spPr>
          <a:xfrm flipH="1">
            <a:off x="10288071" y="3675431"/>
            <a:ext cx="492592" cy="3290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3BFEB13-14F7-EB48-7E5B-D6AAE2C6F156}"/>
              </a:ext>
            </a:extLst>
          </p:cNvPr>
          <p:cNvCxnSpPr>
            <a:cxnSpLocks/>
          </p:cNvCxnSpPr>
          <p:nvPr/>
        </p:nvCxnSpPr>
        <p:spPr>
          <a:xfrm flipH="1" flipV="1">
            <a:off x="8469123" y="5018999"/>
            <a:ext cx="593940" cy="171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ED9716A-2FA8-7539-9429-49756EBAEF87}"/>
              </a:ext>
            </a:extLst>
          </p:cNvPr>
          <p:cNvCxnSpPr>
            <a:cxnSpLocks/>
          </p:cNvCxnSpPr>
          <p:nvPr/>
        </p:nvCxnSpPr>
        <p:spPr>
          <a:xfrm flipH="1" flipV="1">
            <a:off x="7947778" y="5955955"/>
            <a:ext cx="174541" cy="1205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D768B26-69DD-CEA4-7B3A-F52361DA059A}"/>
              </a:ext>
            </a:extLst>
          </p:cNvPr>
          <p:cNvSpPr txBox="1"/>
          <p:nvPr/>
        </p:nvSpPr>
        <p:spPr>
          <a:xfrm>
            <a:off x="8686910" y="3374286"/>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55" name="TextBox 54">
            <a:extLst>
              <a:ext uri="{FF2B5EF4-FFF2-40B4-BE49-F238E27FC236}">
                <a16:creationId xmlns:a16="http://schemas.microsoft.com/office/drawing/2014/main" id="{04C0D51D-AE63-273B-660A-BB83E28C2363}"/>
              </a:ext>
            </a:extLst>
          </p:cNvPr>
          <p:cNvSpPr txBox="1"/>
          <p:nvPr/>
        </p:nvSpPr>
        <p:spPr>
          <a:xfrm>
            <a:off x="8599753" y="4430327"/>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sp>
        <p:nvSpPr>
          <p:cNvPr id="56" name="TextBox 55">
            <a:extLst>
              <a:ext uri="{FF2B5EF4-FFF2-40B4-BE49-F238E27FC236}">
                <a16:creationId xmlns:a16="http://schemas.microsoft.com/office/drawing/2014/main" id="{161ECA68-3CD0-4A55-3C02-9DAB03EFBCE4}"/>
              </a:ext>
            </a:extLst>
          </p:cNvPr>
          <p:cNvSpPr txBox="1"/>
          <p:nvPr/>
        </p:nvSpPr>
        <p:spPr>
          <a:xfrm>
            <a:off x="8589398" y="5466190"/>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0</a:t>
            </a:r>
          </a:p>
        </p:txBody>
      </p:sp>
      <p:sp>
        <p:nvSpPr>
          <p:cNvPr id="57" name="TextBox 56">
            <a:extLst>
              <a:ext uri="{FF2B5EF4-FFF2-40B4-BE49-F238E27FC236}">
                <a16:creationId xmlns:a16="http://schemas.microsoft.com/office/drawing/2014/main" id="{5F9B0A4A-1392-F5B7-D733-F6C181406A3E}"/>
              </a:ext>
            </a:extLst>
          </p:cNvPr>
          <p:cNvSpPr txBox="1"/>
          <p:nvPr/>
        </p:nvSpPr>
        <p:spPr>
          <a:xfrm>
            <a:off x="8097420" y="1637356"/>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58" name="TextBox 57">
            <a:extLst>
              <a:ext uri="{FF2B5EF4-FFF2-40B4-BE49-F238E27FC236}">
                <a16:creationId xmlns:a16="http://schemas.microsoft.com/office/drawing/2014/main" id="{68D43E96-9FE3-C213-10B9-37CFAA25CBFE}"/>
              </a:ext>
            </a:extLst>
          </p:cNvPr>
          <p:cNvSpPr txBox="1"/>
          <p:nvPr/>
        </p:nvSpPr>
        <p:spPr>
          <a:xfrm>
            <a:off x="10223587" y="1901262"/>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sp>
        <p:nvSpPr>
          <p:cNvPr id="59" name="TextBox 58">
            <a:extLst>
              <a:ext uri="{FF2B5EF4-FFF2-40B4-BE49-F238E27FC236}">
                <a16:creationId xmlns:a16="http://schemas.microsoft.com/office/drawing/2014/main" id="{173903C2-F705-7F5A-2BD8-413315729EB1}"/>
              </a:ext>
            </a:extLst>
          </p:cNvPr>
          <p:cNvSpPr txBox="1"/>
          <p:nvPr/>
        </p:nvSpPr>
        <p:spPr>
          <a:xfrm>
            <a:off x="10993018" y="373551"/>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0</a:t>
            </a:r>
          </a:p>
        </p:txBody>
      </p:sp>
      <p:sp>
        <p:nvSpPr>
          <p:cNvPr id="60" name="Arc 59">
            <a:extLst>
              <a:ext uri="{FF2B5EF4-FFF2-40B4-BE49-F238E27FC236}">
                <a16:creationId xmlns:a16="http://schemas.microsoft.com/office/drawing/2014/main" id="{E026DD01-DFF8-1922-C963-778FDF8F8245}"/>
              </a:ext>
            </a:extLst>
          </p:cNvPr>
          <p:cNvSpPr/>
          <p:nvPr/>
        </p:nvSpPr>
        <p:spPr>
          <a:xfrm rot="8064837">
            <a:off x="6478360" y="-1060003"/>
            <a:ext cx="5400000" cy="54000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Arc 60">
            <a:extLst>
              <a:ext uri="{FF2B5EF4-FFF2-40B4-BE49-F238E27FC236}">
                <a16:creationId xmlns:a16="http://schemas.microsoft.com/office/drawing/2014/main" id="{AFC11932-9640-FFD5-847F-C4039DC7E4DD}"/>
              </a:ext>
            </a:extLst>
          </p:cNvPr>
          <p:cNvSpPr/>
          <p:nvPr/>
        </p:nvSpPr>
        <p:spPr>
          <a:xfrm rot="8064837">
            <a:off x="6478360" y="-60107"/>
            <a:ext cx="5400000" cy="54000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0FD229F8-8C36-0ED4-D99C-B0B8A071A042}"/>
              </a:ext>
            </a:extLst>
          </p:cNvPr>
          <p:cNvSpPr/>
          <p:nvPr/>
        </p:nvSpPr>
        <p:spPr>
          <a:xfrm rot="8064837">
            <a:off x="6478360" y="1073595"/>
            <a:ext cx="5400000" cy="54000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25171057-3A95-504E-4FB2-F3BE45D010F7}"/>
              </a:ext>
            </a:extLst>
          </p:cNvPr>
          <p:cNvSpPr/>
          <p:nvPr/>
        </p:nvSpPr>
        <p:spPr>
          <a:xfrm>
            <a:off x="6902919" y="916395"/>
            <a:ext cx="4415883" cy="2051825"/>
          </a:xfrm>
          <a:custGeom>
            <a:avLst/>
            <a:gdLst>
              <a:gd name="connsiteX0" fmla="*/ 0 w 4415883"/>
              <a:gd name="connsiteY0" fmla="*/ 2051825 h 2051825"/>
              <a:gd name="connsiteX1" fmla="*/ 22303 w 4415883"/>
              <a:gd name="connsiteY1" fmla="*/ 1996068 h 2051825"/>
              <a:gd name="connsiteX2" fmla="*/ 66908 w 4415883"/>
              <a:gd name="connsiteY2" fmla="*/ 1940312 h 2051825"/>
              <a:gd name="connsiteX3" fmla="*/ 78059 w 4415883"/>
              <a:gd name="connsiteY3" fmla="*/ 1906859 h 2051825"/>
              <a:gd name="connsiteX4" fmla="*/ 122664 w 4415883"/>
              <a:gd name="connsiteY4" fmla="*/ 1862254 h 2051825"/>
              <a:gd name="connsiteX5" fmla="*/ 144966 w 4415883"/>
              <a:gd name="connsiteY5" fmla="*/ 1839951 h 2051825"/>
              <a:gd name="connsiteX6" fmla="*/ 189571 w 4415883"/>
              <a:gd name="connsiteY6" fmla="*/ 1795346 h 2051825"/>
              <a:gd name="connsiteX7" fmla="*/ 211874 w 4415883"/>
              <a:gd name="connsiteY7" fmla="*/ 1773044 h 2051825"/>
              <a:gd name="connsiteX8" fmla="*/ 278781 w 4415883"/>
              <a:gd name="connsiteY8" fmla="*/ 1750742 h 2051825"/>
              <a:gd name="connsiteX9" fmla="*/ 323386 w 4415883"/>
              <a:gd name="connsiteY9" fmla="*/ 1739590 h 2051825"/>
              <a:gd name="connsiteX10" fmla="*/ 457200 w 4415883"/>
              <a:gd name="connsiteY10" fmla="*/ 1706137 h 2051825"/>
              <a:gd name="connsiteX11" fmla="*/ 713678 w 4415883"/>
              <a:gd name="connsiteY11" fmla="*/ 1694986 h 2051825"/>
              <a:gd name="connsiteX12" fmla="*/ 880947 w 4415883"/>
              <a:gd name="connsiteY12" fmla="*/ 1661532 h 2051825"/>
              <a:gd name="connsiteX13" fmla="*/ 947854 w 4415883"/>
              <a:gd name="connsiteY13" fmla="*/ 1650381 h 2051825"/>
              <a:gd name="connsiteX14" fmla="*/ 1003610 w 4415883"/>
              <a:gd name="connsiteY14" fmla="*/ 1605776 h 2051825"/>
              <a:gd name="connsiteX15" fmla="*/ 1037064 w 4415883"/>
              <a:gd name="connsiteY15" fmla="*/ 1594625 h 2051825"/>
              <a:gd name="connsiteX16" fmla="*/ 1103971 w 4415883"/>
              <a:gd name="connsiteY16" fmla="*/ 1527717 h 2051825"/>
              <a:gd name="connsiteX17" fmla="*/ 1148576 w 4415883"/>
              <a:gd name="connsiteY17" fmla="*/ 1483112 h 2051825"/>
              <a:gd name="connsiteX18" fmla="*/ 1193181 w 4415883"/>
              <a:gd name="connsiteY18" fmla="*/ 1427356 h 2051825"/>
              <a:gd name="connsiteX19" fmla="*/ 1204332 w 4415883"/>
              <a:gd name="connsiteY19" fmla="*/ 1393903 h 2051825"/>
              <a:gd name="connsiteX20" fmla="*/ 1248937 w 4415883"/>
              <a:gd name="connsiteY20" fmla="*/ 1349298 h 2051825"/>
              <a:gd name="connsiteX21" fmla="*/ 1271239 w 4415883"/>
              <a:gd name="connsiteY21" fmla="*/ 1326995 h 2051825"/>
              <a:gd name="connsiteX22" fmla="*/ 1360449 w 4415883"/>
              <a:gd name="connsiteY22" fmla="*/ 1304693 h 2051825"/>
              <a:gd name="connsiteX23" fmla="*/ 1416205 w 4415883"/>
              <a:gd name="connsiteY23" fmla="*/ 1260088 h 2051825"/>
              <a:gd name="connsiteX24" fmla="*/ 1438508 w 4415883"/>
              <a:gd name="connsiteY24" fmla="*/ 1237786 h 2051825"/>
              <a:gd name="connsiteX25" fmla="*/ 1505415 w 4415883"/>
              <a:gd name="connsiteY25" fmla="*/ 1215483 h 2051825"/>
              <a:gd name="connsiteX26" fmla="*/ 1605776 w 4415883"/>
              <a:gd name="connsiteY26" fmla="*/ 1159727 h 2051825"/>
              <a:gd name="connsiteX27" fmla="*/ 1683834 w 4415883"/>
              <a:gd name="connsiteY27" fmla="*/ 1148576 h 2051825"/>
              <a:gd name="connsiteX28" fmla="*/ 1873405 w 4415883"/>
              <a:gd name="connsiteY28" fmla="*/ 1159727 h 2051825"/>
              <a:gd name="connsiteX29" fmla="*/ 1918010 w 4415883"/>
              <a:gd name="connsiteY29" fmla="*/ 1170878 h 2051825"/>
              <a:gd name="connsiteX30" fmla="*/ 2241395 w 4415883"/>
              <a:gd name="connsiteY30" fmla="*/ 1159727 h 2051825"/>
              <a:gd name="connsiteX31" fmla="*/ 2274849 w 4415883"/>
              <a:gd name="connsiteY31" fmla="*/ 1148576 h 2051825"/>
              <a:gd name="connsiteX32" fmla="*/ 2308303 w 4415883"/>
              <a:gd name="connsiteY32" fmla="*/ 1159727 h 2051825"/>
              <a:gd name="connsiteX33" fmla="*/ 2386361 w 4415883"/>
              <a:gd name="connsiteY33" fmla="*/ 1170878 h 2051825"/>
              <a:gd name="connsiteX34" fmla="*/ 2475571 w 4415883"/>
              <a:gd name="connsiteY34" fmla="*/ 1159727 h 2051825"/>
              <a:gd name="connsiteX35" fmla="*/ 2564781 w 4415883"/>
              <a:gd name="connsiteY35" fmla="*/ 1137425 h 2051825"/>
              <a:gd name="connsiteX36" fmla="*/ 2665142 w 4415883"/>
              <a:gd name="connsiteY36" fmla="*/ 1103971 h 2051825"/>
              <a:gd name="connsiteX37" fmla="*/ 2765503 w 4415883"/>
              <a:gd name="connsiteY37" fmla="*/ 1070517 h 2051825"/>
              <a:gd name="connsiteX38" fmla="*/ 2798956 w 4415883"/>
              <a:gd name="connsiteY38" fmla="*/ 1059366 h 2051825"/>
              <a:gd name="connsiteX39" fmla="*/ 3021981 w 4415883"/>
              <a:gd name="connsiteY39" fmla="*/ 1048215 h 2051825"/>
              <a:gd name="connsiteX40" fmla="*/ 3155795 w 4415883"/>
              <a:gd name="connsiteY40" fmla="*/ 1014761 h 2051825"/>
              <a:gd name="connsiteX41" fmla="*/ 3189249 w 4415883"/>
              <a:gd name="connsiteY41" fmla="*/ 1003610 h 2051825"/>
              <a:gd name="connsiteX42" fmla="*/ 3211552 w 4415883"/>
              <a:gd name="connsiteY42" fmla="*/ 981307 h 2051825"/>
              <a:gd name="connsiteX43" fmla="*/ 3267308 w 4415883"/>
              <a:gd name="connsiteY43" fmla="*/ 936703 h 2051825"/>
              <a:gd name="connsiteX44" fmla="*/ 3289610 w 4415883"/>
              <a:gd name="connsiteY44" fmla="*/ 903249 h 2051825"/>
              <a:gd name="connsiteX45" fmla="*/ 3345366 w 4415883"/>
              <a:gd name="connsiteY45" fmla="*/ 858644 h 2051825"/>
              <a:gd name="connsiteX46" fmla="*/ 3412274 w 4415883"/>
              <a:gd name="connsiteY46" fmla="*/ 769434 h 2051825"/>
              <a:gd name="connsiteX47" fmla="*/ 3445727 w 4415883"/>
              <a:gd name="connsiteY47" fmla="*/ 747132 h 2051825"/>
              <a:gd name="connsiteX48" fmla="*/ 3501483 w 4415883"/>
              <a:gd name="connsiteY48" fmla="*/ 713678 h 2051825"/>
              <a:gd name="connsiteX49" fmla="*/ 3523786 w 4415883"/>
              <a:gd name="connsiteY49" fmla="*/ 691376 h 2051825"/>
              <a:gd name="connsiteX50" fmla="*/ 3546088 w 4415883"/>
              <a:gd name="connsiteY50" fmla="*/ 624468 h 2051825"/>
              <a:gd name="connsiteX51" fmla="*/ 3601844 w 4415883"/>
              <a:gd name="connsiteY51" fmla="*/ 579864 h 2051825"/>
              <a:gd name="connsiteX52" fmla="*/ 3624147 w 4415883"/>
              <a:gd name="connsiteY52" fmla="*/ 546410 h 2051825"/>
              <a:gd name="connsiteX53" fmla="*/ 3657600 w 4415883"/>
              <a:gd name="connsiteY53" fmla="*/ 535259 h 2051825"/>
              <a:gd name="connsiteX54" fmla="*/ 3679903 w 4415883"/>
              <a:gd name="connsiteY54" fmla="*/ 512956 h 2051825"/>
              <a:gd name="connsiteX55" fmla="*/ 3713356 w 4415883"/>
              <a:gd name="connsiteY55" fmla="*/ 490654 h 2051825"/>
              <a:gd name="connsiteX56" fmla="*/ 3735659 w 4415883"/>
              <a:gd name="connsiteY56" fmla="*/ 468351 h 2051825"/>
              <a:gd name="connsiteX57" fmla="*/ 3757961 w 4415883"/>
              <a:gd name="connsiteY57" fmla="*/ 434898 h 2051825"/>
              <a:gd name="connsiteX58" fmla="*/ 3858322 w 4415883"/>
              <a:gd name="connsiteY58" fmla="*/ 379142 h 2051825"/>
              <a:gd name="connsiteX59" fmla="*/ 3925230 w 4415883"/>
              <a:gd name="connsiteY59" fmla="*/ 345688 h 2051825"/>
              <a:gd name="connsiteX60" fmla="*/ 3958683 w 4415883"/>
              <a:gd name="connsiteY60" fmla="*/ 323386 h 2051825"/>
              <a:gd name="connsiteX61" fmla="*/ 3980986 w 4415883"/>
              <a:gd name="connsiteY61" fmla="*/ 301083 h 2051825"/>
              <a:gd name="connsiteX62" fmla="*/ 4014439 w 4415883"/>
              <a:gd name="connsiteY62" fmla="*/ 289932 h 2051825"/>
              <a:gd name="connsiteX63" fmla="*/ 4070195 w 4415883"/>
              <a:gd name="connsiteY63" fmla="*/ 256478 h 2051825"/>
              <a:gd name="connsiteX64" fmla="*/ 4103649 w 4415883"/>
              <a:gd name="connsiteY64" fmla="*/ 234176 h 2051825"/>
              <a:gd name="connsiteX65" fmla="*/ 4170556 w 4415883"/>
              <a:gd name="connsiteY65" fmla="*/ 211873 h 2051825"/>
              <a:gd name="connsiteX66" fmla="*/ 4237464 w 4415883"/>
              <a:gd name="connsiteY66" fmla="*/ 189571 h 2051825"/>
              <a:gd name="connsiteX67" fmla="*/ 4270917 w 4415883"/>
              <a:gd name="connsiteY67" fmla="*/ 178420 h 2051825"/>
              <a:gd name="connsiteX68" fmla="*/ 4282069 w 4415883"/>
              <a:gd name="connsiteY68" fmla="*/ 144966 h 2051825"/>
              <a:gd name="connsiteX69" fmla="*/ 4326674 w 4415883"/>
              <a:gd name="connsiteY69" fmla="*/ 89210 h 2051825"/>
              <a:gd name="connsiteX70" fmla="*/ 4360127 w 4415883"/>
              <a:gd name="connsiteY70" fmla="*/ 22303 h 2051825"/>
              <a:gd name="connsiteX71" fmla="*/ 4393581 w 4415883"/>
              <a:gd name="connsiteY71" fmla="*/ 11151 h 2051825"/>
              <a:gd name="connsiteX72" fmla="*/ 4415883 w 4415883"/>
              <a:gd name="connsiteY72" fmla="*/ 0 h 205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415883" h="2051825">
                <a:moveTo>
                  <a:pt x="0" y="2051825"/>
                </a:moveTo>
                <a:cubicBezTo>
                  <a:pt x="7434" y="2033239"/>
                  <a:pt x="13351" y="2013972"/>
                  <a:pt x="22303" y="1996068"/>
                </a:cubicBezTo>
                <a:cubicBezTo>
                  <a:pt x="36370" y="1967934"/>
                  <a:pt x="46164" y="1961056"/>
                  <a:pt x="66908" y="1940312"/>
                </a:cubicBezTo>
                <a:cubicBezTo>
                  <a:pt x="70625" y="1929161"/>
                  <a:pt x="71227" y="1916424"/>
                  <a:pt x="78059" y="1906859"/>
                </a:cubicBezTo>
                <a:cubicBezTo>
                  <a:pt x="90281" y="1889749"/>
                  <a:pt x="107796" y="1877122"/>
                  <a:pt x="122664" y="1862254"/>
                </a:cubicBezTo>
                <a:lnTo>
                  <a:pt x="144966" y="1839951"/>
                </a:lnTo>
                <a:lnTo>
                  <a:pt x="189571" y="1795346"/>
                </a:lnTo>
                <a:cubicBezTo>
                  <a:pt x="197005" y="1787912"/>
                  <a:pt x="201900" y="1776369"/>
                  <a:pt x="211874" y="1773044"/>
                </a:cubicBezTo>
                <a:cubicBezTo>
                  <a:pt x="234176" y="1765610"/>
                  <a:pt x="255974" y="1756444"/>
                  <a:pt x="278781" y="1750742"/>
                </a:cubicBezTo>
                <a:cubicBezTo>
                  <a:pt x="293649" y="1747025"/>
                  <a:pt x="308706" y="1743994"/>
                  <a:pt x="323386" y="1739590"/>
                </a:cubicBezTo>
                <a:cubicBezTo>
                  <a:pt x="384874" y="1721143"/>
                  <a:pt x="392946" y="1710568"/>
                  <a:pt x="457200" y="1706137"/>
                </a:cubicBezTo>
                <a:cubicBezTo>
                  <a:pt x="542571" y="1700249"/>
                  <a:pt x="628185" y="1698703"/>
                  <a:pt x="713678" y="1694986"/>
                </a:cubicBezTo>
                <a:cubicBezTo>
                  <a:pt x="790032" y="1669533"/>
                  <a:pt x="735537" y="1685767"/>
                  <a:pt x="880947" y="1661532"/>
                </a:cubicBezTo>
                <a:lnTo>
                  <a:pt x="947854" y="1650381"/>
                </a:lnTo>
                <a:cubicBezTo>
                  <a:pt x="1031945" y="1622349"/>
                  <a:pt x="931550" y="1663423"/>
                  <a:pt x="1003610" y="1605776"/>
                </a:cubicBezTo>
                <a:cubicBezTo>
                  <a:pt x="1012789" y="1598433"/>
                  <a:pt x="1025913" y="1598342"/>
                  <a:pt x="1037064" y="1594625"/>
                </a:cubicBezTo>
                <a:lnTo>
                  <a:pt x="1103971" y="1527717"/>
                </a:lnTo>
                <a:lnTo>
                  <a:pt x="1148576" y="1483112"/>
                </a:lnTo>
                <a:cubicBezTo>
                  <a:pt x="1176710" y="1440911"/>
                  <a:pt x="1161401" y="1459136"/>
                  <a:pt x="1193181" y="1427356"/>
                </a:cubicBezTo>
                <a:cubicBezTo>
                  <a:pt x="1196898" y="1416205"/>
                  <a:pt x="1197500" y="1403468"/>
                  <a:pt x="1204332" y="1393903"/>
                </a:cubicBezTo>
                <a:cubicBezTo>
                  <a:pt x="1216554" y="1376793"/>
                  <a:pt x="1234069" y="1364166"/>
                  <a:pt x="1248937" y="1349298"/>
                </a:cubicBezTo>
                <a:cubicBezTo>
                  <a:pt x="1256371" y="1341864"/>
                  <a:pt x="1260930" y="1329057"/>
                  <a:pt x="1271239" y="1326995"/>
                </a:cubicBezTo>
                <a:cubicBezTo>
                  <a:pt x="1338521" y="1313539"/>
                  <a:pt x="1309014" y="1321837"/>
                  <a:pt x="1360449" y="1304693"/>
                </a:cubicBezTo>
                <a:cubicBezTo>
                  <a:pt x="1414296" y="1250846"/>
                  <a:pt x="1345875" y="1316351"/>
                  <a:pt x="1416205" y="1260088"/>
                </a:cubicBezTo>
                <a:cubicBezTo>
                  <a:pt x="1424415" y="1253520"/>
                  <a:pt x="1429104" y="1242488"/>
                  <a:pt x="1438508" y="1237786"/>
                </a:cubicBezTo>
                <a:cubicBezTo>
                  <a:pt x="1459535" y="1227273"/>
                  <a:pt x="1485855" y="1228523"/>
                  <a:pt x="1505415" y="1215483"/>
                </a:cubicBezTo>
                <a:cubicBezTo>
                  <a:pt x="1543741" y="1189932"/>
                  <a:pt x="1563716" y="1168139"/>
                  <a:pt x="1605776" y="1159727"/>
                </a:cubicBezTo>
                <a:cubicBezTo>
                  <a:pt x="1631549" y="1154572"/>
                  <a:pt x="1657815" y="1152293"/>
                  <a:pt x="1683834" y="1148576"/>
                </a:cubicBezTo>
                <a:cubicBezTo>
                  <a:pt x="1747024" y="1152293"/>
                  <a:pt x="1810391" y="1153726"/>
                  <a:pt x="1873405" y="1159727"/>
                </a:cubicBezTo>
                <a:cubicBezTo>
                  <a:pt x="1888662" y="1161180"/>
                  <a:pt x="1902684" y="1170878"/>
                  <a:pt x="1918010" y="1170878"/>
                </a:cubicBezTo>
                <a:cubicBezTo>
                  <a:pt x="2025869" y="1170878"/>
                  <a:pt x="2133600" y="1163444"/>
                  <a:pt x="2241395" y="1159727"/>
                </a:cubicBezTo>
                <a:cubicBezTo>
                  <a:pt x="2252546" y="1156010"/>
                  <a:pt x="2263094" y="1148576"/>
                  <a:pt x="2274849" y="1148576"/>
                </a:cubicBezTo>
                <a:cubicBezTo>
                  <a:pt x="2286604" y="1148576"/>
                  <a:pt x="2296777" y="1157422"/>
                  <a:pt x="2308303" y="1159727"/>
                </a:cubicBezTo>
                <a:cubicBezTo>
                  <a:pt x="2334076" y="1164882"/>
                  <a:pt x="2360342" y="1167161"/>
                  <a:pt x="2386361" y="1170878"/>
                </a:cubicBezTo>
                <a:cubicBezTo>
                  <a:pt x="2416098" y="1167161"/>
                  <a:pt x="2446116" y="1165250"/>
                  <a:pt x="2475571" y="1159727"/>
                </a:cubicBezTo>
                <a:cubicBezTo>
                  <a:pt x="2505698" y="1154078"/>
                  <a:pt x="2535702" y="1147118"/>
                  <a:pt x="2564781" y="1137425"/>
                </a:cubicBezTo>
                <a:lnTo>
                  <a:pt x="2665142" y="1103971"/>
                </a:lnTo>
                <a:lnTo>
                  <a:pt x="2765503" y="1070517"/>
                </a:lnTo>
                <a:cubicBezTo>
                  <a:pt x="2776654" y="1066800"/>
                  <a:pt x="2787216" y="1059953"/>
                  <a:pt x="2798956" y="1059366"/>
                </a:cubicBezTo>
                <a:lnTo>
                  <a:pt x="3021981" y="1048215"/>
                </a:lnTo>
                <a:cubicBezTo>
                  <a:pt x="3112080" y="1033199"/>
                  <a:pt x="3067435" y="1044215"/>
                  <a:pt x="3155795" y="1014761"/>
                </a:cubicBezTo>
                <a:lnTo>
                  <a:pt x="3189249" y="1003610"/>
                </a:lnTo>
                <a:cubicBezTo>
                  <a:pt x="3196683" y="996176"/>
                  <a:pt x="3203342" y="987875"/>
                  <a:pt x="3211552" y="981307"/>
                </a:cubicBezTo>
                <a:cubicBezTo>
                  <a:pt x="3243747" y="955551"/>
                  <a:pt x="3243377" y="966616"/>
                  <a:pt x="3267308" y="936703"/>
                </a:cubicBezTo>
                <a:cubicBezTo>
                  <a:pt x="3275680" y="926238"/>
                  <a:pt x="3281238" y="913714"/>
                  <a:pt x="3289610" y="903249"/>
                </a:cubicBezTo>
                <a:cubicBezTo>
                  <a:pt x="3307769" y="880550"/>
                  <a:pt x="3320527" y="875203"/>
                  <a:pt x="3345366" y="858644"/>
                </a:cubicBezTo>
                <a:cubicBezTo>
                  <a:pt x="3365751" y="828066"/>
                  <a:pt x="3382805" y="793009"/>
                  <a:pt x="3412274" y="769434"/>
                </a:cubicBezTo>
                <a:cubicBezTo>
                  <a:pt x="3422739" y="761062"/>
                  <a:pt x="3435262" y="755504"/>
                  <a:pt x="3445727" y="747132"/>
                </a:cubicBezTo>
                <a:cubicBezTo>
                  <a:pt x="3489462" y="712144"/>
                  <a:pt x="3443388" y="733043"/>
                  <a:pt x="3501483" y="713678"/>
                </a:cubicBezTo>
                <a:cubicBezTo>
                  <a:pt x="3508917" y="706244"/>
                  <a:pt x="3519084" y="700780"/>
                  <a:pt x="3523786" y="691376"/>
                </a:cubicBezTo>
                <a:cubicBezTo>
                  <a:pt x="3534300" y="670349"/>
                  <a:pt x="3529464" y="641091"/>
                  <a:pt x="3546088" y="624468"/>
                </a:cubicBezTo>
                <a:cubicBezTo>
                  <a:pt x="3577868" y="592690"/>
                  <a:pt x="3559643" y="607998"/>
                  <a:pt x="3601844" y="579864"/>
                </a:cubicBezTo>
                <a:cubicBezTo>
                  <a:pt x="3609278" y="568713"/>
                  <a:pt x="3613682" y="554782"/>
                  <a:pt x="3624147" y="546410"/>
                </a:cubicBezTo>
                <a:cubicBezTo>
                  <a:pt x="3633325" y="539067"/>
                  <a:pt x="3647521" y="541307"/>
                  <a:pt x="3657600" y="535259"/>
                </a:cubicBezTo>
                <a:cubicBezTo>
                  <a:pt x="3666615" y="529850"/>
                  <a:pt x="3671693" y="519524"/>
                  <a:pt x="3679903" y="512956"/>
                </a:cubicBezTo>
                <a:cubicBezTo>
                  <a:pt x="3690368" y="504584"/>
                  <a:pt x="3702891" y="499026"/>
                  <a:pt x="3713356" y="490654"/>
                </a:cubicBezTo>
                <a:cubicBezTo>
                  <a:pt x="3721566" y="484086"/>
                  <a:pt x="3729091" y="476561"/>
                  <a:pt x="3735659" y="468351"/>
                </a:cubicBezTo>
                <a:cubicBezTo>
                  <a:pt x="3744031" y="457886"/>
                  <a:pt x="3747875" y="443723"/>
                  <a:pt x="3757961" y="434898"/>
                </a:cubicBezTo>
                <a:cubicBezTo>
                  <a:pt x="3805154" y="393605"/>
                  <a:pt x="3812374" y="394458"/>
                  <a:pt x="3858322" y="379142"/>
                </a:cubicBezTo>
                <a:cubicBezTo>
                  <a:pt x="3954192" y="315228"/>
                  <a:pt x="3832897" y="391854"/>
                  <a:pt x="3925230" y="345688"/>
                </a:cubicBezTo>
                <a:cubicBezTo>
                  <a:pt x="3937217" y="339695"/>
                  <a:pt x="3948218" y="331758"/>
                  <a:pt x="3958683" y="323386"/>
                </a:cubicBezTo>
                <a:cubicBezTo>
                  <a:pt x="3966893" y="316818"/>
                  <a:pt x="3971971" y="306492"/>
                  <a:pt x="3980986" y="301083"/>
                </a:cubicBezTo>
                <a:cubicBezTo>
                  <a:pt x="3991065" y="295035"/>
                  <a:pt x="4003288" y="293649"/>
                  <a:pt x="4014439" y="289932"/>
                </a:cubicBezTo>
                <a:cubicBezTo>
                  <a:pt x="4058001" y="246370"/>
                  <a:pt x="4012293" y="285429"/>
                  <a:pt x="4070195" y="256478"/>
                </a:cubicBezTo>
                <a:cubicBezTo>
                  <a:pt x="4082182" y="250484"/>
                  <a:pt x="4091402" y="239619"/>
                  <a:pt x="4103649" y="234176"/>
                </a:cubicBezTo>
                <a:cubicBezTo>
                  <a:pt x="4125132" y="224628"/>
                  <a:pt x="4148254" y="219307"/>
                  <a:pt x="4170556" y="211873"/>
                </a:cubicBezTo>
                <a:lnTo>
                  <a:pt x="4237464" y="189571"/>
                </a:lnTo>
                <a:lnTo>
                  <a:pt x="4270917" y="178420"/>
                </a:lnTo>
                <a:cubicBezTo>
                  <a:pt x="4274634" y="167269"/>
                  <a:pt x="4276812" y="155480"/>
                  <a:pt x="4282069" y="144966"/>
                </a:cubicBezTo>
                <a:cubicBezTo>
                  <a:pt x="4296138" y="116828"/>
                  <a:pt x="4305928" y="109956"/>
                  <a:pt x="4326674" y="89210"/>
                </a:cubicBezTo>
                <a:cubicBezTo>
                  <a:pt x="4334020" y="67172"/>
                  <a:pt x="4340475" y="38025"/>
                  <a:pt x="4360127" y="22303"/>
                </a:cubicBezTo>
                <a:cubicBezTo>
                  <a:pt x="4369306" y="14960"/>
                  <a:pt x="4382667" y="15517"/>
                  <a:pt x="4393581" y="11151"/>
                </a:cubicBezTo>
                <a:cubicBezTo>
                  <a:pt x="4401298" y="8064"/>
                  <a:pt x="4408449" y="3717"/>
                  <a:pt x="441588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87">
            <a:extLst>
              <a:ext uri="{FF2B5EF4-FFF2-40B4-BE49-F238E27FC236}">
                <a16:creationId xmlns:a16="http://schemas.microsoft.com/office/drawing/2014/main" id="{56868AAB-CAAE-B7B9-5BA6-FB6F5A4F4943}"/>
              </a:ext>
            </a:extLst>
          </p:cNvPr>
          <p:cNvSpPr/>
          <p:nvPr/>
        </p:nvSpPr>
        <p:spPr>
          <a:xfrm>
            <a:off x="6888048" y="856927"/>
            <a:ext cx="4505093" cy="2196789"/>
          </a:xfrm>
          <a:custGeom>
            <a:avLst/>
            <a:gdLst>
              <a:gd name="connsiteX0" fmla="*/ 0 w 4505093"/>
              <a:gd name="connsiteY0" fmla="*/ 2589795 h 2589795"/>
              <a:gd name="connsiteX1" fmla="*/ 11151 w 4505093"/>
              <a:gd name="connsiteY1" fmla="*/ 2511737 h 2589795"/>
              <a:gd name="connsiteX2" fmla="*/ 33454 w 4505093"/>
              <a:gd name="connsiteY2" fmla="*/ 2478283 h 2589795"/>
              <a:gd name="connsiteX3" fmla="*/ 44605 w 4505093"/>
              <a:gd name="connsiteY3" fmla="*/ 2444829 h 2589795"/>
              <a:gd name="connsiteX4" fmla="*/ 66907 w 4505093"/>
              <a:gd name="connsiteY4" fmla="*/ 2411376 h 2589795"/>
              <a:gd name="connsiteX5" fmla="*/ 78059 w 4505093"/>
              <a:gd name="connsiteY5" fmla="*/ 2377922 h 2589795"/>
              <a:gd name="connsiteX6" fmla="*/ 122664 w 4505093"/>
              <a:gd name="connsiteY6" fmla="*/ 2322166 h 2589795"/>
              <a:gd name="connsiteX7" fmla="*/ 167268 w 4505093"/>
              <a:gd name="connsiteY7" fmla="*/ 2255259 h 2589795"/>
              <a:gd name="connsiteX8" fmla="*/ 189571 w 4505093"/>
              <a:gd name="connsiteY8" fmla="*/ 2221805 h 2589795"/>
              <a:gd name="connsiteX9" fmla="*/ 211873 w 4505093"/>
              <a:gd name="connsiteY9" fmla="*/ 2188351 h 2589795"/>
              <a:gd name="connsiteX10" fmla="*/ 234176 w 4505093"/>
              <a:gd name="connsiteY10" fmla="*/ 2166049 h 2589795"/>
              <a:gd name="connsiteX11" fmla="*/ 256478 w 4505093"/>
              <a:gd name="connsiteY11" fmla="*/ 2132595 h 2589795"/>
              <a:gd name="connsiteX12" fmla="*/ 323385 w 4505093"/>
              <a:gd name="connsiteY12" fmla="*/ 2087990 h 2589795"/>
              <a:gd name="connsiteX13" fmla="*/ 401444 w 4505093"/>
              <a:gd name="connsiteY13" fmla="*/ 2065688 h 2589795"/>
              <a:gd name="connsiteX14" fmla="*/ 635620 w 4505093"/>
              <a:gd name="connsiteY14" fmla="*/ 2076839 h 2589795"/>
              <a:gd name="connsiteX15" fmla="*/ 892098 w 4505093"/>
              <a:gd name="connsiteY15" fmla="*/ 2054537 h 2589795"/>
              <a:gd name="connsiteX16" fmla="*/ 936703 w 4505093"/>
              <a:gd name="connsiteY16" fmla="*/ 2009932 h 2589795"/>
              <a:gd name="connsiteX17" fmla="*/ 1037064 w 4505093"/>
              <a:gd name="connsiteY17" fmla="*/ 1976478 h 2589795"/>
              <a:gd name="connsiteX18" fmla="*/ 1070517 w 4505093"/>
              <a:gd name="connsiteY18" fmla="*/ 1965327 h 2589795"/>
              <a:gd name="connsiteX19" fmla="*/ 1148576 w 4505093"/>
              <a:gd name="connsiteY19" fmla="*/ 1954176 h 2589795"/>
              <a:gd name="connsiteX20" fmla="*/ 1170878 w 4505093"/>
              <a:gd name="connsiteY20" fmla="*/ 1887268 h 2589795"/>
              <a:gd name="connsiteX21" fmla="*/ 1182029 w 4505093"/>
              <a:gd name="connsiteY21" fmla="*/ 1853815 h 2589795"/>
              <a:gd name="connsiteX22" fmla="*/ 1193181 w 4505093"/>
              <a:gd name="connsiteY22" fmla="*/ 1809210 h 2589795"/>
              <a:gd name="connsiteX23" fmla="*/ 1215483 w 4505093"/>
              <a:gd name="connsiteY23" fmla="*/ 1775756 h 2589795"/>
              <a:gd name="connsiteX24" fmla="*/ 1248937 w 4505093"/>
              <a:gd name="connsiteY24" fmla="*/ 1708849 h 2589795"/>
              <a:gd name="connsiteX25" fmla="*/ 1293542 w 4505093"/>
              <a:gd name="connsiteY25" fmla="*/ 1653093 h 2589795"/>
              <a:gd name="connsiteX26" fmla="*/ 1315844 w 4505093"/>
              <a:gd name="connsiteY26" fmla="*/ 1619639 h 2589795"/>
              <a:gd name="connsiteX27" fmla="*/ 1349298 w 4505093"/>
              <a:gd name="connsiteY27" fmla="*/ 1597337 h 2589795"/>
              <a:gd name="connsiteX28" fmla="*/ 1371600 w 4505093"/>
              <a:gd name="connsiteY28" fmla="*/ 1575034 h 2589795"/>
              <a:gd name="connsiteX29" fmla="*/ 1405054 w 4505093"/>
              <a:gd name="connsiteY29" fmla="*/ 1563883 h 2589795"/>
              <a:gd name="connsiteX30" fmla="*/ 1449659 w 4505093"/>
              <a:gd name="connsiteY30" fmla="*/ 1541581 h 2589795"/>
              <a:gd name="connsiteX31" fmla="*/ 1516566 w 4505093"/>
              <a:gd name="connsiteY31" fmla="*/ 1496976 h 2589795"/>
              <a:gd name="connsiteX32" fmla="*/ 1538868 w 4505093"/>
              <a:gd name="connsiteY32" fmla="*/ 1474673 h 2589795"/>
              <a:gd name="connsiteX33" fmla="*/ 1572322 w 4505093"/>
              <a:gd name="connsiteY33" fmla="*/ 1463522 h 2589795"/>
              <a:gd name="connsiteX34" fmla="*/ 1650381 w 4505093"/>
              <a:gd name="connsiteY34" fmla="*/ 1396615 h 2589795"/>
              <a:gd name="connsiteX35" fmla="*/ 1683834 w 4505093"/>
              <a:gd name="connsiteY35" fmla="*/ 1385463 h 2589795"/>
              <a:gd name="connsiteX36" fmla="*/ 1784195 w 4505093"/>
              <a:gd name="connsiteY36" fmla="*/ 1396615 h 2589795"/>
              <a:gd name="connsiteX37" fmla="*/ 1851103 w 4505093"/>
              <a:gd name="connsiteY37" fmla="*/ 1430068 h 2589795"/>
              <a:gd name="connsiteX38" fmla="*/ 1918010 w 4505093"/>
              <a:gd name="connsiteY38" fmla="*/ 1441220 h 2589795"/>
              <a:gd name="connsiteX39" fmla="*/ 1962615 w 4505093"/>
              <a:gd name="connsiteY39" fmla="*/ 1430068 h 2589795"/>
              <a:gd name="connsiteX40" fmla="*/ 2341756 w 4505093"/>
              <a:gd name="connsiteY40" fmla="*/ 1407766 h 2589795"/>
              <a:gd name="connsiteX41" fmla="*/ 2408664 w 4505093"/>
              <a:gd name="connsiteY41" fmla="*/ 1385463 h 2589795"/>
              <a:gd name="connsiteX42" fmla="*/ 2475571 w 4505093"/>
              <a:gd name="connsiteY42" fmla="*/ 1340859 h 2589795"/>
              <a:gd name="connsiteX43" fmla="*/ 2509025 w 4505093"/>
              <a:gd name="connsiteY43" fmla="*/ 1329707 h 2589795"/>
              <a:gd name="connsiteX44" fmla="*/ 2575932 w 4505093"/>
              <a:gd name="connsiteY44" fmla="*/ 1296254 h 2589795"/>
              <a:gd name="connsiteX45" fmla="*/ 2631688 w 4505093"/>
              <a:gd name="connsiteY45" fmla="*/ 1285102 h 2589795"/>
              <a:gd name="connsiteX46" fmla="*/ 2698595 w 4505093"/>
              <a:gd name="connsiteY46" fmla="*/ 1262800 h 2589795"/>
              <a:gd name="connsiteX47" fmla="*/ 2765503 w 4505093"/>
              <a:gd name="connsiteY47" fmla="*/ 1184742 h 2589795"/>
              <a:gd name="connsiteX48" fmla="*/ 2776654 w 4505093"/>
              <a:gd name="connsiteY48" fmla="*/ 1117834 h 2589795"/>
              <a:gd name="connsiteX49" fmla="*/ 2854712 w 4505093"/>
              <a:gd name="connsiteY49" fmla="*/ 1062078 h 2589795"/>
              <a:gd name="connsiteX50" fmla="*/ 2910468 w 4505093"/>
              <a:gd name="connsiteY50" fmla="*/ 1017473 h 2589795"/>
              <a:gd name="connsiteX51" fmla="*/ 2943922 w 4505093"/>
              <a:gd name="connsiteY51" fmla="*/ 1006322 h 2589795"/>
              <a:gd name="connsiteX52" fmla="*/ 3055434 w 4505093"/>
              <a:gd name="connsiteY52" fmla="*/ 939415 h 2589795"/>
              <a:gd name="connsiteX53" fmla="*/ 3088888 w 4505093"/>
              <a:gd name="connsiteY53" fmla="*/ 905961 h 2589795"/>
              <a:gd name="connsiteX54" fmla="*/ 3133493 w 4505093"/>
              <a:gd name="connsiteY54" fmla="*/ 816751 h 2589795"/>
              <a:gd name="connsiteX55" fmla="*/ 3155795 w 4505093"/>
              <a:gd name="connsiteY55" fmla="*/ 783298 h 2589795"/>
              <a:gd name="connsiteX56" fmla="*/ 3189249 w 4505093"/>
              <a:gd name="connsiteY56" fmla="*/ 616029 h 2589795"/>
              <a:gd name="connsiteX57" fmla="*/ 3200400 w 4505093"/>
              <a:gd name="connsiteY57" fmla="*/ 582576 h 2589795"/>
              <a:gd name="connsiteX58" fmla="*/ 3267307 w 4505093"/>
              <a:gd name="connsiteY58" fmla="*/ 537971 h 2589795"/>
              <a:gd name="connsiteX59" fmla="*/ 3300761 w 4505093"/>
              <a:gd name="connsiteY59" fmla="*/ 515668 h 2589795"/>
              <a:gd name="connsiteX60" fmla="*/ 3323064 w 4505093"/>
              <a:gd name="connsiteY60" fmla="*/ 493366 h 2589795"/>
              <a:gd name="connsiteX61" fmla="*/ 3367668 w 4505093"/>
              <a:gd name="connsiteY61" fmla="*/ 471063 h 2589795"/>
              <a:gd name="connsiteX62" fmla="*/ 3434576 w 4505093"/>
              <a:gd name="connsiteY62" fmla="*/ 404156 h 2589795"/>
              <a:gd name="connsiteX63" fmla="*/ 3490332 w 4505093"/>
              <a:gd name="connsiteY63" fmla="*/ 359551 h 2589795"/>
              <a:gd name="connsiteX64" fmla="*/ 3546088 w 4505093"/>
              <a:gd name="connsiteY64" fmla="*/ 314946 h 2589795"/>
              <a:gd name="connsiteX65" fmla="*/ 3557239 w 4505093"/>
              <a:gd name="connsiteY65" fmla="*/ 281493 h 2589795"/>
              <a:gd name="connsiteX66" fmla="*/ 3579542 w 4505093"/>
              <a:gd name="connsiteY66" fmla="*/ 259190 h 2589795"/>
              <a:gd name="connsiteX67" fmla="*/ 3624146 w 4505093"/>
              <a:gd name="connsiteY67" fmla="*/ 158829 h 2589795"/>
              <a:gd name="connsiteX68" fmla="*/ 3646449 w 4505093"/>
              <a:gd name="connsiteY68" fmla="*/ 136527 h 2589795"/>
              <a:gd name="connsiteX69" fmla="*/ 3679903 w 4505093"/>
              <a:gd name="connsiteY69" fmla="*/ 125376 h 2589795"/>
              <a:gd name="connsiteX70" fmla="*/ 3713356 w 4505093"/>
              <a:gd name="connsiteY70" fmla="*/ 103073 h 2589795"/>
              <a:gd name="connsiteX71" fmla="*/ 3847171 w 4505093"/>
              <a:gd name="connsiteY71" fmla="*/ 69620 h 2589795"/>
              <a:gd name="connsiteX72" fmla="*/ 3936381 w 4505093"/>
              <a:gd name="connsiteY72" fmla="*/ 47317 h 2589795"/>
              <a:gd name="connsiteX73" fmla="*/ 4103649 w 4505093"/>
              <a:gd name="connsiteY73" fmla="*/ 58468 h 2589795"/>
              <a:gd name="connsiteX74" fmla="*/ 4192859 w 4505093"/>
              <a:gd name="connsiteY74" fmla="*/ 36166 h 2589795"/>
              <a:gd name="connsiteX75" fmla="*/ 4226312 w 4505093"/>
              <a:gd name="connsiteY75" fmla="*/ 13863 h 2589795"/>
              <a:gd name="connsiteX76" fmla="*/ 4415883 w 4505093"/>
              <a:gd name="connsiteY76" fmla="*/ 13863 h 2589795"/>
              <a:gd name="connsiteX77" fmla="*/ 4505093 w 4505093"/>
              <a:gd name="connsiteY77" fmla="*/ 13863 h 258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505093" h="2589795">
                <a:moveTo>
                  <a:pt x="0" y="2589795"/>
                </a:moveTo>
                <a:cubicBezTo>
                  <a:pt x="3717" y="2563776"/>
                  <a:pt x="3598" y="2536912"/>
                  <a:pt x="11151" y="2511737"/>
                </a:cubicBezTo>
                <a:cubicBezTo>
                  <a:pt x="15002" y="2498900"/>
                  <a:pt x="27460" y="2490270"/>
                  <a:pt x="33454" y="2478283"/>
                </a:cubicBezTo>
                <a:cubicBezTo>
                  <a:pt x="38711" y="2467769"/>
                  <a:pt x="39348" y="2455343"/>
                  <a:pt x="44605" y="2444829"/>
                </a:cubicBezTo>
                <a:cubicBezTo>
                  <a:pt x="50598" y="2432842"/>
                  <a:pt x="60913" y="2423363"/>
                  <a:pt x="66907" y="2411376"/>
                </a:cubicBezTo>
                <a:cubicBezTo>
                  <a:pt x="72164" y="2400862"/>
                  <a:pt x="72802" y="2388436"/>
                  <a:pt x="78059" y="2377922"/>
                </a:cubicBezTo>
                <a:cubicBezTo>
                  <a:pt x="105353" y="2323335"/>
                  <a:pt x="91543" y="2363660"/>
                  <a:pt x="122664" y="2322166"/>
                </a:cubicBezTo>
                <a:cubicBezTo>
                  <a:pt x="138746" y="2300723"/>
                  <a:pt x="152400" y="2277561"/>
                  <a:pt x="167268" y="2255259"/>
                </a:cubicBezTo>
                <a:lnTo>
                  <a:pt x="189571" y="2221805"/>
                </a:lnTo>
                <a:cubicBezTo>
                  <a:pt x="197005" y="2210654"/>
                  <a:pt x="202396" y="2197828"/>
                  <a:pt x="211873" y="2188351"/>
                </a:cubicBezTo>
                <a:cubicBezTo>
                  <a:pt x="219307" y="2180917"/>
                  <a:pt x="227608" y="2174259"/>
                  <a:pt x="234176" y="2166049"/>
                </a:cubicBezTo>
                <a:cubicBezTo>
                  <a:pt x="242548" y="2155584"/>
                  <a:pt x="246392" y="2141420"/>
                  <a:pt x="256478" y="2132595"/>
                </a:cubicBezTo>
                <a:cubicBezTo>
                  <a:pt x="276650" y="2114944"/>
                  <a:pt x="297381" y="2094491"/>
                  <a:pt x="323385" y="2087990"/>
                </a:cubicBezTo>
                <a:cubicBezTo>
                  <a:pt x="379394" y="2073988"/>
                  <a:pt x="353451" y="2081685"/>
                  <a:pt x="401444" y="2065688"/>
                </a:cubicBezTo>
                <a:cubicBezTo>
                  <a:pt x="479503" y="2069405"/>
                  <a:pt x="557473" y="2076839"/>
                  <a:pt x="635620" y="2076839"/>
                </a:cubicBezTo>
                <a:cubicBezTo>
                  <a:pt x="835169" y="2076839"/>
                  <a:pt x="793590" y="2087372"/>
                  <a:pt x="892098" y="2054537"/>
                </a:cubicBezTo>
                <a:cubicBezTo>
                  <a:pt x="906966" y="2039669"/>
                  <a:pt x="916755" y="2016581"/>
                  <a:pt x="936703" y="2009932"/>
                </a:cubicBezTo>
                <a:lnTo>
                  <a:pt x="1037064" y="1976478"/>
                </a:lnTo>
                <a:cubicBezTo>
                  <a:pt x="1048215" y="1972761"/>
                  <a:pt x="1058881" y="1966989"/>
                  <a:pt x="1070517" y="1965327"/>
                </a:cubicBezTo>
                <a:lnTo>
                  <a:pt x="1148576" y="1954176"/>
                </a:lnTo>
                <a:lnTo>
                  <a:pt x="1170878" y="1887268"/>
                </a:lnTo>
                <a:cubicBezTo>
                  <a:pt x="1174595" y="1876117"/>
                  <a:pt x="1179178" y="1865218"/>
                  <a:pt x="1182029" y="1853815"/>
                </a:cubicBezTo>
                <a:cubicBezTo>
                  <a:pt x="1185746" y="1838947"/>
                  <a:pt x="1187144" y="1823297"/>
                  <a:pt x="1193181" y="1809210"/>
                </a:cubicBezTo>
                <a:cubicBezTo>
                  <a:pt x="1198460" y="1796892"/>
                  <a:pt x="1209490" y="1787743"/>
                  <a:pt x="1215483" y="1775756"/>
                </a:cubicBezTo>
                <a:cubicBezTo>
                  <a:pt x="1261643" y="1683433"/>
                  <a:pt x="1185030" y="1804706"/>
                  <a:pt x="1248937" y="1708849"/>
                </a:cubicBezTo>
                <a:cubicBezTo>
                  <a:pt x="1270646" y="1643720"/>
                  <a:pt x="1243102" y="1703533"/>
                  <a:pt x="1293542" y="1653093"/>
                </a:cubicBezTo>
                <a:cubicBezTo>
                  <a:pt x="1303019" y="1643616"/>
                  <a:pt x="1306367" y="1629116"/>
                  <a:pt x="1315844" y="1619639"/>
                </a:cubicBezTo>
                <a:cubicBezTo>
                  <a:pt x="1325321" y="1610162"/>
                  <a:pt x="1338833" y="1605709"/>
                  <a:pt x="1349298" y="1597337"/>
                </a:cubicBezTo>
                <a:cubicBezTo>
                  <a:pt x="1357508" y="1590769"/>
                  <a:pt x="1362585" y="1580443"/>
                  <a:pt x="1371600" y="1575034"/>
                </a:cubicBezTo>
                <a:cubicBezTo>
                  <a:pt x="1381679" y="1568986"/>
                  <a:pt x="1394250" y="1568513"/>
                  <a:pt x="1405054" y="1563883"/>
                </a:cubicBezTo>
                <a:cubicBezTo>
                  <a:pt x="1420333" y="1557335"/>
                  <a:pt x="1435405" y="1550134"/>
                  <a:pt x="1449659" y="1541581"/>
                </a:cubicBezTo>
                <a:cubicBezTo>
                  <a:pt x="1472643" y="1527790"/>
                  <a:pt x="1497613" y="1515930"/>
                  <a:pt x="1516566" y="1496976"/>
                </a:cubicBezTo>
                <a:cubicBezTo>
                  <a:pt x="1524000" y="1489542"/>
                  <a:pt x="1529853" y="1480082"/>
                  <a:pt x="1538868" y="1474673"/>
                </a:cubicBezTo>
                <a:cubicBezTo>
                  <a:pt x="1548947" y="1468625"/>
                  <a:pt x="1561171" y="1467239"/>
                  <a:pt x="1572322" y="1463522"/>
                </a:cubicBezTo>
                <a:cubicBezTo>
                  <a:pt x="1599762" y="1436082"/>
                  <a:pt x="1616412" y="1413600"/>
                  <a:pt x="1650381" y="1396615"/>
                </a:cubicBezTo>
                <a:cubicBezTo>
                  <a:pt x="1660894" y="1391358"/>
                  <a:pt x="1672683" y="1389180"/>
                  <a:pt x="1683834" y="1385463"/>
                </a:cubicBezTo>
                <a:cubicBezTo>
                  <a:pt x="1717288" y="1389180"/>
                  <a:pt x="1750993" y="1391081"/>
                  <a:pt x="1784195" y="1396615"/>
                </a:cubicBezTo>
                <a:cubicBezTo>
                  <a:pt x="1860032" y="1409255"/>
                  <a:pt x="1774041" y="1404380"/>
                  <a:pt x="1851103" y="1430068"/>
                </a:cubicBezTo>
                <a:cubicBezTo>
                  <a:pt x="1872553" y="1437218"/>
                  <a:pt x="1895708" y="1437503"/>
                  <a:pt x="1918010" y="1441220"/>
                </a:cubicBezTo>
                <a:cubicBezTo>
                  <a:pt x="1932878" y="1437503"/>
                  <a:pt x="1947536" y="1432810"/>
                  <a:pt x="1962615" y="1430068"/>
                </a:cubicBezTo>
                <a:cubicBezTo>
                  <a:pt x="2092327" y="1406483"/>
                  <a:pt x="2196925" y="1413130"/>
                  <a:pt x="2341756" y="1407766"/>
                </a:cubicBezTo>
                <a:cubicBezTo>
                  <a:pt x="2364059" y="1400332"/>
                  <a:pt x="2389103" y="1398503"/>
                  <a:pt x="2408664" y="1385463"/>
                </a:cubicBezTo>
                <a:cubicBezTo>
                  <a:pt x="2430966" y="1370595"/>
                  <a:pt x="2450143" y="1349336"/>
                  <a:pt x="2475571" y="1340859"/>
                </a:cubicBezTo>
                <a:cubicBezTo>
                  <a:pt x="2486722" y="1337142"/>
                  <a:pt x="2498511" y="1334964"/>
                  <a:pt x="2509025" y="1329707"/>
                </a:cubicBezTo>
                <a:cubicBezTo>
                  <a:pt x="2563536" y="1302451"/>
                  <a:pt x="2519872" y="1310269"/>
                  <a:pt x="2575932" y="1296254"/>
                </a:cubicBezTo>
                <a:cubicBezTo>
                  <a:pt x="2594320" y="1291657"/>
                  <a:pt x="2613402" y="1290089"/>
                  <a:pt x="2631688" y="1285102"/>
                </a:cubicBezTo>
                <a:cubicBezTo>
                  <a:pt x="2654368" y="1278916"/>
                  <a:pt x="2698595" y="1262800"/>
                  <a:pt x="2698595" y="1262800"/>
                </a:cubicBezTo>
                <a:cubicBezTo>
                  <a:pt x="2752677" y="1208718"/>
                  <a:pt x="2731536" y="1235690"/>
                  <a:pt x="2765503" y="1184742"/>
                </a:cubicBezTo>
                <a:cubicBezTo>
                  <a:pt x="2769220" y="1162439"/>
                  <a:pt x="2765673" y="1137599"/>
                  <a:pt x="2776654" y="1117834"/>
                </a:cubicBezTo>
                <a:cubicBezTo>
                  <a:pt x="2782929" y="1106538"/>
                  <a:pt x="2841167" y="1072914"/>
                  <a:pt x="2854712" y="1062078"/>
                </a:cubicBezTo>
                <a:cubicBezTo>
                  <a:pt x="2889279" y="1034424"/>
                  <a:pt x="2864714" y="1040350"/>
                  <a:pt x="2910468" y="1017473"/>
                </a:cubicBezTo>
                <a:cubicBezTo>
                  <a:pt x="2920982" y="1012216"/>
                  <a:pt x="2933118" y="1010952"/>
                  <a:pt x="2943922" y="1006322"/>
                </a:cubicBezTo>
                <a:cubicBezTo>
                  <a:pt x="2974722" y="993122"/>
                  <a:pt x="3035614" y="959235"/>
                  <a:pt x="3055434" y="939415"/>
                </a:cubicBezTo>
                <a:cubicBezTo>
                  <a:pt x="3066585" y="928264"/>
                  <a:pt x="3079426" y="918577"/>
                  <a:pt x="3088888" y="905961"/>
                </a:cubicBezTo>
                <a:cubicBezTo>
                  <a:pt x="3158439" y="813227"/>
                  <a:pt x="3099192" y="885355"/>
                  <a:pt x="3133493" y="816751"/>
                </a:cubicBezTo>
                <a:cubicBezTo>
                  <a:pt x="3139486" y="804764"/>
                  <a:pt x="3148361" y="794449"/>
                  <a:pt x="3155795" y="783298"/>
                </a:cubicBezTo>
                <a:cubicBezTo>
                  <a:pt x="3198344" y="655654"/>
                  <a:pt x="3161755" y="780995"/>
                  <a:pt x="3189249" y="616029"/>
                </a:cubicBezTo>
                <a:cubicBezTo>
                  <a:pt x="3191181" y="604435"/>
                  <a:pt x="3192089" y="590887"/>
                  <a:pt x="3200400" y="582576"/>
                </a:cubicBezTo>
                <a:cubicBezTo>
                  <a:pt x="3219353" y="563623"/>
                  <a:pt x="3245005" y="552839"/>
                  <a:pt x="3267307" y="537971"/>
                </a:cubicBezTo>
                <a:cubicBezTo>
                  <a:pt x="3278458" y="530537"/>
                  <a:pt x="3291284" y="525145"/>
                  <a:pt x="3300761" y="515668"/>
                </a:cubicBezTo>
                <a:cubicBezTo>
                  <a:pt x="3308195" y="508234"/>
                  <a:pt x="3314316" y="499198"/>
                  <a:pt x="3323064" y="493366"/>
                </a:cubicBezTo>
                <a:cubicBezTo>
                  <a:pt x="3336895" y="484145"/>
                  <a:pt x="3354688" y="481447"/>
                  <a:pt x="3367668" y="471063"/>
                </a:cubicBezTo>
                <a:cubicBezTo>
                  <a:pt x="3392297" y="451360"/>
                  <a:pt x="3408333" y="421652"/>
                  <a:pt x="3434576" y="404156"/>
                </a:cubicBezTo>
                <a:cubicBezTo>
                  <a:pt x="3537538" y="335515"/>
                  <a:pt x="3410885" y="423109"/>
                  <a:pt x="3490332" y="359551"/>
                </a:cubicBezTo>
                <a:cubicBezTo>
                  <a:pt x="3560668" y="303282"/>
                  <a:pt x="3492236" y="368798"/>
                  <a:pt x="3546088" y="314946"/>
                </a:cubicBezTo>
                <a:cubicBezTo>
                  <a:pt x="3549805" y="303795"/>
                  <a:pt x="3551191" y="291572"/>
                  <a:pt x="3557239" y="281493"/>
                </a:cubicBezTo>
                <a:cubicBezTo>
                  <a:pt x="3562648" y="272478"/>
                  <a:pt x="3574840" y="268594"/>
                  <a:pt x="3579542" y="259190"/>
                </a:cubicBezTo>
                <a:cubicBezTo>
                  <a:pt x="3620802" y="176671"/>
                  <a:pt x="3580413" y="213496"/>
                  <a:pt x="3624146" y="158829"/>
                </a:cubicBezTo>
                <a:cubicBezTo>
                  <a:pt x="3630714" y="150619"/>
                  <a:pt x="3637434" y="141936"/>
                  <a:pt x="3646449" y="136527"/>
                </a:cubicBezTo>
                <a:cubicBezTo>
                  <a:pt x="3656528" y="130480"/>
                  <a:pt x="3668752" y="129093"/>
                  <a:pt x="3679903" y="125376"/>
                </a:cubicBezTo>
                <a:cubicBezTo>
                  <a:pt x="3691054" y="117942"/>
                  <a:pt x="3701109" y="108516"/>
                  <a:pt x="3713356" y="103073"/>
                </a:cubicBezTo>
                <a:cubicBezTo>
                  <a:pt x="3778438" y="74148"/>
                  <a:pt x="3779461" y="84129"/>
                  <a:pt x="3847171" y="69620"/>
                </a:cubicBezTo>
                <a:cubicBezTo>
                  <a:pt x="3877142" y="63197"/>
                  <a:pt x="3936381" y="47317"/>
                  <a:pt x="3936381" y="47317"/>
                </a:cubicBezTo>
                <a:cubicBezTo>
                  <a:pt x="3992137" y="51034"/>
                  <a:pt x="4047769" y="58468"/>
                  <a:pt x="4103649" y="58468"/>
                </a:cubicBezTo>
                <a:cubicBezTo>
                  <a:pt x="4130561" y="58468"/>
                  <a:pt x="4166461" y="44965"/>
                  <a:pt x="4192859" y="36166"/>
                </a:cubicBezTo>
                <a:cubicBezTo>
                  <a:pt x="4204010" y="28732"/>
                  <a:pt x="4214325" y="19857"/>
                  <a:pt x="4226312" y="13863"/>
                </a:cubicBezTo>
                <a:cubicBezTo>
                  <a:pt x="4285713" y="-15838"/>
                  <a:pt x="4352553" y="10984"/>
                  <a:pt x="4415883" y="13863"/>
                </a:cubicBezTo>
                <a:cubicBezTo>
                  <a:pt x="4445589" y="15213"/>
                  <a:pt x="4475356" y="13863"/>
                  <a:pt x="4505093" y="13863"/>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6695E813-763E-0C9D-1423-9550EA170CA6}"/>
              </a:ext>
            </a:extLst>
          </p:cNvPr>
          <p:cNvSpPr txBox="1"/>
          <p:nvPr/>
        </p:nvSpPr>
        <p:spPr>
          <a:xfrm>
            <a:off x="195943" y="945863"/>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Mass</a:t>
            </a:r>
          </a:p>
        </p:txBody>
      </p:sp>
      <p:sp>
        <p:nvSpPr>
          <p:cNvPr id="93" name="TextBox 92">
            <a:extLst>
              <a:ext uri="{FF2B5EF4-FFF2-40B4-BE49-F238E27FC236}">
                <a16:creationId xmlns:a16="http://schemas.microsoft.com/office/drawing/2014/main" id="{59FE0437-1561-28BA-2B68-6D8239524BFF}"/>
              </a:ext>
            </a:extLst>
          </p:cNvPr>
          <p:cNvSpPr txBox="1"/>
          <p:nvPr/>
        </p:nvSpPr>
        <p:spPr>
          <a:xfrm>
            <a:off x="4606839" y="2639678"/>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94" name="TextBox 93">
            <a:extLst>
              <a:ext uri="{FF2B5EF4-FFF2-40B4-BE49-F238E27FC236}">
                <a16:creationId xmlns:a16="http://schemas.microsoft.com/office/drawing/2014/main" id="{34734720-8331-B112-76C9-EC605E9BC818}"/>
              </a:ext>
            </a:extLst>
          </p:cNvPr>
          <p:cNvSpPr txBox="1"/>
          <p:nvPr/>
        </p:nvSpPr>
        <p:spPr>
          <a:xfrm>
            <a:off x="6122136" y="954571"/>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Mass</a:t>
            </a:r>
          </a:p>
        </p:txBody>
      </p:sp>
      <p:sp>
        <p:nvSpPr>
          <p:cNvPr id="95" name="TextBox 94">
            <a:extLst>
              <a:ext uri="{FF2B5EF4-FFF2-40B4-BE49-F238E27FC236}">
                <a16:creationId xmlns:a16="http://schemas.microsoft.com/office/drawing/2014/main" id="{FC61BB7D-0ACF-6660-1FA5-E15F2915A9EA}"/>
              </a:ext>
            </a:extLst>
          </p:cNvPr>
          <p:cNvSpPr txBox="1"/>
          <p:nvPr/>
        </p:nvSpPr>
        <p:spPr>
          <a:xfrm>
            <a:off x="10533032" y="2648386"/>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cxnSp>
        <p:nvCxnSpPr>
          <p:cNvPr id="97" name="Straight Arrow Connector 96">
            <a:extLst>
              <a:ext uri="{FF2B5EF4-FFF2-40B4-BE49-F238E27FC236}">
                <a16:creationId xmlns:a16="http://schemas.microsoft.com/office/drawing/2014/main" id="{90CDEE5D-D6C9-8BB0-FBAB-96EE73928EC2}"/>
              </a:ext>
            </a:extLst>
          </p:cNvPr>
          <p:cNvCxnSpPr>
            <a:cxnSpLocks/>
          </p:cNvCxnSpPr>
          <p:nvPr/>
        </p:nvCxnSpPr>
        <p:spPr>
          <a:xfrm>
            <a:off x="1384446" y="6642754"/>
            <a:ext cx="1821843"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853451A-1DDA-756B-42E8-9F095BD00FE9}"/>
              </a:ext>
            </a:extLst>
          </p:cNvPr>
          <p:cNvCxnSpPr>
            <a:cxnSpLocks/>
          </p:cNvCxnSpPr>
          <p:nvPr/>
        </p:nvCxnSpPr>
        <p:spPr>
          <a:xfrm>
            <a:off x="8157475" y="6664524"/>
            <a:ext cx="1014198"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892F467C-0795-EC25-B4B4-DFF193C0375A}"/>
              </a:ext>
            </a:extLst>
          </p:cNvPr>
          <p:cNvCxnSpPr>
            <a:cxnSpLocks/>
          </p:cNvCxnSpPr>
          <p:nvPr/>
        </p:nvCxnSpPr>
        <p:spPr>
          <a:xfrm>
            <a:off x="4274562" y="2064692"/>
            <a:ext cx="111174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25EE2FE-F10F-B379-530E-68604414DB03}"/>
              </a:ext>
            </a:extLst>
          </p:cNvPr>
          <p:cNvCxnSpPr>
            <a:cxnSpLocks/>
          </p:cNvCxnSpPr>
          <p:nvPr/>
        </p:nvCxnSpPr>
        <p:spPr>
          <a:xfrm>
            <a:off x="4234857" y="1531922"/>
            <a:ext cx="0" cy="13011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27D4E59-6722-F3E7-83E5-F569B0E6B4DC}"/>
              </a:ext>
            </a:extLst>
          </p:cNvPr>
          <p:cNvCxnSpPr>
            <a:cxnSpLocks/>
          </p:cNvCxnSpPr>
          <p:nvPr/>
        </p:nvCxnSpPr>
        <p:spPr>
          <a:xfrm>
            <a:off x="5419226" y="1052151"/>
            <a:ext cx="0" cy="185492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17117766-03B7-3C0E-94D3-803AE31B1F26}"/>
              </a:ext>
            </a:extLst>
          </p:cNvPr>
          <p:cNvSpPr txBox="1"/>
          <p:nvPr/>
        </p:nvSpPr>
        <p:spPr>
          <a:xfrm>
            <a:off x="4236723" y="1733987"/>
            <a:ext cx="11734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½ orbital period</a:t>
            </a:r>
          </a:p>
        </p:txBody>
      </p:sp>
      <p:sp>
        <p:nvSpPr>
          <p:cNvPr id="117" name="TextBox 116">
            <a:extLst>
              <a:ext uri="{FF2B5EF4-FFF2-40B4-BE49-F238E27FC236}">
                <a16:creationId xmlns:a16="http://schemas.microsoft.com/office/drawing/2014/main" id="{406D2162-C170-523C-C9D7-4A037B2B2381}"/>
              </a:ext>
            </a:extLst>
          </p:cNvPr>
          <p:cNvSpPr txBox="1"/>
          <p:nvPr/>
        </p:nvSpPr>
        <p:spPr>
          <a:xfrm>
            <a:off x="1166946" y="231754"/>
            <a:ext cx="377000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Mass high ½ orbital period in the past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ó"/>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large acceleration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large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splashback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radius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5287CC24-691E-57FD-0EF3-07E4D9796763}"/>
              </a:ext>
            </a:extLst>
          </p:cNvPr>
          <p:cNvSpPr txBox="1"/>
          <p:nvPr/>
        </p:nvSpPr>
        <p:spPr>
          <a:xfrm>
            <a:off x="7302152" y="214335"/>
            <a:ext cx="37033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Mass low ½ orbital period in the past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ó"/>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small acceleration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ó"/>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small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splashback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radius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C0436A3E-5BAC-813F-BB4E-AF95B3AEB942}"/>
              </a:ext>
            </a:extLst>
          </p:cNvPr>
          <p:cNvSpPr txBox="1"/>
          <p:nvPr/>
        </p:nvSpPr>
        <p:spPr>
          <a:xfrm>
            <a:off x="5417179" y="5054745"/>
            <a:ext cx="16506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radius is anti-correlated with accretion rate</a:t>
            </a:r>
          </a:p>
        </p:txBody>
      </p:sp>
      <p:cxnSp>
        <p:nvCxnSpPr>
          <p:cNvPr id="3" name="Straight Arrow Connector 2">
            <a:extLst>
              <a:ext uri="{FF2B5EF4-FFF2-40B4-BE49-F238E27FC236}">
                <a16:creationId xmlns:a16="http://schemas.microsoft.com/office/drawing/2014/main" id="{3A03785B-4116-05AA-41BC-68697EA9A23D}"/>
              </a:ext>
            </a:extLst>
          </p:cNvPr>
          <p:cNvCxnSpPr>
            <a:cxnSpLocks/>
          </p:cNvCxnSpPr>
          <p:nvPr/>
        </p:nvCxnSpPr>
        <p:spPr>
          <a:xfrm>
            <a:off x="5731329" y="916395"/>
            <a:ext cx="0" cy="379797"/>
          </a:xfrm>
          <a:prstGeom prst="straightConnector1">
            <a:avLst/>
          </a:prstGeom>
          <a:ln w="38100">
            <a:solidFill>
              <a:schemeClr val="accent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35BBB1B-D7BC-F033-61B3-15B1E34D415C}"/>
              </a:ext>
            </a:extLst>
          </p:cNvPr>
          <p:cNvCxnSpPr>
            <a:cxnSpLocks/>
          </p:cNvCxnSpPr>
          <p:nvPr/>
        </p:nvCxnSpPr>
        <p:spPr>
          <a:xfrm>
            <a:off x="11859997" y="846040"/>
            <a:ext cx="0" cy="992908"/>
          </a:xfrm>
          <a:prstGeom prst="straightConnector1">
            <a:avLst/>
          </a:prstGeom>
          <a:ln w="38100">
            <a:solidFill>
              <a:schemeClr val="accent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DD156C5-4FC4-D18E-54D2-64721EBF1657}"/>
              </a:ext>
            </a:extLst>
          </p:cNvPr>
          <p:cNvSpPr txBox="1"/>
          <p:nvPr/>
        </p:nvSpPr>
        <p:spPr>
          <a:xfrm>
            <a:off x="5481222" y="1339331"/>
            <a:ext cx="1182262" cy="738664"/>
          </a:xfrm>
          <a:prstGeom prst="rect">
            <a:avLst/>
          </a:prstGeom>
          <a:noFill/>
        </p:spPr>
        <p:txBody>
          <a:bodyPr wrap="square">
            <a:spAutoFit/>
          </a:bodyPr>
          <a:lstStyle/>
          <a:p>
            <a:r>
              <a:rPr lang="en-US" sz="1400" dirty="0">
                <a:solidFill>
                  <a:srgbClr val="FF0000"/>
                </a:solidFill>
                <a:latin typeface="Calibri" panose="020F0502020204030204"/>
                <a:sym typeface="Wingdings" pitchFamily="2" charset="2"/>
              </a:rPr>
              <a:t>Low accretion rate</a:t>
            </a:r>
            <a:endParaRPr lang="en-US" sz="1400" dirty="0">
              <a:solidFill>
                <a:srgbClr val="FF0000"/>
              </a:solidFill>
            </a:endParaRPr>
          </a:p>
        </p:txBody>
      </p:sp>
      <p:sp>
        <p:nvSpPr>
          <p:cNvPr id="23" name="TextBox 22">
            <a:extLst>
              <a:ext uri="{FF2B5EF4-FFF2-40B4-BE49-F238E27FC236}">
                <a16:creationId xmlns:a16="http://schemas.microsoft.com/office/drawing/2014/main" id="{F76124A3-870E-0573-BD97-F9BBA27D2D3C}"/>
              </a:ext>
            </a:extLst>
          </p:cNvPr>
          <p:cNvSpPr txBox="1"/>
          <p:nvPr/>
        </p:nvSpPr>
        <p:spPr>
          <a:xfrm>
            <a:off x="10924090" y="1116172"/>
            <a:ext cx="1182262" cy="738664"/>
          </a:xfrm>
          <a:prstGeom prst="rect">
            <a:avLst/>
          </a:prstGeom>
          <a:noFill/>
        </p:spPr>
        <p:txBody>
          <a:bodyPr wrap="square">
            <a:spAutoFit/>
          </a:bodyPr>
          <a:lstStyle/>
          <a:p>
            <a:r>
              <a:rPr lang="en-US" sz="1400" dirty="0">
                <a:solidFill>
                  <a:srgbClr val="FF0000"/>
                </a:solidFill>
                <a:latin typeface="Calibri" panose="020F0502020204030204"/>
                <a:sym typeface="Wingdings" pitchFamily="2" charset="2"/>
              </a:rPr>
              <a:t>High accretion rate</a:t>
            </a:r>
            <a:endParaRPr lang="en-US" sz="1400" dirty="0">
              <a:solidFill>
                <a:srgbClr val="FF0000"/>
              </a:solidFill>
            </a:endParaRPr>
          </a:p>
        </p:txBody>
      </p:sp>
      <p:cxnSp>
        <p:nvCxnSpPr>
          <p:cNvPr id="25" name="Straight Connector 24">
            <a:extLst>
              <a:ext uri="{FF2B5EF4-FFF2-40B4-BE49-F238E27FC236}">
                <a16:creationId xmlns:a16="http://schemas.microsoft.com/office/drawing/2014/main" id="{44F80F4B-9B2E-63D5-B400-C903927E7F77}"/>
              </a:ext>
            </a:extLst>
          </p:cNvPr>
          <p:cNvCxnSpPr>
            <a:cxnSpLocks/>
          </p:cNvCxnSpPr>
          <p:nvPr/>
        </p:nvCxnSpPr>
        <p:spPr>
          <a:xfrm>
            <a:off x="4268602" y="1310991"/>
            <a:ext cx="146272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EB463E-3E9B-7B44-8B5D-0BE89303BAE4}"/>
              </a:ext>
            </a:extLst>
          </p:cNvPr>
          <p:cNvCxnSpPr>
            <a:cxnSpLocks/>
          </p:cNvCxnSpPr>
          <p:nvPr/>
        </p:nvCxnSpPr>
        <p:spPr>
          <a:xfrm flipV="1">
            <a:off x="5220018" y="859230"/>
            <a:ext cx="50042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3D62276-3157-C695-3D3F-155E193C6CF5}"/>
              </a:ext>
            </a:extLst>
          </p:cNvPr>
          <p:cNvCxnSpPr>
            <a:cxnSpLocks/>
          </p:cNvCxnSpPr>
          <p:nvPr/>
        </p:nvCxnSpPr>
        <p:spPr>
          <a:xfrm>
            <a:off x="10282962" y="1838948"/>
            <a:ext cx="15770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7F0D27D-0B23-0A8A-249C-D6FA2065D868}"/>
              </a:ext>
            </a:extLst>
          </p:cNvPr>
          <p:cNvCxnSpPr>
            <a:cxnSpLocks/>
          </p:cNvCxnSpPr>
          <p:nvPr/>
        </p:nvCxnSpPr>
        <p:spPr>
          <a:xfrm flipV="1">
            <a:off x="11332351" y="848342"/>
            <a:ext cx="50042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92258C-B6AF-EFCD-AB9C-0BD138DD5B27}"/>
              </a:ext>
            </a:extLst>
          </p:cNvPr>
          <p:cNvSpPr txBox="1"/>
          <p:nvPr/>
        </p:nvSpPr>
        <p:spPr>
          <a:xfrm>
            <a:off x="10306928" y="6427380"/>
            <a:ext cx="1814172" cy="369332"/>
          </a:xfrm>
          <a:prstGeom prst="rect">
            <a:avLst/>
          </a:prstGeom>
          <a:noFill/>
        </p:spPr>
        <p:txBody>
          <a:bodyPr wrap="square">
            <a:spAutoFit/>
          </a:bodyPr>
          <a:lstStyle/>
          <a:p>
            <a:pPr algn="r"/>
            <a:r>
              <a:rPr lang="en-CA" sz="1800" dirty="0">
                <a:effectLst/>
                <a:latin typeface="CMR10"/>
              </a:rPr>
              <a:t>Adhikari + 2014</a:t>
            </a:r>
            <a:endParaRPr lang="en-CA" dirty="0"/>
          </a:p>
        </p:txBody>
      </p:sp>
    </p:spTree>
    <p:extLst>
      <p:ext uri="{BB962C8B-B14F-4D97-AF65-F5344CB8AC3E}">
        <p14:creationId xmlns:p14="http://schemas.microsoft.com/office/powerpoint/2010/main" val="1683928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graph&#10;&#10;Description automatically generated with medium confidence">
            <a:extLst>
              <a:ext uri="{FF2B5EF4-FFF2-40B4-BE49-F238E27FC236}">
                <a16:creationId xmlns:a16="http://schemas.microsoft.com/office/drawing/2014/main" id="{A44E0BB8-5FC7-73F4-F555-BB21F61F87C9}"/>
              </a:ext>
            </a:extLst>
          </p:cNvPr>
          <p:cNvPicPr>
            <a:picLocks noChangeAspect="1"/>
          </p:cNvPicPr>
          <p:nvPr/>
        </p:nvPicPr>
        <p:blipFill>
          <a:blip r:embed="rId3"/>
          <a:stretch>
            <a:fillRect/>
          </a:stretch>
        </p:blipFill>
        <p:spPr>
          <a:xfrm>
            <a:off x="608611" y="797057"/>
            <a:ext cx="10990566" cy="4225314"/>
          </a:xfrm>
          <a:prstGeom prst="rect">
            <a:avLst/>
          </a:prstGeom>
        </p:spPr>
      </p:pic>
      <p:sp>
        <p:nvSpPr>
          <p:cNvPr id="9" name="Title 1">
            <a:extLst>
              <a:ext uri="{FF2B5EF4-FFF2-40B4-BE49-F238E27FC236}">
                <a16:creationId xmlns:a16="http://schemas.microsoft.com/office/drawing/2014/main" id="{1E606DCB-FA93-4A0B-F4DA-62E67F8C79B0}"/>
              </a:ext>
            </a:extLst>
          </p:cNvPr>
          <p:cNvSpPr>
            <a:spLocks noGrp="1"/>
          </p:cNvSpPr>
          <p:nvPr>
            <p:ph type="title"/>
          </p:nvPr>
        </p:nvSpPr>
        <p:spPr>
          <a:xfrm>
            <a:off x="585537" y="49605"/>
            <a:ext cx="10515600" cy="1109285"/>
          </a:xfrm>
        </p:spPr>
        <p:txBody>
          <a:bodyPr>
            <a:normAutofit/>
          </a:bodyPr>
          <a:lstStyle/>
          <a:p>
            <a:r>
              <a:rPr lang="en-CA" sz="3200" dirty="0">
                <a:latin typeface="Gill Sans Light" charset="0"/>
                <a:ea typeface="Gill Sans Light" charset="0"/>
                <a:cs typeface="Gill Sans Light" charset="0"/>
              </a:rPr>
              <a:t>The </a:t>
            </a:r>
            <a:r>
              <a:rPr lang="en-CA" sz="3200" dirty="0" err="1">
                <a:latin typeface="Gill Sans Light" charset="0"/>
                <a:ea typeface="Gill Sans Light" charset="0"/>
                <a:cs typeface="Gill Sans Light" charset="0"/>
              </a:rPr>
              <a:t>Splashback</a:t>
            </a:r>
            <a:r>
              <a:rPr lang="en-CA" sz="3200" dirty="0">
                <a:latin typeface="Gill Sans Light" charset="0"/>
                <a:ea typeface="Gill Sans Light" charset="0"/>
                <a:cs typeface="Gill Sans Light" charset="0"/>
              </a:rPr>
              <a:t> Radius as a Cosmological Test </a:t>
            </a:r>
            <a:r>
              <a:rPr lang="en-CA" sz="2400" dirty="0">
                <a:latin typeface="Gill Sans Light" charset="0"/>
                <a:ea typeface="Gill Sans Light" charset="0"/>
                <a:cs typeface="Gill Sans Light" charset="0"/>
              </a:rPr>
              <a:t>(Haggar+ 2024)</a:t>
            </a:r>
            <a:endParaRPr lang="en-US" sz="2400" dirty="0">
              <a:latin typeface="Gill Sans Light" charset="0"/>
              <a:ea typeface="Gill Sans Light" charset="0"/>
              <a:cs typeface="Gill Sans Light" charset="0"/>
            </a:endParaRPr>
          </a:p>
        </p:txBody>
      </p:sp>
      <p:sp>
        <p:nvSpPr>
          <p:cNvPr id="17" name="Title 1">
            <a:extLst>
              <a:ext uri="{FF2B5EF4-FFF2-40B4-BE49-F238E27FC236}">
                <a16:creationId xmlns:a16="http://schemas.microsoft.com/office/drawing/2014/main" id="{264AD773-0194-1316-9516-32D142F35093}"/>
              </a:ext>
            </a:extLst>
          </p:cNvPr>
          <p:cNvSpPr txBox="1">
            <a:spLocks/>
          </p:cNvSpPr>
          <p:nvPr/>
        </p:nvSpPr>
        <p:spPr>
          <a:xfrm>
            <a:off x="709194" y="4980953"/>
            <a:ext cx="10608319" cy="16970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Material falls in, accelerated by potential, reaches apocentre at </a:t>
            </a:r>
            <a:r>
              <a:rPr lang="en-US" sz="2000" dirty="0">
                <a:solidFill>
                  <a:prstClr val="black"/>
                </a:solidFill>
                <a:latin typeface="Gill Sans Light" charset="0"/>
                <a:ea typeface="Gill Sans Light" charset="0"/>
                <a:cs typeface="Gill Sans Light" charset="0"/>
              </a:rPr>
              <a:t>R</a:t>
            </a: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sp</a:t>
            </a:r>
            <a:r>
              <a:rPr lang="en-US" sz="2000" dirty="0">
                <a:solidFill>
                  <a:prstClr val="black"/>
                </a:solidFill>
                <a:latin typeface="Gill Sans Light" charset="0"/>
                <a:ea typeface="Gill Sans Light" charset="0"/>
                <a:cs typeface="Gill Sans Light" charset="0"/>
              </a:rPr>
              <a:t> over half an orbital period (c. 2 </a:t>
            </a:r>
            <a:r>
              <a:rPr lang="en-US" sz="2000" dirty="0" err="1">
                <a:solidFill>
                  <a:prstClr val="black"/>
                </a:solidFill>
                <a:latin typeface="Gill Sans Light" charset="0"/>
                <a:ea typeface="Gill Sans Light" charset="0"/>
                <a:cs typeface="Gill Sans Light" charset="0"/>
              </a:rPr>
              <a:t>Gyr</a:t>
            </a:r>
            <a:r>
              <a:rPr lang="en-US" sz="2000" dirty="0">
                <a:solidFill>
                  <a:prstClr val="black"/>
                </a:solidFill>
                <a:latin typeface="Gill Sans Light" charset="0"/>
                <a:ea typeface="Gill Sans Light" charset="0"/>
                <a:cs typeface="Gill Sans Light" charset="0"/>
              </a:rPr>
              <a:t>)</a:t>
            </a: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000" dirty="0">
              <a:solidFill>
                <a:prstClr val="black"/>
              </a:solidFill>
              <a:latin typeface="Gill Sans Light" charset="0"/>
              <a:ea typeface="Gill Sans Light" charset="0"/>
              <a:cs typeface="Gill Sans Light"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Ratio of </a:t>
            </a: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Rsp</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to </a:t>
            </a: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Rvir</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gives the ratio of the mass 2 </a:t>
            </a:r>
            <a:r>
              <a:rPr lang="en-US" sz="2000" dirty="0">
                <a:solidFill>
                  <a:prstClr val="black"/>
                </a:solidFill>
                <a:latin typeface="Gill Sans Light" charset="0"/>
                <a:ea typeface="Gill Sans Light" charset="0"/>
                <a:cs typeface="Gill Sans Light" charset="0"/>
              </a:rPr>
              <a:t>G</a:t>
            </a: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yr</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ago to the current mass</a:t>
            </a:r>
            <a:r>
              <a:rPr lang="en-US" sz="2000" noProof="0" dirty="0">
                <a:solidFill>
                  <a:prstClr val="black"/>
                </a:solidFill>
                <a:latin typeface="Gill Sans Light" charset="0"/>
                <a:ea typeface="Gill Sans Light" charset="0"/>
                <a:cs typeface="Gill Sans Light" charset="0"/>
              </a:rPr>
              <a:t> </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sym typeface="Wingdings" pitchFamily="2" charset="2"/>
              </a:rPr>
              <a:t> </a:t>
            </a:r>
            <a:r>
              <a:rPr lang="en-US" sz="2000" dirty="0">
                <a:solidFill>
                  <a:prstClr val="black"/>
                </a:solidFill>
                <a:latin typeface="Gill Sans Light" charset="0"/>
                <a:ea typeface="Gill Sans Light" charset="0"/>
                <a:cs typeface="Gill Sans Light" charset="0"/>
                <a:sym typeface="Wingdings" pitchFamily="2" charset="2"/>
              </a:rPr>
              <a:t>c</a:t>
            </a: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sym typeface="Wingdings" pitchFamily="2" charset="2"/>
              </a:rPr>
              <a:t>urrent</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sym typeface="Wingdings" pitchFamily="2" charset="2"/>
              </a:rPr>
              <a:t> accretion rate</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000" dirty="0">
              <a:solidFill>
                <a:prstClr val="black"/>
              </a:solidFill>
              <a:latin typeface="Gill Sans Light" charset="0"/>
              <a:ea typeface="Gill Sans Light" charset="0"/>
              <a:cs typeface="Gill Sans Light" charset="0"/>
              <a:sym typeface="Wingdings" pitchFamily="2" charset="2"/>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sym typeface="Wingdings" pitchFamily="2" charset="2"/>
              </a:rPr>
              <a:t>* Overall variation 20-30% along the “banana”</a:t>
            </a: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
        <p:nvSpPr>
          <p:cNvPr id="3" name="TextBox 2">
            <a:extLst>
              <a:ext uri="{FF2B5EF4-FFF2-40B4-BE49-F238E27FC236}">
                <a16:creationId xmlns:a16="http://schemas.microsoft.com/office/drawing/2014/main" id="{5B704DA7-2509-9B61-06F2-A3590C6B0550}"/>
              </a:ext>
            </a:extLst>
          </p:cNvPr>
          <p:cNvSpPr txBox="1"/>
          <p:nvPr/>
        </p:nvSpPr>
        <p:spPr>
          <a:xfrm>
            <a:off x="1498147" y="1207877"/>
            <a:ext cx="493939" cy="369332"/>
          </a:xfrm>
          <a:prstGeom prst="rect">
            <a:avLst/>
          </a:prstGeom>
          <a:noFill/>
        </p:spPr>
        <p:txBody>
          <a:bodyPr wrap="square">
            <a:spAutoFit/>
          </a:bodyPr>
          <a:lstStyle/>
          <a:p>
            <a:r>
              <a:rPr lang="en-US" dirty="0">
                <a:solidFill>
                  <a:prstClr val="black"/>
                </a:solidFill>
                <a:latin typeface="Gill Sans Light" charset="0"/>
                <a:cs typeface="Gill Sans Light" charset="0"/>
                <a:sym typeface="Wingdings" pitchFamily="2" charset="2"/>
              </a:rPr>
              <a:t>old</a:t>
            </a:r>
            <a:endParaRPr lang="en-US" dirty="0"/>
          </a:p>
        </p:txBody>
      </p:sp>
      <p:sp>
        <p:nvSpPr>
          <p:cNvPr id="5" name="TextBox 4">
            <a:extLst>
              <a:ext uri="{FF2B5EF4-FFF2-40B4-BE49-F238E27FC236}">
                <a16:creationId xmlns:a16="http://schemas.microsoft.com/office/drawing/2014/main" id="{60D5984C-4904-05CB-48B4-C08CA4DDE439}"/>
              </a:ext>
            </a:extLst>
          </p:cNvPr>
          <p:cNvSpPr txBox="1"/>
          <p:nvPr/>
        </p:nvSpPr>
        <p:spPr>
          <a:xfrm>
            <a:off x="4361091" y="4054495"/>
            <a:ext cx="1288596" cy="369332"/>
          </a:xfrm>
          <a:prstGeom prst="rect">
            <a:avLst/>
          </a:prstGeom>
          <a:noFill/>
        </p:spPr>
        <p:txBody>
          <a:bodyPr wrap="square">
            <a:spAutoFit/>
          </a:bodyPr>
          <a:lstStyle/>
          <a:p>
            <a:r>
              <a:rPr lang="en-US" dirty="0">
                <a:solidFill>
                  <a:prstClr val="black"/>
                </a:solidFill>
                <a:latin typeface="Gill Sans Light" charset="0"/>
                <a:cs typeface="Gill Sans Light" charset="0"/>
                <a:sym typeface="Wingdings" pitchFamily="2" charset="2"/>
              </a:rPr>
              <a:t>young</a:t>
            </a:r>
            <a:endParaRPr lang="en-US" dirty="0"/>
          </a:p>
        </p:txBody>
      </p:sp>
    </p:spTree>
    <p:extLst>
      <p:ext uri="{BB962C8B-B14F-4D97-AF65-F5344CB8AC3E}">
        <p14:creationId xmlns:p14="http://schemas.microsoft.com/office/powerpoint/2010/main" val="3112735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unction&#10;&#10;Description automatically generated">
            <a:extLst>
              <a:ext uri="{FF2B5EF4-FFF2-40B4-BE49-F238E27FC236}">
                <a16:creationId xmlns:a16="http://schemas.microsoft.com/office/drawing/2014/main" id="{06364706-7A64-0574-4CE0-9A5BCC8E1A30}"/>
              </a:ext>
            </a:extLst>
          </p:cNvPr>
          <p:cNvPicPr>
            <a:picLocks noChangeAspect="1"/>
          </p:cNvPicPr>
          <p:nvPr/>
        </p:nvPicPr>
        <p:blipFill>
          <a:blip r:embed="rId2"/>
          <a:stretch>
            <a:fillRect/>
          </a:stretch>
        </p:blipFill>
        <p:spPr>
          <a:xfrm>
            <a:off x="521375" y="1095970"/>
            <a:ext cx="11098967" cy="3782794"/>
          </a:xfrm>
          <a:prstGeom prst="rect">
            <a:avLst/>
          </a:prstGeom>
        </p:spPr>
      </p:pic>
      <p:sp>
        <p:nvSpPr>
          <p:cNvPr id="2" name="Title 1">
            <a:extLst>
              <a:ext uri="{FF2B5EF4-FFF2-40B4-BE49-F238E27FC236}">
                <a16:creationId xmlns:a16="http://schemas.microsoft.com/office/drawing/2014/main" id="{01B7ACD9-4B73-C538-F663-7B78EEA3CF71}"/>
              </a:ext>
            </a:extLst>
          </p:cNvPr>
          <p:cNvSpPr>
            <a:spLocks noGrp="1"/>
          </p:cNvSpPr>
          <p:nvPr>
            <p:ph type="title"/>
          </p:nvPr>
        </p:nvSpPr>
        <p:spPr>
          <a:xfrm>
            <a:off x="583367" y="238727"/>
            <a:ext cx="10515600" cy="851239"/>
          </a:xfrm>
        </p:spPr>
        <p:txBody>
          <a:bodyPr>
            <a:normAutofit/>
          </a:bodyPr>
          <a:lstStyle/>
          <a:p>
            <a:r>
              <a:rPr lang="en-US" sz="3200" dirty="0">
                <a:latin typeface="Gill Sans Light" panose="020B0302020104020203" pitchFamily="34" charset="-79"/>
                <a:cs typeface="Gill Sans Light" panose="020B0302020104020203" pitchFamily="34" charset="-79"/>
              </a:rPr>
              <a:t>Alternately, could fit the whole infall zone…</a:t>
            </a:r>
          </a:p>
        </p:txBody>
      </p:sp>
      <p:sp>
        <p:nvSpPr>
          <p:cNvPr id="7" name="TextBox 6">
            <a:extLst>
              <a:ext uri="{FF2B5EF4-FFF2-40B4-BE49-F238E27FC236}">
                <a16:creationId xmlns:a16="http://schemas.microsoft.com/office/drawing/2014/main" id="{1A6C9536-DDF1-0ADA-4766-37396E3523A5}"/>
              </a:ext>
            </a:extLst>
          </p:cNvPr>
          <p:cNvSpPr txBox="1"/>
          <p:nvPr/>
        </p:nvSpPr>
        <p:spPr>
          <a:xfrm>
            <a:off x="848496" y="5087394"/>
            <a:ext cx="1080622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Gill Sans Light" charset="0"/>
                <a:ea typeface="Gill Sans Light" charset="0"/>
                <a:cs typeface="Gill Sans Light" charset="0"/>
              </a:rPr>
              <a:t>Given weak lensing measurements around a stacked cluster sample of known mean mass,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Gill Sans Light" charset="0"/>
                <a:ea typeface="Gill Sans Light" charset="0"/>
                <a:cs typeface="Gill Sans Light" charset="0"/>
              </a:rPr>
              <a:t>shape of the shear profile outside the virial radius gives the mean accretion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Gill Sans Light" charset="0"/>
                <a:ea typeface="Gill Sans Light" charset="0"/>
                <a:cs typeface="Gill Sans Light" charset="0"/>
                <a:sym typeface="Wingdings" pitchFamily="2" charset="2"/>
              </a:rPr>
              <a:t> location along the banana</a:t>
            </a:r>
            <a:endParaRPr lang="en-US" sz="2000" b="1" dirty="0">
              <a:solidFill>
                <a:prstClr val="black"/>
              </a:solidFill>
              <a:latin typeface="Gill Sans Light" charset="0"/>
              <a:ea typeface="Gill Sans Light" charset="0"/>
              <a:cs typeface="Gill Sans Light" charset="0"/>
            </a:endParaRPr>
          </a:p>
        </p:txBody>
      </p:sp>
      <p:sp>
        <p:nvSpPr>
          <p:cNvPr id="9" name="TextBox 8">
            <a:extLst>
              <a:ext uri="{FF2B5EF4-FFF2-40B4-BE49-F238E27FC236}">
                <a16:creationId xmlns:a16="http://schemas.microsoft.com/office/drawing/2014/main" id="{0D3E220F-455E-9EAF-8BC4-5E2940DFA036}"/>
              </a:ext>
            </a:extLst>
          </p:cNvPr>
          <p:cNvSpPr txBox="1"/>
          <p:nvPr/>
        </p:nvSpPr>
        <p:spPr>
          <a:xfrm>
            <a:off x="10010192" y="4575376"/>
            <a:ext cx="17514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Light" charset="0"/>
                <a:ea typeface="Gill Sans Light" charset="0"/>
                <a:cs typeface="Gill Sans Light" charset="0"/>
              </a:rPr>
              <a:t>Mpetha+ 2024</a:t>
            </a:r>
            <a:endParaRPr kumimoji="0" lang="en-US"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Tree>
    <p:extLst>
      <p:ext uri="{BB962C8B-B14F-4D97-AF65-F5344CB8AC3E}">
        <p14:creationId xmlns:p14="http://schemas.microsoft.com/office/powerpoint/2010/main" val="251609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 microwave background&#10;&#10;Description automatically generated">
            <a:extLst>
              <a:ext uri="{FF2B5EF4-FFF2-40B4-BE49-F238E27FC236}">
                <a16:creationId xmlns:a16="http://schemas.microsoft.com/office/drawing/2014/main" id="{6C1F853B-1F5B-6382-E62B-74BF6F0F6FF4}"/>
              </a:ext>
            </a:extLst>
          </p:cNvPr>
          <p:cNvPicPr>
            <a:picLocks noChangeAspect="1"/>
          </p:cNvPicPr>
          <p:nvPr/>
        </p:nvPicPr>
        <p:blipFill>
          <a:blip r:embed="rId3"/>
          <a:stretch>
            <a:fillRect/>
          </a:stretch>
        </p:blipFill>
        <p:spPr>
          <a:xfrm>
            <a:off x="852405" y="-94051"/>
            <a:ext cx="10590805" cy="7060538"/>
          </a:xfrm>
          <a:prstGeom prst="rect">
            <a:avLst/>
          </a:prstGeom>
        </p:spPr>
      </p:pic>
    </p:spTree>
    <p:extLst>
      <p:ext uri="{BB962C8B-B14F-4D97-AF65-F5344CB8AC3E}">
        <p14:creationId xmlns:p14="http://schemas.microsoft.com/office/powerpoint/2010/main" val="4277415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15899" y="24590"/>
            <a:ext cx="11192329" cy="891398"/>
          </a:xfrm>
        </p:spPr>
        <p:txBody>
          <a:bodyPr>
            <a:normAutofit/>
          </a:bodyPr>
          <a:lstStyle/>
          <a:p>
            <a:r>
              <a:rPr lang="en-US" sz="3200" dirty="0">
                <a:latin typeface="Gill Sans Light" panose="020B0302020104020203" pitchFamily="34" charset="-79"/>
                <a:cs typeface="Gill Sans Light" panose="020B0302020104020203" pitchFamily="34" charset="-79"/>
              </a:rPr>
              <a:t>Measure this in current and forthcoming surveys</a:t>
            </a:r>
            <a:endParaRPr lang="en-US" sz="2000" dirty="0">
              <a:latin typeface="Gill Sans Light" panose="020B0302020104020203" pitchFamily="34" charset="-79"/>
              <a:cs typeface="Gill Sans Light" panose="020B0302020104020203" pitchFamily="34" charset="-79"/>
            </a:endParaRPr>
          </a:p>
        </p:txBody>
      </p:sp>
      <p:pic>
        <p:nvPicPr>
          <p:cNvPr id="6" name="Picture 5" descr="A picture containing text, diagram, plot, screenshot&#10;&#10;Description automatically generated">
            <a:extLst>
              <a:ext uri="{FF2B5EF4-FFF2-40B4-BE49-F238E27FC236}">
                <a16:creationId xmlns:a16="http://schemas.microsoft.com/office/drawing/2014/main" id="{73DD88BD-0619-B106-2B64-E64092F50FEA}"/>
              </a:ext>
            </a:extLst>
          </p:cNvPr>
          <p:cNvPicPr>
            <a:picLocks noChangeAspect="1"/>
          </p:cNvPicPr>
          <p:nvPr/>
        </p:nvPicPr>
        <p:blipFill>
          <a:blip r:embed="rId3"/>
          <a:stretch>
            <a:fillRect/>
          </a:stretch>
        </p:blipFill>
        <p:spPr>
          <a:xfrm>
            <a:off x="7075974" y="3152003"/>
            <a:ext cx="3650083" cy="3501856"/>
          </a:xfrm>
          <a:prstGeom prst="rect">
            <a:avLst/>
          </a:prstGeom>
        </p:spPr>
      </p:pic>
      <p:sp>
        <p:nvSpPr>
          <p:cNvPr id="7" name="TextBox 6">
            <a:extLst>
              <a:ext uri="{FF2B5EF4-FFF2-40B4-BE49-F238E27FC236}">
                <a16:creationId xmlns:a16="http://schemas.microsoft.com/office/drawing/2014/main" id="{9DC2B8B1-800D-9E83-34D1-63BD266600C3}"/>
              </a:ext>
            </a:extLst>
          </p:cNvPr>
          <p:cNvSpPr txBox="1"/>
          <p:nvPr/>
        </p:nvSpPr>
        <p:spPr>
          <a:xfrm>
            <a:off x="9519841" y="6471442"/>
            <a:ext cx="10888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Sartoris+ 2016</a:t>
            </a:r>
          </a:p>
        </p:txBody>
      </p:sp>
      <p:pic>
        <p:nvPicPr>
          <p:cNvPr id="9" name="Picture 8" descr="A picture containing line, plot, diagram, screenshot&#10;&#10;Description automatically generated">
            <a:extLst>
              <a:ext uri="{FF2B5EF4-FFF2-40B4-BE49-F238E27FC236}">
                <a16:creationId xmlns:a16="http://schemas.microsoft.com/office/drawing/2014/main" id="{17992A37-C088-39FA-A48F-D67B5EC35058}"/>
              </a:ext>
            </a:extLst>
          </p:cNvPr>
          <p:cNvPicPr>
            <a:picLocks noChangeAspect="1"/>
          </p:cNvPicPr>
          <p:nvPr/>
        </p:nvPicPr>
        <p:blipFill>
          <a:blip r:embed="rId4"/>
          <a:stretch>
            <a:fillRect/>
          </a:stretch>
        </p:blipFill>
        <p:spPr>
          <a:xfrm>
            <a:off x="5817594" y="745967"/>
            <a:ext cx="6205855" cy="2053873"/>
          </a:xfrm>
          <a:prstGeom prst="rect">
            <a:avLst/>
          </a:prstGeom>
        </p:spPr>
      </p:pic>
      <p:sp>
        <p:nvSpPr>
          <p:cNvPr id="4" name="TextBox 3">
            <a:extLst>
              <a:ext uri="{FF2B5EF4-FFF2-40B4-BE49-F238E27FC236}">
                <a16:creationId xmlns:a16="http://schemas.microsoft.com/office/drawing/2014/main" id="{1985AC1A-5DBB-06FF-4070-4D0344F13F82}"/>
              </a:ext>
            </a:extLst>
          </p:cNvPr>
          <p:cNvSpPr txBox="1"/>
          <p:nvPr/>
        </p:nvSpPr>
        <p:spPr>
          <a:xfrm>
            <a:off x="303725" y="880298"/>
            <a:ext cx="8105489"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UNIONS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4800 deg </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ugriz</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Expect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significant lensing detections to z=1?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(masses log 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 few x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photometric clusters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short term: use clusters from the DESI Legacy survey; </a:t>
            </a:r>
            <a:r>
              <a:rPr lang="en-US" sz="2000" dirty="0">
                <a:solidFill>
                  <a:prstClr val="black"/>
                </a:solidFill>
                <a:latin typeface="Calibri" panose="020F0502020204030204"/>
              </a:rPr>
              <a:t>Wen &amp; Han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Euclid              </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wide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14,900 deg </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Vis (r-z) &amp; 3 NIR bands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Expect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significant lensing detections out to z=1?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6</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photometric clusters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black text with a hand&#10;&#10;Description automatically generated">
            <a:extLst>
              <a:ext uri="{FF2B5EF4-FFF2-40B4-BE49-F238E27FC236}">
                <a16:creationId xmlns:a16="http://schemas.microsoft.com/office/drawing/2014/main" id="{4B2C9280-45FE-8427-0EC0-1026208BCD7D}"/>
              </a:ext>
            </a:extLst>
          </p:cNvPr>
          <p:cNvPicPr>
            <a:picLocks noChangeAspect="1"/>
          </p:cNvPicPr>
          <p:nvPr/>
        </p:nvPicPr>
        <p:blipFill>
          <a:blip r:embed="rId5"/>
          <a:stretch>
            <a:fillRect/>
          </a:stretch>
        </p:blipFill>
        <p:spPr>
          <a:xfrm>
            <a:off x="303725" y="870724"/>
            <a:ext cx="1676400" cy="508416"/>
          </a:xfrm>
          <a:prstGeom prst="rect">
            <a:avLst/>
          </a:prstGeom>
        </p:spPr>
      </p:pic>
      <p:pic>
        <p:nvPicPr>
          <p:cNvPr id="10" name="Picture 9" descr="A logo of a video camera&#10;&#10;Description automatically generated">
            <a:extLst>
              <a:ext uri="{FF2B5EF4-FFF2-40B4-BE49-F238E27FC236}">
                <a16:creationId xmlns:a16="http://schemas.microsoft.com/office/drawing/2014/main" id="{05C657F2-89D7-2A57-07B2-214E4DDF72D9}"/>
              </a:ext>
            </a:extLst>
          </p:cNvPr>
          <p:cNvPicPr>
            <a:picLocks noChangeAspect="1"/>
          </p:cNvPicPr>
          <p:nvPr/>
        </p:nvPicPr>
        <p:blipFill>
          <a:blip r:embed="rId6"/>
          <a:stretch>
            <a:fillRect/>
          </a:stretch>
        </p:blipFill>
        <p:spPr>
          <a:xfrm>
            <a:off x="303725" y="3750118"/>
            <a:ext cx="1804103" cy="967260"/>
          </a:xfrm>
          <a:prstGeom prst="rect">
            <a:avLst/>
          </a:prstGeom>
        </p:spPr>
      </p:pic>
    </p:spTree>
    <p:extLst>
      <p:ext uri="{BB962C8B-B14F-4D97-AF65-F5344CB8AC3E}">
        <p14:creationId xmlns:p14="http://schemas.microsoft.com/office/powerpoint/2010/main" val="243841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36" y="1206345"/>
            <a:ext cx="10338406" cy="2601379"/>
          </a:xfrm>
        </p:spPr>
        <p:txBody>
          <a:bodyPr>
            <a:normAutofit/>
          </a:bodyPr>
          <a:lstStyle/>
          <a:p>
            <a:r>
              <a:rPr lang="en-US" sz="2800" dirty="0">
                <a:latin typeface="Gill Sans Light" charset="0"/>
                <a:ea typeface="Gill Sans Light" charset="0"/>
                <a:cs typeface="Gill Sans Light" charset="0"/>
              </a:rPr>
              <a:t>(cf. Charlie’s talk)</a:t>
            </a:r>
          </a:p>
        </p:txBody>
      </p:sp>
    </p:spTree>
    <p:extLst>
      <p:ext uri="{BB962C8B-B14F-4D97-AF65-F5344CB8AC3E}">
        <p14:creationId xmlns:p14="http://schemas.microsoft.com/office/powerpoint/2010/main" val="4202842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59644" y="103515"/>
            <a:ext cx="11954126" cy="1578328"/>
          </a:xfrm>
        </p:spPr>
        <p:txBody>
          <a:bodyPr>
            <a:normAutofit/>
          </a:bodyPr>
          <a:lstStyle/>
          <a:p>
            <a:pPr>
              <a:lnSpc>
                <a:spcPct val="100000"/>
              </a:lnSpc>
            </a:pPr>
            <a:r>
              <a:rPr lang="en-US" sz="3200" u="sng" dirty="0">
                <a:latin typeface="Gill Sans Light" panose="020B0302020104020203" pitchFamily="34" charset="-79"/>
                <a:cs typeface="Gill Sans Light" panose="020B0302020104020203" pitchFamily="34" charset="-79"/>
              </a:rPr>
              <a:t>Digging into the cluster samples: structure vs. dynamical state </a:t>
            </a:r>
            <a:br>
              <a:rPr lang="en-US" sz="3200" dirty="0">
                <a:latin typeface="Gill Sans Light" panose="020B0302020104020203" pitchFamily="34" charset="-79"/>
                <a:cs typeface="Gill Sans Light" panose="020B0302020104020203" pitchFamily="34" charset="-79"/>
              </a:rPr>
            </a:br>
            <a:r>
              <a:rPr lang="en-US" sz="2600" dirty="0">
                <a:latin typeface="Gill Sans Light" panose="020B0302020104020203" pitchFamily="34" charset="-79"/>
                <a:cs typeface="Gill Sans Light" panose="020B0302020104020203" pitchFamily="34" charset="-79"/>
              </a:rPr>
              <a:t>(</a:t>
            </a:r>
            <a:r>
              <a:rPr lang="en-US" sz="2600" dirty="0" err="1">
                <a:latin typeface="Gill Sans Light" panose="020B0302020104020203" pitchFamily="34" charset="-79"/>
                <a:cs typeface="Gill Sans Light" panose="020B0302020104020203" pitchFamily="34" charset="-79"/>
              </a:rPr>
              <a:t>Lammim</a:t>
            </a:r>
            <a:r>
              <a:rPr lang="en-US" sz="2600" dirty="0">
                <a:latin typeface="Gill Sans Light" panose="020B0302020104020203" pitchFamily="34" charset="-79"/>
                <a:cs typeface="Gill Sans Light" panose="020B0302020104020203" pitchFamily="34" charset="-79"/>
              </a:rPr>
              <a:t> Ahad, Rashaad Reid, Charlie Mpetha)</a:t>
            </a: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254837" y="2406322"/>
            <a:ext cx="7077614" cy="4002657"/>
          </a:xfrm>
        </p:spPr>
        <p:txBody>
          <a:bodyPr>
            <a:normAutofit/>
          </a:bodyPr>
          <a:lstStyle/>
          <a:p>
            <a:pPr>
              <a:spcBef>
                <a:spcPts val="0"/>
              </a:spcBef>
              <a:buFont typeface="Wingdings" pitchFamily="2" charset="2"/>
              <a:buChar char="v"/>
            </a:pPr>
            <a:r>
              <a:rPr lang="en-US" sz="2200" b="1" dirty="0">
                <a:latin typeface="Gill Sans Light" panose="020B0302020104020203" pitchFamily="34" charset="-79"/>
                <a:cs typeface="Gill Sans Light" panose="020B0302020104020203" pitchFamily="34" charset="-79"/>
              </a:rPr>
              <a:t> Wen &amp; Han 2024 catalogue: </a:t>
            </a:r>
            <a:r>
              <a:rPr lang="en-US" sz="2200" dirty="0">
                <a:latin typeface="Gill Sans Light" panose="020B0302020104020203" pitchFamily="34" charset="-79"/>
                <a:cs typeface="Gill Sans Light" panose="020B0302020104020203" pitchFamily="34" charset="-79"/>
              </a:rPr>
              <a:t>search in photo-z space based on DESI Legacy survey DR10 photometry</a:t>
            </a:r>
          </a:p>
          <a:p>
            <a:pPr>
              <a:spcBef>
                <a:spcPts val="0"/>
              </a:spcBef>
              <a:buFont typeface="Wingdings" pitchFamily="2" charset="2"/>
              <a:buChar char="v"/>
            </a:pPr>
            <a:endParaRPr lang="en-US" sz="2200" dirty="0">
              <a:latin typeface="Gill Sans Light" panose="020B0302020104020203" pitchFamily="34" charset="-79"/>
              <a:cs typeface="Gill Sans Light" panose="020B0302020104020203" pitchFamily="34" charset="-79"/>
            </a:endParaRPr>
          </a:p>
          <a:p>
            <a:pPr>
              <a:spcBef>
                <a:spcPts val="0"/>
              </a:spcBef>
              <a:buFont typeface="Wingdings" pitchFamily="2" charset="2"/>
              <a:buChar char="v"/>
            </a:pPr>
            <a:r>
              <a:rPr lang="en-US" sz="2200" dirty="0">
                <a:latin typeface="Gill Sans Light" panose="020B0302020104020203" pitchFamily="34" charset="-79"/>
                <a:cs typeface="Gill Sans Light" panose="020B0302020104020203" pitchFamily="34" charset="-79"/>
              </a:rPr>
              <a:t> Overlap with UNIONS includes 250,000 objects</a:t>
            </a:r>
          </a:p>
          <a:p>
            <a:pPr>
              <a:spcBef>
                <a:spcPts val="0"/>
              </a:spcBef>
              <a:buFont typeface="Wingdings" pitchFamily="2" charset="2"/>
              <a:buChar char="v"/>
            </a:pPr>
            <a:endParaRPr lang="en-US" sz="2200" dirty="0">
              <a:latin typeface="Gill Sans Light" panose="020B0302020104020203" pitchFamily="34" charset="-79"/>
              <a:cs typeface="Gill Sans Light" panose="020B0302020104020203" pitchFamily="34" charset="-79"/>
            </a:endParaRPr>
          </a:p>
          <a:p>
            <a:pPr>
              <a:spcBef>
                <a:spcPts val="0"/>
              </a:spcBef>
              <a:buFont typeface="Wingdings" pitchFamily="2" charset="2"/>
              <a:buChar char="v"/>
            </a:pPr>
            <a:r>
              <a:rPr lang="en-US" sz="2200" dirty="0">
                <a:latin typeface="Gill Sans Light" panose="020B0302020104020203" pitchFamily="34" charset="-79"/>
                <a:cs typeface="Gill Sans Light" panose="020B0302020104020203" pitchFamily="34" charset="-79"/>
              </a:rPr>
              <a:t> Cut these down to sample with spectroscopic redshifts and N</a:t>
            </a:r>
            <a:r>
              <a:rPr lang="en-US" sz="2200" baseline="-25000" dirty="0">
                <a:latin typeface="Gill Sans Light" panose="020B0302020104020203" pitchFamily="34" charset="-79"/>
                <a:cs typeface="Gill Sans Light" panose="020B0302020104020203" pitchFamily="34" charset="-79"/>
              </a:rPr>
              <a:t>FOF</a:t>
            </a:r>
            <a:r>
              <a:rPr lang="en-US" sz="2200" dirty="0">
                <a:latin typeface="Gill Sans Light" panose="020B0302020104020203" pitchFamily="34" charset="-79"/>
                <a:cs typeface="Gill Sans Light" panose="020B0302020104020203" pitchFamily="34" charset="-79"/>
              </a:rPr>
              <a:t> &gt; 10 members</a:t>
            </a:r>
          </a:p>
          <a:p>
            <a:pPr>
              <a:spcBef>
                <a:spcPts val="0"/>
              </a:spcBef>
              <a:buFont typeface="Wingdings" pitchFamily="2" charset="2"/>
              <a:buChar char="v"/>
            </a:pPr>
            <a:endParaRPr lang="en-US" sz="2200" dirty="0">
              <a:latin typeface="Gill Sans Light" panose="020B0302020104020203" pitchFamily="34" charset="-79"/>
              <a:cs typeface="Gill Sans Light" panose="020B0302020104020203" pitchFamily="34" charset="-79"/>
            </a:endParaRPr>
          </a:p>
          <a:p>
            <a:pPr>
              <a:spcBef>
                <a:spcPts val="0"/>
              </a:spcBef>
              <a:buFont typeface="Wingdings" pitchFamily="2" charset="2"/>
              <a:buChar char="v"/>
            </a:pPr>
            <a:r>
              <a:rPr lang="en-US" sz="2200" dirty="0">
                <a:latin typeface="Gill Sans Light" panose="020B0302020104020203" pitchFamily="34" charset="-79"/>
                <a:cs typeface="Gill Sans Light" panose="020B0302020104020203" pitchFamily="34" charset="-79"/>
              </a:rPr>
              <a:t> Data includes redshift, member galaxies spatial distributions, magnitudes, stellar mass estimates (within r</a:t>
            </a:r>
            <a:r>
              <a:rPr lang="en-US" sz="2200" baseline="-25000" dirty="0">
                <a:latin typeface="Gill Sans Light" panose="020B0302020104020203" pitchFamily="34" charset="-79"/>
                <a:cs typeface="Gill Sans Light" panose="020B0302020104020203" pitchFamily="34" charset="-79"/>
              </a:rPr>
              <a:t>500</a:t>
            </a:r>
            <a:r>
              <a:rPr lang="en-US" sz="2200" dirty="0">
                <a:latin typeface="Gill Sans Light" panose="020B0302020104020203" pitchFamily="34" charset="-79"/>
                <a:cs typeface="Gill Sans Light" panose="020B0302020104020203" pitchFamily="34" charset="-79"/>
              </a:rPr>
              <a:t>)</a:t>
            </a:r>
          </a:p>
          <a:p>
            <a:pPr marL="0" indent="0">
              <a:buNone/>
            </a:pPr>
            <a:endParaRPr lang="en-US" sz="2200" dirty="0">
              <a:latin typeface="Gill Sans Light" panose="020B0302020104020203" pitchFamily="34" charset="-79"/>
              <a:cs typeface="Gill Sans Light" panose="020B0302020104020203" pitchFamily="34" charset="-79"/>
            </a:endParaRPr>
          </a:p>
        </p:txBody>
      </p:sp>
      <p:pic>
        <p:nvPicPr>
          <p:cNvPr id="8" name="Picture 7" descr="A person standing in front of a sign&#10;&#10;Description automatically generated">
            <a:extLst>
              <a:ext uri="{FF2B5EF4-FFF2-40B4-BE49-F238E27FC236}">
                <a16:creationId xmlns:a16="http://schemas.microsoft.com/office/drawing/2014/main" id="{8BEFB5A8-A362-62C3-4305-81761E075FCD}"/>
              </a:ext>
            </a:extLst>
          </p:cNvPr>
          <p:cNvPicPr>
            <a:picLocks noChangeAspect="1"/>
          </p:cNvPicPr>
          <p:nvPr/>
        </p:nvPicPr>
        <p:blipFill>
          <a:blip r:embed="rId3"/>
          <a:stretch>
            <a:fillRect/>
          </a:stretch>
        </p:blipFill>
        <p:spPr>
          <a:xfrm>
            <a:off x="7601524" y="1240971"/>
            <a:ext cx="3594423" cy="3853544"/>
          </a:xfrm>
          <a:prstGeom prst="rect">
            <a:avLst/>
          </a:prstGeom>
        </p:spPr>
      </p:pic>
      <p:sp>
        <p:nvSpPr>
          <p:cNvPr id="4" name="TextBox 3">
            <a:extLst>
              <a:ext uri="{FF2B5EF4-FFF2-40B4-BE49-F238E27FC236}">
                <a16:creationId xmlns:a16="http://schemas.microsoft.com/office/drawing/2014/main" id="{86074F38-1409-C6FC-142C-C58FA91FCA20}"/>
              </a:ext>
            </a:extLst>
          </p:cNvPr>
          <p:cNvSpPr txBox="1"/>
          <p:nvPr/>
        </p:nvSpPr>
        <p:spPr>
          <a:xfrm>
            <a:off x="403720" y="1709138"/>
            <a:ext cx="6106884" cy="492443"/>
          </a:xfrm>
          <a:prstGeom prst="rect">
            <a:avLst/>
          </a:prstGeom>
          <a:noFill/>
        </p:spPr>
        <p:txBody>
          <a:bodyPr wrap="square">
            <a:spAutoFit/>
          </a:bodyPr>
          <a:lstStyle/>
          <a:p>
            <a:pPr>
              <a:spcBef>
                <a:spcPts val="0"/>
              </a:spcBef>
            </a:pPr>
            <a:r>
              <a:rPr lang="en-US" sz="2600" dirty="0">
                <a:latin typeface="Gill Sans Light" panose="020B0302020104020203" pitchFamily="34" charset="-79"/>
                <a:cs typeface="Gill Sans Light" panose="020B0302020104020203" pitchFamily="34" charset="-79"/>
              </a:rPr>
              <a:t>Basic Cluster Sample:</a:t>
            </a:r>
          </a:p>
        </p:txBody>
      </p:sp>
      <p:sp>
        <p:nvSpPr>
          <p:cNvPr id="6" name="TextBox 5">
            <a:extLst>
              <a:ext uri="{FF2B5EF4-FFF2-40B4-BE49-F238E27FC236}">
                <a16:creationId xmlns:a16="http://schemas.microsoft.com/office/drawing/2014/main" id="{309DFEA7-AB4E-070B-450B-8F9DD82ABBDB}"/>
              </a:ext>
            </a:extLst>
          </p:cNvPr>
          <p:cNvSpPr txBox="1"/>
          <p:nvPr/>
        </p:nvSpPr>
        <p:spPr>
          <a:xfrm>
            <a:off x="9944101" y="5182381"/>
            <a:ext cx="1583872" cy="338554"/>
          </a:xfrm>
          <a:prstGeom prst="rect">
            <a:avLst/>
          </a:prstGeom>
          <a:noFill/>
        </p:spPr>
        <p:txBody>
          <a:bodyPr wrap="square">
            <a:spAutoFit/>
          </a:bodyPr>
          <a:lstStyle/>
          <a:p>
            <a:r>
              <a:rPr lang="en-US" sz="1600" dirty="0" err="1">
                <a:latin typeface="Gill Sans Light" panose="020B0302020104020203" pitchFamily="34" charset="-79"/>
                <a:cs typeface="Gill Sans Light" panose="020B0302020104020203" pitchFamily="34" charset="-79"/>
              </a:rPr>
              <a:t>Lammim</a:t>
            </a:r>
            <a:r>
              <a:rPr lang="en-US" sz="1600" dirty="0">
                <a:latin typeface="Gill Sans Light" panose="020B0302020104020203" pitchFamily="34" charset="-79"/>
                <a:cs typeface="Gill Sans Light" panose="020B0302020104020203" pitchFamily="34" charset="-79"/>
              </a:rPr>
              <a:t> Ahad</a:t>
            </a:r>
            <a:endParaRPr lang="en-US" sz="1600" dirty="0"/>
          </a:p>
        </p:txBody>
      </p:sp>
    </p:spTree>
    <p:extLst>
      <p:ext uri="{BB962C8B-B14F-4D97-AF65-F5344CB8AC3E}">
        <p14:creationId xmlns:p14="http://schemas.microsoft.com/office/powerpoint/2010/main" val="2935858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15899" y="24589"/>
            <a:ext cx="11481520" cy="1528165"/>
          </a:xfrm>
        </p:spPr>
        <p:txBody>
          <a:bodyPr>
            <a:normAutofit/>
          </a:bodyPr>
          <a:lstStyle/>
          <a:p>
            <a:pPr>
              <a:lnSpc>
                <a:spcPct val="100000"/>
              </a:lnSpc>
            </a:pPr>
            <a:r>
              <a:rPr lang="en-US" sz="3600" u="sng" dirty="0">
                <a:latin typeface="Gill Sans Light" panose="020B0302020104020203" pitchFamily="34" charset="-79"/>
                <a:cs typeface="Gill Sans Light" panose="020B0302020104020203" pitchFamily="34" charset="-79"/>
              </a:rPr>
              <a:t>Splitting clusters on luminosity or stellar mass function </a:t>
            </a:r>
            <a:br>
              <a:rPr lang="en-US" sz="3200" dirty="0">
                <a:latin typeface="Gill Sans Light" panose="020B0302020104020203" pitchFamily="34" charset="-79"/>
                <a:cs typeface="Gill Sans Light" panose="020B0302020104020203" pitchFamily="34" charset="-79"/>
              </a:rPr>
            </a:br>
            <a:endParaRPr lang="en-US" sz="27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701195" y="5848709"/>
            <a:ext cx="10510928" cy="724620"/>
          </a:xfrm>
        </p:spPr>
        <p:txBody>
          <a:bodyPr>
            <a:normAutofit lnSpcReduction="10000"/>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Select ‘relaxed’ and ‘unrelaxed’ subsets based on magnitude gap or stellar mass ratio; 		c. 7000 members in each</a:t>
            </a:r>
          </a:p>
        </p:txBody>
      </p:sp>
      <p:pic>
        <p:nvPicPr>
          <p:cNvPr id="4" name="Picture 3" descr="A comparison of blue and red graphs&#10;&#10;Description automatically generated with medium confidence">
            <a:extLst>
              <a:ext uri="{FF2B5EF4-FFF2-40B4-BE49-F238E27FC236}">
                <a16:creationId xmlns:a16="http://schemas.microsoft.com/office/drawing/2014/main" id="{771D7E2D-541B-7D88-C5FD-3EB36C322581}"/>
              </a:ext>
            </a:extLst>
          </p:cNvPr>
          <p:cNvPicPr>
            <a:picLocks noChangeAspect="1"/>
          </p:cNvPicPr>
          <p:nvPr/>
        </p:nvPicPr>
        <p:blipFill>
          <a:blip r:embed="rId3"/>
          <a:stretch>
            <a:fillRect/>
          </a:stretch>
        </p:blipFill>
        <p:spPr>
          <a:xfrm>
            <a:off x="1490872" y="1171191"/>
            <a:ext cx="8931574" cy="4470482"/>
          </a:xfrm>
          <a:prstGeom prst="rect">
            <a:avLst/>
          </a:prstGeom>
        </p:spPr>
      </p:pic>
    </p:spTree>
    <p:extLst>
      <p:ext uri="{BB962C8B-B14F-4D97-AF65-F5344CB8AC3E}">
        <p14:creationId xmlns:p14="http://schemas.microsoft.com/office/powerpoint/2010/main" val="1643191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15899" y="236862"/>
            <a:ext cx="11481520" cy="1528165"/>
          </a:xfrm>
        </p:spPr>
        <p:txBody>
          <a:bodyPr>
            <a:normAutofit/>
          </a:bodyPr>
          <a:lstStyle/>
          <a:p>
            <a:pPr>
              <a:lnSpc>
                <a:spcPct val="100000"/>
              </a:lnSpc>
            </a:pPr>
            <a:r>
              <a:rPr lang="en-US" sz="3600" dirty="0">
                <a:latin typeface="Gill Sans Light" panose="020B0302020104020203" pitchFamily="34" charset="-79"/>
                <a:cs typeface="Gill Sans Light" panose="020B0302020104020203" pitchFamily="34" charset="-79"/>
              </a:rPr>
              <a:t>Samples similar in mass, redshift, richness distributions </a:t>
            </a:r>
            <a:br>
              <a:rPr lang="en-US" sz="3200" dirty="0">
                <a:latin typeface="Gill Sans Light" panose="020B0302020104020203" pitchFamily="34" charset="-79"/>
                <a:cs typeface="Gill Sans Light" panose="020B0302020104020203" pitchFamily="34" charset="-79"/>
              </a:rPr>
            </a:br>
            <a:endParaRPr lang="en-US" sz="2700" dirty="0">
              <a:latin typeface="Gill Sans Light" panose="020B0302020104020203" pitchFamily="34" charset="-79"/>
              <a:cs typeface="Gill Sans Light" panose="020B0302020104020203" pitchFamily="34" charset="-79"/>
            </a:endParaRPr>
          </a:p>
        </p:txBody>
      </p:sp>
      <p:pic>
        <p:nvPicPr>
          <p:cNvPr id="5" name="Picture 4" descr="A graph of a graph&#10;&#10;Description automatically generated with medium confidence">
            <a:extLst>
              <a:ext uri="{FF2B5EF4-FFF2-40B4-BE49-F238E27FC236}">
                <a16:creationId xmlns:a16="http://schemas.microsoft.com/office/drawing/2014/main" id="{BE35D747-78F9-4058-66F2-8651C7C73F47}"/>
              </a:ext>
            </a:extLst>
          </p:cNvPr>
          <p:cNvPicPr>
            <a:picLocks noChangeAspect="1"/>
          </p:cNvPicPr>
          <p:nvPr/>
        </p:nvPicPr>
        <p:blipFill>
          <a:blip r:embed="rId3"/>
          <a:stretch>
            <a:fillRect/>
          </a:stretch>
        </p:blipFill>
        <p:spPr>
          <a:xfrm>
            <a:off x="296305" y="1273595"/>
            <a:ext cx="11320708" cy="3988519"/>
          </a:xfrm>
          <a:prstGeom prst="rect">
            <a:avLst/>
          </a:prstGeom>
        </p:spPr>
      </p:pic>
    </p:spTree>
    <p:extLst>
      <p:ext uri="{BB962C8B-B14F-4D97-AF65-F5344CB8AC3E}">
        <p14:creationId xmlns:p14="http://schemas.microsoft.com/office/powerpoint/2010/main" val="1005522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638982" y="24589"/>
            <a:ext cx="8977087" cy="2270037"/>
          </a:xfrm>
        </p:spPr>
        <p:txBody>
          <a:bodyPr>
            <a:normAutofit/>
          </a:bodyPr>
          <a:lstStyle/>
          <a:p>
            <a:pPr>
              <a:lnSpc>
                <a:spcPct val="100000"/>
              </a:lnSpc>
            </a:pPr>
            <a:r>
              <a:rPr lang="en-US" sz="3600" u="sng" dirty="0">
                <a:latin typeface="Gill Sans Light" panose="020B0302020104020203" pitchFamily="34" charset="-79"/>
                <a:cs typeface="Gill Sans Light" panose="020B0302020104020203" pitchFamily="34" charset="-79"/>
              </a:rPr>
              <a:t>… but very different stellar mass functions</a:t>
            </a:r>
            <a:br>
              <a:rPr lang="en-US" sz="3200" dirty="0">
                <a:latin typeface="Gill Sans Light" panose="020B0302020104020203" pitchFamily="34" charset="-79"/>
                <a:cs typeface="Gill Sans Light" panose="020B0302020104020203" pitchFamily="34" charset="-79"/>
              </a:rPr>
            </a:br>
            <a:endParaRPr lang="en-US" sz="27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661717" y="1439320"/>
            <a:ext cx="10458122" cy="1252121"/>
          </a:xfrm>
        </p:spPr>
        <p:txBody>
          <a:bodyPr>
            <a:norm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Dramatic difference: large population of massive (quenched?) systems present in “relaxed” clusters, absent in “unrelaxed” ones</a:t>
            </a:r>
          </a:p>
        </p:txBody>
      </p:sp>
      <p:pic>
        <p:nvPicPr>
          <p:cNvPr id="4" name="Picture 3" descr="A graph of different colors and numbers&#10;&#10;Description automatically generated with medium confidence">
            <a:extLst>
              <a:ext uri="{FF2B5EF4-FFF2-40B4-BE49-F238E27FC236}">
                <a16:creationId xmlns:a16="http://schemas.microsoft.com/office/drawing/2014/main" id="{8D00B345-7DED-53E7-B5C6-137F8C737CDD}"/>
              </a:ext>
            </a:extLst>
          </p:cNvPr>
          <p:cNvPicPr>
            <a:picLocks noChangeAspect="1"/>
          </p:cNvPicPr>
          <p:nvPr/>
        </p:nvPicPr>
        <p:blipFill>
          <a:blip r:embed="rId3"/>
          <a:stretch>
            <a:fillRect/>
          </a:stretch>
        </p:blipFill>
        <p:spPr>
          <a:xfrm>
            <a:off x="334991" y="2621170"/>
            <a:ext cx="10706988" cy="3772293"/>
          </a:xfrm>
          <a:prstGeom prst="rect">
            <a:avLst/>
          </a:prstGeom>
        </p:spPr>
      </p:pic>
    </p:spTree>
    <p:extLst>
      <p:ext uri="{BB962C8B-B14F-4D97-AF65-F5344CB8AC3E}">
        <p14:creationId xmlns:p14="http://schemas.microsoft.com/office/powerpoint/2010/main" val="3815557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542471" y="244927"/>
            <a:ext cx="7375346" cy="659918"/>
          </a:xfrm>
        </p:spPr>
        <p:txBody>
          <a:bodyPr>
            <a:normAutofit/>
          </a:bodyPr>
          <a:lstStyle/>
          <a:p>
            <a:pPr>
              <a:lnSpc>
                <a:spcPct val="100000"/>
              </a:lnSpc>
            </a:pPr>
            <a:r>
              <a:rPr lang="en-US" sz="3600" u="sng" dirty="0">
                <a:latin typeface="Gill Sans Light" panose="020B0302020104020203" pitchFamily="34" charset="-79"/>
                <a:cs typeface="Gill Sans Light" panose="020B0302020104020203" pitchFamily="34" charset="-79"/>
              </a:rPr>
              <a:t>Comparison to Simulations</a:t>
            </a:r>
            <a:endParaRPr lang="en-US" sz="27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2416631" y="1061351"/>
            <a:ext cx="2432957" cy="1910445"/>
          </a:xfrm>
        </p:spPr>
        <p:txBody>
          <a:bodyPr>
            <a:normAutofit/>
          </a:bodyPr>
          <a:lstStyle/>
          <a:p>
            <a:pPr marL="0" indent="0">
              <a:spcBef>
                <a:spcPts val="0"/>
              </a:spcBef>
              <a:buNone/>
            </a:pPr>
            <a:r>
              <a:rPr lang="en-US" sz="2400" b="1" dirty="0">
                <a:latin typeface="Gill Sans Light" panose="020B0302020104020203" pitchFamily="34" charset="-79"/>
                <a:cs typeface="Gill Sans Light" panose="020B0302020104020203" pitchFamily="34" charset="-79"/>
              </a:rPr>
              <a:t>Rashaad Reid:  	              C</a:t>
            </a:r>
            <a:r>
              <a:rPr lang="en-US" sz="2400" dirty="0">
                <a:latin typeface="Gill Sans Light" panose="020B0302020104020203" pitchFamily="34" charset="-79"/>
                <a:cs typeface="Gill Sans Light" panose="020B0302020104020203" pitchFamily="34" charset="-79"/>
              </a:rPr>
              <a:t>omparison with</a:t>
            </a:r>
          </a:p>
          <a:p>
            <a:pPr marL="0" indent="0">
              <a:spcBef>
                <a:spcPts val="0"/>
              </a:spcBef>
              <a:buNone/>
            </a:pPr>
            <a:r>
              <a:rPr lang="en-US" sz="2400" dirty="0">
                <a:latin typeface="Gill Sans Light" panose="020B0302020104020203" pitchFamily="34" charset="-79"/>
                <a:cs typeface="Gill Sans Light" panose="020B0302020104020203" pitchFamily="34" charset="-79"/>
              </a:rPr>
              <a:t>Illustris TNG</a:t>
            </a:r>
          </a:p>
          <a:p>
            <a:pPr marL="0" indent="0">
              <a:spcBef>
                <a:spcPts val="0"/>
              </a:spcBef>
              <a:buNone/>
            </a:pPr>
            <a:endParaRPr lang="en-US" sz="2400" dirty="0">
              <a:latin typeface="Gill Sans Light" panose="020B0302020104020203" pitchFamily="34" charset="-79"/>
              <a:cs typeface="Gill Sans Light" panose="020B0302020104020203" pitchFamily="34" charset="-79"/>
            </a:endParaRPr>
          </a:p>
        </p:txBody>
      </p:sp>
      <p:pic>
        <p:nvPicPr>
          <p:cNvPr id="3" name="Content Placeholder 7" descr="A blue and red graph&#10;&#10;AI-generated content may be incorrect.">
            <a:extLst>
              <a:ext uri="{FF2B5EF4-FFF2-40B4-BE49-F238E27FC236}">
                <a16:creationId xmlns:a16="http://schemas.microsoft.com/office/drawing/2014/main" id="{EC9AE307-CCC6-E6EC-22B7-A76723710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149" y="389146"/>
            <a:ext cx="6071025" cy="2949545"/>
          </a:xfrm>
          <a:prstGeom prst="rect">
            <a:avLst/>
          </a:prstGeom>
        </p:spPr>
      </p:pic>
      <p:grpSp>
        <p:nvGrpSpPr>
          <p:cNvPr id="4" name="Group 3">
            <a:extLst>
              <a:ext uri="{FF2B5EF4-FFF2-40B4-BE49-F238E27FC236}">
                <a16:creationId xmlns:a16="http://schemas.microsoft.com/office/drawing/2014/main" id="{98FA71D9-A70D-1E6C-80AE-2D54597FC6E5}"/>
              </a:ext>
            </a:extLst>
          </p:cNvPr>
          <p:cNvGrpSpPr>
            <a:grpSpLocks noChangeAspect="1"/>
          </p:cNvGrpSpPr>
          <p:nvPr/>
        </p:nvGrpSpPr>
        <p:grpSpPr>
          <a:xfrm>
            <a:off x="5701784" y="3507338"/>
            <a:ext cx="6133657" cy="3208525"/>
            <a:chOff x="6990823" y="2546857"/>
            <a:chExt cx="4362977" cy="2282280"/>
          </a:xfrm>
        </p:grpSpPr>
        <p:pic>
          <p:nvPicPr>
            <p:cNvPr id="5" name="Content Placeholder 5" descr="A group of graphs showing different colored dots&#10;&#10;AI-generated content may be incorrect.">
              <a:extLst>
                <a:ext uri="{FF2B5EF4-FFF2-40B4-BE49-F238E27FC236}">
                  <a16:creationId xmlns:a16="http://schemas.microsoft.com/office/drawing/2014/main" id="{A1838D04-59FA-D37B-54FA-C9052A6106F7}"/>
                </a:ext>
              </a:extLst>
            </p:cNvPr>
            <p:cNvPicPr>
              <a:picLocks noChangeAspect="1"/>
            </p:cNvPicPr>
            <p:nvPr/>
          </p:nvPicPr>
          <p:blipFill>
            <a:blip r:embed="rId4">
              <a:extLst>
                <a:ext uri="{28A0092B-C50C-407E-A947-70E740481C1C}">
                  <a14:useLocalDpi xmlns:a14="http://schemas.microsoft.com/office/drawing/2010/main" val="0"/>
                </a:ext>
              </a:extLst>
            </a:blip>
            <a:srcRect l="24290" t="2" r="23877" b="96697"/>
            <a:stretch/>
          </p:blipFill>
          <p:spPr>
            <a:xfrm>
              <a:off x="8076673" y="2546857"/>
              <a:ext cx="2276475" cy="143669"/>
            </a:xfrm>
            <a:prstGeom prst="rect">
              <a:avLst/>
            </a:prstGeom>
          </p:spPr>
        </p:pic>
        <p:grpSp>
          <p:nvGrpSpPr>
            <p:cNvPr id="7" name="Group 6">
              <a:extLst>
                <a:ext uri="{FF2B5EF4-FFF2-40B4-BE49-F238E27FC236}">
                  <a16:creationId xmlns:a16="http://schemas.microsoft.com/office/drawing/2014/main" id="{A94612B3-E4B5-6282-A11A-66AB28CBE2A2}"/>
                </a:ext>
              </a:extLst>
            </p:cNvPr>
            <p:cNvGrpSpPr/>
            <p:nvPr/>
          </p:nvGrpSpPr>
          <p:grpSpPr>
            <a:xfrm>
              <a:off x="6990823" y="2705137"/>
              <a:ext cx="4362977" cy="2124000"/>
              <a:chOff x="6762750" y="3519561"/>
              <a:chExt cx="4362977" cy="2124000"/>
            </a:xfrm>
          </p:grpSpPr>
          <p:pic>
            <p:nvPicPr>
              <p:cNvPr id="8" name="Content Placeholder 5" descr="A group of graphs showing different colored dots&#10;&#10;AI-generated content may be incorrect.">
                <a:extLst>
                  <a:ext uri="{FF2B5EF4-FFF2-40B4-BE49-F238E27FC236}">
                    <a16:creationId xmlns:a16="http://schemas.microsoft.com/office/drawing/2014/main" id="{A3CFB6D0-3EAA-43A5-6AEF-E8CA7D953F19}"/>
                  </a:ext>
                </a:extLst>
              </p:cNvPr>
              <p:cNvPicPr>
                <a:picLocks noChangeAspect="1"/>
              </p:cNvPicPr>
              <p:nvPr/>
            </p:nvPicPr>
            <p:blipFill>
              <a:blip r:embed="rId4">
                <a:extLst>
                  <a:ext uri="{28A0092B-C50C-407E-A947-70E740481C1C}">
                    <a14:useLocalDpi xmlns:a14="http://schemas.microsoft.com/office/drawing/2010/main" val="0"/>
                  </a:ext>
                </a:extLst>
              </a:blip>
              <a:srcRect l="50552" t="3703" b="47920"/>
              <a:stretch/>
            </p:blipFill>
            <p:spPr>
              <a:xfrm>
                <a:off x="6762750" y="3538537"/>
                <a:ext cx="2171700" cy="2105024"/>
              </a:xfrm>
              <a:prstGeom prst="rect">
                <a:avLst/>
              </a:prstGeom>
            </p:spPr>
          </p:pic>
          <p:pic>
            <p:nvPicPr>
              <p:cNvPr id="10" name="Content Placeholder 5" descr="A group of graphs showing different colored dots&#10;&#10;AI-generated content may be incorrect.">
                <a:extLst>
                  <a:ext uri="{FF2B5EF4-FFF2-40B4-BE49-F238E27FC236}">
                    <a16:creationId xmlns:a16="http://schemas.microsoft.com/office/drawing/2014/main" id="{186F031A-3BA1-91DE-DF11-35FDE855AE6E}"/>
                  </a:ext>
                </a:extLst>
              </p:cNvPr>
              <p:cNvPicPr>
                <a:picLocks noChangeAspect="1"/>
              </p:cNvPicPr>
              <p:nvPr/>
            </p:nvPicPr>
            <p:blipFill>
              <a:blip r:embed="rId4">
                <a:extLst>
                  <a:ext uri="{28A0092B-C50C-407E-A947-70E740481C1C}">
                    <a14:useLocalDpi xmlns:a14="http://schemas.microsoft.com/office/drawing/2010/main" val="0"/>
                  </a:ext>
                </a:extLst>
              </a:blip>
              <a:srcRect l="50552" t="51624" b="-1"/>
              <a:stretch/>
            </p:blipFill>
            <p:spPr>
              <a:xfrm>
                <a:off x="8934450" y="3519561"/>
                <a:ext cx="2191277" cy="2124000"/>
              </a:xfrm>
              <a:prstGeom prst="rect">
                <a:avLst/>
              </a:prstGeom>
            </p:spPr>
          </p:pic>
        </p:grpSp>
      </p:grpSp>
      <p:pic>
        <p:nvPicPr>
          <p:cNvPr id="12" name="Picture 11" descr="A person with a beard smiling for the camera&#10;&#10;Description automatically generated">
            <a:extLst>
              <a:ext uri="{FF2B5EF4-FFF2-40B4-BE49-F238E27FC236}">
                <a16:creationId xmlns:a16="http://schemas.microsoft.com/office/drawing/2014/main" id="{EEF110E8-4BE8-C88C-06AA-D4EA70F4CF3D}"/>
              </a:ext>
            </a:extLst>
          </p:cNvPr>
          <p:cNvPicPr>
            <a:picLocks noChangeAspect="1"/>
          </p:cNvPicPr>
          <p:nvPr/>
        </p:nvPicPr>
        <p:blipFill rotWithShape="1">
          <a:blip r:embed="rId5"/>
          <a:srcRect l="2028" t="15952" r="18828" b="22381"/>
          <a:stretch/>
        </p:blipFill>
        <p:spPr>
          <a:xfrm>
            <a:off x="713889" y="1061352"/>
            <a:ext cx="1343511" cy="1861028"/>
          </a:xfrm>
          <a:prstGeom prst="rect">
            <a:avLst/>
          </a:prstGeom>
        </p:spPr>
      </p:pic>
      <p:sp>
        <p:nvSpPr>
          <p:cNvPr id="14" name="TextBox 13">
            <a:extLst>
              <a:ext uri="{FF2B5EF4-FFF2-40B4-BE49-F238E27FC236}">
                <a16:creationId xmlns:a16="http://schemas.microsoft.com/office/drawing/2014/main" id="{AF97FDF1-32B2-6406-B998-66BA968E659B}"/>
              </a:ext>
            </a:extLst>
          </p:cNvPr>
          <p:cNvSpPr txBox="1"/>
          <p:nvPr/>
        </p:nvSpPr>
        <p:spPr>
          <a:xfrm>
            <a:off x="571115" y="3792403"/>
            <a:ext cx="4817315" cy="1569660"/>
          </a:xfrm>
          <a:prstGeom prst="rect">
            <a:avLst/>
          </a:prstGeom>
          <a:noFill/>
        </p:spPr>
        <p:txBody>
          <a:bodyPr wrap="square">
            <a:sp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Note </a:t>
            </a:r>
            <a:r>
              <a:rPr lang="en-US" sz="2400" dirty="0" err="1">
                <a:latin typeface="Gill Sans Light" panose="020B0302020104020203" pitchFamily="34" charset="-79"/>
                <a:cs typeface="Gill Sans Light" panose="020B0302020104020203" pitchFamily="34" charset="-79"/>
              </a:rPr>
              <a:t>colours</a:t>
            </a:r>
            <a:r>
              <a:rPr lang="en-US" sz="2400" dirty="0">
                <a:latin typeface="Gill Sans Light" panose="020B0302020104020203" pitchFamily="34" charset="-79"/>
                <a:cs typeface="Gill Sans Light" panose="020B0302020104020203" pitchFamily="34" charset="-79"/>
              </a:rPr>
              <a:t> and magnitude gaps distributions quite different; select split to give similar numbers relative to main sample</a:t>
            </a:r>
          </a:p>
        </p:txBody>
      </p:sp>
    </p:spTree>
    <p:extLst>
      <p:ext uri="{BB962C8B-B14F-4D97-AF65-F5344CB8AC3E}">
        <p14:creationId xmlns:p14="http://schemas.microsoft.com/office/powerpoint/2010/main" val="1382873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32228" y="236864"/>
            <a:ext cx="5548087" cy="906140"/>
          </a:xfrm>
        </p:spPr>
        <p:txBody>
          <a:bodyPr>
            <a:normAutofit fontScale="90000"/>
          </a:bodyPr>
          <a:lstStyle/>
          <a:p>
            <a:pPr algn="ctr">
              <a:lnSpc>
                <a:spcPct val="100000"/>
              </a:lnSpc>
            </a:pPr>
            <a:r>
              <a:rPr lang="en-US" sz="3600" u="sng" dirty="0">
                <a:latin typeface="Gill Sans Light" panose="020B0302020104020203" pitchFamily="34" charset="-79"/>
                <a:cs typeface="Gill Sans Light" panose="020B0302020104020203" pitchFamily="34" charset="-79"/>
              </a:rPr>
              <a:t>Comparing the Lensing Signal </a:t>
            </a:r>
            <a:br>
              <a:rPr lang="en-US" sz="3200" dirty="0">
                <a:latin typeface="Gill Sans Light" panose="020B0302020104020203" pitchFamily="34" charset="-79"/>
                <a:cs typeface="Gill Sans Light" panose="020B0302020104020203" pitchFamily="34" charset="-79"/>
              </a:rPr>
            </a:br>
            <a:endParaRPr lang="en-US" sz="27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548876" y="1026173"/>
            <a:ext cx="10864796" cy="906139"/>
          </a:xfrm>
        </p:spPr>
        <p:txBody>
          <a:bodyPr>
            <a:no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Major differences between the relaxed and unrelaxed subsamples</a:t>
            </a:r>
          </a:p>
        </p:txBody>
      </p:sp>
      <p:pic>
        <p:nvPicPr>
          <p:cNvPr id="3" name="Content Placeholder 7" descr="A graph of a function&#10;&#10;AI-generated content may be incorrect.">
            <a:extLst>
              <a:ext uri="{FF2B5EF4-FFF2-40B4-BE49-F238E27FC236}">
                <a16:creationId xmlns:a16="http://schemas.microsoft.com/office/drawing/2014/main" id="{16C4B401-07B3-01F1-8021-FCB84D9D0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34" y="2001209"/>
            <a:ext cx="4733252" cy="3999600"/>
          </a:xfrm>
          <a:prstGeom prst="rect">
            <a:avLst/>
          </a:prstGeom>
        </p:spPr>
      </p:pic>
    </p:spTree>
    <p:extLst>
      <p:ext uri="{BB962C8B-B14F-4D97-AF65-F5344CB8AC3E}">
        <p14:creationId xmlns:p14="http://schemas.microsoft.com/office/powerpoint/2010/main" val="2149305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32228" y="236864"/>
            <a:ext cx="5548087" cy="906140"/>
          </a:xfrm>
        </p:spPr>
        <p:txBody>
          <a:bodyPr>
            <a:normAutofit fontScale="90000"/>
          </a:bodyPr>
          <a:lstStyle/>
          <a:p>
            <a:pPr algn="ctr">
              <a:lnSpc>
                <a:spcPct val="100000"/>
              </a:lnSpc>
            </a:pPr>
            <a:r>
              <a:rPr lang="en-US" sz="3600" u="sng" dirty="0">
                <a:latin typeface="Gill Sans Light" panose="020B0302020104020203" pitchFamily="34" charset="-79"/>
                <a:cs typeface="Gill Sans Light" panose="020B0302020104020203" pitchFamily="34" charset="-79"/>
              </a:rPr>
              <a:t>Comparing the Lensing Signal </a:t>
            </a:r>
            <a:br>
              <a:rPr lang="en-US" sz="3200" dirty="0">
                <a:latin typeface="Gill Sans Light" panose="020B0302020104020203" pitchFamily="34" charset="-79"/>
                <a:cs typeface="Gill Sans Light" panose="020B0302020104020203" pitchFamily="34" charset="-79"/>
              </a:rPr>
            </a:br>
            <a:endParaRPr lang="en-US" sz="27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548876" y="1026173"/>
            <a:ext cx="10864796" cy="906139"/>
          </a:xfrm>
        </p:spPr>
        <p:txBody>
          <a:bodyPr>
            <a:no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Major differences between the relaxed and unrelaxed subsamples, 				but simulations don’t quite match stacked lensing measurements</a:t>
            </a:r>
          </a:p>
        </p:txBody>
      </p:sp>
      <p:pic>
        <p:nvPicPr>
          <p:cNvPr id="3" name="Content Placeholder 7" descr="A graph of a function&#10;&#10;AI-generated content may be incorrect.">
            <a:extLst>
              <a:ext uri="{FF2B5EF4-FFF2-40B4-BE49-F238E27FC236}">
                <a16:creationId xmlns:a16="http://schemas.microsoft.com/office/drawing/2014/main" id="{16C4B401-07B3-01F1-8021-FCB84D9D0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34" y="2001209"/>
            <a:ext cx="4733252" cy="3999600"/>
          </a:xfrm>
          <a:prstGeom prst="rect">
            <a:avLst/>
          </a:prstGeom>
        </p:spPr>
      </p:pic>
      <p:pic>
        <p:nvPicPr>
          <p:cNvPr id="4" name="Content Placeholder 11" descr="A graph of a function&#10;&#10;AI-generated content may be incorrect.">
            <a:extLst>
              <a:ext uri="{FF2B5EF4-FFF2-40B4-BE49-F238E27FC236}">
                <a16:creationId xmlns:a16="http://schemas.microsoft.com/office/drawing/2014/main" id="{31998943-9A37-E6A6-62BC-2C03A326140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6184" y="1915985"/>
            <a:ext cx="5749756" cy="5040000"/>
          </a:xfrm>
          <a:prstGeom prst="rect">
            <a:avLst/>
          </a:prstGeom>
        </p:spPr>
      </p:pic>
    </p:spTree>
    <p:extLst>
      <p:ext uri="{BB962C8B-B14F-4D97-AF65-F5344CB8AC3E}">
        <p14:creationId xmlns:p14="http://schemas.microsoft.com/office/powerpoint/2010/main" val="477848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32228" y="236864"/>
            <a:ext cx="5548087" cy="906140"/>
          </a:xfrm>
        </p:spPr>
        <p:txBody>
          <a:bodyPr>
            <a:normAutofit fontScale="90000"/>
          </a:bodyPr>
          <a:lstStyle/>
          <a:p>
            <a:pPr algn="ctr">
              <a:lnSpc>
                <a:spcPct val="100000"/>
              </a:lnSpc>
            </a:pPr>
            <a:r>
              <a:rPr lang="en-US" sz="3600" u="sng" dirty="0">
                <a:latin typeface="Gill Sans Light" panose="020B0302020104020203" pitchFamily="34" charset="-79"/>
                <a:cs typeface="Gill Sans Light" panose="020B0302020104020203" pitchFamily="34" charset="-79"/>
              </a:rPr>
              <a:t>Comparing the Lensing Signal </a:t>
            </a:r>
            <a:br>
              <a:rPr lang="en-US" sz="3200" dirty="0">
                <a:latin typeface="Gill Sans Light" panose="020B0302020104020203" pitchFamily="34" charset="-79"/>
                <a:cs typeface="Gill Sans Light" panose="020B0302020104020203" pitchFamily="34" charset="-79"/>
              </a:rPr>
            </a:br>
            <a:endParaRPr lang="en-US" sz="27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548876" y="1026173"/>
            <a:ext cx="10864796" cy="906139"/>
          </a:xfrm>
        </p:spPr>
        <p:txBody>
          <a:bodyPr>
            <a:no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Major differences between the relaxed and unrelaxed subsamples, 				but simulations don’t quite match stacked lensing measurements</a:t>
            </a:r>
          </a:p>
        </p:txBody>
      </p:sp>
      <p:pic>
        <p:nvPicPr>
          <p:cNvPr id="4" name="Content Placeholder 11" descr="A graph of a function&#10;&#10;AI-generated content may be incorrect.">
            <a:extLst>
              <a:ext uri="{FF2B5EF4-FFF2-40B4-BE49-F238E27FC236}">
                <a16:creationId xmlns:a16="http://schemas.microsoft.com/office/drawing/2014/main" id="{31998943-9A37-E6A6-62BC-2C03A326140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6184" y="1915985"/>
            <a:ext cx="5749756" cy="5040000"/>
          </a:xfrm>
          <a:prstGeom prst="rect">
            <a:avLst/>
          </a:prstGeom>
        </p:spPr>
      </p:pic>
      <p:pic>
        <p:nvPicPr>
          <p:cNvPr id="6" name="Picture 5" descr="A graph of a graph with colored lines&#10;&#10;Description automatically generated with medium confidence">
            <a:extLst>
              <a:ext uri="{FF2B5EF4-FFF2-40B4-BE49-F238E27FC236}">
                <a16:creationId xmlns:a16="http://schemas.microsoft.com/office/drawing/2014/main" id="{7E0E15FB-9DA8-6FD6-5DDB-330502EC3116}"/>
              </a:ext>
            </a:extLst>
          </p:cNvPr>
          <p:cNvPicPr>
            <a:picLocks noChangeAspect="1"/>
          </p:cNvPicPr>
          <p:nvPr/>
        </p:nvPicPr>
        <p:blipFill>
          <a:blip r:embed="rId4"/>
          <a:stretch>
            <a:fillRect/>
          </a:stretch>
        </p:blipFill>
        <p:spPr>
          <a:xfrm>
            <a:off x="862422" y="2581714"/>
            <a:ext cx="4631178" cy="2244224"/>
          </a:xfrm>
          <a:prstGeom prst="rect">
            <a:avLst/>
          </a:prstGeom>
        </p:spPr>
      </p:pic>
      <p:sp>
        <p:nvSpPr>
          <p:cNvPr id="7" name="TextBox 6">
            <a:extLst>
              <a:ext uri="{FF2B5EF4-FFF2-40B4-BE49-F238E27FC236}">
                <a16:creationId xmlns:a16="http://schemas.microsoft.com/office/drawing/2014/main" id="{DDEC7A74-5660-E7B1-524F-B5B67B21A9E2}"/>
              </a:ext>
            </a:extLst>
          </p:cNvPr>
          <p:cNvSpPr txBox="1"/>
          <p:nvPr/>
        </p:nvSpPr>
        <p:spPr>
          <a:xfrm>
            <a:off x="1562807" y="4891394"/>
            <a:ext cx="4340226" cy="923330"/>
          </a:xfrm>
          <a:prstGeom prst="rect">
            <a:avLst/>
          </a:prstGeom>
          <a:noFill/>
        </p:spPr>
        <p:txBody>
          <a:bodyPr wrap="square">
            <a:spAutoFit/>
          </a:bodyPr>
          <a:lstStyle/>
          <a:p>
            <a:r>
              <a:rPr lang="en-US" dirty="0">
                <a:solidFill>
                  <a:prstClr val="black"/>
                </a:solidFill>
                <a:latin typeface="Gill Sans Light" charset="0"/>
                <a:cs typeface="Gill Sans Light" charset="0"/>
                <a:sym typeface="Wingdings" pitchFamily="2" charset="2"/>
              </a:rPr>
              <a:t>Prediction from </a:t>
            </a:r>
            <a:r>
              <a:rPr lang="en-US" dirty="0" err="1">
                <a:solidFill>
                  <a:prstClr val="black"/>
                </a:solidFill>
                <a:latin typeface="Gill Sans Light" charset="0"/>
                <a:cs typeface="Gill Sans Light" charset="0"/>
                <a:sym typeface="Wingdings" pitchFamily="2" charset="2"/>
              </a:rPr>
              <a:t>Xhakaj</a:t>
            </a:r>
            <a:r>
              <a:rPr lang="en-US" dirty="0">
                <a:solidFill>
                  <a:prstClr val="black"/>
                </a:solidFill>
                <a:latin typeface="Gill Sans Light" charset="0"/>
                <a:cs typeface="Gill Sans Light" charset="0"/>
                <a:sym typeface="Wingdings" pitchFamily="2" charset="2"/>
              </a:rPr>
              <a:t>+ 2022:</a:t>
            </a:r>
          </a:p>
          <a:p>
            <a:r>
              <a:rPr lang="en-US" dirty="0">
                <a:solidFill>
                  <a:prstClr val="black"/>
                </a:solidFill>
                <a:latin typeface="Gill Sans Light" charset="0"/>
                <a:cs typeface="Gill Sans Light" charset="0"/>
                <a:sym typeface="Wingdings" pitchFamily="2" charset="2"/>
              </a:rPr>
              <a:t>Inner profile should vary with accretion rate, concentration, etc.</a:t>
            </a:r>
            <a:endParaRPr lang="en-US" dirty="0"/>
          </a:p>
        </p:txBody>
      </p:sp>
    </p:spTree>
    <p:extLst>
      <p:ext uri="{BB962C8B-B14F-4D97-AF65-F5344CB8AC3E}">
        <p14:creationId xmlns:p14="http://schemas.microsoft.com/office/powerpoint/2010/main" val="2668888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9D40-D09E-885D-4EA6-055F7154AB4C}"/>
              </a:ext>
            </a:extLst>
          </p:cNvPr>
          <p:cNvSpPr>
            <a:spLocks noGrp="1"/>
          </p:cNvSpPr>
          <p:nvPr>
            <p:ph type="title"/>
          </p:nvPr>
        </p:nvSpPr>
        <p:spPr>
          <a:xfrm>
            <a:off x="462641" y="250824"/>
            <a:ext cx="10515600" cy="868723"/>
          </a:xfrm>
        </p:spPr>
        <p:txBody>
          <a:bodyPr>
            <a:normAutofit/>
          </a:bodyPr>
          <a:lstStyle/>
          <a:p>
            <a:r>
              <a:rPr lang="en-US" sz="2800" dirty="0">
                <a:latin typeface="Book Antiqua" panose="02040602050305030304" pitchFamily="18" charset="0"/>
              </a:rPr>
              <a:t>What’s so great about the CMB?</a:t>
            </a:r>
          </a:p>
        </p:txBody>
      </p:sp>
      <p:sp>
        <p:nvSpPr>
          <p:cNvPr id="3" name="Content Placeholder 2">
            <a:extLst>
              <a:ext uri="{FF2B5EF4-FFF2-40B4-BE49-F238E27FC236}">
                <a16:creationId xmlns:a16="http://schemas.microsoft.com/office/drawing/2014/main" id="{34514D1C-A5C9-EEB4-4406-201EB521BE29}"/>
              </a:ext>
            </a:extLst>
          </p:cNvPr>
          <p:cNvSpPr>
            <a:spLocks noGrp="1"/>
          </p:cNvSpPr>
          <p:nvPr>
            <p:ph idx="1"/>
          </p:nvPr>
        </p:nvSpPr>
        <p:spPr>
          <a:xfrm>
            <a:off x="6100178" y="1274252"/>
            <a:ext cx="5438389" cy="4475195"/>
          </a:xfrm>
        </p:spPr>
        <p:txBody>
          <a:bodyPr>
            <a:noAutofit/>
          </a:bodyPr>
          <a:lstStyle/>
          <a:p>
            <a:pPr>
              <a:spcBef>
                <a:spcPts val="0"/>
              </a:spcBef>
              <a:spcAft>
                <a:spcPts val="3000"/>
              </a:spcAft>
              <a:buFont typeface="Wingdings" pitchFamily="2" charset="2"/>
              <a:buChar char="v"/>
            </a:pPr>
            <a:r>
              <a:rPr lang="en-US" sz="2000" dirty="0">
                <a:latin typeface="Gill Sans Light" panose="020B0302020104020203" pitchFamily="34" charset="-79"/>
                <a:cs typeface="Gill Sans Light" panose="020B0302020104020203" pitchFamily="34" charset="-79"/>
              </a:rPr>
              <a:t>  General set of possible cosmological models are completely calculable; specified by as few as 6 free parameters (A</a:t>
            </a:r>
            <a:r>
              <a:rPr lang="en-US" sz="2000" baseline="-25000" dirty="0">
                <a:latin typeface="Gill Sans Light" panose="020B0302020104020203" pitchFamily="34" charset="-79"/>
                <a:cs typeface="Gill Sans Light" panose="020B0302020104020203" pitchFamily="34" charset="-79"/>
              </a:rPr>
              <a:t>s</a:t>
            </a:r>
            <a:r>
              <a:rPr lang="en-US" sz="2000" dirty="0">
                <a:latin typeface="Gill Sans Light" panose="020B0302020104020203" pitchFamily="34" charset="-79"/>
                <a:cs typeface="Gill Sans Light" panose="020B0302020104020203" pitchFamily="34" charset="-79"/>
              </a:rPr>
              <a:t> , n</a:t>
            </a:r>
            <a:r>
              <a:rPr lang="en-US" sz="2000" baseline="-25000" dirty="0">
                <a:latin typeface="Gill Sans Light" panose="020B0302020104020203" pitchFamily="34" charset="-79"/>
                <a:cs typeface="Gill Sans Light" panose="020B0302020104020203" pitchFamily="34" charset="-79"/>
              </a:rPr>
              <a:t>s</a:t>
            </a:r>
            <a:r>
              <a:rPr lang="en-US" sz="2000" dirty="0">
                <a:latin typeface="Gill Sans Light" panose="020B0302020104020203" pitchFamily="34" charset="-79"/>
                <a:cs typeface="Gill Sans Light" panose="020B0302020104020203" pitchFamily="34" charset="-79"/>
              </a:rPr>
              <a:t> , 𝜌</a:t>
            </a:r>
            <a:r>
              <a:rPr lang="en-US" sz="2000" baseline="-25000" dirty="0">
                <a:latin typeface="Gill Sans Light" panose="020B0302020104020203" pitchFamily="34" charset="-79"/>
                <a:cs typeface="Gill Sans Light" panose="020B0302020104020203" pitchFamily="34" charset="-79"/>
              </a:rPr>
              <a:t>bar</a:t>
            </a:r>
            <a:r>
              <a:rPr lang="en-US" sz="2000" dirty="0">
                <a:latin typeface="Gill Sans Light" panose="020B0302020104020203" pitchFamily="34" charset="-79"/>
                <a:cs typeface="Gill Sans Light" panose="020B0302020104020203" pitchFamily="34" charset="-79"/>
              </a:rPr>
              <a:t> , 𝜌</a:t>
            </a:r>
            <a:r>
              <a:rPr lang="en-US" sz="2000" baseline="-25000" dirty="0">
                <a:latin typeface="Gill Sans Light" panose="020B0302020104020203" pitchFamily="34" charset="-79"/>
                <a:cs typeface="Gill Sans Light" panose="020B0302020104020203" pitchFamily="34" charset="-79"/>
              </a:rPr>
              <a:t>m</a:t>
            </a:r>
            <a:r>
              <a:rPr lang="en-US" sz="2000" dirty="0">
                <a:latin typeface="Gill Sans Light" panose="020B0302020104020203" pitchFamily="34" charset="-79"/>
                <a:cs typeface="Gill Sans Light" panose="020B0302020104020203" pitchFamily="34" charset="-79"/>
              </a:rPr>
              <a:t> , </a:t>
            </a:r>
            <a:r>
              <a:rPr lang="en-US" sz="2000" dirty="0" err="1">
                <a:latin typeface="Gill Sans Light" panose="020B0302020104020203" pitchFamily="34" charset="-79"/>
                <a:cs typeface="Gill Sans Light" panose="020B0302020104020203" pitchFamily="34" charset="-79"/>
              </a:rPr>
              <a:t>Ω</a:t>
            </a:r>
            <a:r>
              <a:rPr lang="en-US" sz="2000" dirty="0">
                <a:latin typeface="Gill Sans Light" panose="020B0302020104020203" pitchFamily="34" charset="-79"/>
                <a:cs typeface="Gill Sans Light" panose="020B0302020104020203" pitchFamily="34" charset="-79"/>
              </a:rPr>
              <a:t>, 𝜏) </a:t>
            </a:r>
          </a:p>
          <a:p>
            <a:pPr>
              <a:spcBef>
                <a:spcPts val="0"/>
              </a:spcBef>
              <a:spcAft>
                <a:spcPts val="3000"/>
              </a:spcAft>
              <a:buFont typeface="Wingdings" pitchFamily="2" charset="2"/>
              <a:buChar char="v"/>
            </a:pPr>
            <a:r>
              <a:rPr lang="en-US" sz="2000" dirty="0">
                <a:latin typeface="Gill Sans Light" panose="020B0302020104020203" pitchFamily="34" charset="-79"/>
                <a:cs typeface="Gill Sans Light" panose="020B0302020104020203" pitchFamily="34" charset="-79"/>
              </a:rPr>
              <a:t>  The main observed phenomena (blackbody temperature + 6 auto/cross-correlation angular power spectra) provide a rich set of features to fit</a:t>
            </a:r>
          </a:p>
          <a:p>
            <a:pPr>
              <a:spcBef>
                <a:spcPts val="0"/>
              </a:spcBef>
              <a:spcAft>
                <a:spcPts val="3000"/>
              </a:spcAft>
              <a:buFont typeface="Wingdings" pitchFamily="2" charset="2"/>
              <a:buChar char="v"/>
            </a:pPr>
            <a:r>
              <a:rPr lang="en-US" sz="2000" dirty="0">
                <a:latin typeface="Gill Sans Light" panose="020B0302020104020203" pitchFamily="34" charset="-79"/>
                <a:cs typeface="Gill Sans Light" panose="020B0302020104020203" pitchFamily="34" charset="-79"/>
              </a:rPr>
              <a:t> Lots of modes, so measurement errors are tiny</a:t>
            </a:r>
          </a:p>
        </p:txBody>
      </p:sp>
      <p:pic>
        <p:nvPicPr>
          <p:cNvPr id="1026" name="Picture 2">
            <a:extLst>
              <a:ext uri="{FF2B5EF4-FFF2-40B4-BE49-F238E27FC236}">
                <a16:creationId xmlns:a16="http://schemas.microsoft.com/office/drawing/2014/main" id="{F956C287-9EF0-D0DF-CE7A-E8F7C4974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39" y="948576"/>
            <a:ext cx="5438389" cy="55712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E0B1D9-FBDD-651A-70A6-D88D158644B0}"/>
              </a:ext>
            </a:extLst>
          </p:cNvPr>
          <p:cNvSpPr txBox="1"/>
          <p:nvPr/>
        </p:nvSpPr>
        <p:spPr>
          <a:xfrm>
            <a:off x="2637220" y="6471491"/>
            <a:ext cx="4364831" cy="276999"/>
          </a:xfrm>
          <a:prstGeom prst="rect">
            <a:avLst/>
          </a:prstGeom>
          <a:noFill/>
        </p:spPr>
        <p:txBody>
          <a:bodyPr wrap="square">
            <a:spAutoFit/>
          </a:bodyPr>
          <a:lstStyle/>
          <a:p>
            <a:r>
              <a:rPr lang="en-CA" sz="1200" dirty="0"/>
              <a:t>Planck 2018 power spectra – </a:t>
            </a:r>
            <a:r>
              <a:rPr lang="en-CA" sz="1200" dirty="0" err="1"/>
              <a:t>Aghanim</a:t>
            </a:r>
            <a:r>
              <a:rPr lang="en-CA" sz="1200" dirty="0"/>
              <a:t> et al. 2018</a:t>
            </a:r>
            <a:endParaRPr lang="en-US" sz="1200" dirty="0"/>
          </a:p>
        </p:txBody>
      </p:sp>
    </p:spTree>
    <p:extLst>
      <p:ext uri="{BB962C8B-B14F-4D97-AF65-F5344CB8AC3E}">
        <p14:creationId xmlns:p14="http://schemas.microsoft.com/office/powerpoint/2010/main" val="84500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32228" y="334837"/>
            <a:ext cx="9924143" cy="906140"/>
          </a:xfrm>
        </p:spPr>
        <p:txBody>
          <a:bodyPr>
            <a:normAutofit/>
          </a:bodyPr>
          <a:lstStyle/>
          <a:p>
            <a:pPr>
              <a:lnSpc>
                <a:spcPct val="100000"/>
              </a:lnSpc>
            </a:pPr>
            <a:r>
              <a:rPr lang="en-US" sz="3200" u="sng" dirty="0">
                <a:latin typeface="Gill Sans Light" panose="020B0302020104020203" pitchFamily="34" charset="-79"/>
                <a:cs typeface="Gill Sans Light" panose="020B0302020104020203" pitchFamily="34" charset="-79"/>
              </a:rPr>
              <a:t>One major issue: environmental density (</a:t>
            </a:r>
            <a:r>
              <a:rPr lang="en-US" sz="3200" u="sng" dirty="0">
                <a:latin typeface="Gill Sans Light" panose="020B0302020104020203" pitchFamily="34" charset="-79"/>
                <a:cs typeface="Gill Sans Light" panose="020B0302020104020203" pitchFamily="34" charset="-79"/>
                <a:sym typeface="Wingdings" pitchFamily="2" charset="2"/>
              </a:rPr>
              <a:t> bias)</a:t>
            </a:r>
            <a:r>
              <a:rPr lang="en-US" sz="3200" u="sng" dirty="0">
                <a:latin typeface="Gill Sans Light" panose="020B0302020104020203" pitchFamily="34" charset="-79"/>
                <a:cs typeface="Gill Sans Light" panose="020B0302020104020203" pitchFamily="34" charset="-79"/>
              </a:rPr>
              <a:t> </a:t>
            </a:r>
            <a:endParaRPr lang="en-US" sz="32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548876" y="1352748"/>
            <a:ext cx="10864796" cy="906139"/>
          </a:xfrm>
        </p:spPr>
        <p:txBody>
          <a:bodyPr>
            <a:no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Systems in dense regions have a very different out profile</a:t>
            </a:r>
          </a:p>
        </p:txBody>
      </p:sp>
      <p:pic>
        <p:nvPicPr>
          <p:cNvPr id="5" name="Content Placeholder 7" descr="A graph of a function&#10;&#10;AI-generated content may be incorrect.">
            <a:extLst>
              <a:ext uri="{FF2B5EF4-FFF2-40B4-BE49-F238E27FC236}">
                <a16:creationId xmlns:a16="http://schemas.microsoft.com/office/drawing/2014/main" id="{EA95447B-A83F-B9B0-7900-D28E7B758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157" y="2066307"/>
            <a:ext cx="5293707" cy="4473185"/>
          </a:xfrm>
          <a:prstGeom prst="rect">
            <a:avLst/>
          </a:prstGeom>
        </p:spPr>
      </p:pic>
      <p:grpSp>
        <p:nvGrpSpPr>
          <p:cNvPr id="6" name="Group 5">
            <a:extLst>
              <a:ext uri="{FF2B5EF4-FFF2-40B4-BE49-F238E27FC236}">
                <a16:creationId xmlns:a16="http://schemas.microsoft.com/office/drawing/2014/main" id="{6E01BBE9-F698-E1BB-183F-477E90863E70}"/>
              </a:ext>
            </a:extLst>
          </p:cNvPr>
          <p:cNvGrpSpPr>
            <a:grpSpLocks noChangeAspect="1"/>
          </p:cNvGrpSpPr>
          <p:nvPr/>
        </p:nvGrpSpPr>
        <p:grpSpPr>
          <a:xfrm>
            <a:off x="232228" y="1986244"/>
            <a:ext cx="5063300" cy="4781137"/>
            <a:chOff x="7810500" y="1149858"/>
            <a:chExt cx="2789491" cy="2634043"/>
          </a:xfrm>
        </p:grpSpPr>
        <p:pic>
          <p:nvPicPr>
            <p:cNvPr id="7" name="Content Placeholder 5" descr="A group of blue and orange dots&#10;&#10;AI-generated content may be incorrect.">
              <a:extLst>
                <a:ext uri="{FF2B5EF4-FFF2-40B4-BE49-F238E27FC236}">
                  <a16:creationId xmlns:a16="http://schemas.microsoft.com/office/drawing/2014/main" id="{DC80F6F1-C9A8-78CC-3087-05103114AFC5}"/>
                </a:ext>
              </a:extLst>
            </p:cNvPr>
            <p:cNvPicPr>
              <a:picLocks noChangeAspect="1"/>
            </p:cNvPicPr>
            <p:nvPr/>
          </p:nvPicPr>
          <p:blipFill>
            <a:blip r:embed="rId4">
              <a:extLst>
                <a:ext uri="{28A0092B-C50C-407E-A947-70E740481C1C}">
                  <a14:useLocalDpi xmlns:a14="http://schemas.microsoft.com/office/drawing/2010/main" val="0"/>
                </a:ext>
              </a:extLst>
            </a:blip>
            <a:srcRect l="49938" t="8338"/>
            <a:stretch/>
          </p:blipFill>
          <p:spPr>
            <a:xfrm>
              <a:off x="7810500" y="1319516"/>
              <a:ext cx="2789491" cy="2464385"/>
            </a:xfrm>
            <a:prstGeom prst="rect">
              <a:avLst/>
            </a:prstGeom>
          </p:spPr>
        </p:pic>
        <p:pic>
          <p:nvPicPr>
            <p:cNvPr id="8" name="Content Placeholder 5" descr="A group of blue and orange dots&#10;&#10;AI-generated content may be incorrect.">
              <a:extLst>
                <a:ext uri="{FF2B5EF4-FFF2-40B4-BE49-F238E27FC236}">
                  <a16:creationId xmlns:a16="http://schemas.microsoft.com/office/drawing/2014/main" id="{12EC7AC0-940D-D065-15FF-B0C299B28821}"/>
                </a:ext>
              </a:extLst>
            </p:cNvPr>
            <p:cNvPicPr>
              <a:picLocks noChangeAspect="1"/>
            </p:cNvPicPr>
            <p:nvPr/>
          </p:nvPicPr>
          <p:blipFill>
            <a:blip r:embed="rId4">
              <a:extLst>
                <a:ext uri="{28A0092B-C50C-407E-A947-70E740481C1C}">
                  <a14:useLocalDpi xmlns:a14="http://schemas.microsoft.com/office/drawing/2010/main" val="0"/>
                </a:ext>
              </a:extLst>
            </a:blip>
            <a:srcRect l="31282" r="31282" b="93690"/>
            <a:stretch/>
          </p:blipFill>
          <p:spPr>
            <a:xfrm>
              <a:off x="8351234" y="1149858"/>
              <a:ext cx="2085975" cy="169658"/>
            </a:xfrm>
            <a:prstGeom prst="rect">
              <a:avLst/>
            </a:prstGeom>
          </p:spPr>
        </p:pic>
      </p:grpSp>
    </p:spTree>
    <p:extLst>
      <p:ext uri="{BB962C8B-B14F-4D97-AF65-F5344CB8AC3E}">
        <p14:creationId xmlns:p14="http://schemas.microsoft.com/office/powerpoint/2010/main" val="2142001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32228" y="334837"/>
            <a:ext cx="9924143" cy="906140"/>
          </a:xfrm>
        </p:spPr>
        <p:txBody>
          <a:bodyPr>
            <a:normAutofit/>
          </a:bodyPr>
          <a:lstStyle/>
          <a:p>
            <a:pPr>
              <a:lnSpc>
                <a:spcPct val="100000"/>
              </a:lnSpc>
            </a:pPr>
            <a:r>
              <a:rPr lang="en-US" sz="3200" u="sng" dirty="0">
                <a:latin typeface="Gill Sans Light" panose="020B0302020104020203" pitchFamily="34" charset="-79"/>
                <a:cs typeface="Gill Sans Light" panose="020B0302020104020203" pitchFamily="34" charset="-79"/>
              </a:rPr>
              <a:t>One major issue: environmental density (</a:t>
            </a:r>
            <a:r>
              <a:rPr lang="en-US" sz="3200" u="sng" dirty="0">
                <a:latin typeface="Gill Sans Light" panose="020B0302020104020203" pitchFamily="34" charset="-79"/>
                <a:cs typeface="Gill Sans Light" panose="020B0302020104020203" pitchFamily="34" charset="-79"/>
                <a:sym typeface="Wingdings" pitchFamily="2" charset="2"/>
              </a:rPr>
              <a:t> bias)</a:t>
            </a:r>
            <a:r>
              <a:rPr lang="en-US" sz="3200" u="sng" dirty="0">
                <a:latin typeface="Gill Sans Light" panose="020B0302020104020203" pitchFamily="34" charset="-79"/>
                <a:cs typeface="Gill Sans Light" panose="020B0302020104020203" pitchFamily="34" charset="-79"/>
              </a:rPr>
              <a:t> </a:t>
            </a:r>
            <a:endParaRPr lang="en-US" sz="32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548876" y="1352748"/>
            <a:ext cx="10864796" cy="906139"/>
          </a:xfrm>
        </p:spPr>
        <p:txBody>
          <a:bodyPr>
            <a:no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Systems in dense regions have a very different out profile</a:t>
            </a:r>
          </a:p>
        </p:txBody>
      </p:sp>
      <p:pic>
        <p:nvPicPr>
          <p:cNvPr id="5" name="Content Placeholder 7" descr="A graph of a function&#10;&#10;AI-generated content may be incorrect.">
            <a:extLst>
              <a:ext uri="{FF2B5EF4-FFF2-40B4-BE49-F238E27FC236}">
                <a16:creationId xmlns:a16="http://schemas.microsoft.com/office/drawing/2014/main" id="{EA95447B-A83F-B9B0-7900-D28E7B758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157" y="2066307"/>
            <a:ext cx="5293707" cy="4473185"/>
          </a:xfrm>
          <a:prstGeom prst="rect">
            <a:avLst/>
          </a:prstGeom>
        </p:spPr>
      </p:pic>
      <p:grpSp>
        <p:nvGrpSpPr>
          <p:cNvPr id="6" name="Group 5">
            <a:extLst>
              <a:ext uri="{FF2B5EF4-FFF2-40B4-BE49-F238E27FC236}">
                <a16:creationId xmlns:a16="http://schemas.microsoft.com/office/drawing/2014/main" id="{6E01BBE9-F698-E1BB-183F-477E90863E70}"/>
              </a:ext>
            </a:extLst>
          </p:cNvPr>
          <p:cNvGrpSpPr>
            <a:grpSpLocks noChangeAspect="1"/>
          </p:cNvGrpSpPr>
          <p:nvPr/>
        </p:nvGrpSpPr>
        <p:grpSpPr>
          <a:xfrm>
            <a:off x="232228" y="1986244"/>
            <a:ext cx="5063300" cy="4781137"/>
            <a:chOff x="7810500" y="1149858"/>
            <a:chExt cx="2789491" cy="2634043"/>
          </a:xfrm>
        </p:grpSpPr>
        <p:pic>
          <p:nvPicPr>
            <p:cNvPr id="7" name="Content Placeholder 5" descr="A group of blue and orange dots&#10;&#10;AI-generated content may be incorrect.">
              <a:extLst>
                <a:ext uri="{FF2B5EF4-FFF2-40B4-BE49-F238E27FC236}">
                  <a16:creationId xmlns:a16="http://schemas.microsoft.com/office/drawing/2014/main" id="{DC80F6F1-C9A8-78CC-3087-05103114AFC5}"/>
                </a:ext>
              </a:extLst>
            </p:cNvPr>
            <p:cNvPicPr>
              <a:picLocks noChangeAspect="1"/>
            </p:cNvPicPr>
            <p:nvPr/>
          </p:nvPicPr>
          <p:blipFill>
            <a:blip r:embed="rId4">
              <a:extLst>
                <a:ext uri="{28A0092B-C50C-407E-A947-70E740481C1C}">
                  <a14:useLocalDpi xmlns:a14="http://schemas.microsoft.com/office/drawing/2010/main" val="0"/>
                </a:ext>
              </a:extLst>
            </a:blip>
            <a:srcRect l="49938" t="8338"/>
            <a:stretch/>
          </p:blipFill>
          <p:spPr>
            <a:xfrm>
              <a:off x="7810500" y="1319516"/>
              <a:ext cx="2789491" cy="2464385"/>
            </a:xfrm>
            <a:prstGeom prst="rect">
              <a:avLst/>
            </a:prstGeom>
          </p:spPr>
        </p:pic>
        <p:pic>
          <p:nvPicPr>
            <p:cNvPr id="8" name="Content Placeholder 5" descr="A group of blue and orange dots&#10;&#10;AI-generated content may be incorrect.">
              <a:extLst>
                <a:ext uri="{FF2B5EF4-FFF2-40B4-BE49-F238E27FC236}">
                  <a16:creationId xmlns:a16="http://schemas.microsoft.com/office/drawing/2014/main" id="{12EC7AC0-940D-D065-15FF-B0C299B28821}"/>
                </a:ext>
              </a:extLst>
            </p:cNvPr>
            <p:cNvPicPr>
              <a:picLocks noChangeAspect="1"/>
            </p:cNvPicPr>
            <p:nvPr/>
          </p:nvPicPr>
          <p:blipFill>
            <a:blip r:embed="rId4">
              <a:extLst>
                <a:ext uri="{28A0092B-C50C-407E-A947-70E740481C1C}">
                  <a14:useLocalDpi xmlns:a14="http://schemas.microsoft.com/office/drawing/2010/main" val="0"/>
                </a:ext>
              </a:extLst>
            </a:blip>
            <a:srcRect l="31282" r="31282" b="93690"/>
            <a:stretch/>
          </p:blipFill>
          <p:spPr>
            <a:xfrm>
              <a:off x="8351234" y="1149858"/>
              <a:ext cx="2085975" cy="169658"/>
            </a:xfrm>
            <a:prstGeom prst="rect">
              <a:avLst/>
            </a:prstGeom>
          </p:spPr>
        </p:pic>
      </p:grpSp>
      <p:pic>
        <p:nvPicPr>
          <p:cNvPr id="10" name="Picture 9">
            <a:extLst>
              <a:ext uri="{FF2B5EF4-FFF2-40B4-BE49-F238E27FC236}">
                <a16:creationId xmlns:a16="http://schemas.microsoft.com/office/drawing/2014/main" id="{183E7FF0-90D1-254D-587A-154CE4131BE2}"/>
              </a:ext>
            </a:extLst>
          </p:cNvPr>
          <p:cNvPicPr>
            <a:picLocks noChangeAspect="1"/>
          </p:cNvPicPr>
          <p:nvPr/>
        </p:nvPicPr>
        <p:blipFill>
          <a:blip r:embed="rId5"/>
          <a:stretch>
            <a:fillRect/>
          </a:stretch>
        </p:blipFill>
        <p:spPr>
          <a:xfrm>
            <a:off x="9078686" y="3887581"/>
            <a:ext cx="2824593" cy="2480781"/>
          </a:xfrm>
          <a:prstGeom prst="rect">
            <a:avLst/>
          </a:prstGeom>
        </p:spPr>
      </p:pic>
    </p:spTree>
    <p:extLst>
      <p:ext uri="{BB962C8B-B14F-4D97-AF65-F5344CB8AC3E}">
        <p14:creationId xmlns:p14="http://schemas.microsoft.com/office/powerpoint/2010/main" val="2578304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32228" y="252949"/>
            <a:ext cx="9924143" cy="906140"/>
          </a:xfrm>
        </p:spPr>
        <p:txBody>
          <a:bodyPr>
            <a:normAutofit/>
          </a:bodyPr>
          <a:lstStyle/>
          <a:p>
            <a:pPr>
              <a:lnSpc>
                <a:spcPct val="100000"/>
              </a:lnSpc>
            </a:pPr>
            <a:r>
              <a:rPr lang="en-US" sz="3200" u="sng" dirty="0">
                <a:latin typeface="Gill Sans Light" panose="020B0302020104020203" pitchFamily="34" charset="-79"/>
                <a:cs typeface="Gill Sans Light" panose="020B0302020104020203" pitchFamily="34" charset="-79"/>
              </a:rPr>
              <a:t>Another major issue: projection effects </a:t>
            </a:r>
            <a:endParaRPr lang="en-US" sz="32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548876" y="1352748"/>
            <a:ext cx="10864796" cy="906139"/>
          </a:xfrm>
        </p:spPr>
        <p:txBody>
          <a:bodyPr>
            <a:noAutofit/>
          </a:bodyPr>
          <a:lstStyle/>
          <a:p>
            <a:pPr marL="0" indent="0">
              <a:spcBef>
                <a:spcPts val="0"/>
              </a:spcBef>
              <a:buNone/>
            </a:pPr>
            <a:r>
              <a:rPr lang="en-US" sz="2000" dirty="0">
                <a:latin typeface="Gill Sans Light" panose="020B0302020104020203" pitchFamily="34" charset="-79"/>
                <a:cs typeface="Gill Sans Light" panose="020B0302020104020203" pitchFamily="34" charset="-79"/>
              </a:rPr>
              <a:t>Mock-up of selection function suggests that while most clusters include a massive halo, 20% of the time it only contributes 90% of the mass or less; also 30-40% of the time it is below our nominal mass threshold</a:t>
            </a:r>
          </a:p>
        </p:txBody>
      </p:sp>
      <p:pic>
        <p:nvPicPr>
          <p:cNvPr id="3" name="Picture 2">
            <a:extLst>
              <a:ext uri="{FF2B5EF4-FFF2-40B4-BE49-F238E27FC236}">
                <a16:creationId xmlns:a16="http://schemas.microsoft.com/office/drawing/2014/main" id="{5B00B9C4-5188-297F-CB68-7BCCA31DF626}"/>
              </a:ext>
            </a:extLst>
          </p:cNvPr>
          <p:cNvPicPr>
            <a:picLocks noChangeAspect="1"/>
          </p:cNvPicPr>
          <p:nvPr/>
        </p:nvPicPr>
        <p:blipFill>
          <a:blip r:embed="rId3"/>
          <a:stretch>
            <a:fillRect/>
          </a:stretch>
        </p:blipFill>
        <p:spPr>
          <a:xfrm>
            <a:off x="385590" y="2370658"/>
            <a:ext cx="5091702" cy="3998052"/>
          </a:xfrm>
          <a:prstGeom prst="rect">
            <a:avLst/>
          </a:prstGeom>
        </p:spPr>
      </p:pic>
      <p:pic>
        <p:nvPicPr>
          <p:cNvPr id="4" name="Picture 3">
            <a:extLst>
              <a:ext uri="{FF2B5EF4-FFF2-40B4-BE49-F238E27FC236}">
                <a16:creationId xmlns:a16="http://schemas.microsoft.com/office/drawing/2014/main" id="{5596DEFB-157F-BA9C-245C-4CC09EDDD43F}"/>
              </a:ext>
            </a:extLst>
          </p:cNvPr>
          <p:cNvPicPr>
            <a:picLocks noChangeAspect="1"/>
          </p:cNvPicPr>
          <p:nvPr/>
        </p:nvPicPr>
        <p:blipFill>
          <a:blip r:embed="rId4"/>
          <a:stretch>
            <a:fillRect/>
          </a:stretch>
        </p:blipFill>
        <p:spPr>
          <a:xfrm>
            <a:off x="5910936" y="2486292"/>
            <a:ext cx="4947561" cy="3884873"/>
          </a:xfrm>
          <a:prstGeom prst="rect">
            <a:avLst/>
          </a:prstGeom>
        </p:spPr>
      </p:pic>
      <p:cxnSp>
        <p:nvCxnSpPr>
          <p:cNvPr id="11" name="Straight Connector 10">
            <a:extLst>
              <a:ext uri="{FF2B5EF4-FFF2-40B4-BE49-F238E27FC236}">
                <a16:creationId xmlns:a16="http://schemas.microsoft.com/office/drawing/2014/main" id="{2C6F81A9-2E4C-907E-8AF0-EBE3494FBDBC}"/>
              </a:ext>
            </a:extLst>
          </p:cNvPr>
          <p:cNvCxnSpPr/>
          <p:nvPr/>
        </p:nvCxnSpPr>
        <p:spPr>
          <a:xfrm>
            <a:off x="7674429" y="2710543"/>
            <a:ext cx="0" cy="323305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741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9D40-D09E-885D-4EA6-055F7154AB4C}"/>
              </a:ext>
            </a:extLst>
          </p:cNvPr>
          <p:cNvSpPr>
            <a:spLocks noGrp="1"/>
          </p:cNvSpPr>
          <p:nvPr>
            <p:ph type="title"/>
          </p:nvPr>
        </p:nvSpPr>
        <p:spPr>
          <a:xfrm>
            <a:off x="444435" y="270604"/>
            <a:ext cx="10515600" cy="888206"/>
          </a:xfrm>
        </p:spPr>
        <p:txBody>
          <a:bodyPr>
            <a:normAutofit/>
          </a:bodyPr>
          <a:lstStyle/>
          <a:p>
            <a:r>
              <a:rPr lang="en-US" sz="3200" u="sng" dirty="0">
                <a:latin typeface="Gill Sans Light" panose="020B0302020104020203" pitchFamily="34" charset="-79"/>
                <a:cs typeface="Gill Sans Light" panose="020B0302020104020203" pitchFamily="34" charset="-79"/>
              </a:rPr>
              <a:t>Conclusion: the complexities of observed cluster samples</a:t>
            </a:r>
          </a:p>
        </p:txBody>
      </p:sp>
      <p:sp>
        <p:nvSpPr>
          <p:cNvPr id="3" name="Content Placeholder 2">
            <a:extLst>
              <a:ext uri="{FF2B5EF4-FFF2-40B4-BE49-F238E27FC236}">
                <a16:creationId xmlns:a16="http://schemas.microsoft.com/office/drawing/2014/main" id="{34514D1C-A5C9-EEB4-4406-201EB521BE29}"/>
              </a:ext>
            </a:extLst>
          </p:cNvPr>
          <p:cNvSpPr>
            <a:spLocks noGrp="1"/>
          </p:cNvSpPr>
          <p:nvPr>
            <p:ph idx="1"/>
          </p:nvPr>
        </p:nvSpPr>
        <p:spPr>
          <a:xfrm>
            <a:off x="810905" y="1260914"/>
            <a:ext cx="11062648" cy="5326482"/>
          </a:xfrm>
        </p:spPr>
        <p:txBody>
          <a:bodyPr>
            <a:normAutofit/>
          </a:bodyPr>
          <a:lstStyle/>
          <a:p>
            <a:pPr marL="0" indent="0">
              <a:buNone/>
            </a:pPr>
            <a:r>
              <a:rPr lang="en-US" sz="2200" dirty="0">
                <a:latin typeface="Gill Sans Light" panose="020B0302020104020203" pitchFamily="34" charset="-79"/>
                <a:cs typeface="Gill Sans Light" panose="020B0302020104020203" pitchFamily="34" charset="-79"/>
              </a:rPr>
              <a:t>Studying the mass profiles of subsamples, we start to uncover many complicating factors:</a:t>
            </a:r>
          </a:p>
          <a:p>
            <a:pPr marL="0" indent="0">
              <a:buNone/>
            </a:pPr>
            <a:r>
              <a:rPr lang="en-US" sz="2200" dirty="0">
                <a:latin typeface="Gill Sans Light" panose="020B0302020104020203" pitchFamily="34" charset="-79"/>
                <a:cs typeface="Gill Sans Light" panose="020B0302020104020203" pitchFamily="34" charset="-79"/>
              </a:rPr>
              <a:t>	– </a:t>
            </a:r>
            <a:r>
              <a:rPr lang="en-US" sz="2200" dirty="0" err="1">
                <a:latin typeface="Gill Sans Light" panose="020B0302020104020203" pitchFamily="34" charset="-79"/>
                <a:cs typeface="Gill Sans Light" panose="020B0302020104020203" pitchFamily="34" charset="-79"/>
              </a:rPr>
              <a:t>miscentering</a:t>
            </a:r>
            <a:r>
              <a:rPr lang="en-US" sz="2200" dirty="0">
                <a:latin typeface="Gill Sans Light" panose="020B0302020104020203" pitchFamily="34" charset="-79"/>
                <a:cs typeface="Gill Sans Light" panose="020B0302020104020203" pitchFamily="34" charset="-79"/>
              </a:rPr>
              <a:t> (esp. in optical)</a:t>
            </a:r>
          </a:p>
          <a:p>
            <a:pPr marL="0" indent="0">
              <a:buNone/>
            </a:pPr>
            <a:r>
              <a:rPr lang="en-US" sz="2200" dirty="0">
                <a:latin typeface="Gill Sans Light" panose="020B0302020104020203" pitchFamily="34" charset="-79"/>
                <a:cs typeface="Gill Sans Light" panose="020B0302020104020203" pitchFamily="34" charset="-79"/>
              </a:rPr>
              <a:t> 	– correlation of concentration w. age, environment (i.e. assembly bias)</a:t>
            </a:r>
          </a:p>
          <a:p>
            <a:pPr marL="0" indent="0">
              <a:buNone/>
            </a:pPr>
            <a:r>
              <a:rPr lang="en-US" sz="2200" dirty="0">
                <a:latin typeface="Gill Sans Light" panose="020B0302020104020203" pitchFamily="34" charset="-79"/>
                <a:cs typeface="Gill Sans Light" panose="020B0302020104020203" pitchFamily="34" charset="-79"/>
              </a:rPr>
              <a:t>	– overall environmental density</a:t>
            </a:r>
          </a:p>
          <a:p>
            <a:pPr marL="0" indent="0">
              <a:buNone/>
            </a:pPr>
            <a:r>
              <a:rPr lang="en-US" sz="2200" dirty="0">
                <a:latin typeface="Gill Sans Light" panose="020B0302020104020203" pitchFamily="34" charset="-79"/>
                <a:cs typeface="Gill Sans Light" panose="020B0302020104020203" pitchFamily="34" charset="-79"/>
              </a:rPr>
              <a:t>	– projection effects (usual 2-halo, but may also be amplified </a:t>
            </a:r>
          </a:p>
          <a:p>
            <a:pPr marL="0" indent="0">
              <a:buNone/>
            </a:pPr>
            <a:r>
              <a:rPr lang="en-US" sz="2200" dirty="0">
                <a:latin typeface="Gill Sans Light" panose="020B0302020104020203" pitchFamily="34" charset="-79"/>
                <a:cs typeface="Gill Sans Light" panose="020B0302020104020203" pitchFamily="34" charset="-79"/>
              </a:rPr>
              <a:t>					by cluster selection function)</a:t>
            </a:r>
          </a:p>
          <a:p>
            <a:pPr marL="0" indent="0">
              <a:buNone/>
            </a:pPr>
            <a:endParaRPr lang="en-US" sz="2200" dirty="0">
              <a:latin typeface="Gill Sans Light" panose="020B0302020104020203" pitchFamily="34" charset="-79"/>
              <a:cs typeface="Gill Sans Light" panose="020B0302020104020203" pitchFamily="34" charset="-79"/>
            </a:endParaRPr>
          </a:p>
          <a:p>
            <a:pPr marL="0" indent="0">
              <a:buNone/>
            </a:pPr>
            <a:r>
              <a:rPr lang="en-US" sz="2200" dirty="0">
                <a:latin typeface="Gill Sans Light" panose="020B0302020104020203" pitchFamily="34" charset="-79"/>
                <a:cs typeface="Gill Sans Light" panose="020B0302020104020203" pitchFamily="34" charset="-79"/>
              </a:rPr>
              <a:t>    Importantly, </a:t>
            </a:r>
            <a:r>
              <a:rPr lang="en-US" sz="2200" i="1" u="sng" dirty="0">
                <a:solidFill>
                  <a:srgbClr val="0432FF"/>
                </a:solidFill>
                <a:latin typeface="Gill Sans Light" panose="020B0302020104020203" pitchFamily="34" charset="-79"/>
                <a:cs typeface="Gill Sans Light" panose="020B0302020104020203" pitchFamily="34" charset="-79"/>
              </a:rPr>
              <a:t>these effects may be different for clusters in different dynamical states.</a:t>
            </a:r>
          </a:p>
          <a:p>
            <a:pPr marL="0" indent="0">
              <a:buNone/>
            </a:pPr>
            <a:endParaRPr lang="en-US" sz="2200" i="1" u="sng" dirty="0">
              <a:solidFill>
                <a:srgbClr val="0432FF"/>
              </a:solidFill>
              <a:latin typeface="Gill Sans Light" panose="020B0302020104020203" pitchFamily="34" charset="-79"/>
              <a:cs typeface="Gill Sans Light" panose="020B0302020104020203" pitchFamily="34" charset="-79"/>
            </a:endParaRPr>
          </a:p>
          <a:p>
            <a:pPr marL="0" indent="0">
              <a:buNone/>
            </a:pPr>
            <a:endParaRPr lang="en-US" sz="2200" dirty="0">
              <a:latin typeface="Gill Sans Light" panose="020B0302020104020203" pitchFamily="34" charset="-79"/>
              <a:cs typeface="Gill Sans Light" panose="020B0302020104020203" pitchFamily="34" charset="-79"/>
            </a:endParaRPr>
          </a:p>
          <a:p>
            <a:pPr marL="0" indent="0">
              <a:buNone/>
            </a:pPr>
            <a:r>
              <a:rPr lang="en-US" sz="2200" dirty="0">
                <a:latin typeface="Gill Sans Light" panose="020B0302020104020203" pitchFamily="34" charset="-79"/>
                <a:cs typeface="Gill Sans Light" panose="020B0302020104020203" pitchFamily="34" charset="-79"/>
              </a:rPr>
              <a:t>So get robust measurements of the infall region, we will have to model all this carefully…</a:t>
            </a:r>
            <a:endParaRPr lang="en-US" sz="2200" dirty="0">
              <a:latin typeface="Book Antiqua" panose="02040602050305030304" pitchFamily="18" charset="0"/>
            </a:endParaRPr>
          </a:p>
          <a:p>
            <a:pPr marL="0" indent="0">
              <a:buNone/>
            </a:pPr>
            <a:endParaRPr lang="en-US" sz="2200" dirty="0">
              <a:latin typeface="Book Antiqua" panose="02040602050305030304" pitchFamily="18" charset="0"/>
            </a:endParaRPr>
          </a:p>
        </p:txBody>
      </p:sp>
    </p:spTree>
    <p:extLst>
      <p:ext uri="{BB962C8B-B14F-4D97-AF65-F5344CB8AC3E}">
        <p14:creationId xmlns:p14="http://schemas.microsoft.com/office/powerpoint/2010/main" val="1755828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9D40-D09E-885D-4EA6-055F7154AB4C}"/>
              </a:ext>
            </a:extLst>
          </p:cNvPr>
          <p:cNvSpPr>
            <a:spLocks noGrp="1"/>
          </p:cNvSpPr>
          <p:nvPr>
            <p:ph type="title"/>
          </p:nvPr>
        </p:nvSpPr>
        <p:spPr>
          <a:xfrm>
            <a:off x="567267" y="352004"/>
            <a:ext cx="10515600" cy="888206"/>
          </a:xfrm>
        </p:spPr>
        <p:txBody>
          <a:bodyPr>
            <a:normAutofit/>
          </a:bodyPr>
          <a:lstStyle/>
          <a:p>
            <a:r>
              <a:rPr lang="en-US" sz="3600" u="sng" dirty="0">
                <a:latin typeface="Gill Sans Light" panose="020B0302020104020203" pitchFamily="34" charset="-79"/>
                <a:cs typeface="Gill Sans Light" panose="020B0302020104020203" pitchFamily="34" charset="-79"/>
              </a:rPr>
              <a:t>Summary</a:t>
            </a:r>
          </a:p>
        </p:txBody>
      </p:sp>
      <p:sp>
        <p:nvSpPr>
          <p:cNvPr id="3" name="Content Placeholder 2">
            <a:extLst>
              <a:ext uri="{FF2B5EF4-FFF2-40B4-BE49-F238E27FC236}">
                <a16:creationId xmlns:a16="http://schemas.microsoft.com/office/drawing/2014/main" id="{34514D1C-A5C9-EEB4-4406-201EB521BE29}"/>
              </a:ext>
            </a:extLst>
          </p:cNvPr>
          <p:cNvSpPr>
            <a:spLocks noGrp="1"/>
          </p:cNvSpPr>
          <p:nvPr>
            <p:ph idx="1"/>
          </p:nvPr>
        </p:nvSpPr>
        <p:spPr>
          <a:xfrm>
            <a:off x="647128" y="1398952"/>
            <a:ext cx="11240069" cy="4086966"/>
          </a:xfrm>
        </p:spPr>
        <p:txBody>
          <a:bodyPr>
            <a:normAutofit/>
          </a:bodyPr>
          <a:lstStyle/>
          <a:p>
            <a:pPr marL="0" indent="0">
              <a:spcBef>
                <a:spcPts val="0"/>
              </a:spcBef>
              <a:buNone/>
            </a:pPr>
            <a:r>
              <a:rPr lang="en-US" sz="2400" dirty="0">
                <a:latin typeface="Book Antiqua" panose="02040602050305030304" pitchFamily="18" charset="0"/>
              </a:rPr>
              <a:t>*  Cosmology requires low-redshift tests to resolve tensions; 		             </a:t>
            </a:r>
          </a:p>
          <a:p>
            <a:pPr marL="0" indent="0">
              <a:spcBef>
                <a:spcPts val="0"/>
              </a:spcBef>
              <a:buNone/>
            </a:pPr>
            <a:r>
              <a:rPr lang="en-US" sz="2400" dirty="0">
                <a:latin typeface="Book Antiqua" panose="02040602050305030304" pitchFamily="18" charset="0"/>
              </a:rPr>
              <a:t>      measuring the age/growth rate of clusters is one example</a:t>
            </a:r>
          </a:p>
          <a:p>
            <a:pPr marL="0" indent="0">
              <a:spcBef>
                <a:spcPts val="0"/>
              </a:spcBef>
              <a:buNone/>
            </a:pPr>
            <a:endParaRPr lang="en-US" sz="2400" dirty="0">
              <a:latin typeface="Book Antiqua" panose="02040602050305030304" pitchFamily="18" charset="0"/>
            </a:endParaRPr>
          </a:p>
          <a:p>
            <a:pPr marL="0" indent="0">
              <a:spcBef>
                <a:spcPts val="0"/>
              </a:spcBef>
              <a:buNone/>
            </a:pPr>
            <a:r>
              <a:rPr lang="en-US" sz="2400" dirty="0">
                <a:latin typeface="Book Antiqua" panose="02040602050305030304" pitchFamily="18" charset="0"/>
              </a:rPr>
              <a:t>*  Measurements in the “infall zone” provide a useful, stackable measurement; we’ve demonstrated an initial version in UNIONS ; should be powerful in Euclid</a:t>
            </a:r>
          </a:p>
          <a:p>
            <a:pPr>
              <a:spcBef>
                <a:spcPts val="0"/>
              </a:spcBef>
              <a:buFont typeface="Wingdings" pitchFamily="2" charset="2"/>
              <a:buChar char="v"/>
            </a:pPr>
            <a:endParaRPr lang="en-US" sz="2400" dirty="0">
              <a:latin typeface="Book Antiqua" panose="02040602050305030304" pitchFamily="18" charset="0"/>
            </a:endParaRPr>
          </a:p>
          <a:p>
            <a:pPr marL="0" indent="0">
              <a:spcBef>
                <a:spcPts val="0"/>
              </a:spcBef>
              <a:buNone/>
            </a:pPr>
            <a:r>
              <a:rPr lang="en-US" sz="2400" dirty="0">
                <a:latin typeface="Book Antiqua" panose="02040602050305030304" pitchFamily="18" charset="0"/>
              </a:rPr>
              <a:t>*  On the other hand, careful work required to disentangle coupling between dynamical state, projection effects and cluster selection function</a:t>
            </a:r>
          </a:p>
          <a:p>
            <a:pPr marL="0" indent="0">
              <a:buNone/>
            </a:pPr>
            <a:endParaRPr lang="en-US" sz="2400" dirty="0">
              <a:latin typeface="Book Antiqua" panose="02040602050305030304" pitchFamily="18" charset="0"/>
            </a:endParaRPr>
          </a:p>
          <a:p>
            <a:pPr marL="0" indent="0">
              <a:buNone/>
            </a:pPr>
            <a:endParaRPr lang="en-US" sz="2400" dirty="0">
              <a:latin typeface="Book Antiqua" panose="02040602050305030304" pitchFamily="18" charset="0"/>
            </a:endParaRPr>
          </a:p>
          <a:p>
            <a:pPr marL="0" indent="0">
              <a:buNone/>
            </a:pPr>
            <a:endParaRPr lang="en-US" sz="2400" dirty="0">
              <a:latin typeface="Book Antiqua" panose="02040602050305030304" pitchFamily="18" charset="0"/>
            </a:endParaRPr>
          </a:p>
          <a:p>
            <a:pPr marL="0" indent="0">
              <a:buNone/>
            </a:pPr>
            <a:endParaRPr lang="en-US" sz="2400" dirty="0">
              <a:latin typeface="Book Antiqua" panose="02040602050305030304" pitchFamily="18" charset="0"/>
            </a:endParaRPr>
          </a:p>
        </p:txBody>
      </p:sp>
      <p:sp>
        <p:nvSpPr>
          <p:cNvPr id="4" name="TextBox 3">
            <a:extLst>
              <a:ext uri="{FF2B5EF4-FFF2-40B4-BE49-F238E27FC236}">
                <a16:creationId xmlns:a16="http://schemas.microsoft.com/office/drawing/2014/main" id="{1648762F-0E70-A140-72CF-B1E951E9C9E6}"/>
              </a:ext>
            </a:extLst>
          </p:cNvPr>
          <p:cNvSpPr txBox="1"/>
          <p:nvPr/>
        </p:nvSpPr>
        <p:spPr>
          <a:xfrm>
            <a:off x="34213" y="6470348"/>
            <a:ext cx="12130491" cy="307777"/>
          </a:xfrm>
          <a:prstGeom prst="rect">
            <a:avLst/>
          </a:prstGeom>
          <a:noFill/>
        </p:spPr>
        <p:txBody>
          <a:bodyPr wrap="square" rtlCol="0">
            <a:spAutoFit/>
          </a:bodyPr>
          <a:lstStyle/>
          <a:p>
            <a:r>
              <a:rPr lang="en-US" sz="1400" dirty="0">
                <a:latin typeface="Book Antiqua" panose="02040602050305030304" pitchFamily="18" charset="0"/>
              </a:rPr>
              <a:t>Expanding the Boundaries of Dark Matter Halos.                     – 	         Shanghai Jiao Tong University                          –                            May 29, 2025</a:t>
            </a:r>
          </a:p>
        </p:txBody>
      </p:sp>
    </p:spTree>
    <p:extLst>
      <p:ext uri="{BB962C8B-B14F-4D97-AF65-F5344CB8AC3E}">
        <p14:creationId xmlns:p14="http://schemas.microsoft.com/office/powerpoint/2010/main" val="2637064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3DE2-B715-AFAC-D562-E9C57F4B8BE6}"/>
              </a:ext>
            </a:extLst>
          </p:cNvPr>
          <p:cNvSpPr>
            <a:spLocks noGrp="1"/>
          </p:cNvSpPr>
          <p:nvPr>
            <p:ph type="title"/>
          </p:nvPr>
        </p:nvSpPr>
        <p:spPr>
          <a:xfrm>
            <a:off x="882194" y="2460938"/>
            <a:ext cx="10427612" cy="1651020"/>
          </a:xfrm>
        </p:spPr>
        <p:txBody>
          <a:bodyPr>
            <a:normAutofit/>
          </a:bodyPr>
          <a:lstStyle/>
          <a:p>
            <a:pPr algn="ctr"/>
            <a:r>
              <a:rPr lang="en-US" sz="4800" dirty="0">
                <a:solidFill>
                  <a:schemeClr val="bg1"/>
                </a:solidFill>
                <a:latin typeface="Lucida Handwriting" panose="03010101010101010101" pitchFamily="66" charset="77"/>
                <a:cs typeface="Gill Sans Light" panose="020B0302020104020203" pitchFamily="34" charset="-79"/>
              </a:rPr>
              <a:t>Thanks!</a:t>
            </a:r>
          </a:p>
        </p:txBody>
      </p:sp>
    </p:spTree>
    <p:extLst>
      <p:ext uri="{BB962C8B-B14F-4D97-AF65-F5344CB8AC3E}">
        <p14:creationId xmlns:p14="http://schemas.microsoft.com/office/powerpoint/2010/main" val="3384846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132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a number of numbers and a line&#10;&#10;Description automatically generated with medium confidence">
            <a:extLst>
              <a:ext uri="{FF2B5EF4-FFF2-40B4-BE49-F238E27FC236}">
                <a16:creationId xmlns:a16="http://schemas.microsoft.com/office/drawing/2014/main" id="{71B7A6D8-269B-EC9B-A6D4-78293853FB97}"/>
              </a:ext>
            </a:extLst>
          </p:cNvPr>
          <p:cNvPicPr>
            <a:picLocks noChangeAspect="1"/>
          </p:cNvPicPr>
          <p:nvPr/>
        </p:nvPicPr>
        <p:blipFill>
          <a:blip r:embed="rId3"/>
          <a:stretch>
            <a:fillRect/>
          </a:stretch>
        </p:blipFill>
        <p:spPr>
          <a:xfrm>
            <a:off x="4594839" y="391776"/>
            <a:ext cx="7257855" cy="6143460"/>
          </a:xfrm>
          <a:prstGeom prst="rect">
            <a:avLst/>
          </a:prstGeom>
        </p:spPr>
      </p:pic>
      <p:sp>
        <p:nvSpPr>
          <p:cNvPr id="2" name="Title 1">
            <a:extLst>
              <a:ext uri="{FF2B5EF4-FFF2-40B4-BE49-F238E27FC236}">
                <a16:creationId xmlns:a16="http://schemas.microsoft.com/office/drawing/2014/main" id="{01B7ACD9-4B73-C538-F663-7B78EEA3CF71}"/>
              </a:ext>
            </a:extLst>
          </p:cNvPr>
          <p:cNvSpPr>
            <a:spLocks noGrp="1"/>
          </p:cNvSpPr>
          <p:nvPr>
            <p:ph type="title"/>
          </p:nvPr>
        </p:nvSpPr>
        <p:spPr>
          <a:xfrm>
            <a:off x="356559" y="357270"/>
            <a:ext cx="4713252" cy="1696483"/>
          </a:xfrm>
        </p:spPr>
        <p:txBody>
          <a:bodyPr>
            <a:normAutofit fontScale="90000"/>
          </a:bodyPr>
          <a:lstStyle/>
          <a:p>
            <a:r>
              <a:rPr lang="en-US" sz="3200" u="sng" dirty="0">
                <a:latin typeface="Gill Sans Light" panose="020B0302020104020203" pitchFamily="34" charset="-79"/>
                <a:cs typeface="Gill Sans Light" panose="020B0302020104020203" pitchFamily="34" charset="-79"/>
              </a:rPr>
              <a:t>Application to galaxy evolution: </a:t>
            </a:r>
            <a:br>
              <a:rPr lang="en-US" sz="3200" u="sng" dirty="0">
                <a:latin typeface="Gill Sans Light" panose="020B0302020104020203" pitchFamily="34" charset="-79"/>
                <a:cs typeface="Gill Sans Light" panose="020B0302020104020203" pitchFamily="34" charset="-79"/>
              </a:rPr>
            </a:br>
            <a:r>
              <a:rPr lang="en-US" sz="3200" dirty="0">
                <a:latin typeface="Gill Sans Light" panose="020B0302020104020203" pitchFamily="34" charset="-79"/>
                <a:cs typeface="Gill Sans Light" panose="020B0302020104020203" pitchFamily="34" charset="-79"/>
              </a:rPr>
              <a:t>matched samples with different infall histories</a:t>
            </a:r>
          </a:p>
        </p:txBody>
      </p:sp>
      <p:sp>
        <p:nvSpPr>
          <p:cNvPr id="9" name="TextBox 8">
            <a:extLst>
              <a:ext uri="{FF2B5EF4-FFF2-40B4-BE49-F238E27FC236}">
                <a16:creationId xmlns:a16="http://schemas.microsoft.com/office/drawing/2014/main" id="{0D3E220F-455E-9EAF-8BC4-5E2940DFA036}"/>
              </a:ext>
            </a:extLst>
          </p:cNvPr>
          <p:cNvSpPr txBox="1"/>
          <p:nvPr/>
        </p:nvSpPr>
        <p:spPr>
          <a:xfrm>
            <a:off x="356559" y="2510984"/>
            <a:ext cx="330104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Gill Sans Light" charset="0"/>
                <a:ea typeface="Gill Sans Light" charset="0"/>
                <a:cs typeface="Gill Sans Light" charset="0"/>
              </a:rPr>
              <a:t>Reid in prep.: mean mass accretion histories (MAH) for subsamples selected on structural features</a:t>
            </a:r>
            <a:endParaRPr kumimoji="0" lang="en-US" sz="2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Tree>
    <p:extLst>
      <p:ext uri="{BB962C8B-B14F-4D97-AF65-F5344CB8AC3E}">
        <p14:creationId xmlns:p14="http://schemas.microsoft.com/office/powerpoint/2010/main" val="77041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606DCB-FA93-4A0B-F4DA-62E67F8C79B0}"/>
              </a:ext>
            </a:extLst>
          </p:cNvPr>
          <p:cNvSpPr>
            <a:spLocks noGrp="1"/>
          </p:cNvSpPr>
          <p:nvPr>
            <p:ph type="title"/>
          </p:nvPr>
        </p:nvSpPr>
        <p:spPr>
          <a:xfrm>
            <a:off x="585537" y="344074"/>
            <a:ext cx="10515600" cy="753812"/>
          </a:xfrm>
        </p:spPr>
        <p:txBody>
          <a:bodyPr>
            <a:normAutofit/>
          </a:bodyPr>
          <a:lstStyle/>
          <a:p>
            <a:r>
              <a:rPr lang="en-CA" sz="3200" u="sng" dirty="0" err="1">
                <a:latin typeface="Gill Sans Light" charset="0"/>
                <a:ea typeface="Gill Sans Light" charset="0"/>
                <a:cs typeface="Gill Sans Light" charset="0"/>
              </a:rPr>
              <a:t>N.b.</a:t>
            </a:r>
            <a:r>
              <a:rPr lang="en-CA" sz="3200" u="sng" dirty="0">
                <a:latin typeface="Gill Sans Light" charset="0"/>
                <a:ea typeface="Gill Sans Light" charset="0"/>
                <a:cs typeface="Gill Sans Light" charset="0"/>
              </a:rPr>
              <a:t> can we do better than a single measure?</a:t>
            </a:r>
            <a:r>
              <a:rPr lang="en-CA" sz="3200" dirty="0">
                <a:latin typeface="Gill Sans Light" charset="0"/>
                <a:ea typeface="Gill Sans Light" charset="0"/>
                <a:cs typeface="Gill Sans Light" charset="0"/>
              </a:rPr>
              <a:t> </a:t>
            </a:r>
            <a:endParaRPr lang="en-US" sz="2400" u="sng" dirty="0">
              <a:latin typeface="Gill Sans Light" charset="0"/>
              <a:ea typeface="Gill Sans Light" charset="0"/>
              <a:cs typeface="Gill Sans Light" charset="0"/>
            </a:endParaRPr>
          </a:p>
        </p:txBody>
      </p:sp>
      <p:pic>
        <p:nvPicPr>
          <p:cNvPr id="11" name="Picture 10" descr="A picture containing text, screenshot, line, slope&#10;&#10;Description automatically generated">
            <a:extLst>
              <a:ext uri="{FF2B5EF4-FFF2-40B4-BE49-F238E27FC236}">
                <a16:creationId xmlns:a16="http://schemas.microsoft.com/office/drawing/2014/main" id="{FB8F639F-D4A2-5A26-64BE-2D243CDDDB08}"/>
              </a:ext>
            </a:extLst>
          </p:cNvPr>
          <p:cNvPicPr>
            <a:picLocks noChangeAspect="1"/>
          </p:cNvPicPr>
          <p:nvPr/>
        </p:nvPicPr>
        <p:blipFill>
          <a:blip r:embed="rId3"/>
          <a:stretch>
            <a:fillRect/>
          </a:stretch>
        </p:blipFill>
        <p:spPr>
          <a:xfrm>
            <a:off x="4459990" y="3682104"/>
            <a:ext cx="3180061" cy="2578099"/>
          </a:xfrm>
          <a:prstGeom prst="rect">
            <a:avLst/>
          </a:prstGeom>
        </p:spPr>
      </p:pic>
      <p:sp>
        <p:nvSpPr>
          <p:cNvPr id="12" name="Title 1">
            <a:extLst>
              <a:ext uri="{FF2B5EF4-FFF2-40B4-BE49-F238E27FC236}">
                <a16:creationId xmlns:a16="http://schemas.microsoft.com/office/drawing/2014/main" id="{2B5C6294-02E8-454D-0482-85F3F7D21BFC}"/>
              </a:ext>
            </a:extLst>
          </p:cNvPr>
          <p:cNvSpPr txBox="1">
            <a:spLocks/>
          </p:cNvSpPr>
          <p:nvPr/>
        </p:nvSpPr>
        <p:spPr>
          <a:xfrm>
            <a:off x="4545291" y="2277935"/>
            <a:ext cx="2998509" cy="1566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dirty="0">
                <a:solidFill>
                  <a:prstClr val="black"/>
                </a:solidFill>
                <a:latin typeface="Gill Sans Light" charset="0"/>
                <a:ea typeface="Gill Sans Light" charset="0"/>
                <a:cs typeface="Gill Sans Light" charset="0"/>
              </a:rPr>
              <a:t>Z</a:t>
            </a:r>
            <a:r>
              <a:rPr lang="en-US" sz="2000" baseline="-25000" dirty="0">
                <a:solidFill>
                  <a:prstClr val="black"/>
                </a:solidFill>
                <a:latin typeface="Gill Sans Light" charset="0"/>
                <a:ea typeface="Gill Sans Light" charset="0"/>
                <a:cs typeface="Gill Sans Light" charset="0"/>
              </a:rPr>
              <a:t>50</a:t>
            </a:r>
            <a:r>
              <a:rPr lang="en-US" sz="2000" dirty="0">
                <a:solidFill>
                  <a:prstClr val="black"/>
                </a:solidFill>
                <a:latin typeface="Gill Sans Light" charset="0"/>
                <a:ea typeface="Gill Sans Light" charset="0"/>
                <a:cs typeface="Gill Sans Light" charset="0"/>
              </a:rPr>
              <a:t> estimated by</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 CNN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(Azzam bin Aamir, Liza </a:t>
            </a: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Sazonova</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t>
            </a:r>
          </a:p>
        </p:txBody>
      </p:sp>
      <p:pic>
        <p:nvPicPr>
          <p:cNvPr id="2" name="Picture 1">
            <a:extLst>
              <a:ext uri="{FF2B5EF4-FFF2-40B4-BE49-F238E27FC236}">
                <a16:creationId xmlns:a16="http://schemas.microsoft.com/office/drawing/2014/main" id="{011FBE1F-5C5B-F1B9-80CB-5B83A86B5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49" y="1211884"/>
            <a:ext cx="3287267" cy="3287267"/>
          </a:xfrm>
          <a:prstGeom prst="rect">
            <a:avLst/>
          </a:prstGeom>
        </p:spPr>
      </p:pic>
      <p:pic>
        <p:nvPicPr>
          <p:cNvPr id="6" name="Picture 5">
            <a:extLst>
              <a:ext uri="{FF2B5EF4-FFF2-40B4-BE49-F238E27FC236}">
                <a16:creationId xmlns:a16="http://schemas.microsoft.com/office/drawing/2014/main" id="{D62AA0CF-052B-1C34-72ED-ACFF09B5C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326" y="1211884"/>
            <a:ext cx="3287267" cy="3287267"/>
          </a:xfrm>
          <a:prstGeom prst="rect">
            <a:avLst/>
          </a:prstGeom>
        </p:spPr>
      </p:pic>
    </p:spTree>
    <p:extLst>
      <p:ext uri="{BB962C8B-B14F-4D97-AF65-F5344CB8AC3E}">
        <p14:creationId xmlns:p14="http://schemas.microsoft.com/office/powerpoint/2010/main" val="4279693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of a number of numbers&#10;&#10;Description automatically generated with medium confidence">
            <a:extLst>
              <a:ext uri="{FF2B5EF4-FFF2-40B4-BE49-F238E27FC236}">
                <a16:creationId xmlns:a16="http://schemas.microsoft.com/office/drawing/2014/main" id="{419283A6-A291-E10B-8C7E-E72365708D28}"/>
              </a:ext>
            </a:extLst>
          </p:cNvPr>
          <p:cNvPicPr>
            <a:picLocks noChangeAspect="1"/>
          </p:cNvPicPr>
          <p:nvPr/>
        </p:nvPicPr>
        <p:blipFill>
          <a:blip r:embed="rId2"/>
          <a:stretch>
            <a:fillRect/>
          </a:stretch>
        </p:blipFill>
        <p:spPr>
          <a:xfrm>
            <a:off x="1111249" y="425259"/>
            <a:ext cx="9831639" cy="5197617"/>
          </a:xfrm>
          <a:prstGeom prst="rect">
            <a:avLst/>
          </a:prstGeom>
        </p:spPr>
      </p:pic>
      <p:sp>
        <p:nvSpPr>
          <p:cNvPr id="6" name="Title 1">
            <a:extLst>
              <a:ext uri="{FF2B5EF4-FFF2-40B4-BE49-F238E27FC236}">
                <a16:creationId xmlns:a16="http://schemas.microsoft.com/office/drawing/2014/main" id="{9B6E2B3B-03F8-4C13-F3B1-08CC635D0F59}"/>
              </a:ext>
            </a:extLst>
          </p:cNvPr>
          <p:cNvSpPr>
            <a:spLocks noGrp="1"/>
          </p:cNvSpPr>
          <p:nvPr>
            <p:ph type="title"/>
          </p:nvPr>
        </p:nvSpPr>
        <p:spPr>
          <a:xfrm>
            <a:off x="1607888" y="5350304"/>
            <a:ext cx="9472863" cy="1082437"/>
          </a:xfrm>
        </p:spPr>
        <p:txBody>
          <a:bodyPr>
            <a:normAutofit/>
          </a:bodyPr>
          <a:lstStyle/>
          <a:p>
            <a:r>
              <a:rPr lang="en-CA" sz="2800" dirty="0">
                <a:latin typeface="Gill Sans Light" charset="0"/>
                <a:ea typeface="Gill Sans Light" charset="0"/>
                <a:cs typeface="Gill Sans Light" charset="0"/>
              </a:rPr>
              <a:t>N.B. how well do formation times agree with theory? </a:t>
            </a:r>
            <a:r>
              <a:rPr lang="en-CA" sz="1600" dirty="0">
                <a:latin typeface="Gill Sans Light" charset="0"/>
                <a:ea typeface="Gill Sans Light" charset="0"/>
                <a:cs typeface="Gill Sans Light" charset="0"/>
              </a:rPr>
              <a:t>(Amoura+ 2021)</a:t>
            </a:r>
            <a:endParaRPr lang="en-US" sz="1600" dirty="0">
              <a:latin typeface="Gill Sans Light" charset="0"/>
              <a:ea typeface="Gill Sans Light" charset="0"/>
              <a:cs typeface="Gill Sans Light" charset="0"/>
            </a:endParaRPr>
          </a:p>
        </p:txBody>
      </p:sp>
    </p:spTree>
    <p:extLst>
      <p:ext uri="{BB962C8B-B14F-4D97-AF65-F5344CB8AC3E}">
        <p14:creationId xmlns:p14="http://schemas.microsoft.com/office/powerpoint/2010/main" val="2445338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9D40-D09E-885D-4EA6-055F7154AB4C}"/>
              </a:ext>
            </a:extLst>
          </p:cNvPr>
          <p:cNvSpPr>
            <a:spLocks noGrp="1"/>
          </p:cNvSpPr>
          <p:nvPr>
            <p:ph type="title"/>
          </p:nvPr>
        </p:nvSpPr>
        <p:spPr>
          <a:xfrm>
            <a:off x="788106" y="254986"/>
            <a:ext cx="10515600" cy="1206018"/>
          </a:xfrm>
        </p:spPr>
        <p:txBody>
          <a:bodyPr>
            <a:normAutofit/>
          </a:bodyPr>
          <a:lstStyle/>
          <a:p>
            <a:pPr>
              <a:lnSpc>
                <a:spcPct val="100000"/>
              </a:lnSpc>
              <a:spcAft>
                <a:spcPts val="2400"/>
              </a:spcAft>
            </a:pPr>
            <a:r>
              <a:rPr lang="en-US" sz="2800" dirty="0">
                <a:latin typeface="Book Antiqua" panose="02040602050305030304" pitchFamily="18" charset="0"/>
              </a:rPr>
              <a:t>(If you’re interested in cosmology) </a:t>
            </a:r>
            <a:br>
              <a:rPr lang="en-US" sz="2800" dirty="0">
                <a:latin typeface="Book Antiqua" panose="02040602050305030304" pitchFamily="18" charset="0"/>
              </a:rPr>
            </a:br>
            <a:r>
              <a:rPr lang="en-US" sz="2800" dirty="0">
                <a:latin typeface="Book Antiqua" panose="02040602050305030304" pitchFamily="18" charset="0"/>
              </a:rPr>
              <a:t>why bother with anything after last scattering?</a:t>
            </a:r>
          </a:p>
        </p:txBody>
      </p:sp>
      <p:sp>
        <p:nvSpPr>
          <p:cNvPr id="3" name="Content Placeholder 2">
            <a:extLst>
              <a:ext uri="{FF2B5EF4-FFF2-40B4-BE49-F238E27FC236}">
                <a16:creationId xmlns:a16="http://schemas.microsoft.com/office/drawing/2014/main" id="{34514D1C-A5C9-EEB4-4406-201EB521BE29}"/>
              </a:ext>
            </a:extLst>
          </p:cNvPr>
          <p:cNvSpPr>
            <a:spLocks noGrp="1"/>
          </p:cNvSpPr>
          <p:nvPr>
            <p:ph idx="1"/>
          </p:nvPr>
        </p:nvSpPr>
        <p:spPr>
          <a:xfrm>
            <a:off x="836275" y="1844717"/>
            <a:ext cx="10515600" cy="4475195"/>
          </a:xfrm>
        </p:spPr>
        <p:txBody>
          <a:bodyPr>
            <a:noAutofit/>
          </a:bodyPr>
          <a:lstStyle/>
          <a:p>
            <a:pPr marL="0" indent="0">
              <a:spcBef>
                <a:spcPts val="0"/>
              </a:spcBef>
              <a:spcAft>
                <a:spcPts val="3000"/>
              </a:spcAft>
              <a:buNone/>
            </a:pPr>
            <a:r>
              <a:rPr lang="en-US" sz="2000" dirty="0">
                <a:latin typeface="Gill Sans Light" panose="020B0302020104020203" pitchFamily="34" charset="-79"/>
                <a:cs typeface="Gill Sans Light" panose="020B0302020104020203" pitchFamily="34" charset="-79"/>
              </a:rPr>
              <a:t>There are a few fundamental things the CMB can’t tell us:</a:t>
            </a:r>
          </a:p>
          <a:p>
            <a:pPr>
              <a:spcBef>
                <a:spcPts val="0"/>
              </a:spcBef>
              <a:spcAft>
                <a:spcPts val="3000"/>
              </a:spcAft>
              <a:buFont typeface="Wingdings" pitchFamily="2" charset="2"/>
              <a:buChar char="v"/>
            </a:pPr>
            <a:r>
              <a:rPr lang="en-US" sz="2000" dirty="0">
                <a:latin typeface="Gill Sans Light" panose="020B0302020104020203" pitchFamily="34" charset="-79"/>
                <a:cs typeface="Gill Sans Light" panose="020B0302020104020203" pitchFamily="34" charset="-79"/>
              </a:rPr>
              <a:t> (</a:t>
            </a:r>
            <a:r>
              <a:rPr lang="en-US" sz="2000" b="1" i="1" dirty="0">
                <a:latin typeface="Gill Sans Light" panose="020B0302020104020203" pitchFamily="34" charset="-79"/>
                <a:cs typeface="Gill Sans Light" panose="020B0302020104020203" pitchFamily="34" charset="-79"/>
              </a:rPr>
              <a:t>Time dependence</a:t>
            </a:r>
            <a:r>
              <a:rPr lang="en-US" sz="2000" dirty="0">
                <a:latin typeface="Gill Sans Light" panose="020B0302020104020203" pitchFamily="34" charset="-79"/>
                <a:cs typeface="Gill Sans Light" panose="020B0302020104020203" pitchFamily="34" charset="-79"/>
              </a:rPr>
              <a:t>) What happened at later times? E.g. the curvature of the universe indicates it must contain another component, ‘</a:t>
            </a:r>
            <a:r>
              <a:rPr lang="en-US" sz="2000" u="sng" dirty="0">
                <a:latin typeface="Gill Sans Light" panose="020B0302020104020203" pitchFamily="34" charset="-79"/>
                <a:cs typeface="Gill Sans Light" panose="020B0302020104020203" pitchFamily="34" charset="-79"/>
              </a:rPr>
              <a:t>dark energy</a:t>
            </a:r>
            <a:r>
              <a:rPr lang="en-US" sz="2000" dirty="0">
                <a:latin typeface="Gill Sans Light" panose="020B0302020104020203" pitchFamily="34" charset="-79"/>
                <a:cs typeface="Gill Sans Light" panose="020B0302020104020203" pitchFamily="34" charset="-79"/>
              </a:rPr>
              <a:t>’ . What are the properties of this component, e.g. the E.O.S. w(z) </a:t>
            </a:r>
          </a:p>
          <a:p>
            <a:pPr>
              <a:spcBef>
                <a:spcPts val="0"/>
              </a:spcBef>
              <a:spcAft>
                <a:spcPts val="3000"/>
              </a:spcAft>
              <a:buFont typeface="Wingdings" pitchFamily="2" charset="2"/>
              <a:buChar char="v"/>
            </a:pPr>
            <a:r>
              <a:rPr lang="en-US" sz="2000" dirty="0">
                <a:latin typeface="Gill Sans Light" panose="020B0302020104020203" pitchFamily="34" charset="-79"/>
                <a:cs typeface="Gill Sans Light" panose="020B0302020104020203" pitchFamily="34" charset="-79"/>
              </a:rPr>
              <a:t> (</a:t>
            </a:r>
            <a:r>
              <a:rPr lang="en-US" sz="2000" b="1" i="1" dirty="0">
                <a:latin typeface="Gill Sans Light" panose="020B0302020104020203" pitchFamily="34" charset="-79"/>
                <a:cs typeface="Gill Sans Light" panose="020B0302020104020203" pitchFamily="34" charset="-79"/>
              </a:rPr>
              <a:t>Scale dependence</a:t>
            </a:r>
            <a:r>
              <a:rPr lang="en-US" sz="2000" dirty="0">
                <a:latin typeface="Gill Sans Light" panose="020B0302020104020203" pitchFamily="34" charset="-79"/>
                <a:cs typeface="Gill Sans Light" panose="020B0302020104020203" pitchFamily="34" charset="-79"/>
                <a:sym typeface="Wingdings" pitchFamily="2" charset="2"/>
              </a:rPr>
              <a:t>)</a:t>
            </a:r>
            <a:r>
              <a:rPr lang="en-US" sz="2000" dirty="0">
                <a:latin typeface="Gill Sans Light" panose="020B0302020104020203" pitchFamily="34" charset="-79"/>
                <a:cs typeface="Gill Sans Light" panose="020B0302020104020203" pitchFamily="34" charset="-79"/>
              </a:rPr>
              <a:t>What happens on small scales? Diffusion erases CMB features below the Silk damping scale, ~30 </a:t>
            </a:r>
            <a:r>
              <a:rPr lang="en-US" sz="2000" dirty="0" err="1">
                <a:latin typeface="Gill Sans Light" panose="020B0302020104020203" pitchFamily="34" charset="-79"/>
                <a:cs typeface="Gill Sans Light" panose="020B0302020104020203" pitchFamily="34" charset="-79"/>
              </a:rPr>
              <a:t>Mpc</a:t>
            </a:r>
            <a:r>
              <a:rPr lang="en-US" sz="2000" dirty="0">
                <a:latin typeface="Gill Sans Light" panose="020B0302020104020203" pitchFamily="34" charset="-79"/>
                <a:cs typeface="Gill Sans Light" panose="020B0302020104020203" pitchFamily="34" charset="-79"/>
              </a:rPr>
              <a:t>, so no direct constraint on, e.g., galaxy scales</a:t>
            </a:r>
          </a:p>
          <a:p>
            <a:pPr>
              <a:spcBef>
                <a:spcPts val="0"/>
              </a:spcBef>
              <a:spcAft>
                <a:spcPts val="3000"/>
              </a:spcAft>
              <a:buFont typeface="Wingdings" pitchFamily="2" charset="2"/>
              <a:buChar char="v"/>
            </a:pPr>
            <a:r>
              <a:rPr lang="en-US" sz="2000" dirty="0">
                <a:latin typeface="Gill Sans Light" panose="020B0302020104020203" pitchFamily="34" charset="-79"/>
                <a:cs typeface="Gill Sans Light" panose="020B0302020104020203" pitchFamily="34" charset="-79"/>
              </a:rPr>
              <a:t> (</a:t>
            </a:r>
            <a:r>
              <a:rPr lang="en-US" sz="2000" b="1" i="1" dirty="0">
                <a:latin typeface="Gill Sans Light" panose="020B0302020104020203" pitchFamily="34" charset="-79"/>
                <a:cs typeface="Gill Sans Light" panose="020B0302020104020203" pitchFamily="34" charset="-79"/>
              </a:rPr>
              <a:t>Curvature dependence</a:t>
            </a:r>
            <a:r>
              <a:rPr lang="en-US" sz="2000" dirty="0">
                <a:latin typeface="Gill Sans Light" panose="020B0302020104020203" pitchFamily="34" charset="-79"/>
                <a:cs typeface="Gill Sans Light" panose="020B0302020104020203" pitchFamily="34" charset="-79"/>
              </a:rPr>
              <a:t>) What happens as fluctuations grow in amplitude, out of the linear regime?</a:t>
            </a:r>
          </a:p>
        </p:txBody>
      </p:sp>
    </p:spTree>
    <p:extLst>
      <p:ext uri="{BB962C8B-B14F-4D97-AF65-F5344CB8AC3E}">
        <p14:creationId xmlns:p14="http://schemas.microsoft.com/office/powerpoint/2010/main" val="1829359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45" y="238790"/>
            <a:ext cx="10515600" cy="760600"/>
          </a:xfrm>
        </p:spPr>
        <p:txBody>
          <a:bodyPr>
            <a:normAutofit/>
          </a:bodyPr>
          <a:lstStyle/>
          <a:p>
            <a:r>
              <a:rPr lang="en-US" sz="2400" dirty="0">
                <a:latin typeface="Gill Sans Light" charset="0"/>
                <a:ea typeface="Gill Sans Light" charset="0"/>
                <a:cs typeface="Gill Sans Light" charset="0"/>
              </a:rPr>
              <a:t>Observational clusters vs theoretical clusters</a:t>
            </a:r>
          </a:p>
        </p:txBody>
      </p:sp>
      <p:pic>
        <p:nvPicPr>
          <p:cNvPr id="8" name="Picture 7" descr="actual_distrib.tiff">
            <a:extLst>
              <a:ext uri="{FF2B5EF4-FFF2-40B4-BE49-F238E27FC236}">
                <a16:creationId xmlns:a16="http://schemas.microsoft.com/office/drawing/2014/main" id="{3132126C-97E8-FB90-4478-721C71DA2F6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08517" y="929919"/>
            <a:ext cx="6007101" cy="5821817"/>
          </a:xfrm>
          <a:prstGeom prst="rect">
            <a:avLst/>
          </a:prstGeom>
        </p:spPr>
      </p:pic>
      <p:sp>
        <p:nvSpPr>
          <p:cNvPr id="12" name="Content Placeholder 2">
            <a:extLst>
              <a:ext uri="{FF2B5EF4-FFF2-40B4-BE49-F238E27FC236}">
                <a16:creationId xmlns:a16="http://schemas.microsoft.com/office/drawing/2014/main" id="{6DE83212-6500-4DE5-3EF2-ECE552708CBA}"/>
              </a:ext>
            </a:extLst>
          </p:cNvPr>
          <p:cNvSpPr>
            <a:spLocks noGrp="1"/>
          </p:cNvSpPr>
          <p:nvPr>
            <p:ph idx="1"/>
          </p:nvPr>
        </p:nvSpPr>
        <p:spPr>
          <a:xfrm>
            <a:off x="8362477" y="5928076"/>
            <a:ext cx="3222524" cy="300524"/>
          </a:xfrm>
          <a:effectLst/>
        </p:spPr>
        <p:txBody>
          <a:bodyPr>
            <a:normAutofit/>
          </a:bodyPr>
          <a:lstStyle/>
          <a:p>
            <a:pPr marL="0" indent="0">
              <a:buNone/>
            </a:pPr>
            <a:r>
              <a:rPr lang="en-US" sz="1400" dirty="0">
                <a:latin typeface="Gill Sans Light"/>
                <a:ea typeface="Lucida Grande"/>
                <a:cs typeface="Gill Sans Light"/>
              </a:rPr>
              <a:t>Virgo X-ray/GC structure (Durrell+ 2014)</a:t>
            </a:r>
            <a:endParaRPr lang="en-US" sz="1400" dirty="0">
              <a:latin typeface="Gill Sans Light"/>
              <a:cs typeface="Gill Sans Light"/>
            </a:endParaRPr>
          </a:p>
        </p:txBody>
      </p:sp>
      <p:pic>
        <p:nvPicPr>
          <p:cNvPr id="13" name="Picture 12">
            <a:extLst>
              <a:ext uri="{FF2B5EF4-FFF2-40B4-BE49-F238E27FC236}">
                <a16:creationId xmlns:a16="http://schemas.microsoft.com/office/drawing/2014/main" id="{F8151A1A-C4C6-33C9-67C5-1F739D502D2F}"/>
              </a:ext>
            </a:extLst>
          </p:cNvPr>
          <p:cNvPicPr>
            <a:picLocks noChangeAspect="1"/>
          </p:cNvPicPr>
          <p:nvPr/>
        </p:nvPicPr>
        <p:blipFill rotWithShape="1">
          <a:blip r:embed="rId4">
            <a:clrChange>
              <a:clrFrom>
                <a:srgbClr val="FFFFFF"/>
              </a:clrFrom>
              <a:clrTo>
                <a:srgbClr val="FFFFFF">
                  <a:alpha val="0"/>
                </a:srgbClr>
              </a:clrTo>
            </a:clrChange>
          </a:blip>
          <a:srcRect l="4952" t="1452" r="1864" b="2706"/>
          <a:stretch/>
        </p:blipFill>
        <p:spPr>
          <a:xfrm>
            <a:off x="7296183" y="1341963"/>
            <a:ext cx="3598333" cy="4123266"/>
          </a:xfrm>
          <a:prstGeom prst="rect">
            <a:avLst/>
          </a:prstGeom>
        </p:spPr>
      </p:pic>
      <p:pic>
        <p:nvPicPr>
          <p:cNvPr id="4" name="Picture 3" descr="A cow with a cow tail&#10;&#10;Description automatically generated with medium confidence">
            <a:extLst>
              <a:ext uri="{FF2B5EF4-FFF2-40B4-BE49-F238E27FC236}">
                <a16:creationId xmlns:a16="http://schemas.microsoft.com/office/drawing/2014/main" id="{12185C2D-C3A9-D02B-1CC5-3250647F206C}"/>
              </a:ext>
            </a:extLst>
          </p:cNvPr>
          <p:cNvPicPr>
            <a:picLocks noChangeAspect="1"/>
          </p:cNvPicPr>
          <p:nvPr/>
        </p:nvPicPr>
        <p:blipFill>
          <a:blip r:embed="rId5"/>
          <a:stretch>
            <a:fillRect/>
          </a:stretch>
        </p:blipFill>
        <p:spPr>
          <a:xfrm>
            <a:off x="1318715" y="1693329"/>
            <a:ext cx="4064000" cy="3962400"/>
          </a:xfrm>
          <a:prstGeom prst="rect">
            <a:avLst/>
          </a:prstGeom>
        </p:spPr>
      </p:pic>
    </p:spTree>
    <p:extLst>
      <p:ext uri="{BB962C8B-B14F-4D97-AF65-F5344CB8AC3E}">
        <p14:creationId xmlns:p14="http://schemas.microsoft.com/office/powerpoint/2010/main" val="785419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ACD9-4B73-C538-F663-7B78EEA3CF71}"/>
              </a:ext>
            </a:extLst>
          </p:cNvPr>
          <p:cNvSpPr>
            <a:spLocks noGrp="1"/>
          </p:cNvSpPr>
          <p:nvPr>
            <p:ph type="title"/>
          </p:nvPr>
        </p:nvSpPr>
        <p:spPr>
          <a:xfrm>
            <a:off x="583367" y="238727"/>
            <a:ext cx="11065294" cy="851239"/>
          </a:xfrm>
        </p:spPr>
        <p:txBody>
          <a:bodyPr>
            <a:normAutofit/>
          </a:bodyPr>
          <a:lstStyle/>
          <a:p>
            <a:r>
              <a:rPr lang="en-US" sz="3200" dirty="0">
                <a:latin typeface="Gill Sans Light" panose="020B0302020104020203" pitchFamily="34" charset="-79"/>
                <a:cs typeface="Gill Sans Light" panose="020B0302020104020203" pitchFamily="34" charset="-79"/>
              </a:rPr>
              <a:t>Features of the outer density profile depend on the accretion rate</a:t>
            </a:r>
          </a:p>
        </p:txBody>
      </p:sp>
      <p:pic>
        <p:nvPicPr>
          <p:cNvPr id="6" name="Picture 5" descr="A graph of a function&#10;&#10;Description automatically generated">
            <a:extLst>
              <a:ext uri="{FF2B5EF4-FFF2-40B4-BE49-F238E27FC236}">
                <a16:creationId xmlns:a16="http://schemas.microsoft.com/office/drawing/2014/main" id="{4F71E324-BD77-BFB0-2B3C-9E2C35BF9121}"/>
              </a:ext>
            </a:extLst>
          </p:cNvPr>
          <p:cNvPicPr>
            <a:picLocks noChangeAspect="1"/>
          </p:cNvPicPr>
          <p:nvPr/>
        </p:nvPicPr>
        <p:blipFill>
          <a:blip r:embed="rId2"/>
          <a:stretch>
            <a:fillRect/>
          </a:stretch>
        </p:blipFill>
        <p:spPr>
          <a:xfrm>
            <a:off x="564066" y="1333414"/>
            <a:ext cx="10920975" cy="3373200"/>
          </a:xfrm>
          <a:prstGeom prst="rect">
            <a:avLst/>
          </a:prstGeom>
        </p:spPr>
      </p:pic>
      <p:sp>
        <p:nvSpPr>
          <p:cNvPr id="7" name="TextBox 6">
            <a:extLst>
              <a:ext uri="{FF2B5EF4-FFF2-40B4-BE49-F238E27FC236}">
                <a16:creationId xmlns:a16="http://schemas.microsoft.com/office/drawing/2014/main" id="{1A6C9536-DDF1-0ADA-4766-37396E3523A5}"/>
              </a:ext>
            </a:extLst>
          </p:cNvPr>
          <p:cNvSpPr txBox="1"/>
          <p:nvPr/>
        </p:nvSpPr>
        <p:spPr>
          <a:xfrm>
            <a:off x="709013" y="4857919"/>
            <a:ext cx="905617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Gill Sans Light" charset="0"/>
                <a:ea typeface="Gill Sans Light" charset="0"/>
                <a:cs typeface="Gill Sans Light" charset="0"/>
              </a:rPr>
              <a:t>Several radii/features to measure: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Splashback</a:t>
            </a: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radius (first apocentre of accreted orbits; steepest slope)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000" dirty="0">
                <a:solidFill>
                  <a:prstClr val="black"/>
                </a:solidFill>
                <a:latin typeface="Gill Sans Light" charset="0"/>
                <a:ea typeface="Gill Sans Light" charset="0"/>
                <a:cs typeface="Gill Sans Light" charset="0"/>
              </a:rPr>
              <a:t>Depletion radius (minimum bias relative to matter-matter correlation function)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000" dirty="0">
                <a:solidFill>
                  <a:prstClr val="black"/>
                </a:solidFill>
                <a:latin typeface="Gill Sans Light" charset="0"/>
                <a:ea typeface="Gill Sans Light" charset="0"/>
                <a:cs typeface="Gill Sans Light" charset="0"/>
              </a:rPr>
              <a:t>Overall shape on infall zone </a:t>
            </a: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
        <p:nvSpPr>
          <p:cNvPr id="9" name="TextBox 8">
            <a:extLst>
              <a:ext uri="{FF2B5EF4-FFF2-40B4-BE49-F238E27FC236}">
                <a16:creationId xmlns:a16="http://schemas.microsoft.com/office/drawing/2014/main" id="{0D3E220F-455E-9EAF-8BC4-5E2940DFA036}"/>
              </a:ext>
            </a:extLst>
          </p:cNvPr>
          <p:cNvSpPr txBox="1"/>
          <p:nvPr/>
        </p:nvSpPr>
        <p:spPr>
          <a:xfrm>
            <a:off x="10010192" y="4730360"/>
            <a:ext cx="17514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Light" charset="0"/>
                <a:ea typeface="Gill Sans Light" charset="0"/>
                <a:cs typeface="Gill Sans Light" charset="0"/>
              </a:rPr>
              <a:t>Mpetha+ 2024</a:t>
            </a:r>
            <a:endParaRPr kumimoji="0" lang="en-US"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
        <p:nvSpPr>
          <p:cNvPr id="14" name="TextBox 13">
            <a:extLst>
              <a:ext uri="{FF2B5EF4-FFF2-40B4-BE49-F238E27FC236}">
                <a16:creationId xmlns:a16="http://schemas.microsoft.com/office/drawing/2014/main" id="{D048B83D-8DAA-648B-DC50-4E0338B8F39B}"/>
              </a:ext>
            </a:extLst>
          </p:cNvPr>
          <p:cNvSpPr txBox="1"/>
          <p:nvPr/>
        </p:nvSpPr>
        <p:spPr>
          <a:xfrm>
            <a:off x="5162889" y="1682367"/>
            <a:ext cx="17514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Splashback</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radius</a:t>
            </a:r>
          </a:p>
        </p:txBody>
      </p:sp>
      <p:sp>
        <p:nvSpPr>
          <p:cNvPr id="15" name="TextBox 14">
            <a:extLst>
              <a:ext uri="{FF2B5EF4-FFF2-40B4-BE49-F238E27FC236}">
                <a16:creationId xmlns:a16="http://schemas.microsoft.com/office/drawing/2014/main" id="{C3602BFD-1DAC-1054-F202-70BDCFC4687B}"/>
              </a:ext>
            </a:extLst>
          </p:cNvPr>
          <p:cNvSpPr txBox="1"/>
          <p:nvPr/>
        </p:nvSpPr>
        <p:spPr>
          <a:xfrm>
            <a:off x="9695553" y="2159231"/>
            <a:ext cx="17514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Gill Sans Light" charset="0"/>
                <a:ea typeface="Gill Sans Light" charset="0"/>
                <a:cs typeface="Gill Sans Light" charset="0"/>
              </a:rPr>
              <a:t>Depletion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radius</a:t>
            </a:r>
          </a:p>
        </p:txBody>
      </p:sp>
    </p:spTree>
    <p:extLst>
      <p:ext uri="{BB962C8B-B14F-4D97-AF65-F5344CB8AC3E}">
        <p14:creationId xmlns:p14="http://schemas.microsoft.com/office/powerpoint/2010/main" val="1744014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graphs showing different types of data&#10;&#10;Description automatically generated">
            <a:extLst>
              <a:ext uri="{FF2B5EF4-FFF2-40B4-BE49-F238E27FC236}">
                <a16:creationId xmlns:a16="http://schemas.microsoft.com/office/drawing/2014/main" id="{998091FA-0FF5-5BCC-3B89-031456335B49}"/>
              </a:ext>
            </a:extLst>
          </p:cNvPr>
          <p:cNvPicPr>
            <a:picLocks noChangeAspect="1"/>
          </p:cNvPicPr>
          <p:nvPr/>
        </p:nvPicPr>
        <p:blipFill>
          <a:blip r:embed="rId3"/>
          <a:stretch>
            <a:fillRect/>
          </a:stretch>
        </p:blipFill>
        <p:spPr>
          <a:xfrm>
            <a:off x="615831" y="711283"/>
            <a:ext cx="6239986" cy="6105310"/>
          </a:xfrm>
          <a:prstGeom prst="rect">
            <a:avLst/>
          </a:prstGeom>
        </p:spPr>
      </p:pic>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15899" y="24590"/>
            <a:ext cx="11192329" cy="891398"/>
          </a:xfrm>
        </p:spPr>
        <p:txBody>
          <a:bodyPr>
            <a:normAutofit/>
          </a:bodyPr>
          <a:lstStyle/>
          <a:p>
            <a:r>
              <a:rPr lang="en-US" sz="3200" dirty="0">
                <a:latin typeface="Gill Sans Light" panose="020B0302020104020203" pitchFamily="34" charset="-79"/>
                <a:cs typeface="Gill Sans Light" panose="020B0302020104020203" pitchFamily="34" charset="-79"/>
              </a:rPr>
              <a:t>Initial test in </a:t>
            </a:r>
            <a:r>
              <a:rPr lang="en-US" sz="3200">
                <a:latin typeface="Gill Sans Light" panose="020B0302020104020203" pitchFamily="34" charset="-79"/>
                <a:cs typeface="Gill Sans Light" panose="020B0302020104020203" pitchFamily="34" charset="-79"/>
              </a:rPr>
              <a:t>UNIONS (Mpetha + 2025)</a:t>
            </a:r>
            <a:endParaRPr lang="en-US" sz="2000" dirty="0">
              <a:latin typeface="Gill Sans Light" panose="020B0302020104020203" pitchFamily="34" charset="-79"/>
              <a:cs typeface="Gill Sans Light" panose="020B0302020104020203" pitchFamily="34" charset="-79"/>
            </a:endParaRPr>
          </a:p>
        </p:txBody>
      </p:sp>
      <p:pic>
        <p:nvPicPr>
          <p:cNvPr id="4" name="Picture 3" descr="A table with numbers and symbols&#10;&#10;Description automatically generated">
            <a:extLst>
              <a:ext uri="{FF2B5EF4-FFF2-40B4-BE49-F238E27FC236}">
                <a16:creationId xmlns:a16="http://schemas.microsoft.com/office/drawing/2014/main" id="{494E54C0-2087-4ED8-2628-D98677883D1C}"/>
              </a:ext>
            </a:extLst>
          </p:cNvPr>
          <p:cNvPicPr>
            <a:picLocks noChangeAspect="1"/>
          </p:cNvPicPr>
          <p:nvPr/>
        </p:nvPicPr>
        <p:blipFill rotWithShape="1">
          <a:blip r:embed="rId4"/>
          <a:srcRect r="51885"/>
          <a:stretch/>
        </p:blipFill>
        <p:spPr>
          <a:xfrm>
            <a:off x="7272306" y="901205"/>
            <a:ext cx="3924301" cy="1504858"/>
          </a:xfrm>
          <a:prstGeom prst="rect">
            <a:avLst/>
          </a:prstGeom>
        </p:spPr>
      </p:pic>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7255749" y="2932639"/>
            <a:ext cx="4152479" cy="3192116"/>
          </a:xfrm>
        </p:spPr>
        <p:txBody>
          <a:bodyPr>
            <a:normAutofit/>
          </a:bodyPr>
          <a:lstStyle/>
          <a:p>
            <a:pPr marL="0" indent="0">
              <a:spcBef>
                <a:spcPts val="0"/>
              </a:spcBef>
              <a:buNone/>
            </a:pPr>
            <a:r>
              <a:rPr lang="en-US" sz="2200" dirty="0">
                <a:latin typeface="Gill Sans Light" panose="020B0302020104020203" pitchFamily="34" charset="-79"/>
                <a:cs typeface="Gill Sans Light" panose="020B0302020104020203" pitchFamily="34" charset="-79"/>
              </a:rPr>
              <a:t>Measure stacked lensing signal around 4 cluster samples.</a:t>
            </a:r>
          </a:p>
          <a:p>
            <a:pPr marL="0" indent="0">
              <a:spcBef>
                <a:spcPts val="0"/>
              </a:spcBef>
              <a:buNone/>
            </a:pPr>
            <a:endParaRPr lang="en-US" sz="2200" dirty="0">
              <a:latin typeface="Gill Sans Light" panose="020B0302020104020203" pitchFamily="34" charset="-79"/>
              <a:cs typeface="Gill Sans Light" panose="020B0302020104020203" pitchFamily="34" charset="-79"/>
            </a:endParaRPr>
          </a:p>
          <a:p>
            <a:pPr marL="0" indent="0">
              <a:spcBef>
                <a:spcPts val="0"/>
              </a:spcBef>
              <a:buNone/>
            </a:pPr>
            <a:r>
              <a:rPr lang="en-US" sz="2200" dirty="0">
                <a:latin typeface="Gill Sans Light" panose="020B0302020104020203" pitchFamily="34" charset="-79"/>
                <a:cs typeface="Gill Sans Light" panose="020B0302020104020203" pitchFamily="34" charset="-79"/>
              </a:rPr>
              <a:t>Various issues: centering, contamination, large-scale bias…</a:t>
            </a:r>
          </a:p>
          <a:p>
            <a:pPr marL="0" indent="0">
              <a:buNone/>
            </a:pPr>
            <a:endParaRPr lang="en-US" sz="2200" dirty="0">
              <a:latin typeface="Gill Sans Light" panose="020B0302020104020203" pitchFamily="34" charset="-79"/>
              <a:cs typeface="Gill Sans Light" panose="020B0302020104020203" pitchFamily="34" charset="-79"/>
            </a:endParaRPr>
          </a:p>
        </p:txBody>
      </p:sp>
      <p:sp>
        <p:nvSpPr>
          <p:cNvPr id="10" name="TextBox 9">
            <a:extLst>
              <a:ext uri="{FF2B5EF4-FFF2-40B4-BE49-F238E27FC236}">
                <a16:creationId xmlns:a16="http://schemas.microsoft.com/office/drawing/2014/main" id="{B45952F1-6E27-490D-E90C-3D59BEEF2507}"/>
              </a:ext>
            </a:extLst>
          </p:cNvPr>
          <p:cNvSpPr txBox="1"/>
          <p:nvPr/>
        </p:nvSpPr>
        <p:spPr>
          <a:xfrm>
            <a:off x="6801166" y="6093625"/>
            <a:ext cx="17514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Light" charset="0"/>
                <a:ea typeface="Gill Sans Light" charset="0"/>
                <a:cs typeface="Gill Sans Light" charset="0"/>
              </a:rPr>
              <a:t>Mpetha+ 2025</a:t>
            </a:r>
            <a:endParaRPr kumimoji="0" lang="en-US"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Tree>
    <p:extLst>
      <p:ext uri="{BB962C8B-B14F-4D97-AF65-F5344CB8AC3E}">
        <p14:creationId xmlns:p14="http://schemas.microsoft.com/office/powerpoint/2010/main" val="1108897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15899" y="24590"/>
            <a:ext cx="11192329" cy="891398"/>
          </a:xfrm>
        </p:spPr>
        <p:txBody>
          <a:bodyPr>
            <a:normAutofit/>
          </a:bodyPr>
          <a:lstStyle/>
          <a:p>
            <a:r>
              <a:rPr lang="en-US" sz="3200" dirty="0">
                <a:latin typeface="Gill Sans Light" panose="020B0302020104020203" pitchFamily="34" charset="-79"/>
                <a:cs typeface="Gill Sans Light" panose="020B0302020104020203" pitchFamily="34" charset="-79"/>
              </a:rPr>
              <a:t>Initial test in </a:t>
            </a:r>
            <a:r>
              <a:rPr lang="en-US" sz="3200">
                <a:latin typeface="Gill Sans Light" panose="020B0302020104020203" pitchFamily="34" charset="-79"/>
                <a:cs typeface="Gill Sans Light" panose="020B0302020104020203" pitchFamily="34" charset="-79"/>
              </a:rPr>
              <a:t>UNIONS (Mpetha + 2025)</a:t>
            </a:r>
            <a:endParaRPr lang="en-US" sz="20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371176" y="1328127"/>
            <a:ext cx="3510711" cy="4813881"/>
          </a:xfrm>
        </p:spPr>
        <p:txBody>
          <a:bodyPr>
            <a:norm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Derive </a:t>
            </a:r>
            <a:r>
              <a:rPr lang="en-US" sz="2400" dirty="0" err="1">
                <a:latin typeface="Gill Sans Light" panose="020B0302020104020203" pitchFamily="34" charset="-79"/>
                <a:cs typeface="Gill Sans Light" panose="020B0302020104020203" pitchFamily="34" charset="-79"/>
              </a:rPr>
              <a:t>splashback</a:t>
            </a:r>
            <a:r>
              <a:rPr lang="en-US" sz="2400" dirty="0">
                <a:latin typeface="Gill Sans Light" panose="020B0302020104020203" pitchFamily="34" charset="-79"/>
                <a:cs typeface="Gill Sans Light" panose="020B0302020104020203" pitchFamily="34" charset="-79"/>
              </a:rPr>
              <a:t> radius; correct for possible mass bias</a:t>
            </a:r>
          </a:p>
          <a:p>
            <a:pPr marL="0" indent="0">
              <a:spcBef>
                <a:spcPts val="0"/>
              </a:spcBef>
              <a:buNone/>
            </a:pPr>
            <a:endParaRPr lang="en-US" sz="2400" dirty="0">
              <a:latin typeface="Gill Sans Light" panose="020B0302020104020203" pitchFamily="34" charset="-79"/>
              <a:cs typeface="Gill Sans Light" panose="020B0302020104020203" pitchFamily="34" charset="-79"/>
            </a:endParaRPr>
          </a:p>
          <a:p>
            <a:pPr marL="0" indent="0">
              <a:spcBef>
                <a:spcPts val="0"/>
              </a:spcBef>
              <a:buNone/>
            </a:pPr>
            <a:r>
              <a:rPr lang="en-US" sz="2400" dirty="0">
                <a:latin typeface="Gill Sans Light" panose="020B0302020104020203" pitchFamily="34" charset="-79"/>
                <a:cs typeface="Gill Sans Light" panose="020B0302020104020203" pitchFamily="34" charset="-79"/>
              </a:rPr>
              <a:t>Results consistent with previous measures, but a bit low…</a:t>
            </a:r>
          </a:p>
          <a:p>
            <a:pPr marL="0" indent="0">
              <a:buNone/>
            </a:pPr>
            <a:endParaRPr lang="en-US" sz="2400" dirty="0">
              <a:latin typeface="Gill Sans Light" panose="020B0302020104020203" pitchFamily="34" charset="-79"/>
              <a:cs typeface="Gill Sans Light" panose="020B0302020104020203" pitchFamily="34" charset="-79"/>
            </a:endParaRPr>
          </a:p>
        </p:txBody>
      </p:sp>
      <p:pic>
        <p:nvPicPr>
          <p:cNvPr id="5" name="Picture 4" descr="A graph of different colored lines&#10;&#10;Description automatically generated with medium confidence">
            <a:extLst>
              <a:ext uri="{FF2B5EF4-FFF2-40B4-BE49-F238E27FC236}">
                <a16:creationId xmlns:a16="http://schemas.microsoft.com/office/drawing/2014/main" id="{FF36576B-0665-6D4E-ABFB-7F19C75FE94A}"/>
              </a:ext>
            </a:extLst>
          </p:cNvPr>
          <p:cNvPicPr>
            <a:picLocks noChangeAspect="1"/>
          </p:cNvPicPr>
          <p:nvPr/>
        </p:nvPicPr>
        <p:blipFill>
          <a:blip r:embed="rId3"/>
          <a:stretch>
            <a:fillRect/>
          </a:stretch>
        </p:blipFill>
        <p:spPr>
          <a:xfrm>
            <a:off x="3451955" y="915988"/>
            <a:ext cx="8740045" cy="5559605"/>
          </a:xfrm>
          <a:prstGeom prst="rect">
            <a:avLst/>
          </a:prstGeom>
        </p:spPr>
      </p:pic>
      <p:sp>
        <p:nvSpPr>
          <p:cNvPr id="7" name="TextBox 6">
            <a:extLst>
              <a:ext uri="{FF2B5EF4-FFF2-40B4-BE49-F238E27FC236}">
                <a16:creationId xmlns:a16="http://schemas.microsoft.com/office/drawing/2014/main" id="{A34D1F8F-2DC0-3767-8EA5-90888D5EFF95}"/>
              </a:ext>
            </a:extLst>
          </p:cNvPr>
          <p:cNvSpPr txBox="1"/>
          <p:nvPr/>
        </p:nvSpPr>
        <p:spPr>
          <a:xfrm>
            <a:off x="9440848" y="6093625"/>
            <a:ext cx="17514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Light" charset="0"/>
                <a:ea typeface="Gill Sans Light" charset="0"/>
                <a:cs typeface="Gill Sans Light" charset="0"/>
              </a:rPr>
              <a:t>Mpetha+ 2025</a:t>
            </a:r>
            <a:endParaRPr kumimoji="0" lang="en-US"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Tree>
    <p:extLst>
      <p:ext uri="{BB962C8B-B14F-4D97-AF65-F5344CB8AC3E}">
        <p14:creationId xmlns:p14="http://schemas.microsoft.com/office/powerpoint/2010/main" val="1428076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279E-2050-E414-E4D9-F23781025DE5}"/>
              </a:ext>
            </a:extLst>
          </p:cNvPr>
          <p:cNvSpPr>
            <a:spLocks noGrp="1"/>
          </p:cNvSpPr>
          <p:nvPr>
            <p:ph type="title"/>
          </p:nvPr>
        </p:nvSpPr>
        <p:spPr>
          <a:xfrm>
            <a:off x="215899" y="24590"/>
            <a:ext cx="11192329" cy="891398"/>
          </a:xfrm>
        </p:spPr>
        <p:txBody>
          <a:bodyPr>
            <a:normAutofit/>
          </a:bodyPr>
          <a:lstStyle/>
          <a:p>
            <a:r>
              <a:rPr lang="en-US" sz="3200" dirty="0">
                <a:latin typeface="Gill Sans Light" panose="020B0302020104020203" pitchFamily="34" charset="-79"/>
                <a:cs typeface="Gill Sans Light" panose="020B0302020104020203" pitchFamily="34" charset="-79"/>
              </a:rPr>
              <a:t>Initial test in </a:t>
            </a:r>
            <a:r>
              <a:rPr lang="en-US" sz="3200">
                <a:latin typeface="Gill Sans Light" panose="020B0302020104020203" pitchFamily="34" charset="-79"/>
                <a:cs typeface="Gill Sans Light" panose="020B0302020104020203" pitchFamily="34" charset="-79"/>
              </a:rPr>
              <a:t>UNIONS (Mpetha + 2025)</a:t>
            </a:r>
            <a:endParaRPr lang="en-US" sz="2000" dirty="0">
              <a:latin typeface="Gill Sans Light" panose="020B0302020104020203" pitchFamily="34" charset="-79"/>
              <a:cs typeface="Gill Sans Light" panose="020B0302020104020203" pitchFamily="34" charset="-79"/>
            </a:endParaRPr>
          </a:p>
        </p:txBody>
      </p:sp>
      <p:sp>
        <p:nvSpPr>
          <p:cNvPr id="9" name="Content Placeholder 2">
            <a:extLst>
              <a:ext uri="{FF2B5EF4-FFF2-40B4-BE49-F238E27FC236}">
                <a16:creationId xmlns:a16="http://schemas.microsoft.com/office/drawing/2014/main" id="{EDDE1A30-ACD8-42BD-331A-2ECCD4B8D9D2}"/>
              </a:ext>
            </a:extLst>
          </p:cNvPr>
          <p:cNvSpPr>
            <a:spLocks noGrp="1"/>
          </p:cNvSpPr>
          <p:nvPr>
            <p:ph idx="1"/>
          </p:nvPr>
        </p:nvSpPr>
        <p:spPr>
          <a:xfrm>
            <a:off x="215899" y="1207356"/>
            <a:ext cx="3924779" cy="4986410"/>
          </a:xfrm>
        </p:spPr>
        <p:txBody>
          <a:bodyPr>
            <a:normAutofit/>
          </a:bodyPr>
          <a:lstStyle/>
          <a:p>
            <a:pPr marL="0" indent="0">
              <a:spcBef>
                <a:spcPts val="0"/>
              </a:spcBef>
              <a:buNone/>
            </a:pPr>
            <a:r>
              <a:rPr lang="en-US" sz="2400" dirty="0">
                <a:latin typeface="Gill Sans Light" panose="020B0302020104020203" pitchFamily="34" charset="-79"/>
                <a:cs typeface="Gill Sans Light" panose="020B0302020104020203" pitchFamily="34" charset="-79"/>
              </a:rPr>
              <a:t>Despite the challenges, obtain the first cosmological constraints with this method! </a:t>
            </a:r>
          </a:p>
          <a:p>
            <a:pPr marL="0" indent="0">
              <a:buNone/>
            </a:pPr>
            <a:endParaRPr lang="en-US" sz="2400" dirty="0">
              <a:latin typeface="Gill Sans Light" panose="020B0302020104020203" pitchFamily="34" charset="-79"/>
              <a:cs typeface="Gill Sans Light" panose="020B0302020104020203" pitchFamily="34" charset="-79"/>
            </a:endParaRPr>
          </a:p>
          <a:p>
            <a:pPr marL="0" indent="0">
              <a:buNone/>
            </a:pPr>
            <a:r>
              <a:rPr lang="en-US" sz="2400" dirty="0">
                <a:latin typeface="Gill Sans Light" panose="020B0302020104020203" pitchFamily="34" charset="-79"/>
                <a:cs typeface="Gill Sans Light" panose="020B0302020104020203" pitchFamily="34" charset="-79"/>
              </a:rPr>
              <a:t>Many issues left to address, but potential for Euclid seems promising…</a:t>
            </a:r>
          </a:p>
          <a:p>
            <a:pPr marL="0" indent="0">
              <a:buNone/>
            </a:pPr>
            <a:r>
              <a:rPr lang="en-US" sz="2400" dirty="0">
                <a:latin typeface="Gill Sans Light" panose="020B0302020104020203" pitchFamily="34" charset="-79"/>
                <a:cs typeface="Gill Sans Light" panose="020B0302020104020203" pitchFamily="34" charset="-79"/>
              </a:rPr>
              <a:t> </a:t>
            </a:r>
          </a:p>
        </p:txBody>
      </p:sp>
      <p:pic>
        <p:nvPicPr>
          <p:cNvPr id="4" name="Picture 3" descr="A diagram of a circle with lines and dots&#10;&#10;Description automatically generated with medium confidence">
            <a:extLst>
              <a:ext uri="{FF2B5EF4-FFF2-40B4-BE49-F238E27FC236}">
                <a16:creationId xmlns:a16="http://schemas.microsoft.com/office/drawing/2014/main" id="{A54387C7-F982-D69A-55F6-6594F779A860}"/>
              </a:ext>
            </a:extLst>
          </p:cNvPr>
          <p:cNvPicPr>
            <a:picLocks noChangeAspect="1"/>
          </p:cNvPicPr>
          <p:nvPr/>
        </p:nvPicPr>
        <p:blipFill>
          <a:blip r:embed="rId3"/>
          <a:stretch>
            <a:fillRect/>
          </a:stretch>
        </p:blipFill>
        <p:spPr>
          <a:xfrm>
            <a:off x="4140679" y="728386"/>
            <a:ext cx="6219814" cy="5771820"/>
          </a:xfrm>
          <a:prstGeom prst="rect">
            <a:avLst/>
          </a:prstGeom>
        </p:spPr>
      </p:pic>
      <p:sp>
        <p:nvSpPr>
          <p:cNvPr id="6" name="TextBox 5">
            <a:extLst>
              <a:ext uri="{FF2B5EF4-FFF2-40B4-BE49-F238E27FC236}">
                <a16:creationId xmlns:a16="http://schemas.microsoft.com/office/drawing/2014/main" id="{5B1C3913-D6E5-AFC1-A955-40B585987D74}"/>
              </a:ext>
            </a:extLst>
          </p:cNvPr>
          <p:cNvSpPr txBox="1"/>
          <p:nvPr/>
        </p:nvSpPr>
        <p:spPr>
          <a:xfrm>
            <a:off x="9164803" y="6110878"/>
            <a:ext cx="17514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Light" charset="0"/>
                <a:ea typeface="Gill Sans Light" charset="0"/>
                <a:cs typeface="Gill Sans Light" charset="0"/>
              </a:rPr>
              <a:t>Mpetha+ 2025</a:t>
            </a:r>
            <a:endParaRPr kumimoji="0" lang="en-US"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Tree>
    <p:extLst>
      <p:ext uri="{BB962C8B-B14F-4D97-AF65-F5344CB8AC3E}">
        <p14:creationId xmlns:p14="http://schemas.microsoft.com/office/powerpoint/2010/main" val="711136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ACD9-4B73-C538-F663-7B78EEA3CF71}"/>
              </a:ext>
            </a:extLst>
          </p:cNvPr>
          <p:cNvSpPr>
            <a:spLocks noGrp="1"/>
          </p:cNvSpPr>
          <p:nvPr>
            <p:ph type="title"/>
          </p:nvPr>
        </p:nvSpPr>
        <p:spPr>
          <a:xfrm>
            <a:off x="583367" y="238727"/>
            <a:ext cx="10515600" cy="851239"/>
          </a:xfrm>
        </p:spPr>
        <p:txBody>
          <a:bodyPr>
            <a:normAutofit/>
          </a:bodyPr>
          <a:lstStyle/>
          <a:p>
            <a:r>
              <a:rPr lang="en-US" sz="3200" dirty="0">
                <a:latin typeface="Gill Sans Light" panose="020B0302020104020203" pitchFamily="34" charset="-79"/>
                <a:cs typeface="Gill Sans Light" panose="020B0302020104020203" pitchFamily="34" charset="-79"/>
              </a:rPr>
              <a:t>Final predictions for UNIONS &amp; Euclid </a:t>
            </a:r>
            <a:r>
              <a:rPr lang="en-US" sz="2400" dirty="0">
                <a:latin typeface="Gill Sans Light" panose="020B0302020104020203" pitchFamily="34" charset="-79"/>
                <a:cs typeface="Gill Sans Light" panose="020B0302020104020203" pitchFamily="34" charset="-79"/>
              </a:rPr>
              <a:t>[single lens mass/redshift bin]</a:t>
            </a:r>
          </a:p>
        </p:txBody>
      </p:sp>
      <p:sp>
        <p:nvSpPr>
          <p:cNvPr id="7" name="TextBox 6">
            <a:extLst>
              <a:ext uri="{FF2B5EF4-FFF2-40B4-BE49-F238E27FC236}">
                <a16:creationId xmlns:a16="http://schemas.microsoft.com/office/drawing/2014/main" id="{1A6C9536-DDF1-0ADA-4766-37396E3523A5}"/>
              </a:ext>
            </a:extLst>
          </p:cNvPr>
          <p:cNvSpPr txBox="1"/>
          <p:nvPr/>
        </p:nvSpPr>
        <p:spPr>
          <a:xfrm>
            <a:off x="1685408" y="5939801"/>
            <a:ext cx="983308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(Note slight tilt to horizontal – think this comes from mean mass variation in sample)</a:t>
            </a:r>
          </a:p>
        </p:txBody>
      </p:sp>
      <p:sp>
        <p:nvSpPr>
          <p:cNvPr id="9" name="TextBox 8">
            <a:extLst>
              <a:ext uri="{FF2B5EF4-FFF2-40B4-BE49-F238E27FC236}">
                <a16:creationId xmlns:a16="http://schemas.microsoft.com/office/drawing/2014/main" id="{0D3E220F-455E-9EAF-8BC4-5E2940DFA036}"/>
              </a:ext>
            </a:extLst>
          </p:cNvPr>
          <p:cNvSpPr txBox="1"/>
          <p:nvPr/>
        </p:nvSpPr>
        <p:spPr>
          <a:xfrm>
            <a:off x="10087684" y="5303795"/>
            <a:ext cx="17514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Mpetha in prep..</a:t>
            </a:r>
          </a:p>
        </p:txBody>
      </p:sp>
      <p:pic>
        <p:nvPicPr>
          <p:cNvPr id="6" name="Picture 5" descr="A comparison of graphs with numbers&#10;&#10;Description automatically generated with medium confidence">
            <a:extLst>
              <a:ext uri="{FF2B5EF4-FFF2-40B4-BE49-F238E27FC236}">
                <a16:creationId xmlns:a16="http://schemas.microsoft.com/office/drawing/2014/main" id="{DB01FAEC-95E1-017C-2BF6-C80C6CF3E8EE}"/>
              </a:ext>
            </a:extLst>
          </p:cNvPr>
          <p:cNvPicPr>
            <a:picLocks noChangeAspect="1"/>
          </p:cNvPicPr>
          <p:nvPr/>
        </p:nvPicPr>
        <p:blipFill rotWithShape="1">
          <a:blip r:embed="rId2"/>
          <a:srcRect r="50424"/>
          <a:stretch/>
        </p:blipFill>
        <p:spPr>
          <a:xfrm>
            <a:off x="5922826" y="1019444"/>
            <a:ext cx="5740590" cy="4936636"/>
          </a:xfrm>
          <a:prstGeom prst="rect">
            <a:avLst/>
          </a:prstGeom>
        </p:spPr>
      </p:pic>
      <p:pic>
        <p:nvPicPr>
          <p:cNvPr id="5" name="Picture 4" descr="A comparison of graphs with numbers&#10;&#10;Description automatically generated with medium confidence">
            <a:extLst>
              <a:ext uri="{FF2B5EF4-FFF2-40B4-BE49-F238E27FC236}">
                <a16:creationId xmlns:a16="http://schemas.microsoft.com/office/drawing/2014/main" id="{2930A4F1-76D6-AB09-B43F-1E4EF7AA7248}"/>
              </a:ext>
            </a:extLst>
          </p:cNvPr>
          <p:cNvPicPr>
            <a:picLocks noChangeAspect="1"/>
          </p:cNvPicPr>
          <p:nvPr/>
        </p:nvPicPr>
        <p:blipFill rotWithShape="1">
          <a:blip r:embed="rId2"/>
          <a:srcRect l="50403" t="-879" r="-805" b="879"/>
          <a:stretch/>
        </p:blipFill>
        <p:spPr>
          <a:xfrm>
            <a:off x="583367" y="978398"/>
            <a:ext cx="5836355" cy="4936636"/>
          </a:xfrm>
          <a:prstGeom prst="rect">
            <a:avLst/>
          </a:prstGeom>
        </p:spPr>
      </p:pic>
      <p:pic>
        <p:nvPicPr>
          <p:cNvPr id="3" name="Picture 2" descr="A diagram of a circle with colored circles&#10;&#10;Description automatically generated with medium confidence">
            <a:extLst>
              <a:ext uri="{FF2B5EF4-FFF2-40B4-BE49-F238E27FC236}">
                <a16:creationId xmlns:a16="http://schemas.microsoft.com/office/drawing/2014/main" id="{382C3EFF-C9E5-2A97-10A2-87DB09293A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31436" y="1985738"/>
            <a:ext cx="2580468" cy="2634199"/>
          </a:xfrm>
          <a:prstGeom prst="rect">
            <a:avLst/>
          </a:prstGeom>
        </p:spPr>
      </p:pic>
      <p:sp>
        <p:nvSpPr>
          <p:cNvPr id="4" name="TextBox 3">
            <a:extLst>
              <a:ext uri="{FF2B5EF4-FFF2-40B4-BE49-F238E27FC236}">
                <a16:creationId xmlns:a16="http://schemas.microsoft.com/office/drawing/2014/main" id="{AF5EEC68-B5BE-B521-7450-6A90B9B63E9C}"/>
              </a:ext>
            </a:extLst>
          </p:cNvPr>
          <p:cNvSpPr txBox="1"/>
          <p:nvPr/>
        </p:nvSpPr>
        <p:spPr>
          <a:xfrm>
            <a:off x="10240084" y="5456195"/>
            <a:ext cx="17514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Mpetha </a:t>
            </a:r>
            <a:r>
              <a:rPr lang="en-US" sz="1400" dirty="0">
                <a:solidFill>
                  <a:prstClr val="black"/>
                </a:solidFill>
                <a:latin typeface="Gill Sans Light" charset="0"/>
                <a:ea typeface="Gill Sans Light" charset="0"/>
                <a:cs typeface="Gill Sans Light" charset="0"/>
              </a:rPr>
              <a:t>2024</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t>
            </a:r>
          </a:p>
        </p:txBody>
      </p:sp>
    </p:spTree>
    <p:extLst>
      <p:ext uri="{BB962C8B-B14F-4D97-AF65-F5344CB8AC3E}">
        <p14:creationId xmlns:p14="http://schemas.microsoft.com/office/powerpoint/2010/main" val="335572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40" y="4562"/>
            <a:ext cx="5460997" cy="1711504"/>
          </a:xfrm>
        </p:spPr>
        <p:txBody>
          <a:bodyPr>
            <a:normAutofit/>
          </a:bodyPr>
          <a:lstStyle/>
          <a:p>
            <a:r>
              <a:rPr lang="en-US" sz="2800" dirty="0">
                <a:latin typeface="Book Antiqua" panose="02040602050305030304" pitchFamily="18" charset="0"/>
                <a:ea typeface="Gill Sans Light" charset="0"/>
                <a:cs typeface="Gill Sans Light" charset="0"/>
              </a:rPr>
              <a:t>This might seem academic, but… We live in an age of tension!</a:t>
            </a:r>
          </a:p>
        </p:txBody>
      </p:sp>
      <p:sp>
        <p:nvSpPr>
          <p:cNvPr id="4" name="TextBox 3"/>
          <p:cNvSpPr txBox="1"/>
          <p:nvPr/>
        </p:nvSpPr>
        <p:spPr>
          <a:xfrm>
            <a:off x="730244" y="1553761"/>
            <a:ext cx="5592715"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e.g. the S</a:t>
            </a:r>
            <a:r>
              <a:rPr kumimoji="0" lang="en-US" sz="2400" u="none" strike="noStrike" kern="1200" cap="none" spc="0" normalizeH="0" baseline="-2500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8</a:t>
            </a:r>
            <a:r>
              <a:rPr kumimoji="0" lang="en-US" sz="24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 tension: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CMB and local (cluster abundance, lensing) estimates of the amplitude of fluctuations disagree at &gt; 3σ </a:t>
            </a:r>
            <a:r>
              <a:rPr kumimoji="0" lang="en-US" sz="18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(e.g. Heymans+ 21)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Gill Sans Light" panose="020B0302020104020203" pitchFamily="34" charset="-79"/>
              <a:ea typeface="Gill Sans Light" charset="0"/>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rPr>
              <a:t>(Hubble tension similar, mismatch between CMB &amp; low-redshift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black"/>
              </a:solidFill>
              <a:effectLst/>
              <a:uLnTx/>
              <a:uFillTx/>
              <a:latin typeface="Gill Sans Light" panose="020B0302020104020203" pitchFamily="34" charset="-79"/>
              <a:ea typeface="Gill Sans Light" charset="0"/>
              <a:cs typeface="Gill Sans Light" panose="020B0302020104020203" pitchFamily="34" charset="-79"/>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942" y="185136"/>
            <a:ext cx="4756882" cy="6484968"/>
          </a:xfrm>
          <a:prstGeom prst="rect">
            <a:avLst/>
          </a:prstGeom>
        </p:spPr>
      </p:pic>
      <p:sp>
        <p:nvSpPr>
          <p:cNvPr id="8" name="Rectangle 7"/>
          <p:cNvSpPr/>
          <p:nvPr/>
        </p:nvSpPr>
        <p:spPr>
          <a:xfrm>
            <a:off x="10043951" y="6399986"/>
            <a:ext cx="17844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Perivolaropoulos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&amp; Skara 2022</a:t>
            </a:r>
          </a:p>
        </p:txBody>
      </p:sp>
    </p:spTree>
    <p:extLst>
      <p:ext uri="{BB962C8B-B14F-4D97-AF65-F5344CB8AC3E}">
        <p14:creationId xmlns:p14="http://schemas.microsoft.com/office/powerpoint/2010/main" val="5552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9D40-D09E-885D-4EA6-055F7154AB4C}"/>
              </a:ext>
            </a:extLst>
          </p:cNvPr>
          <p:cNvSpPr>
            <a:spLocks noGrp="1"/>
          </p:cNvSpPr>
          <p:nvPr>
            <p:ph type="title"/>
          </p:nvPr>
        </p:nvSpPr>
        <p:spPr>
          <a:xfrm>
            <a:off x="462641" y="250824"/>
            <a:ext cx="10515600" cy="868723"/>
          </a:xfrm>
        </p:spPr>
        <p:txBody>
          <a:bodyPr>
            <a:normAutofit/>
          </a:bodyPr>
          <a:lstStyle/>
          <a:p>
            <a:r>
              <a:rPr lang="en-US" sz="3200" dirty="0">
                <a:latin typeface="Book Antiqua" panose="02040602050305030304" pitchFamily="18" charset="0"/>
              </a:rPr>
              <a:t>Could these be measurements of different things?</a:t>
            </a:r>
          </a:p>
        </p:txBody>
      </p:sp>
      <p:sp>
        <p:nvSpPr>
          <p:cNvPr id="3" name="Content Placeholder 2">
            <a:extLst>
              <a:ext uri="{FF2B5EF4-FFF2-40B4-BE49-F238E27FC236}">
                <a16:creationId xmlns:a16="http://schemas.microsoft.com/office/drawing/2014/main" id="{34514D1C-A5C9-EEB4-4406-201EB521BE29}"/>
              </a:ext>
            </a:extLst>
          </p:cNvPr>
          <p:cNvSpPr>
            <a:spLocks noGrp="1"/>
          </p:cNvSpPr>
          <p:nvPr>
            <p:ph idx="1"/>
          </p:nvPr>
        </p:nvSpPr>
        <p:spPr>
          <a:xfrm>
            <a:off x="609597" y="1286778"/>
            <a:ext cx="4563295" cy="4493532"/>
          </a:xfrm>
        </p:spPr>
        <p:txBody>
          <a:bodyPr>
            <a:noAutofit/>
          </a:bodyPr>
          <a:lstStyle/>
          <a:p>
            <a:pPr marL="0" indent="0">
              <a:spcBef>
                <a:spcPts val="0"/>
              </a:spcBef>
              <a:spcAft>
                <a:spcPts val="3000"/>
              </a:spcAft>
              <a:buNone/>
            </a:pPr>
            <a:r>
              <a:rPr lang="en-US" sz="2200" dirty="0">
                <a:latin typeface="Gill Sans Light" panose="020B0302020104020203" pitchFamily="34" charset="-79"/>
                <a:cs typeface="Gill Sans Light" panose="020B0302020104020203" pitchFamily="34" charset="-79"/>
              </a:rPr>
              <a:t>Different tests have different baselines in redshift and spatial scale</a:t>
            </a:r>
          </a:p>
          <a:p>
            <a:pPr marL="0" indent="0">
              <a:spcBef>
                <a:spcPts val="0"/>
              </a:spcBef>
              <a:spcAft>
                <a:spcPts val="3000"/>
              </a:spcAft>
              <a:buNone/>
            </a:pPr>
            <a:r>
              <a:rPr lang="en-US" sz="2200" dirty="0">
                <a:latin typeface="Gill Sans Light" panose="020B0302020104020203" pitchFamily="34" charset="-79"/>
                <a:cs typeface="Gill Sans Light" panose="020B0302020104020203" pitchFamily="34" charset="-79"/>
              </a:rPr>
              <a:t>Thus, they could indicate different growth history or different power spectrum, relative to default LCDM.</a:t>
            </a:r>
          </a:p>
          <a:p>
            <a:pPr marL="0" indent="0">
              <a:spcBef>
                <a:spcPts val="0"/>
              </a:spcBef>
              <a:spcAft>
                <a:spcPts val="3000"/>
              </a:spcAft>
              <a:buNone/>
            </a:pPr>
            <a:r>
              <a:rPr lang="en-US" sz="2200" dirty="0">
                <a:latin typeface="Gill Sans Light" panose="020B0302020104020203" pitchFamily="34" charset="-79"/>
                <a:cs typeface="Gill Sans Light" panose="020B0302020104020203" pitchFamily="34" charset="-79"/>
              </a:rPr>
              <a:t>Alternatives may also depend on energy/curvature/acceleration scale   </a:t>
            </a:r>
            <a:r>
              <a:rPr lang="en-US" sz="2200" dirty="0">
                <a:latin typeface="Gill Sans Light" panose="020B0302020104020203" pitchFamily="34" charset="-79"/>
                <a:cs typeface="Gill Sans Light" panose="020B0302020104020203" pitchFamily="34" charset="-79"/>
                <a:sym typeface="Wingdings" pitchFamily="2" charset="2"/>
              </a:rPr>
              <a:t>(e.g. clusters vs galaxies)</a:t>
            </a:r>
            <a:r>
              <a:rPr lang="en-US" sz="2200" dirty="0">
                <a:latin typeface="Gill Sans Light" panose="020B0302020104020203" pitchFamily="34" charset="-79"/>
                <a:cs typeface="Gill Sans Light" panose="020B0302020104020203" pitchFamily="34" charset="-79"/>
              </a:rPr>
              <a:t> </a:t>
            </a:r>
          </a:p>
          <a:p>
            <a:pPr marL="0" indent="0">
              <a:spcBef>
                <a:spcPts val="0"/>
              </a:spcBef>
              <a:spcAft>
                <a:spcPts val="3000"/>
              </a:spcAft>
              <a:buNone/>
            </a:pPr>
            <a:r>
              <a:rPr lang="en-US" sz="2200" b="1" dirty="0">
                <a:latin typeface="Gill Sans Light" panose="020B0302020104020203" pitchFamily="34" charset="-79"/>
                <a:cs typeface="Gill Sans Light" panose="020B0302020104020203" pitchFamily="34" charset="-79"/>
              </a:rPr>
              <a:t>CMB errors already small; to make progress, need to reduce errors on local tests.</a:t>
            </a:r>
          </a:p>
        </p:txBody>
      </p:sp>
      <p:pic>
        <p:nvPicPr>
          <p:cNvPr id="5" name="Picture 4" descr="A diagram of a red blue and white color&#10;&#10;Description automatically generated">
            <a:extLst>
              <a:ext uri="{FF2B5EF4-FFF2-40B4-BE49-F238E27FC236}">
                <a16:creationId xmlns:a16="http://schemas.microsoft.com/office/drawing/2014/main" id="{F4DFA244-8987-9A1D-5A3B-4A65D5D0B7DF}"/>
              </a:ext>
            </a:extLst>
          </p:cNvPr>
          <p:cNvPicPr>
            <a:picLocks noChangeAspect="1"/>
          </p:cNvPicPr>
          <p:nvPr/>
        </p:nvPicPr>
        <p:blipFill>
          <a:blip r:embed="rId3"/>
          <a:stretch>
            <a:fillRect/>
          </a:stretch>
        </p:blipFill>
        <p:spPr>
          <a:xfrm>
            <a:off x="5172892" y="972586"/>
            <a:ext cx="6507087" cy="4942257"/>
          </a:xfrm>
          <a:prstGeom prst="rect">
            <a:avLst/>
          </a:prstGeom>
        </p:spPr>
      </p:pic>
      <p:sp>
        <p:nvSpPr>
          <p:cNvPr id="7" name="TextBox 6">
            <a:extLst>
              <a:ext uri="{FF2B5EF4-FFF2-40B4-BE49-F238E27FC236}">
                <a16:creationId xmlns:a16="http://schemas.microsoft.com/office/drawing/2014/main" id="{D525D13A-727F-EE3B-FB3C-9C59F2C7D9A9}"/>
              </a:ext>
            </a:extLst>
          </p:cNvPr>
          <p:cNvSpPr txBox="1"/>
          <p:nvPr/>
        </p:nvSpPr>
        <p:spPr>
          <a:xfrm>
            <a:off x="8137437" y="5937389"/>
            <a:ext cx="3792310" cy="338554"/>
          </a:xfrm>
          <a:prstGeom prst="rect">
            <a:avLst/>
          </a:prstGeom>
          <a:noFill/>
        </p:spPr>
        <p:txBody>
          <a:bodyPr wrap="square">
            <a:spAutoFit/>
          </a:bodyPr>
          <a:lstStyle/>
          <a:p>
            <a:pPr marL="0" indent="0">
              <a:buNone/>
            </a:pPr>
            <a:r>
              <a:rPr lang="en-US" sz="1600" dirty="0">
                <a:solidFill>
                  <a:schemeClr val="tx1">
                    <a:lumMod val="65000"/>
                    <a:lumOff val="35000"/>
                  </a:schemeClr>
                </a:solidFill>
                <a:latin typeface="Book Antiqua" panose="02040602050305030304" pitchFamily="18" charset="0"/>
              </a:rPr>
              <a:t>Preston, Amon &amp; </a:t>
            </a:r>
            <a:r>
              <a:rPr lang="en-US" sz="1600" dirty="0" err="1">
                <a:solidFill>
                  <a:schemeClr val="tx1">
                    <a:lumMod val="65000"/>
                    <a:lumOff val="35000"/>
                  </a:schemeClr>
                </a:solidFill>
                <a:latin typeface="Book Antiqua" panose="02040602050305030304" pitchFamily="18" charset="0"/>
              </a:rPr>
              <a:t>Efstathiou</a:t>
            </a:r>
            <a:r>
              <a:rPr lang="en-US" sz="1600" dirty="0">
                <a:solidFill>
                  <a:schemeClr val="tx1">
                    <a:lumMod val="65000"/>
                    <a:lumOff val="35000"/>
                  </a:schemeClr>
                </a:solidFill>
                <a:latin typeface="Book Antiqua" panose="02040602050305030304" pitchFamily="18" charset="0"/>
              </a:rPr>
              <a:t> 2023</a:t>
            </a:r>
          </a:p>
        </p:txBody>
      </p:sp>
    </p:spTree>
    <p:extLst>
      <p:ext uri="{BB962C8B-B14F-4D97-AF65-F5344CB8AC3E}">
        <p14:creationId xmlns:p14="http://schemas.microsoft.com/office/powerpoint/2010/main" val="392213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353094"/>
            <a:ext cx="10515600" cy="760600"/>
          </a:xfrm>
        </p:spPr>
        <p:txBody>
          <a:bodyPr>
            <a:normAutofit/>
          </a:bodyPr>
          <a:lstStyle/>
          <a:p>
            <a:pPr algn="ctr"/>
            <a:r>
              <a:rPr lang="en-US" sz="2800" u="sng" dirty="0">
                <a:latin typeface="Book Antiqua" panose="02040602050305030304" pitchFamily="18" charset="0"/>
                <a:ea typeface="Gill Sans Light" charset="0"/>
                <a:cs typeface="Gill Sans Light" charset="0"/>
              </a:rPr>
              <a:t>A Classic Low Redshift Test: Galaxy Cluster Abundance</a:t>
            </a:r>
          </a:p>
        </p:txBody>
      </p:sp>
      <p:sp>
        <p:nvSpPr>
          <p:cNvPr id="5" name="TextBox 4"/>
          <p:cNvSpPr txBox="1"/>
          <p:nvPr/>
        </p:nvSpPr>
        <p:spPr>
          <a:xfrm>
            <a:off x="615583" y="5552643"/>
            <a:ext cx="108421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Gill Sans Light" charset="0"/>
                <a:ea typeface="Gill Sans Light" charset="0"/>
                <a:cs typeface="Gill Sans Light" charset="0"/>
              </a:rPr>
              <a:t>(Left) Changing the matter density by 0.05 changes the abundance of clusters by an order of magnitude at high redshift (Right) The effect comes almost entirely from the change in the growth factor (</a:t>
            </a:r>
            <a:r>
              <a:rPr lang="en-US" sz="2000" dirty="0" err="1">
                <a:solidFill>
                  <a:prstClr val="black"/>
                </a:solidFill>
                <a:latin typeface="Gill Sans Light" charset="0"/>
                <a:ea typeface="Gill Sans Light" charset="0"/>
                <a:cs typeface="Gill Sans Light" charset="0"/>
              </a:rPr>
              <a:t>Huterer</a:t>
            </a:r>
            <a:r>
              <a:rPr lang="en-US" sz="2000" dirty="0">
                <a:solidFill>
                  <a:prstClr val="black"/>
                </a:solidFill>
                <a:latin typeface="Gill Sans Light" charset="0"/>
                <a:ea typeface="Gill Sans Light" charset="0"/>
                <a:cs typeface="Gill Sans Light" charset="0"/>
              </a:rPr>
              <a:t> 2023)</a:t>
            </a: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pic>
        <p:nvPicPr>
          <p:cNvPr id="7" name="Picture 6" descr="A comparison of a graph&#10;&#10;Description automatically generated with medium confidence">
            <a:extLst>
              <a:ext uri="{FF2B5EF4-FFF2-40B4-BE49-F238E27FC236}">
                <a16:creationId xmlns:a16="http://schemas.microsoft.com/office/drawing/2014/main" id="{3F46DACE-9FEB-860E-2728-74E346A10ED7}"/>
              </a:ext>
            </a:extLst>
          </p:cNvPr>
          <p:cNvPicPr>
            <a:picLocks noChangeAspect="1"/>
          </p:cNvPicPr>
          <p:nvPr/>
        </p:nvPicPr>
        <p:blipFill>
          <a:blip r:embed="rId3"/>
          <a:stretch>
            <a:fillRect/>
          </a:stretch>
        </p:blipFill>
        <p:spPr>
          <a:xfrm>
            <a:off x="511391" y="1265489"/>
            <a:ext cx="11169217" cy="4133053"/>
          </a:xfrm>
          <a:prstGeom prst="rect">
            <a:avLst/>
          </a:prstGeom>
        </p:spPr>
      </p:pic>
    </p:spTree>
    <p:extLst>
      <p:ext uri="{BB962C8B-B14F-4D97-AF65-F5344CB8AC3E}">
        <p14:creationId xmlns:p14="http://schemas.microsoft.com/office/powerpoint/2010/main" val="154976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353094"/>
            <a:ext cx="10515600" cy="760600"/>
          </a:xfrm>
        </p:spPr>
        <p:txBody>
          <a:bodyPr>
            <a:normAutofit/>
          </a:bodyPr>
          <a:lstStyle/>
          <a:p>
            <a:r>
              <a:rPr lang="en-US" sz="2800" u="sng" dirty="0">
                <a:latin typeface="Book Antiqua" panose="02040602050305030304" pitchFamily="18" charset="0"/>
                <a:ea typeface="Gill Sans Light" charset="0"/>
                <a:cs typeface="Gill Sans Light" charset="0"/>
              </a:rPr>
              <a:t>(Very) large cluster samples are forthcoming</a:t>
            </a:r>
          </a:p>
        </p:txBody>
      </p:sp>
      <p:sp>
        <p:nvSpPr>
          <p:cNvPr id="5" name="TextBox 4"/>
          <p:cNvSpPr txBox="1"/>
          <p:nvPr/>
        </p:nvSpPr>
        <p:spPr>
          <a:xfrm>
            <a:off x="823400" y="1285447"/>
            <a:ext cx="7650040"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 number of O(10</a:t>
            </a:r>
            <a:r>
              <a:rPr kumimoji="0" lang="en-US" sz="2200" b="0" i="0" u="none" strike="noStrike" kern="1200" cap="none" spc="0" normalizeH="0" baseline="30000" noProof="0" dirty="0">
                <a:ln>
                  <a:noFill/>
                </a:ln>
                <a:solidFill>
                  <a:prstClr val="black"/>
                </a:solidFill>
                <a:effectLst/>
                <a:uLnTx/>
                <a:uFillTx/>
                <a:latin typeface="Gill Sans Light" charset="0"/>
                <a:ea typeface="Gill Sans Light" charset="0"/>
                <a:cs typeface="Gill Sans Light" charset="0"/>
              </a:rPr>
              <a:t>4</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10</a:t>
            </a:r>
            <a:r>
              <a:rPr kumimoji="0" lang="en-US" sz="2200" b="0" i="0" u="none" strike="noStrike" kern="1200" cap="none" spc="0" normalizeH="0" baseline="30000" noProof="0" dirty="0">
                <a:ln>
                  <a:noFill/>
                </a:ln>
                <a:solidFill>
                  <a:prstClr val="black"/>
                </a:solidFill>
                <a:effectLst/>
                <a:uLnTx/>
                <a:uFillTx/>
                <a:latin typeface="Gill Sans Light" charset="0"/>
                <a:ea typeface="Gill Sans Light" charset="0"/>
                <a:cs typeface="Gill Sans Light" charset="0"/>
              </a:rPr>
              <a:t>5</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)-cluster samples expected 			    over the next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Optical/NIR: 	Roman Space Telescope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X-ray : 		eROSITA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(Pillepich et al. 2012)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mm: 		CMB-S4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(Abazajian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ground-based: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UNIONS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(Chambers et al.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DESI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(DESI Collaboration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Rubin LSST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(LSST Science Collaboration 2009)</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accent2">
                    <a:lumMod val="75000"/>
                  </a:schemeClr>
                </a:solidFill>
                <a:latin typeface="Gill Sans Light" charset="0"/>
                <a:ea typeface="Gill Sans Light" charset="0"/>
                <a:cs typeface="Gill Sans Light" charset="0"/>
              </a:rPr>
              <a:t>The challenge:    </a:t>
            </a:r>
            <a:r>
              <a:rPr lang="en-US" sz="2200" dirty="0">
                <a:solidFill>
                  <a:prstClr val="black"/>
                </a:solidFill>
                <a:latin typeface="Gill Sans Light" charset="0"/>
                <a:ea typeface="Gill Sans Light" charset="0"/>
                <a:cs typeface="Gill Sans Light" charset="0"/>
              </a:rPr>
              <a:t>high-redshift clusters rare; for low redshift clusters,  fundamental degeneracy: abundance</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the combined effect of </a:t>
            </a:r>
            <a:r>
              <a:rPr kumimoji="0" lang="en-US" sz="2200" b="0" i="0" u="sng"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early fluctuation amplitude</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(𝜎</a:t>
            </a:r>
            <a:r>
              <a:rPr kumimoji="0" lang="en-US" sz="2200" b="0" i="0" u="none" strike="noStrike" kern="1200" cap="none" spc="0" normalizeH="0" baseline="-25000" noProof="0" dirty="0">
                <a:ln>
                  <a:noFill/>
                </a:ln>
                <a:solidFill>
                  <a:prstClr val="black"/>
                </a:solidFill>
                <a:effectLst/>
                <a:uLnTx/>
                <a:uFillTx/>
                <a:latin typeface="Gill Sans Light" charset="0"/>
                <a:ea typeface="Gill Sans Light" charset="0"/>
                <a:cs typeface="Gill Sans Light" charset="0"/>
              </a:rPr>
              <a:t>8</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and </a:t>
            </a:r>
            <a:r>
              <a:rPr kumimoji="0" lang="en-US" sz="2200" b="0" i="0" u="sng"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subsequent growth</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t>
            </a:r>
            <a:r>
              <a:rPr kumimoji="0" lang="en-US" sz="22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Ω</a:t>
            </a:r>
            <a:r>
              <a:rPr kumimoji="0" lang="en-US" sz="2200" b="0" i="0" u="none" strike="noStrike" kern="1200" cap="none" spc="0" normalizeH="0" baseline="-25000" noProof="0" dirty="0" err="1">
                <a:ln>
                  <a:noFill/>
                </a:ln>
                <a:solidFill>
                  <a:prstClr val="black"/>
                </a:solidFill>
                <a:effectLst/>
                <a:uLnTx/>
                <a:uFillTx/>
                <a:latin typeface="Gill Sans Light" charset="0"/>
                <a:ea typeface="Gill Sans Light" charset="0"/>
                <a:cs typeface="Gill Sans Light" charset="0"/>
              </a:rPr>
              <a:t>m</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
        <p:nvSpPr>
          <p:cNvPr id="6" name="TextBox 5">
            <a:extLst>
              <a:ext uri="{FF2B5EF4-FFF2-40B4-BE49-F238E27FC236}">
                <a16:creationId xmlns:a16="http://schemas.microsoft.com/office/drawing/2014/main" id="{964B2E98-8B25-C045-11BD-D50C0850EC2F}"/>
              </a:ext>
            </a:extLst>
          </p:cNvPr>
          <p:cNvSpPr txBox="1"/>
          <p:nvPr/>
        </p:nvSpPr>
        <p:spPr>
          <a:xfrm>
            <a:off x="6933007" y="4579803"/>
            <a:ext cx="4825602" cy="307777"/>
          </a:xfrm>
          <a:prstGeom prst="rect">
            <a:avLst/>
          </a:prstGeom>
          <a:noFill/>
        </p:spPr>
        <p:txBody>
          <a:bodyPr wrap="square">
            <a:spAutoFit/>
          </a:bodyPr>
          <a:lstStyle/>
          <a:p>
            <a:r>
              <a:rPr lang="en-CA" sz="1400" dirty="0" err="1">
                <a:effectLst/>
                <a:latin typeface="Book Antiqua" panose="02040602050305030304" pitchFamily="18" charset="0"/>
              </a:rPr>
              <a:t>Ghirardini</a:t>
            </a:r>
            <a:r>
              <a:rPr lang="en-CA" sz="1400" dirty="0">
                <a:effectLst/>
                <a:latin typeface="Book Antiqua" panose="02040602050305030304" pitchFamily="18" charset="0"/>
              </a:rPr>
              <a:t>+ 2024: </a:t>
            </a:r>
            <a:r>
              <a:rPr lang="en-CA" sz="1400" dirty="0" err="1">
                <a:effectLst/>
                <a:latin typeface="Book Antiqua" panose="02040602050305030304" pitchFamily="18" charset="0"/>
              </a:rPr>
              <a:t>eROSITA</a:t>
            </a:r>
            <a:r>
              <a:rPr lang="en-CA" sz="1400" dirty="0">
                <a:effectLst/>
                <a:latin typeface="Book Antiqua" panose="02040602050305030304" pitchFamily="18" charset="0"/>
              </a:rPr>
              <a:t> cluster abundance constraints </a:t>
            </a:r>
            <a:endParaRPr lang="en-CA" sz="1400" dirty="0">
              <a:latin typeface="Book Antiqua" panose="02040602050305030304" pitchFamily="18" charset="0"/>
            </a:endParaRPr>
          </a:p>
        </p:txBody>
      </p:sp>
      <p:pic>
        <p:nvPicPr>
          <p:cNvPr id="10" name="Picture 9" descr="A diagram of a circle with colored circles&#10;&#10;Description automatically generated with medium confidence">
            <a:extLst>
              <a:ext uri="{FF2B5EF4-FFF2-40B4-BE49-F238E27FC236}">
                <a16:creationId xmlns:a16="http://schemas.microsoft.com/office/drawing/2014/main" id="{9F131998-9D09-3539-D506-67160828CDCA}"/>
              </a:ext>
            </a:extLst>
          </p:cNvPr>
          <p:cNvPicPr>
            <a:picLocks noChangeAspect="1"/>
          </p:cNvPicPr>
          <p:nvPr/>
        </p:nvPicPr>
        <p:blipFill>
          <a:blip r:embed="rId3"/>
          <a:stretch>
            <a:fillRect/>
          </a:stretch>
        </p:blipFill>
        <p:spPr>
          <a:xfrm>
            <a:off x="6861743" y="1482044"/>
            <a:ext cx="4707959" cy="3143751"/>
          </a:xfrm>
          <a:prstGeom prst="rect">
            <a:avLst/>
          </a:prstGeom>
        </p:spPr>
      </p:pic>
    </p:spTree>
    <p:extLst>
      <p:ext uri="{BB962C8B-B14F-4D97-AF65-F5344CB8AC3E}">
        <p14:creationId xmlns:p14="http://schemas.microsoft.com/office/powerpoint/2010/main" val="77327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353094"/>
            <a:ext cx="10515600" cy="760600"/>
          </a:xfrm>
        </p:spPr>
        <p:txBody>
          <a:bodyPr>
            <a:normAutofit/>
          </a:bodyPr>
          <a:lstStyle/>
          <a:p>
            <a:r>
              <a:rPr lang="en-US" sz="2800" u="sng" dirty="0">
                <a:latin typeface="Book Antiqua" panose="02040602050305030304" pitchFamily="18" charset="0"/>
                <a:ea typeface="Gill Sans Light" charset="0"/>
                <a:cs typeface="Gill Sans Light" charset="0"/>
              </a:rPr>
              <a:t>(Very) large cluster samples are forthcoming</a:t>
            </a:r>
          </a:p>
        </p:txBody>
      </p:sp>
      <p:sp>
        <p:nvSpPr>
          <p:cNvPr id="5" name="TextBox 4"/>
          <p:cNvSpPr txBox="1"/>
          <p:nvPr/>
        </p:nvSpPr>
        <p:spPr>
          <a:xfrm>
            <a:off x="823400" y="1285447"/>
            <a:ext cx="7650040"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 number of O(10</a:t>
            </a:r>
            <a:r>
              <a:rPr kumimoji="0" lang="en-US" sz="2200" b="0" i="0" u="none" strike="noStrike" kern="1200" cap="none" spc="0" normalizeH="0" baseline="30000" noProof="0" dirty="0">
                <a:ln>
                  <a:noFill/>
                </a:ln>
                <a:solidFill>
                  <a:prstClr val="black"/>
                </a:solidFill>
                <a:effectLst/>
                <a:uLnTx/>
                <a:uFillTx/>
                <a:latin typeface="Gill Sans Light" charset="0"/>
                <a:ea typeface="Gill Sans Light" charset="0"/>
                <a:cs typeface="Gill Sans Light" charset="0"/>
              </a:rPr>
              <a:t>4</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 10</a:t>
            </a:r>
            <a:r>
              <a:rPr kumimoji="0" lang="en-US" sz="2200" b="0" i="0" u="none" strike="noStrike" kern="1200" cap="none" spc="0" normalizeH="0" baseline="30000" noProof="0" dirty="0">
                <a:ln>
                  <a:noFill/>
                </a:ln>
                <a:solidFill>
                  <a:prstClr val="black"/>
                </a:solidFill>
                <a:effectLst/>
                <a:uLnTx/>
                <a:uFillTx/>
                <a:latin typeface="Gill Sans Light" charset="0"/>
                <a:ea typeface="Gill Sans Light" charset="0"/>
                <a:cs typeface="Gill Sans Light" charset="0"/>
              </a:rPr>
              <a:t>5</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)-cluster samples expected 			    over the next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Optical/NIR: 	Roman Space Telescope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X-ray : 		eROSITA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(Pillepich et al. 2012)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mm: 		CMB-S4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(Abazajian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ground-based: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UNIONS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(Chambers et al.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DESI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(DESI Collaboration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Rubin LSST </a:t>
            </a:r>
            <a:r>
              <a:rPr kumimoji="0" lang="en-US" sz="14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(LSST Science Collaboration 2009)</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accent2">
                    <a:lumMod val="75000"/>
                  </a:schemeClr>
                </a:solidFill>
                <a:latin typeface="Gill Sans Light" charset="0"/>
                <a:ea typeface="Gill Sans Light" charset="0"/>
                <a:cs typeface="Gill Sans Light" charset="0"/>
              </a:rPr>
              <a:t>The challenge:    </a:t>
            </a:r>
            <a:r>
              <a:rPr lang="en-US" sz="2200" dirty="0">
                <a:solidFill>
                  <a:prstClr val="black"/>
                </a:solidFill>
                <a:latin typeface="Gill Sans Light" charset="0"/>
                <a:ea typeface="Gill Sans Light" charset="0"/>
                <a:cs typeface="Gill Sans Light" charset="0"/>
              </a:rPr>
              <a:t>high-redshift clusters rare; for low redshift clusters,  fundamental degeneracy: abundance</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the combined effect of </a:t>
            </a:r>
            <a:r>
              <a:rPr kumimoji="0" lang="en-US" sz="2200" b="0" i="0" u="sng"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early fluctuation amplitude</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(𝜎</a:t>
            </a:r>
            <a:r>
              <a:rPr kumimoji="0" lang="en-US" sz="2200" b="0" i="0" u="none" strike="noStrike" kern="1200" cap="none" spc="0" normalizeH="0" baseline="-25000" noProof="0" dirty="0">
                <a:ln>
                  <a:noFill/>
                </a:ln>
                <a:solidFill>
                  <a:prstClr val="black"/>
                </a:solidFill>
                <a:effectLst/>
                <a:uLnTx/>
                <a:uFillTx/>
                <a:latin typeface="Gill Sans Light" charset="0"/>
                <a:ea typeface="Gill Sans Light" charset="0"/>
                <a:cs typeface="Gill Sans Light" charset="0"/>
              </a:rPr>
              <a:t>8</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and </a:t>
            </a:r>
            <a:r>
              <a:rPr kumimoji="0" lang="en-US" sz="2200" b="0" i="0" u="sng"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subsequent growth</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 (</a:t>
            </a:r>
            <a:r>
              <a:rPr kumimoji="0" lang="en-US" sz="2200" b="0" i="0" u="none" strike="noStrike" kern="1200" cap="none" spc="0" normalizeH="0" baseline="0" noProof="0" dirty="0" err="1">
                <a:ln>
                  <a:noFill/>
                </a:ln>
                <a:solidFill>
                  <a:prstClr val="black"/>
                </a:solidFill>
                <a:effectLst/>
                <a:uLnTx/>
                <a:uFillTx/>
                <a:latin typeface="Gill Sans Light" charset="0"/>
                <a:ea typeface="Gill Sans Light" charset="0"/>
                <a:cs typeface="Gill Sans Light" charset="0"/>
              </a:rPr>
              <a:t>Ω</a:t>
            </a:r>
            <a:r>
              <a:rPr kumimoji="0" lang="en-US" sz="2200" b="0" i="0" u="none" strike="noStrike" kern="1200" cap="none" spc="0" normalizeH="0" baseline="-25000" noProof="0" dirty="0" err="1">
                <a:ln>
                  <a:noFill/>
                </a:ln>
                <a:solidFill>
                  <a:prstClr val="black"/>
                </a:solidFill>
                <a:effectLst/>
                <a:uLnTx/>
                <a:uFillTx/>
                <a:latin typeface="Gill Sans Light" charset="0"/>
                <a:ea typeface="Gill Sans Light" charset="0"/>
                <a:cs typeface="Gill Sans Light" charset="0"/>
              </a:rPr>
              <a:t>m</a:t>
            </a:r>
            <a:r>
              <a:rPr kumimoji="0" lang="en-US" sz="22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Light" charset="0"/>
              <a:ea typeface="Gill Sans Light" charset="0"/>
              <a:cs typeface="Gill Sans Light" charset="0"/>
            </a:endParaRPr>
          </a:p>
        </p:txBody>
      </p:sp>
      <p:sp>
        <p:nvSpPr>
          <p:cNvPr id="6" name="TextBox 5">
            <a:extLst>
              <a:ext uri="{FF2B5EF4-FFF2-40B4-BE49-F238E27FC236}">
                <a16:creationId xmlns:a16="http://schemas.microsoft.com/office/drawing/2014/main" id="{964B2E98-8B25-C045-11BD-D50C0850EC2F}"/>
              </a:ext>
            </a:extLst>
          </p:cNvPr>
          <p:cNvSpPr txBox="1"/>
          <p:nvPr/>
        </p:nvSpPr>
        <p:spPr>
          <a:xfrm>
            <a:off x="6933007" y="4579803"/>
            <a:ext cx="4825602" cy="307777"/>
          </a:xfrm>
          <a:prstGeom prst="rect">
            <a:avLst/>
          </a:prstGeom>
          <a:noFill/>
        </p:spPr>
        <p:txBody>
          <a:bodyPr wrap="square">
            <a:spAutoFit/>
          </a:bodyPr>
          <a:lstStyle/>
          <a:p>
            <a:r>
              <a:rPr lang="en-CA" sz="1400" dirty="0" err="1">
                <a:effectLst/>
                <a:latin typeface="Book Antiqua" panose="02040602050305030304" pitchFamily="18" charset="0"/>
              </a:rPr>
              <a:t>Ghirardini</a:t>
            </a:r>
            <a:r>
              <a:rPr lang="en-CA" sz="1400" dirty="0">
                <a:effectLst/>
                <a:latin typeface="Book Antiqua" panose="02040602050305030304" pitchFamily="18" charset="0"/>
              </a:rPr>
              <a:t>+ 2024: </a:t>
            </a:r>
            <a:r>
              <a:rPr lang="en-CA" sz="1400" dirty="0" err="1">
                <a:effectLst/>
                <a:latin typeface="Book Antiqua" panose="02040602050305030304" pitchFamily="18" charset="0"/>
              </a:rPr>
              <a:t>eROSITA</a:t>
            </a:r>
            <a:r>
              <a:rPr lang="en-CA" sz="1400" dirty="0">
                <a:effectLst/>
                <a:latin typeface="Book Antiqua" panose="02040602050305030304" pitchFamily="18" charset="0"/>
              </a:rPr>
              <a:t> cluster abundance constraints </a:t>
            </a:r>
            <a:endParaRPr lang="en-CA" sz="1400" dirty="0">
              <a:latin typeface="Book Antiqua" panose="02040602050305030304" pitchFamily="18" charset="0"/>
            </a:endParaRPr>
          </a:p>
        </p:txBody>
      </p:sp>
      <p:pic>
        <p:nvPicPr>
          <p:cNvPr id="10" name="Picture 9" descr="A diagram of a circle with colored circles&#10;&#10;Description automatically generated with medium confidence">
            <a:extLst>
              <a:ext uri="{FF2B5EF4-FFF2-40B4-BE49-F238E27FC236}">
                <a16:creationId xmlns:a16="http://schemas.microsoft.com/office/drawing/2014/main" id="{9F131998-9D09-3539-D506-67160828CDCA}"/>
              </a:ext>
            </a:extLst>
          </p:cNvPr>
          <p:cNvPicPr>
            <a:picLocks noChangeAspect="1"/>
          </p:cNvPicPr>
          <p:nvPr/>
        </p:nvPicPr>
        <p:blipFill>
          <a:blip r:embed="rId3"/>
          <a:stretch>
            <a:fillRect/>
          </a:stretch>
        </p:blipFill>
        <p:spPr>
          <a:xfrm>
            <a:off x="6861743" y="1482044"/>
            <a:ext cx="4707959" cy="3143751"/>
          </a:xfrm>
          <a:prstGeom prst="rect">
            <a:avLst/>
          </a:prstGeom>
        </p:spPr>
      </p:pic>
      <p:cxnSp>
        <p:nvCxnSpPr>
          <p:cNvPr id="3" name="Straight Connector 2">
            <a:extLst>
              <a:ext uri="{FF2B5EF4-FFF2-40B4-BE49-F238E27FC236}">
                <a16:creationId xmlns:a16="http://schemas.microsoft.com/office/drawing/2014/main" id="{B57836AC-71D3-43E1-AB43-3D097FF243AE}"/>
              </a:ext>
            </a:extLst>
          </p:cNvPr>
          <p:cNvCxnSpPr>
            <a:cxnSpLocks/>
          </p:cNvCxnSpPr>
          <p:nvPr/>
        </p:nvCxnSpPr>
        <p:spPr>
          <a:xfrm>
            <a:off x="6933007" y="1456903"/>
            <a:ext cx="4636695" cy="2715047"/>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E36A07-E911-56C4-3FEA-ACE6DDF98C79}"/>
              </a:ext>
            </a:extLst>
          </p:cNvPr>
          <p:cNvSpPr txBox="1"/>
          <p:nvPr/>
        </p:nvSpPr>
        <p:spPr>
          <a:xfrm>
            <a:off x="7147323" y="921421"/>
            <a:ext cx="1339453" cy="646331"/>
          </a:xfrm>
          <a:prstGeom prst="rect">
            <a:avLst/>
          </a:prstGeom>
          <a:noFill/>
        </p:spPr>
        <p:txBody>
          <a:bodyPr wrap="square">
            <a:spAutoFit/>
          </a:bodyPr>
          <a:lstStyle/>
          <a:p>
            <a:r>
              <a:rPr lang="en-US" dirty="0"/>
              <a:t>Early formation</a:t>
            </a:r>
          </a:p>
        </p:txBody>
      </p:sp>
      <p:sp>
        <p:nvSpPr>
          <p:cNvPr id="7" name="TextBox 6">
            <a:extLst>
              <a:ext uri="{FF2B5EF4-FFF2-40B4-BE49-F238E27FC236}">
                <a16:creationId xmlns:a16="http://schemas.microsoft.com/office/drawing/2014/main" id="{CF2F67A6-A95D-3269-5D99-BCD3B79E29FF}"/>
              </a:ext>
            </a:extLst>
          </p:cNvPr>
          <p:cNvSpPr txBox="1"/>
          <p:nvPr/>
        </p:nvSpPr>
        <p:spPr>
          <a:xfrm>
            <a:off x="10685864" y="3045505"/>
            <a:ext cx="893756" cy="646331"/>
          </a:xfrm>
          <a:prstGeom prst="rect">
            <a:avLst/>
          </a:prstGeom>
          <a:noFill/>
        </p:spPr>
        <p:txBody>
          <a:bodyPr wrap="square">
            <a:spAutoFit/>
          </a:bodyPr>
          <a:lstStyle/>
          <a:p>
            <a:r>
              <a:rPr lang="en-US" dirty="0"/>
              <a:t>Late growth</a:t>
            </a:r>
          </a:p>
        </p:txBody>
      </p:sp>
    </p:spTree>
    <p:extLst>
      <p:ext uri="{BB962C8B-B14F-4D97-AF65-F5344CB8AC3E}">
        <p14:creationId xmlns:p14="http://schemas.microsoft.com/office/powerpoint/2010/main" val="3308196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9ee03e0-b78c-4998-8bf4-79b266b85105}" enabled="1" method="Standard" siteId="{723a5a87-f39a-4a22-9247-3fc240c01396}" contentBits="0" removed="0"/>
</clbl:labelList>
</file>

<file path=docProps/app.xml><?xml version="1.0" encoding="utf-8"?>
<Properties xmlns="http://schemas.openxmlformats.org/officeDocument/2006/extended-properties" xmlns:vt="http://schemas.openxmlformats.org/officeDocument/2006/docPropsVTypes">
  <TotalTime>8659</TotalTime>
  <Words>3176</Words>
  <Application>Microsoft Macintosh PowerPoint</Application>
  <PresentationFormat>Widescreen</PresentationFormat>
  <Paragraphs>365</Paragraphs>
  <Slides>45</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Book Antiqua</vt:lpstr>
      <vt:lpstr>Calibri</vt:lpstr>
      <vt:lpstr>Calibri Light</vt:lpstr>
      <vt:lpstr>CMR10</vt:lpstr>
      <vt:lpstr>Gill Sans Light</vt:lpstr>
      <vt:lpstr>Lucida Handwriting</vt:lpstr>
      <vt:lpstr>Wingdings</vt:lpstr>
      <vt:lpstr>Office Theme</vt:lpstr>
      <vt:lpstr>1_Office Theme</vt:lpstr>
      <vt:lpstr>Galaxy Clusters: Cosmology via the Infall Zone</vt:lpstr>
      <vt:lpstr>PowerPoint Presentation</vt:lpstr>
      <vt:lpstr>What’s so great about the CMB?</vt:lpstr>
      <vt:lpstr>(If you’re interested in cosmology)  why bother with anything after last scattering?</vt:lpstr>
      <vt:lpstr>This might seem academic, but… We live in an age of tension!</vt:lpstr>
      <vt:lpstr>Could these be measurements of different things?</vt:lpstr>
      <vt:lpstr>A Classic Low Redshift Test: Galaxy Cluster Abundance</vt:lpstr>
      <vt:lpstr>(Very) large cluster samples are forthcoming</vt:lpstr>
      <vt:lpstr>(Very) large cluster samples are forthcoming</vt:lpstr>
      <vt:lpstr>Consider the growth history</vt:lpstr>
      <vt:lpstr>Predicted z50 dependence is almost orthogonal to abundance</vt:lpstr>
      <vt:lpstr>… and similarly for merger, growth rates</vt:lpstr>
      <vt:lpstr>Overall complementarity between age and abundance</vt:lpstr>
      <vt:lpstr>But how to estimate age observationally? </vt:lpstr>
      <vt:lpstr>Or,     to put it another way,        why do you think I came to this workshop?</vt:lpstr>
      <vt:lpstr>Growth history encoded in the outer parts of clusters…</vt:lpstr>
      <vt:lpstr>PowerPoint Presentation</vt:lpstr>
      <vt:lpstr>The Splashback Radius as a Cosmological Test (Haggar+ 2024)</vt:lpstr>
      <vt:lpstr>Alternately, could fit the whole infall zone…</vt:lpstr>
      <vt:lpstr>Measure this in current and forthcoming surveys</vt:lpstr>
      <vt:lpstr>(cf. Charlie’s talk)</vt:lpstr>
      <vt:lpstr>Digging into the cluster samples: structure vs. dynamical state  (Lammim Ahad, Rashaad Reid, Charlie Mpetha)</vt:lpstr>
      <vt:lpstr>Splitting clusters on luminosity or stellar mass function  </vt:lpstr>
      <vt:lpstr>Samples similar in mass, redshift, richness distributions  </vt:lpstr>
      <vt:lpstr>… but very different stellar mass functions </vt:lpstr>
      <vt:lpstr>Comparison to Simulations</vt:lpstr>
      <vt:lpstr>Comparing the Lensing Signal  </vt:lpstr>
      <vt:lpstr>Comparing the Lensing Signal  </vt:lpstr>
      <vt:lpstr>Comparing the Lensing Signal  </vt:lpstr>
      <vt:lpstr>One major issue: environmental density ( bias) </vt:lpstr>
      <vt:lpstr>One major issue: environmental density ( bias) </vt:lpstr>
      <vt:lpstr>Another major issue: projection effects </vt:lpstr>
      <vt:lpstr>Conclusion: the complexities of observed cluster samples</vt:lpstr>
      <vt:lpstr>Summary</vt:lpstr>
      <vt:lpstr>Thanks!</vt:lpstr>
      <vt:lpstr>PowerPoint Presentation</vt:lpstr>
      <vt:lpstr>Application to galaxy evolution:  matched samples with different infall histories</vt:lpstr>
      <vt:lpstr>N.b. can we do better than a single measure? </vt:lpstr>
      <vt:lpstr>N.B. how well do formation times agree with theory? (Amoura+ 2021)</vt:lpstr>
      <vt:lpstr>Observational clusters vs theoretical clusters</vt:lpstr>
      <vt:lpstr>Features of the outer density profile depend on the accretion rate</vt:lpstr>
      <vt:lpstr>Initial test in UNIONS (Mpetha + 2025)</vt:lpstr>
      <vt:lpstr>Initial test in UNIONS (Mpetha + 2025)</vt:lpstr>
      <vt:lpstr>Initial test in UNIONS (Mpetha + 2025)</vt:lpstr>
      <vt:lpstr>Final predictions for UNIONS &amp; Euclid [single lens mass/redshift bin]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Galaxy Clusters</dc:title>
  <dc:creator>James Taylor</dc:creator>
  <cp:lastModifiedBy>James Taylor</cp:lastModifiedBy>
  <cp:revision>368</cp:revision>
  <cp:lastPrinted>2025-05-28T14:58:09Z</cp:lastPrinted>
  <dcterms:created xsi:type="dcterms:W3CDTF">2024-05-07T11:39:31Z</dcterms:created>
  <dcterms:modified xsi:type="dcterms:W3CDTF">2025-05-29T03:56:32Z</dcterms:modified>
</cp:coreProperties>
</file>