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dp" ContentType="image/vnd.ms-photo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26"/>
  </p:handoutMasterIdLst>
  <p:sldIdLst>
    <p:sldId id="273" r:id="rId3"/>
    <p:sldId id="296" r:id="rId4"/>
    <p:sldId id="259" r:id="rId6"/>
    <p:sldId id="285" r:id="rId7"/>
    <p:sldId id="275" r:id="rId8"/>
    <p:sldId id="302" r:id="rId9"/>
    <p:sldId id="301" r:id="rId10"/>
    <p:sldId id="279" r:id="rId11"/>
    <p:sldId id="278" r:id="rId12"/>
    <p:sldId id="272" r:id="rId13"/>
    <p:sldId id="299" r:id="rId14"/>
    <p:sldId id="265" r:id="rId15"/>
    <p:sldId id="280" r:id="rId16"/>
    <p:sldId id="293" r:id="rId17"/>
    <p:sldId id="300" r:id="rId18"/>
    <p:sldId id="294" r:id="rId19"/>
    <p:sldId id="291" r:id="rId20"/>
    <p:sldId id="282" r:id="rId21"/>
    <p:sldId id="286" r:id="rId22"/>
    <p:sldId id="292" r:id="rId23"/>
    <p:sldId id="283" r:id="rId24"/>
    <p:sldId id="284" r:id="rId25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1e90d2f0-cb05-4409-8f75-36432fdeb7de}">
          <p14:sldIdLst>
            <p14:sldId id="273"/>
            <p14:sldId id="296"/>
            <p14:sldId id="259"/>
            <p14:sldId id="285"/>
            <p14:sldId id="275"/>
            <p14:sldId id="302"/>
            <p14:sldId id="301"/>
            <p14:sldId id="279"/>
            <p14:sldId id="278"/>
            <p14:sldId id="272"/>
            <p14:sldId id="299"/>
            <p14:sldId id="265"/>
            <p14:sldId id="280"/>
            <p14:sldId id="293"/>
            <p14:sldId id="300"/>
            <p14:sldId id="294"/>
          </p14:sldIdLst>
        </p14:section>
        <p14:section name="backup" id="{cb7489c2-0d68-4b8a-856b-9c3f4dd8bbaf}">
          <p14:sldIdLst>
            <p14:sldId id="291"/>
            <p14:sldId id="282"/>
            <p14:sldId id="286"/>
            <p14:sldId id="292"/>
            <p14:sldId id="283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45" userDrawn="1">
          <p15:clr>
            <a:srgbClr val="A4A3A4"/>
          </p15:clr>
        </p15:guide>
        <p15:guide id="2" pos="36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86133" initials="8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B43D41"/>
    <a:srgbClr val="B2B2B2"/>
    <a:srgbClr val="202020"/>
    <a:srgbClr val="323232"/>
    <a:srgbClr val="CC3300"/>
    <a:srgbClr val="CC0000"/>
    <a:srgbClr val="FF33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6374"/>
  </p:normalViewPr>
  <p:slideViewPr>
    <p:cSldViewPr snapToGrid="0" showGuides="1">
      <p:cViewPr varScale="1">
        <p:scale>
          <a:sx n="127" d="100"/>
          <a:sy n="127" d="100"/>
        </p:scale>
        <p:origin x="1952" y="184"/>
      </p:cViewPr>
      <p:guideLst>
        <p:guide orient="horz" pos="2145"/>
        <p:guide pos="36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0" Type="http://schemas.openxmlformats.org/officeDocument/2006/relationships/commentAuthors" Target="commentAuthors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建筑物&#10;&#10;自动生成的说明"/>
          <p:cNvPicPr>
            <a:picLocks noChangeAspect="1"/>
          </p:cNvPicPr>
          <p:nvPr userDrawn="1"/>
        </p:nvPicPr>
        <p:blipFill>
          <a:blip r:embed="rId2">
            <a:alphaModFix amt="5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51177"/>
            <a:ext cx="2169174" cy="713098"/>
          </a:xfrm>
          <a:prstGeom prst="rect">
            <a:avLst/>
          </a:prstGeom>
        </p:spPr>
      </p:pic>
      <p:sp>
        <p:nvSpPr>
          <p:cNvPr id="22" name="标题 1"/>
          <p:cNvSpPr>
            <a:spLocks noGrp="1"/>
          </p:cNvSpPr>
          <p:nvPr>
            <p:ph type="title" hasCustomPrompt="1"/>
          </p:nvPr>
        </p:nvSpPr>
        <p:spPr>
          <a:xfrm>
            <a:off x="1069561" y="2016174"/>
            <a:ext cx="10052879" cy="10608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  <a:endParaRPr lang="zh-CN" altLang="en-US" dirty="0"/>
          </a:p>
        </p:txBody>
      </p:sp>
      <p:sp>
        <p:nvSpPr>
          <p:cNvPr id="26" name="内容占位符 25"/>
          <p:cNvSpPr>
            <a:spLocks noGrp="1"/>
          </p:cNvSpPr>
          <p:nvPr>
            <p:ph sz="quarter" idx="10" hasCustomPrompt="1"/>
          </p:nvPr>
        </p:nvSpPr>
        <p:spPr>
          <a:xfrm>
            <a:off x="4644345" y="5196924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fld id="{DE506FFD-8B27-444A-964F-E64D0BB3DAF0}" type="datetime2">
              <a:rPr lang="zh-CN" altLang="en-US" smtClean="0"/>
            </a:fld>
            <a:endParaRPr lang="zh-CN" altLang="en-US" dirty="0"/>
          </a:p>
        </p:txBody>
      </p:sp>
      <p:sp>
        <p:nvSpPr>
          <p:cNvPr id="32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4034910" y="4407403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3352562" y="6244170"/>
            <a:ext cx="5486876" cy="406590"/>
            <a:chOff x="3352562" y="6073254"/>
            <a:chExt cx="5486876" cy="406590"/>
          </a:xfrm>
        </p:grpSpPr>
        <p:pic>
          <p:nvPicPr>
            <p:cNvPr id="18" name="图片 17"/>
            <p:cNvPicPr>
              <a:picLocks noChangeAspect="1"/>
            </p:cNvPicPr>
            <p:nvPr userDrawn="1"/>
          </p:nvPicPr>
          <p:blipFill rotWithShape="1">
            <a:blip r:embed="rId4">
              <a:alphaModFix amt="35000"/>
            </a:blip>
            <a:srcRect t="9831" b="36385"/>
            <a:stretch>
              <a:fillRect/>
            </a:stretch>
          </p:blipFill>
          <p:spPr>
            <a:xfrm>
              <a:off x="3352562" y="6073254"/>
              <a:ext cx="5486876" cy="406590"/>
            </a:xfrm>
            <a:prstGeom prst="rect">
              <a:avLst/>
            </a:prstGeom>
          </p:spPr>
        </p:pic>
        <p:sp>
          <p:nvSpPr>
            <p:cNvPr id="37" name="椭圆 36"/>
            <p:cNvSpPr/>
            <p:nvPr userDrawn="1"/>
          </p:nvSpPr>
          <p:spPr>
            <a:xfrm>
              <a:off x="6051000" y="6259222"/>
              <a:ext cx="90000" cy="9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2" name="直接连接符 11"/>
          <p:cNvCxnSpPr/>
          <p:nvPr userDrawn="1"/>
        </p:nvCxnSpPr>
        <p:spPr>
          <a:xfrm>
            <a:off x="2046000" y="1712549"/>
            <a:ext cx="810000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 userDrawn="1"/>
        </p:nvCxnSpPr>
        <p:spPr>
          <a:xfrm>
            <a:off x="2046000" y="3428810"/>
            <a:ext cx="810000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tags" Target="../tags/tag2.xml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image" Target="../media/image38.png"/><Relationship Id="rId7" Type="http://schemas.openxmlformats.org/officeDocument/2006/relationships/tags" Target="../tags/tag91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tags" Target="../tags/tag88.xml"/><Relationship Id="rId13" Type="http://schemas.openxmlformats.org/officeDocument/2006/relationships/notesSlide" Target="../notesSlides/notesSlide7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94.xml"/><Relationship Id="rId10" Type="http://schemas.openxmlformats.org/officeDocument/2006/relationships/tags" Target="../tags/tag93.xml"/><Relationship Id="rId1" Type="http://schemas.openxmlformats.org/officeDocument/2006/relationships/tags" Target="../tags/tag87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00.xml"/><Relationship Id="rId8" Type="http://schemas.openxmlformats.org/officeDocument/2006/relationships/tags" Target="../tags/tag99.xml"/><Relationship Id="rId7" Type="http://schemas.openxmlformats.org/officeDocument/2006/relationships/image" Target="../media/image39.png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0" Type="http://schemas.openxmlformats.org/officeDocument/2006/relationships/notesSlide" Target="../notesSlides/notesSlide8.xml"/><Relationship Id="rId2" Type="http://schemas.openxmlformats.org/officeDocument/2006/relationships/tags" Target="../tags/tag96.xml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38.png"/><Relationship Id="rId17" Type="http://schemas.openxmlformats.org/officeDocument/2006/relationships/tags" Target="../tags/tag104.xml"/><Relationship Id="rId16" Type="http://schemas.openxmlformats.org/officeDocument/2006/relationships/image" Target="../media/image42.png"/><Relationship Id="rId15" Type="http://schemas.openxmlformats.org/officeDocument/2006/relationships/tags" Target="../tags/tag103.xml"/><Relationship Id="rId14" Type="http://schemas.openxmlformats.org/officeDocument/2006/relationships/image" Target="../media/image41.png"/><Relationship Id="rId13" Type="http://schemas.openxmlformats.org/officeDocument/2006/relationships/tags" Target="../tags/tag102.xml"/><Relationship Id="rId12" Type="http://schemas.openxmlformats.org/officeDocument/2006/relationships/image" Target="../media/image30.png"/><Relationship Id="rId11" Type="http://schemas.openxmlformats.org/officeDocument/2006/relationships/tags" Target="../tags/tag101.xml"/><Relationship Id="rId10" Type="http://schemas.openxmlformats.org/officeDocument/2006/relationships/image" Target="../media/image40.png"/><Relationship Id="rId1" Type="http://schemas.openxmlformats.org/officeDocument/2006/relationships/tags" Target="../tags/tag95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10.xml"/><Relationship Id="rId8" Type="http://schemas.openxmlformats.org/officeDocument/2006/relationships/image" Target="../media/image25.png"/><Relationship Id="rId7" Type="http://schemas.openxmlformats.org/officeDocument/2006/relationships/tags" Target="../tags/tag109.xml"/><Relationship Id="rId6" Type="http://schemas.openxmlformats.org/officeDocument/2006/relationships/tags" Target="../tags/tag108.xml"/><Relationship Id="rId5" Type="http://schemas.microsoft.com/office/2007/relationships/hdphoto" Target="../media/image5.wdp"/><Relationship Id="rId4" Type="http://schemas.openxmlformats.org/officeDocument/2006/relationships/image" Target="../media/image4.png"/><Relationship Id="rId3" Type="http://schemas.openxmlformats.org/officeDocument/2006/relationships/tags" Target="../tags/tag107.xml"/><Relationship Id="rId20" Type="http://schemas.openxmlformats.org/officeDocument/2006/relationships/notesSlide" Target="../notesSlides/notesSlide9.xml"/><Relationship Id="rId2" Type="http://schemas.openxmlformats.org/officeDocument/2006/relationships/tags" Target="../tags/tag106.xml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45.png"/><Relationship Id="rId17" Type="http://schemas.openxmlformats.org/officeDocument/2006/relationships/tags" Target="../tags/tag115.xml"/><Relationship Id="rId16" Type="http://schemas.openxmlformats.org/officeDocument/2006/relationships/tags" Target="../tags/tag114.xml"/><Relationship Id="rId15" Type="http://schemas.openxmlformats.org/officeDocument/2006/relationships/image" Target="../media/image44.png"/><Relationship Id="rId14" Type="http://schemas.openxmlformats.org/officeDocument/2006/relationships/tags" Target="../tags/tag113.xml"/><Relationship Id="rId13" Type="http://schemas.openxmlformats.org/officeDocument/2006/relationships/image" Target="../media/image30.png"/><Relationship Id="rId12" Type="http://schemas.openxmlformats.org/officeDocument/2006/relationships/tags" Target="../tags/tag112.xml"/><Relationship Id="rId11" Type="http://schemas.openxmlformats.org/officeDocument/2006/relationships/image" Target="../media/image43.png"/><Relationship Id="rId10" Type="http://schemas.openxmlformats.org/officeDocument/2006/relationships/tags" Target="../tags/tag111.xml"/><Relationship Id="rId1" Type="http://schemas.openxmlformats.org/officeDocument/2006/relationships/tags" Target="../tags/tag105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image" Target="../media/image46.png"/><Relationship Id="rId5" Type="http://schemas.openxmlformats.org/officeDocument/2006/relationships/tags" Target="../tags/tag118.xml"/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tags" Target="../tags/tag117.xml"/><Relationship Id="rId15" Type="http://schemas.openxmlformats.org/officeDocument/2006/relationships/notesSlide" Target="../notesSlides/notesSlide10.xml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48.png"/><Relationship Id="rId12" Type="http://schemas.openxmlformats.org/officeDocument/2006/relationships/tags" Target="../tags/tag123.xml"/><Relationship Id="rId11" Type="http://schemas.openxmlformats.org/officeDocument/2006/relationships/image" Target="../media/image47.png"/><Relationship Id="rId10" Type="http://schemas.openxmlformats.org/officeDocument/2006/relationships/tags" Target="../tags/tag122.xml"/><Relationship Id="rId1" Type="http://schemas.openxmlformats.org/officeDocument/2006/relationships/tags" Target="../tags/tag116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hyperlink" Target="https://arxiv.org/search/astro-ph?searchtype=author&amp;query=Massara,+E" TargetMode="External"/><Relationship Id="rId7" Type="http://schemas.openxmlformats.org/officeDocument/2006/relationships/image" Target="../media/image49.png"/><Relationship Id="rId6" Type="http://schemas.openxmlformats.org/officeDocument/2006/relationships/tags" Target="../tags/tag127.xml"/><Relationship Id="rId5" Type="http://schemas.microsoft.com/office/2007/relationships/hdphoto" Target="../media/image5.wdp"/><Relationship Id="rId4" Type="http://schemas.openxmlformats.org/officeDocument/2006/relationships/image" Target="../media/image4.png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6" Type="http://schemas.openxmlformats.org/officeDocument/2006/relationships/notesSlide" Target="../notesSlides/notesSlide11.xml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55.png"/><Relationship Id="rId13" Type="http://schemas.openxmlformats.org/officeDocument/2006/relationships/image" Target="../media/image54.png"/><Relationship Id="rId12" Type="http://schemas.openxmlformats.org/officeDocument/2006/relationships/image" Target="../media/image53.png"/><Relationship Id="rId11" Type="http://schemas.openxmlformats.org/officeDocument/2006/relationships/image" Target="../media/image52.png"/><Relationship Id="rId10" Type="http://schemas.openxmlformats.org/officeDocument/2006/relationships/image" Target="../media/image51.png"/><Relationship Id="rId1" Type="http://schemas.openxmlformats.org/officeDocument/2006/relationships/tags" Target="../tags/tag12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tags" Target="../tags/tag130.xml"/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tags" Target="../tags/tag129.xml"/><Relationship Id="rId1" Type="http://schemas.openxmlformats.org/officeDocument/2006/relationships/tags" Target="../tags/tag12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tags" Target="../tags/tag132.xml"/><Relationship Id="rId1" Type="http://schemas.openxmlformats.org/officeDocument/2006/relationships/tags" Target="../tags/tag131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58.emf"/><Relationship Id="rId7" Type="http://schemas.openxmlformats.org/officeDocument/2006/relationships/image" Target="../media/image57.png"/><Relationship Id="rId6" Type="http://schemas.openxmlformats.org/officeDocument/2006/relationships/tags" Target="../tags/tag138.xml"/><Relationship Id="rId5" Type="http://schemas.openxmlformats.org/officeDocument/2006/relationships/tags" Target="../tags/tag137.xml"/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tags" Target="../tags/tag136.xml"/><Relationship Id="rId10" Type="http://schemas.openxmlformats.org/officeDocument/2006/relationships/notesSlide" Target="../notesSlides/notesSlide14.xml"/><Relationship Id="rId1" Type="http://schemas.openxmlformats.org/officeDocument/2006/relationships/tags" Target="../tags/tag135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tags" Target="../tags/tag141.xml"/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tags" Target="../tags/tag140.xml"/><Relationship Id="rId1" Type="http://schemas.openxmlformats.org/officeDocument/2006/relationships/tags" Target="../tags/tag139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47.xml"/><Relationship Id="rId8" Type="http://schemas.openxmlformats.org/officeDocument/2006/relationships/image" Target="../media/image39.png"/><Relationship Id="rId7" Type="http://schemas.openxmlformats.org/officeDocument/2006/relationships/tags" Target="../tags/tag146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tags" Target="../tags/tag143.xml"/><Relationship Id="rId17" Type="http://schemas.openxmlformats.org/officeDocument/2006/relationships/notesSlide" Target="../notesSlides/notesSlide15.xml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152.xml"/><Relationship Id="rId14" Type="http://schemas.openxmlformats.org/officeDocument/2006/relationships/tags" Target="../tags/tag151.xml"/><Relationship Id="rId13" Type="http://schemas.openxmlformats.org/officeDocument/2006/relationships/tags" Target="../tags/tag150.xml"/><Relationship Id="rId12" Type="http://schemas.openxmlformats.org/officeDocument/2006/relationships/image" Target="../media/image40.png"/><Relationship Id="rId11" Type="http://schemas.openxmlformats.org/officeDocument/2006/relationships/tags" Target="../tags/tag149.xml"/><Relationship Id="rId10" Type="http://schemas.openxmlformats.org/officeDocument/2006/relationships/tags" Target="../tags/tag148.xml"/><Relationship Id="rId1" Type="http://schemas.openxmlformats.org/officeDocument/2006/relationships/tags" Target="../tags/tag14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tags" Target="../tags/tag5.xml"/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62.png"/><Relationship Id="rId7" Type="http://schemas.openxmlformats.org/officeDocument/2006/relationships/image" Target="../media/image61.png"/><Relationship Id="rId6" Type="http://schemas.openxmlformats.org/officeDocument/2006/relationships/image" Target="../media/image60.png"/><Relationship Id="rId5" Type="http://schemas.openxmlformats.org/officeDocument/2006/relationships/tags" Target="../tags/tag155.xml"/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tags" Target="../tags/tag154.xml"/><Relationship Id="rId10" Type="http://schemas.openxmlformats.org/officeDocument/2006/relationships/notesSlide" Target="../notesSlides/notesSlide16.xml"/><Relationship Id="rId1" Type="http://schemas.openxmlformats.org/officeDocument/2006/relationships/tags" Target="../tags/tag153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64.png"/><Relationship Id="rId7" Type="http://schemas.openxmlformats.org/officeDocument/2006/relationships/tags" Target="../tags/tag159.xml"/><Relationship Id="rId6" Type="http://schemas.openxmlformats.org/officeDocument/2006/relationships/tags" Target="../tags/tag158.xml"/><Relationship Id="rId5" Type="http://schemas.microsoft.com/office/2007/relationships/hdphoto" Target="../media/image5.wdp"/><Relationship Id="rId4" Type="http://schemas.openxmlformats.org/officeDocument/2006/relationships/image" Target="../media/image4.png"/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66.png"/><Relationship Id="rId6" Type="http://schemas.openxmlformats.org/officeDocument/2006/relationships/image" Target="../media/image65.png"/><Relationship Id="rId5" Type="http://schemas.openxmlformats.org/officeDocument/2006/relationships/tags" Target="../tags/tag162.xml"/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tags" Target="../tags/tag161.xml"/><Relationship Id="rId1" Type="http://schemas.openxmlformats.org/officeDocument/2006/relationships/tags" Target="../tags/tag160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tags" Target="../tags/tag10.xml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tags" Target="../tags/tag9.xml"/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tags" Target="../tags/tag8.xml"/><Relationship Id="rId14" Type="http://schemas.openxmlformats.org/officeDocument/2006/relationships/notesSlide" Target="../notesSlides/notesSlide2.xml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12.png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tags" Target="../tags/tag7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image" Target="../media/image13.png"/><Relationship Id="rId5" Type="http://schemas.openxmlformats.org/officeDocument/2006/relationships/tags" Target="../tags/tag15.xml"/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tags" Target="../tags/tag14.xml"/><Relationship Id="rId15" Type="http://schemas.openxmlformats.org/officeDocument/2006/relationships/notesSlide" Target="../notesSlides/notesSlide3.xml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15.png"/><Relationship Id="rId12" Type="http://schemas.openxmlformats.org/officeDocument/2006/relationships/hyperlink" Target="https://arxiv.org/search/astro-ph?searchtype=author&amp;query=Massara,+E" TargetMode="External"/><Relationship Id="rId11" Type="http://schemas.openxmlformats.org/officeDocument/2006/relationships/tags" Target="../tags/tag19.xml"/><Relationship Id="rId10" Type="http://schemas.openxmlformats.org/officeDocument/2006/relationships/tags" Target="../tags/tag18.xml"/><Relationship Id="rId1" Type="http://schemas.openxmlformats.org/officeDocument/2006/relationships/tags" Target="../tags/tag1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image" Target="../media/image16.png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microsoft.com/office/2007/relationships/hdphoto" Target="../media/image5.wdp"/><Relationship Id="rId4" Type="http://schemas.openxmlformats.org/officeDocument/2006/relationships/image" Target="../media/image4.png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4" Type="http://schemas.openxmlformats.org/officeDocument/2006/relationships/notesSlide" Target="../notesSlides/notesSlide4.xml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18.png"/><Relationship Id="rId11" Type="http://schemas.openxmlformats.org/officeDocument/2006/relationships/tags" Target="../tags/tag26.xml"/><Relationship Id="rId10" Type="http://schemas.openxmlformats.org/officeDocument/2006/relationships/image" Target="../media/image17.png"/><Relationship Id="rId1" Type="http://schemas.openxmlformats.org/officeDocument/2006/relationships/tags" Target="../tags/tag20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image" Target="../media/image20.png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2" Type="http://schemas.openxmlformats.org/officeDocument/2006/relationships/notesSlide" Target="../notesSlides/notesSlide5.xml"/><Relationship Id="rId21" Type="http://schemas.openxmlformats.org/officeDocument/2006/relationships/slideLayout" Target="../slideLayouts/slideLayout7.xml"/><Relationship Id="rId20" Type="http://schemas.openxmlformats.org/officeDocument/2006/relationships/tags" Target="../tags/tag39.xml"/><Relationship Id="rId2" Type="http://schemas.openxmlformats.org/officeDocument/2006/relationships/image" Target="../media/image19.png"/><Relationship Id="rId19" Type="http://schemas.openxmlformats.org/officeDocument/2006/relationships/tags" Target="../tags/tag38.xml"/><Relationship Id="rId18" Type="http://schemas.openxmlformats.org/officeDocument/2006/relationships/tags" Target="../tags/tag37.xml"/><Relationship Id="rId17" Type="http://schemas.openxmlformats.org/officeDocument/2006/relationships/image" Target="../media/image23.png"/><Relationship Id="rId16" Type="http://schemas.openxmlformats.org/officeDocument/2006/relationships/image" Target="../media/image22.png"/><Relationship Id="rId15" Type="http://schemas.openxmlformats.org/officeDocument/2006/relationships/tags" Target="../tags/tag36.xml"/><Relationship Id="rId14" Type="http://schemas.openxmlformats.org/officeDocument/2006/relationships/tags" Target="../tags/tag35.xml"/><Relationship Id="rId13" Type="http://schemas.openxmlformats.org/officeDocument/2006/relationships/image" Target="../media/image21.png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microsoft.com/office/2007/relationships/hdphoto" Target="../media/image5.wdp"/><Relationship Id="rId1" Type="http://schemas.openxmlformats.org/officeDocument/2006/relationships/tags" Target="../tags/tag27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microsoft.com/office/2007/relationships/hdphoto" Target="../media/image5.wdp"/><Relationship Id="rId7" Type="http://schemas.openxmlformats.org/officeDocument/2006/relationships/image" Target="../media/image4.png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image" Target="../media/image25.png"/><Relationship Id="rId3" Type="http://schemas.openxmlformats.org/officeDocument/2006/relationships/tags" Target="../tags/tag41.xml"/><Relationship Id="rId24" Type="http://schemas.openxmlformats.org/officeDocument/2006/relationships/notesSlide" Target="../notesSlides/notesSlide6.xml"/><Relationship Id="rId23" Type="http://schemas.openxmlformats.org/officeDocument/2006/relationships/slideLayout" Target="../slideLayouts/slideLayout7.xml"/><Relationship Id="rId22" Type="http://schemas.openxmlformats.org/officeDocument/2006/relationships/tags" Target="../tags/tag55.xml"/><Relationship Id="rId21" Type="http://schemas.openxmlformats.org/officeDocument/2006/relationships/tags" Target="../tags/tag54.xml"/><Relationship Id="rId20" Type="http://schemas.openxmlformats.org/officeDocument/2006/relationships/tags" Target="../tags/tag53.xml"/><Relationship Id="rId2" Type="http://schemas.openxmlformats.org/officeDocument/2006/relationships/image" Target="../media/image24.GIF"/><Relationship Id="rId19" Type="http://schemas.openxmlformats.org/officeDocument/2006/relationships/image" Target="../media/image27.png"/><Relationship Id="rId18" Type="http://schemas.openxmlformats.org/officeDocument/2006/relationships/tags" Target="../tags/tag52.xml"/><Relationship Id="rId17" Type="http://schemas.openxmlformats.org/officeDocument/2006/relationships/tags" Target="../tags/tag51.xml"/><Relationship Id="rId16" Type="http://schemas.openxmlformats.org/officeDocument/2006/relationships/tags" Target="../tags/tag50.xml"/><Relationship Id="rId15" Type="http://schemas.openxmlformats.org/officeDocument/2006/relationships/image" Target="../media/image26.png"/><Relationship Id="rId14" Type="http://schemas.openxmlformats.org/officeDocument/2006/relationships/tags" Target="../tags/tag49.xml"/><Relationship Id="rId13" Type="http://schemas.openxmlformats.org/officeDocument/2006/relationships/tags" Target="../tags/tag48.xml"/><Relationship Id="rId12" Type="http://schemas.openxmlformats.org/officeDocument/2006/relationships/tags" Target="../tags/tag47.xml"/><Relationship Id="rId11" Type="http://schemas.openxmlformats.org/officeDocument/2006/relationships/tags" Target="../tags/tag46.xml"/><Relationship Id="rId10" Type="http://schemas.openxmlformats.org/officeDocument/2006/relationships/tags" Target="../tags/tag45.xml"/><Relationship Id="rId1" Type="http://schemas.openxmlformats.org/officeDocument/2006/relationships/tags" Target="../tags/tag40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tags" Target="../tags/tag61.xml"/><Relationship Id="rId7" Type="http://schemas.openxmlformats.org/officeDocument/2006/relationships/tags" Target="../tags/tag60.xml"/><Relationship Id="rId6" Type="http://schemas.microsoft.com/office/2007/relationships/hdphoto" Target="../media/image5.wdp"/><Relationship Id="rId5" Type="http://schemas.openxmlformats.org/officeDocument/2006/relationships/image" Target="../media/image4.png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66.xml"/><Relationship Id="rId13" Type="http://schemas.openxmlformats.org/officeDocument/2006/relationships/tags" Target="../tags/tag65.xml"/><Relationship Id="rId12" Type="http://schemas.openxmlformats.org/officeDocument/2006/relationships/tags" Target="../tags/tag64.xml"/><Relationship Id="rId11" Type="http://schemas.openxmlformats.org/officeDocument/2006/relationships/tags" Target="../tags/tag63.xml"/><Relationship Id="rId10" Type="http://schemas.openxmlformats.org/officeDocument/2006/relationships/image" Target="../media/image28.png"/><Relationship Id="rId1" Type="http://schemas.openxmlformats.org/officeDocument/2006/relationships/tags" Target="../tags/tag5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microsoft.com/office/2007/relationships/hdphoto" Target="../media/image5.wdp"/><Relationship Id="rId7" Type="http://schemas.openxmlformats.org/officeDocument/2006/relationships/image" Target="../media/image4.png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2" Type="http://schemas.openxmlformats.org/officeDocument/2006/relationships/slideLayout" Target="../slideLayouts/slideLayout7.xml"/><Relationship Id="rId31" Type="http://schemas.openxmlformats.org/officeDocument/2006/relationships/image" Target="../media/image37.png"/><Relationship Id="rId30" Type="http://schemas.openxmlformats.org/officeDocument/2006/relationships/tags" Target="../tags/tag86.xml"/><Relationship Id="rId3" Type="http://schemas.openxmlformats.org/officeDocument/2006/relationships/tags" Target="../tags/tag69.xml"/><Relationship Id="rId29" Type="http://schemas.openxmlformats.org/officeDocument/2006/relationships/image" Target="../media/image36.png"/><Relationship Id="rId28" Type="http://schemas.openxmlformats.org/officeDocument/2006/relationships/tags" Target="../tags/tag85.xml"/><Relationship Id="rId27" Type="http://schemas.openxmlformats.org/officeDocument/2006/relationships/image" Target="../media/image35.png"/><Relationship Id="rId26" Type="http://schemas.openxmlformats.org/officeDocument/2006/relationships/tags" Target="../tags/tag84.xml"/><Relationship Id="rId25" Type="http://schemas.openxmlformats.org/officeDocument/2006/relationships/tags" Target="../tags/tag83.xml"/><Relationship Id="rId24" Type="http://schemas.openxmlformats.org/officeDocument/2006/relationships/image" Target="../media/image34.png"/><Relationship Id="rId23" Type="http://schemas.openxmlformats.org/officeDocument/2006/relationships/image" Target="../media/image33.png"/><Relationship Id="rId22" Type="http://schemas.openxmlformats.org/officeDocument/2006/relationships/tags" Target="../tags/tag82.xml"/><Relationship Id="rId21" Type="http://schemas.openxmlformats.org/officeDocument/2006/relationships/tags" Target="../tags/tag81.xml"/><Relationship Id="rId20" Type="http://schemas.openxmlformats.org/officeDocument/2006/relationships/tags" Target="../tags/tag80.xml"/><Relationship Id="rId2" Type="http://schemas.openxmlformats.org/officeDocument/2006/relationships/tags" Target="../tags/tag68.xml"/><Relationship Id="rId19" Type="http://schemas.openxmlformats.org/officeDocument/2006/relationships/tags" Target="../tags/tag79.xml"/><Relationship Id="rId18" Type="http://schemas.openxmlformats.org/officeDocument/2006/relationships/tags" Target="../tags/tag78.xml"/><Relationship Id="rId17" Type="http://schemas.openxmlformats.org/officeDocument/2006/relationships/image" Target="../media/image32.png"/><Relationship Id="rId16" Type="http://schemas.openxmlformats.org/officeDocument/2006/relationships/tags" Target="../tags/tag77.xml"/><Relationship Id="rId15" Type="http://schemas.openxmlformats.org/officeDocument/2006/relationships/image" Target="../media/image31.png"/><Relationship Id="rId14" Type="http://schemas.openxmlformats.org/officeDocument/2006/relationships/tags" Target="../tags/tag76.xml"/><Relationship Id="rId13" Type="http://schemas.openxmlformats.org/officeDocument/2006/relationships/image" Target="../media/image30.png"/><Relationship Id="rId12" Type="http://schemas.openxmlformats.org/officeDocument/2006/relationships/tags" Target="../tags/tag75.xml"/><Relationship Id="rId11" Type="http://schemas.openxmlformats.org/officeDocument/2006/relationships/image" Target="../media/image29.png"/><Relationship Id="rId10" Type="http://schemas.openxmlformats.org/officeDocument/2006/relationships/tags" Target="../tags/tag74.xml"/><Relationship Id="rId1" Type="http://schemas.openxmlformats.org/officeDocument/2006/relationships/tags" Target="../tags/tag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406318" y="2016174"/>
            <a:ext cx="9379365" cy="1060855"/>
          </a:xfrm>
        </p:spPr>
        <p:txBody>
          <a:bodyPr/>
          <a:lstStyle/>
          <a:p>
            <a:r>
              <a:rPr lang="en-US" altLang="zh-CN" sz="4000" dirty="0">
                <a:solidFill>
                  <a:srgbClr val="990000"/>
                </a:solidFill>
                <a:effectLst/>
                <a:cs typeface="+mj-lt"/>
                <a:sym typeface="+mn-ea"/>
              </a:rPr>
              <a:t>The next-generation halo model based on the depletion radius</a:t>
            </a:r>
            <a:endParaRPr lang="zh-CN" altLang="en-US" sz="4000" dirty="0">
              <a:solidFill>
                <a:srgbClr val="990000"/>
              </a:solidFill>
              <a:effectLst/>
              <a:cs typeface="+mj-lt"/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>
          <a:xfrm>
            <a:off x="4644345" y="5619834"/>
            <a:ext cx="2903311" cy="454025"/>
          </a:xfrm>
          <a:ln>
            <a:noFill/>
          </a:ln>
        </p:spPr>
        <p:txBody>
          <a:bodyPr>
            <a:normAutofit lnSpcReduction="10000"/>
          </a:bodyPr>
          <a:lstStyle/>
          <a:p>
            <a:fld id="{045CE301-1C36-4793-AA14-14B8D1577BED}" type="datetime2">
              <a:rPr lang="zh-CN" altLang="en-US" smtClean="0">
                <a:solidFill>
                  <a:schemeClr val="accent2"/>
                </a:solidFill>
              </a:rPr>
            </a:fld>
            <a:endParaRPr lang="zh-CN" altLang="en-US" dirty="0" smtClean="0">
              <a:solidFill>
                <a:schemeClr val="accent2"/>
              </a:solidFill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1"/>
          </p:nvPr>
        </p:nvSpPr>
        <p:spPr>
          <a:xfrm>
            <a:off x="4034910" y="4049263"/>
            <a:ext cx="4122181" cy="598488"/>
          </a:xfrm>
        </p:spPr>
        <p:txBody>
          <a:bodyPr>
            <a:noAutofit/>
          </a:bodyPr>
          <a:lstStyle/>
          <a:p>
            <a:pPr algn="ctr"/>
            <a:r>
              <a:rPr lang="en-US" altLang="zh-CN" sz="1700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Yifeng Zhou (</a:t>
            </a:r>
            <a:r>
              <a:rPr lang="zh-CN" altLang="en-US" sz="1700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周义丰</a:t>
            </a:r>
            <a:r>
              <a:rPr lang="en-US" altLang="zh-CN" sz="1700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)</a:t>
            </a:r>
            <a:endParaRPr lang="en-US" altLang="zh-CN" sz="1700"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  <a:p>
            <a:pPr algn="ctr"/>
            <a:r>
              <a:rPr lang="en-US" altLang="zh-CN" sz="1700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Supervisor: Jiaxin Han </a:t>
            </a:r>
            <a:r>
              <a:rPr lang="zh-CN" altLang="en-US" sz="1700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（韩家信）</a:t>
            </a:r>
            <a:endParaRPr lang="zh-CN" altLang="en-US" sz="1700"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  <a:p>
            <a:pPr algn="ctr"/>
            <a:endParaRPr lang="en-US" sz="500" dirty="0"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81" t="-39299" r="3657"/>
          <a:stretch>
            <a:fillRect/>
          </a:stretch>
        </p:blipFill>
        <p:spPr>
          <a:xfrm>
            <a:off x="8324215" y="144145"/>
            <a:ext cx="3441700" cy="5975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247900" y="4647565"/>
            <a:ext cx="76962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>
                <a:solidFill>
                  <a:schemeClr val="accent2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Department of astronomy, Shanghai Jiao Tong Univerity</a:t>
            </a:r>
            <a:endParaRPr lang="zh-CN" altLang="en-US">
              <a:solidFill>
                <a:schemeClr val="accent2"/>
              </a:solidFill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</p:txBody>
      </p:sp>
      <p:sp>
        <p:nvSpPr>
          <p:cNvPr id="6" name="矩形: 圆顶角 8"/>
          <p:cNvSpPr/>
          <p:nvPr>
            <p:custDataLst>
              <p:tags r:id="rId4"/>
            </p:custDataLst>
          </p:nvPr>
        </p:nvSpPr>
        <p:spPr>
          <a:xfrm flipV="1">
            <a:off x="426085" y="711200"/>
            <a:ext cx="11340000" cy="5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A62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charset="-122"/>
              <a:ea typeface="微软雅黑" charset="-122"/>
            </a:endParaRPr>
          </a:p>
        </p:txBody>
      </p:sp>
      <p:sp>
        <p:nvSpPr>
          <p:cNvPr id="53" name="灯片编号占位符 5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r>
              <a:rPr lang="zh-CN" altLang="en-US" smtClean="0"/>
              <a:t>/</a:t>
            </a:r>
            <a:r>
              <a:rPr lang="en-US" altLang="zh-CN" smtClean="0"/>
              <a:t>16</a:t>
            </a:r>
            <a:endParaRPr lang="en-US" altLang="zh-CN" smtClean="0"/>
          </a:p>
        </p:txBody>
      </p:sp>
      <p:sp>
        <p:nvSpPr>
          <p:cNvPr id="112" name="文本框 111"/>
          <p:cNvSpPr txBox="1"/>
          <p:nvPr/>
        </p:nvSpPr>
        <p:spPr>
          <a:xfrm>
            <a:off x="4483100" y="6073775"/>
            <a:ext cx="322516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>
                <a:solidFill>
                  <a:schemeClr val="accent2"/>
                </a:solidFill>
              </a:rPr>
              <a:t>arXiv: 2303.10886, 2407.08381</a:t>
            </a:r>
            <a:endParaRPr lang="en-US" altLang="zh-CN" sz="16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矩形: 圆顶角 8"/>
          <p:cNvSpPr/>
          <p:nvPr>
            <p:custDataLst>
              <p:tags r:id="rId1"/>
            </p:custDataLst>
          </p:nvPr>
        </p:nvSpPr>
        <p:spPr>
          <a:xfrm flipV="1">
            <a:off x="426085" y="711200"/>
            <a:ext cx="11340000" cy="5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A62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charset="-122"/>
              <a:ea typeface="微软雅黑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81" t="-39299" r="3657"/>
          <a:stretch>
            <a:fillRect/>
          </a:stretch>
        </p:blipFill>
        <p:spPr>
          <a:xfrm>
            <a:off x="9139568" y="255429"/>
            <a:ext cx="2626310" cy="455772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426085" y="189230"/>
            <a:ext cx="81235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ea typeface="黑体" charset="0"/>
                <a:cs typeface="+mn-lt"/>
              </a:rPr>
              <a:t>Halo density profile </a:t>
            </a:r>
            <a:endParaRPr lang="en-US" altLang="zh-CN" sz="2800" b="1">
              <a:ea typeface="黑体" charset="0"/>
              <a:cs typeface="+mn-lt"/>
            </a:endParaRPr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r>
              <a:rPr lang="zh-CN" altLang="en-US" smtClean="0"/>
              <a:t>/</a:t>
            </a:r>
            <a:r>
              <a:rPr lang="en-US" altLang="zh-CN" smtClean="0"/>
              <a:t>16</a:t>
            </a:r>
            <a:endParaRPr lang="en-US" altLang="zh-CN" smtClean="0"/>
          </a:p>
        </p:txBody>
      </p:sp>
      <p:sp>
        <p:nvSpPr>
          <p:cNvPr id="48" name="文本框 47"/>
          <p:cNvSpPr txBox="1"/>
          <p:nvPr/>
        </p:nvSpPr>
        <p:spPr>
          <a:xfrm>
            <a:off x="613410" y="1941830"/>
            <a:ext cx="2256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"/>
            </a:pPr>
            <a:r>
              <a:rPr lang="en-US" altLang="zh-CN"/>
              <a:t>Reconstructionn：</a:t>
            </a:r>
            <a:endParaRPr lang="en-US" altLang="zh-CN"/>
          </a:p>
        </p:txBody>
      </p:sp>
      <p:sp>
        <p:nvSpPr>
          <p:cNvPr id="49" name="文本框 48"/>
          <p:cNvSpPr txBox="1"/>
          <p:nvPr>
            <p:custDataLst>
              <p:tags r:id="rId6"/>
            </p:custDataLst>
          </p:nvPr>
        </p:nvSpPr>
        <p:spPr>
          <a:xfrm>
            <a:off x="613410" y="2528570"/>
            <a:ext cx="2130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"/>
            </a:pPr>
            <a:r>
              <a:rPr lang="en-US" altLang="zh-CN"/>
              <a:t>Decomposition：</a:t>
            </a:r>
            <a:endParaRPr lang="en-US" altLang="zh-CN"/>
          </a:p>
        </p:txBody>
      </p:sp>
      <p:pic>
        <p:nvPicPr>
          <p:cNvPr id="4" name="图片 3" descr="截屏2023-10-19 20.26.4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408035" y="997585"/>
            <a:ext cx="3357880" cy="28435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26085" y="1114425"/>
            <a:ext cx="48183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l">
              <a:buFont typeface="Wingdings" panose="05000000000000000000" charset="0"/>
              <a:buChar char=""/>
            </a:pPr>
            <a:r>
              <a:rPr lang="en-US" altLang="zh-CN" sz="2000" b="1">
                <a:solidFill>
                  <a:schemeClr val="accent1"/>
                </a:solidFill>
                <a:sym typeface="+mn-ea"/>
              </a:rPr>
              <a:t>Disentangling the density profiles</a:t>
            </a:r>
            <a:endParaRPr lang="en-US" altLang="zh-CN" sz="2000" b="1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43835" y="1946910"/>
            <a:ext cx="58058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b="1">
                <a:sym typeface="+mn-ea"/>
              </a:rPr>
              <a:t>m</a:t>
            </a:r>
            <a:r>
              <a:rPr lang="zh-CN" altLang="en-US" b="1">
                <a:sym typeface="+mn-ea"/>
              </a:rPr>
              <a:t>atter field</a:t>
            </a:r>
            <a:r>
              <a:rPr lang="en-US" altLang="zh-CN" b="1">
                <a:sym typeface="+mn-ea"/>
              </a:rPr>
              <a:t> = </a:t>
            </a:r>
            <a:r>
              <a:rPr lang="zh-CN" altLang="en-US" b="1">
                <a:solidFill>
                  <a:schemeClr val="accent1"/>
                </a:solidFill>
                <a:sym typeface="+mn-ea"/>
              </a:rPr>
              <a:t>halo </a:t>
            </a:r>
            <a:r>
              <a:rPr lang="en-US" altLang="zh-CN" b="1">
                <a:solidFill>
                  <a:schemeClr val="accent1"/>
                </a:solidFill>
                <a:sym typeface="+mn-ea"/>
              </a:rPr>
              <a:t>field</a:t>
            </a:r>
            <a:r>
              <a:rPr lang="zh-CN" altLang="en-US" b="1">
                <a:latin typeface="宋体" charset="0"/>
                <a:ea typeface="宋体" charset="0"/>
                <a:sym typeface="+mn-ea"/>
              </a:rPr>
              <a:t>＊</a:t>
            </a:r>
            <a:r>
              <a:rPr lang="zh-CN" altLang="en-US" b="1">
                <a:solidFill>
                  <a:srgbClr val="C00000"/>
                </a:solidFill>
                <a:sym typeface="+mn-ea"/>
              </a:rPr>
              <a:t>halo </a:t>
            </a:r>
            <a:r>
              <a:rPr lang="en-US" altLang="zh-CN" b="1">
                <a:solidFill>
                  <a:srgbClr val="C00000"/>
                </a:solidFill>
                <a:sym typeface="+mn-ea"/>
              </a:rPr>
              <a:t>profiles</a:t>
            </a:r>
            <a:r>
              <a:rPr lang="en-US" altLang="zh-CN" b="1">
                <a:sym typeface="+mn-ea"/>
              </a:rPr>
              <a:t>  </a:t>
            </a:r>
            <a:endParaRPr lang="en-US" altLang="zh-CN" b="1"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2569845" y="2533650"/>
            <a:ext cx="615442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>
                <a:solidFill>
                  <a:srgbClr val="C00000"/>
                </a:solidFill>
                <a:sym typeface="+mn-ea"/>
              </a:rPr>
              <a:t>halo </a:t>
            </a:r>
            <a:r>
              <a:rPr lang="en-US" altLang="zh-CN" b="1">
                <a:solidFill>
                  <a:srgbClr val="C00000"/>
                </a:solidFill>
                <a:sym typeface="+mn-ea"/>
              </a:rPr>
              <a:t>profiles</a:t>
            </a:r>
            <a:r>
              <a:rPr lang="en-US" altLang="zh-CN" b="1">
                <a:sym typeface="+mn-ea"/>
              </a:rPr>
              <a:t> = m</a:t>
            </a:r>
            <a:r>
              <a:rPr lang="zh-CN" altLang="en-US" b="1">
                <a:sym typeface="+mn-ea"/>
              </a:rPr>
              <a:t>atter field</a:t>
            </a:r>
            <a:r>
              <a:rPr lang="en-US" altLang="zh-CN" b="1">
                <a:sym typeface="+mn-ea"/>
              </a:rPr>
              <a:t> / </a:t>
            </a:r>
            <a:r>
              <a:rPr lang="zh-CN" altLang="en-US" b="1">
                <a:solidFill>
                  <a:schemeClr val="accent1"/>
                </a:solidFill>
                <a:sym typeface="+mn-ea"/>
              </a:rPr>
              <a:t>halo </a:t>
            </a:r>
            <a:r>
              <a:rPr lang="en-US" altLang="zh-CN" b="1">
                <a:solidFill>
                  <a:schemeClr val="accent1"/>
                </a:solidFill>
                <a:sym typeface="+mn-ea"/>
              </a:rPr>
              <a:t>field  </a:t>
            </a:r>
            <a:r>
              <a:rPr lang="en-US" altLang="zh-CN">
                <a:solidFill>
                  <a:schemeClr val="tx1"/>
                </a:solidFill>
                <a:sym typeface="+mn-ea"/>
              </a:rPr>
              <a:t>(in Fourier space)</a:t>
            </a:r>
            <a:r>
              <a:rPr lang="en-US" altLang="zh-CN" b="1">
                <a:sym typeface="+mn-ea"/>
              </a:rPr>
              <a:t>  </a:t>
            </a:r>
            <a:endParaRPr lang="en-US" altLang="zh-CN" b="1">
              <a:sym typeface="+mn-ea"/>
            </a:endParaRPr>
          </a:p>
        </p:txBody>
      </p:sp>
      <p:sp>
        <p:nvSpPr>
          <p:cNvPr id="10" name="圆角矩形 9"/>
          <p:cNvSpPr/>
          <p:nvPr>
            <p:custDataLst>
              <p:tags r:id="rId10"/>
            </p:custDataLst>
          </p:nvPr>
        </p:nvSpPr>
        <p:spPr>
          <a:xfrm>
            <a:off x="400685" y="4352925"/>
            <a:ext cx="4205605" cy="1676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70535" y="4991100"/>
            <a:ext cx="4302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latin typeface="Times New Roman Bold" panose="02020503050405090304" charset="0"/>
                <a:cs typeface="Times New Roman Bold" panose="02020503050405090304" charset="0"/>
              </a:rPr>
              <a:t>halo catalogue</a:t>
            </a:r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</a:rPr>
              <a:t>: </a:t>
            </a:r>
            <a:r>
              <a:rPr lang="en-US" altLang="zh-CN">
                <a:latin typeface="Times New Roman" panose="02020503050405090304" charset="0"/>
                <a:cs typeface="Times New Roman" panose="02020503050405090304" charset="0"/>
                <a:sym typeface="+mn-ea"/>
              </a:rPr>
              <a:t>{</a:t>
            </a:r>
            <a:r>
              <a:rPr lang="en-US" altLang="zh-CN" i="1">
                <a:latin typeface="Times New Roman Italic" panose="02020503050405090304" charset="0"/>
                <a:cs typeface="Times New Roman Italic" panose="02020503050405090304" charset="0"/>
                <a:sym typeface="+mn-ea"/>
              </a:rPr>
              <a:t>P</a:t>
            </a:r>
            <a:r>
              <a:rPr lang="en-US" altLang="zh-CN" baseline="-25000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hh</a:t>
            </a:r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(</a:t>
            </a:r>
            <a:r>
              <a:rPr lang="en-US" altLang="zh-CN" i="1">
                <a:latin typeface="Times New Roman Italic" panose="02020503050405090304" charset="0"/>
                <a:cs typeface="Times New Roman Italic" panose="02020503050405090304" charset="0"/>
                <a:sym typeface="+mn-ea"/>
              </a:rPr>
              <a:t>k</a:t>
            </a:r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|</a:t>
            </a:r>
            <a:r>
              <a:rPr lang="en-US" altLang="zh-CN" i="1">
                <a:latin typeface="Times New Roman Italic" panose="02020503050405090304" charset="0"/>
                <a:cs typeface="Times New Roman Italic" panose="02020503050405090304" charset="0"/>
                <a:sym typeface="+mn-ea"/>
              </a:rPr>
              <a:t>m</a:t>
            </a:r>
            <a:r>
              <a:rPr lang="en-US" altLang="zh-CN" i="1" baseline="-25000">
                <a:latin typeface="Times New Roman Italic" panose="02020503050405090304" charset="0"/>
                <a:cs typeface="Times New Roman Italic" panose="02020503050405090304" charset="0"/>
                <a:sym typeface="+mn-ea"/>
              </a:rPr>
              <a:t>i</a:t>
            </a:r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)}, {</a:t>
            </a:r>
            <a:r>
              <a:rPr lang="en-US" altLang="zh-CN" i="1">
                <a:latin typeface="Times New Roman Italic" panose="02020503050405090304" charset="0"/>
                <a:cs typeface="Times New Roman Italic" panose="02020503050405090304" charset="0"/>
                <a:sym typeface="+mn-ea"/>
              </a:rPr>
              <a:t>n</a:t>
            </a:r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(</a:t>
            </a:r>
            <a:r>
              <a:rPr lang="en-US" altLang="zh-CN" i="1">
                <a:latin typeface="Times New Roman Italic" panose="02020503050405090304" charset="0"/>
                <a:cs typeface="Times New Roman Italic" panose="02020503050405090304" charset="0"/>
                <a:sym typeface="+mn-ea"/>
              </a:rPr>
              <a:t>m</a:t>
            </a:r>
            <a:r>
              <a:rPr lang="en-US" altLang="zh-CN" i="1" baseline="-25000">
                <a:latin typeface="Times New Roman Italic" panose="02020503050405090304" charset="0"/>
                <a:cs typeface="Times New Roman Italic" panose="02020503050405090304" charset="0"/>
                <a:sym typeface="+mn-ea"/>
              </a:rPr>
              <a:t>i</a:t>
            </a:r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)}</a:t>
            </a:r>
            <a:endParaRPr lang="en-US" altLang="zh-CN"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379855" y="4429125"/>
            <a:ext cx="23793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</a:rPr>
              <a:t>Matter field: </a:t>
            </a:r>
            <a:r>
              <a:rPr lang="en-US" altLang="zh-CN">
                <a:latin typeface="Times New Roman" panose="02020503050405090304" charset="0"/>
                <a:cs typeface="Times New Roman" panose="02020503050405090304" charset="0"/>
                <a:sym typeface="+mn-ea"/>
              </a:rPr>
              <a:t>{</a:t>
            </a:r>
            <a:r>
              <a:rPr lang="en-US" altLang="zh-CN" i="1">
                <a:latin typeface="Times New Roman Italic" panose="02020503050405090304" charset="0"/>
                <a:cs typeface="Times New Roman Italic" panose="02020503050405090304" charset="0"/>
                <a:sym typeface="+mn-ea"/>
              </a:rPr>
              <a:t>P</a:t>
            </a:r>
            <a:r>
              <a:rPr lang="en-US" altLang="zh-CN" baseline="-25000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hm</a:t>
            </a:r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(</a:t>
            </a:r>
            <a:r>
              <a:rPr lang="en-US" altLang="zh-CN" i="1">
                <a:latin typeface="Times New Roman Italic" panose="02020503050405090304" charset="0"/>
                <a:cs typeface="Times New Roman Italic" panose="02020503050405090304" charset="0"/>
                <a:sym typeface="+mn-ea"/>
              </a:rPr>
              <a:t>k</a:t>
            </a:r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|</a:t>
            </a:r>
            <a:r>
              <a:rPr lang="en-US" altLang="zh-CN" i="1">
                <a:latin typeface="Times New Roman Italic" panose="02020503050405090304" charset="0"/>
                <a:cs typeface="Times New Roman Italic" panose="02020503050405090304" charset="0"/>
                <a:sym typeface="+mn-ea"/>
              </a:rPr>
              <a:t>m</a:t>
            </a:r>
            <a:r>
              <a:rPr lang="en-US" altLang="zh-CN" i="1" baseline="-25000">
                <a:latin typeface="Times New Roman Italic" panose="02020503050405090304" charset="0"/>
                <a:cs typeface="Times New Roman Italic" panose="02020503050405090304" charset="0"/>
                <a:sym typeface="+mn-ea"/>
              </a:rPr>
              <a:t>i</a:t>
            </a:r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)}</a:t>
            </a:r>
            <a:endParaRPr lang="en-US" altLang="zh-CN"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cxnSp>
        <p:nvCxnSpPr>
          <p:cNvPr id="64" name="直接箭头连接符 63"/>
          <p:cNvCxnSpPr/>
          <p:nvPr>
            <p:custDataLst>
              <p:tags r:id="rId11"/>
            </p:custDataLst>
          </p:nvPr>
        </p:nvCxnSpPr>
        <p:spPr>
          <a:xfrm>
            <a:off x="4709160" y="5160010"/>
            <a:ext cx="3256280" cy="0"/>
          </a:xfrm>
          <a:prstGeom prst="straightConnector1">
            <a:avLst/>
          </a:prstGeom>
          <a:ln w="76200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4908550" y="4679950"/>
            <a:ext cx="27432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>
              <a:lnSpc>
                <a:spcPct val="150000"/>
              </a:lnSpc>
            </a:pPr>
            <a:r>
              <a:rPr lang="en-US" altLang="zh-CN" sz="1600"/>
              <a:t>A set of constraints derived from the halo model  </a:t>
            </a:r>
            <a:endParaRPr lang="en-US" altLang="zh-CN" sz="1600"/>
          </a:p>
        </p:txBody>
      </p:sp>
      <p:sp>
        <p:nvSpPr>
          <p:cNvPr id="18" name="文本框 17"/>
          <p:cNvSpPr txBox="1"/>
          <p:nvPr/>
        </p:nvSpPr>
        <p:spPr>
          <a:xfrm>
            <a:off x="7969885" y="4950460"/>
            <a:ext cx="4015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 set of </a:t>
            </a:r>
            <a:r>
              <a:rPr lang="en-US" altLang="zh-CN" b="1"/>
              <a:t>matching profiles</a:t>
            </a:r>
            <a:r>
              <a:rPr lang="en-US" altLang="zh-CN"/>
              <a:t> </a:t>
            </a:r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{</a:t>
            </a:r>
            <a:r>
              <a:rPr lang="en-US" altLang="zh-CN" i="1">
                <a:latin typeface="Times New Roman Italic" panose="02020503050405090304" charset="0"/>
                <a:cs typeface="Times New Roman Italic" panose="02020503050405090304" charset="0"/>
                <a:sym typeface="+mn-ea"/>
              </a:rPr>
              <a:t>W</a:t>
            </a:r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(</a:t>
            </a:r>
            <a:r>
              <a:rPr lang="en-US" altLang="zh-CN" i="1">
                <a:latin typeface="Times New Roman Italic" panose="02020503050405090304" charset="0"/>
                <a:cs typeface="Times New Roman Italic" panose="02020503050405090304" charset="0"/>
                <a:sym typeface="+mn-ea"/>
              </a:rPr>
              <a:t>k</a:t>
            </a:r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|</a:t>
            </a:r>
            <a:r>
              <a:rPr lang="en-US" altLang="zh-CN" i="1">
                <a:latin typeface="Times New Roman Italic" panose="02020503050405090304" charset="0"/>
                <a:cs typeface="Times New Roman Italic" panose="02020503050405090304" charset="0"/>
                <a:sym typeface="+mn-ea"/>
              </a:rPr>
              <a:t>m</a:t>
            </a:r>
            <a:r>
              <a:rPr lang="en-US" altLang="zh-CN" i="1" baseline="-25000">
                <a:latin typeface="Times New Roman Italic" panose="02020503050405090304" charset="0"/>
                <a:cs typeface="Times New Roman Italic" panose="02020503050405090304" charset="0"/>
                <a:sym typeface="+mn-ea"/>
              </a:rPr>
              <a:t>i</a:t>
            </a:r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)}</a:t>
            </a:r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16" name="文本框 15"/>
          <p:cNvSpPr txBox="1"/>
          <p:nvPr/>
        </p:nvSpPr>
        <p:spPr>
          <a:xfrm>
            <a:off x="962025" y="5535295"/>
            <a:ext cx="3476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</a:rPr>
              <a:t>Unresolved term: {</a:t>
            </a:r>
            <a:r>
              <a:rPr lang="en-US" altLang="zh-CN">
                <a:latin typeface="Times New Roman" panose="02020503050405090304" charset="0"/>
                <a:cs typeface="Times New Roman" panose="02020503050405090304" charset="0"/>
                <a:sym typeface="+mn-ea"/>
              </a:rPr>
              <a:t>{</a:t>
            </a:r>
            <a:r>
              <a:rPr lang="en-US" altLang="zh-CN" i="1">
                <a:latin typeface="Times New Roman Italic" panose="02020503050405090304" charset="0"/>
                <a:cs typeface="Times New Roman Italic" panose="02020503050405090304" charset="0"/>
                <a:sym typeface="+mn-ea"/>
              </a:rPr>
              <a:t>P</a:t>
            </a:r>
            <a:r>
              <a:rPr lang="en-US" altLang="zh-CN" baseline="30000">
                <a:latin typeface="Times New Roman" panose="02020503050405090304" charset="0"/>
                <a:cs typeface="Times New Roman" panose="02020503050405090304" charset="0"/>
                <a:sym typeface="+mn-ea"/>
              </a:rPr>
              <a:t>unr</a:t>
            </a:r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(</a:t>
            </a:r>
            <a:r>
              <a:rPr lang="en-US" altLang="zh-CN" i="1">
                <a:latin typeface="Times New Roman Italic" panose="02020503050405090304" charset="0"/>
                <a:cs typeface="Times New Roman Italic" panose="02020503050405090304" charset="0"/>
                <a:sym typeface="+mn-ea"/>
              </a:rPr>
              <a:t>k</a:t>
            </a:r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|</a:t>
            </a:r>
            <a:r>
              <a:rPr lang="en-US" altLang="zh-CN" i="1">
                <a:latin typeface="Times New Roman Italic" panose="02020503050405090304" charset="0"/>
                <a:cs typeface="Times New Roman Italic" panose="02020503050405090304" charset="0"/>
                <a:sym typeface="+mn-ea"/>
              </a:rPr>
              <a:t>m</a:t>
            </a:r>
            <a:r>
              <a:rPr lang="en-US" altLang="zh-CN" i="1" baseline="-25000">
                <a:latin typeface="Times New Roman Italic" panose="02020503050405090304" charset="0"/>
                <a:cs typeface="Times New Roman Italic" panose="02020503050405090304" charset="0"/>
                <a:sym typeface="+mn-ea"/>
              </a:rPr>
              <a:t>i</a:t>
            </a:r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)}</a:t>
            </a:r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</a:rPr>
              <a:t>}</a:t>
            </a:r>
            <a:endParaRPr lang="en-US" altLang="zh-CN"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26085" y="3648710"/>
            <a:ext cx="48183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l">
              <a:buFont typeface="Wingdings" panose="05000000000000000000" charset="0"/>
              <a:buChar char=""/>
            </a:pPr>
            <a:r>
              <a:rPr lang="en-US" altLang="zh-CN" sz="2000" b="1">
                <a:solidFill>
                  <a:schemeClr val="accent1"/>
                </a:solidFill>
                <a:sym typeface="+mn-ea"/>
              </a:rPr>
              <a:t>Solving for the matching profile</a:t>
            </a:r>
            <a:endParaRPr lang="en-US" altLang="zh-CN" sz="2000" b="1">
              <a:solidFill>
                <a:schemeClr val="accent1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矩形: 圆顶角 8"/>
          <p:cNvSpPr/>
          <p:nvPr>
            <p:custDataLst>
              <p:tags r:id="rId1"/>
            </p:custDataLst>
          </p:nvPr>
        </p:nvSpPr>
        <p:spPr>
          <a:xfrm flipV="1">
            <a:off x="426085" y="711200"/>
            <a:ext cx="11340000" cy="5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A62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charset="-122"/>
              <a:ea typeface="微软雅黑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81" t="-39299" r="3657"/>
          <a:stretch>
            <a:fillRect/>
          </a:stretch>
        </p:blipFill>
        <p:spPr>
          <a:xfrm>
            <a:off x="9139568" y="255429"/>
            <a:ext cx="2626310" cy="455772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426085" y="189230"/>
            <a:ext cx="81235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ea typeface="黑体" charset="0"/>
                <a:cs typeface="+mn-lt"/>
              </a:rPr>
              <a:t>Halo density profile </a:t>
            </a:r>
            <a:endParaRPr lang="en-US" altLang="zh-CN" sz="2800" b="1">
              <a:ea typeface="黑体" charset="0"/>
              <a:cs typeface="+mn-lt"/>
            </a:endParaRPr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r>
              <a:rPr lang="zh-CN" altLang="en-US" smtClean="0"/>
              <a:t>/</a:t>
            </a:r>
            <a:r>
              <a:rPr lang="en-US" altLang="zh-CN" smtClean="0"/>
              <a:t>16</a:t>
            </a:r>
            <a:endParaRPr lang="en-US" altLang="zh-CN" smtClean="0"/>
          </a:p>
        </p:txBody>
      </p:sp>
      <p:pic>
        <p:nvPicPr>
          <p:cNvPr id="14" name="图片 13" descr="截屏2024-08-12 20.13.5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33242" r="33427"/>
          <a:stretch>
            <a:fillRect/>
          </a:stretch>
        </p:blipFill>
        <p:spPr>
          <a:xfrm>
            <a:off x="4083050" y="1066800"/>
            <a:ext cx="2878455" cy="2967355"/>
          </a:xfrm>
          <a:prstGeom prst="rect">
            <a:avLst/>
          </a:prstGeom>
        </p:spPr>
      </p:pic>
      <p:sp>
        <p:nvSpPr>
          <p:cNvPr id="17" name="右箭头 16"/>
          <p:cNvSpPr/>
          <p:nvPr>
            <p:custDataLst>
              <p:tags r:id="rId8"/>
            </p:custDataLst>
          </p:nvPr>
        </p:nvSpPr>
        <p:spPr>
          <a:xfrm>
            <a:off x="2532380" y="2042795"/>
            <a:ext cx="935990" cy="16700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4083050" y="3978275"/>
            <a:ext cx="2879090" cy="2743200"/>
            <a:chOff x="6200" y="2485"/>
            <a:chExt cx="4137" cy="4307"/>
          </a:xfrm>
        </p:grpSpPr>
        <p:pic>
          <p:nvPicPr>
            <p:cNvPr id="25" name="图片 24" descr="截屏2024-08-22 15.35.17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l="33901" r="33599"/>
            <a:stretch>
              <a:fillRect/>
            </a:stretch>
          </p:blipFill>
          <p:spPr>
            <a:xfrm>
              <a:off x="6200" y="2485"/>
              <a:ext cx="4137" cy="4307"/>
            </a:xfrm>
            <a:prstGeom prst="rect">
              <a:avLst/>
            </a:prstGeom>
          </p:spPr>
        </p:pic>
        <p:pic>
          <p:nvPicPr>
            <p:cNvPr id="26" name="图片 25" descr="截屏2023-06-19 09.19.14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8757" y="2819"/>
              <a:ext cx="1475" cy="1291"/>
            </a:xfrm>
            <a:prstGeom prst="rect">
              <a:avLst/>
            </a:prstGeom>
          </p:spPr>
        </p:pic>
        <p:pic>
          <p:nvPicPr>
            <p:cNvPr id="27" name="图片 26" descr="截屏2024-08-22 15.39.31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6890" y="5304"/>
              <a:ext cx="1324" cy="782"/>
            </a:xfrm>
            <a:prstGeom prst="rect">
              <a:avLst/>
            </a:prstGeom>
          </p:spPr>
        </p:pic>
      </p:grpSp>
      <p:pic>
        <p:nvPicPr>
          <p:cNvPr id="7" name="图片 6" descr="截屏2023-10-17 19.06.53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t="14484" b="17395"/>
          <a:stretch>
            <a:fillRect/>
          </a:stretch>
        </p:blipFill>
        <p:spPr>
          <a:xfrm>
            <a:off x="8255635" y="1595755"/>
            <a:ext cx="3339465" cy="44704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737475" y="1227455"/>
            <a:ext cx="30499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</a:rPr>
              <a:t>Einasto profile (dashed curves):</a:t>
            </a:r>
            <a:endParaRPr lang="en-US" altLang="zh-CN"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647940" y="2112010"/>
            <a:ext cx="38938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"/>
            </a:pPr>
            <a:r>
              <a:rPr lang="zh-CN" altLang="en-US" sz="1600">
                <a:solidFill>
                  <a:schemeClr val="tx1"/>
                </a:solidFill>
                <a:latin typeface="Times New Roman Italic" panose="02020503050405090304" charset="0"/>
                <a:cs typeface="Times New Roman Italic" panose="02020503050405090304" charset="0"/>
                <a:sym typeface="+mn-ea"/>
              </a:rPr>
              <a:t>R</a:t>
            </a:r>
            <a:r>
              <a:rPr lang="zh-CN" altLang="en-US" sz="1600" baseline="-25000">
                <a:solidFill>
                  <a:schemeClr val="tx1"/>
                </a:solidFill>
                <a:latin typeface="Times New Roman" panose="02020503050405090304" charset="0"/>
                <a:cs typeface="Times New Roman" panose="02020503050405090304" charset="0"/>
                <a:sym typeface="+mn-ea"/>
              </a:rPr>
              <a:t>id</a:t>
            </a:r>
            <a:r>
              <a:rPr lang="en-US" altLang="zh-CN" sz="1600" baseline="-25000">
                <a:solidFill>
                  <a:schemeClr val="tx1"/>
                </a:solidFill>
                <a:latin typeface="Times New Roman" panose="02020503050405090304" charset="0"/>
                <a:cs typeface="Times New Roman" panose="02020503050405090304" charset="0"/>
                <a:sym typeface="+mn-ea"/>
              </a:rPr>
              <a:t> </a:t>
            </a:r>
            <a:r>
              <a:rPr lang="en-US" altLang="zh-CN" sz="1600">
                <a:solidFill>
                  <a:schemeClr val="tx1"/>
                </a:solidFill>
                <a:sym typeface="+mn-ea"/>
              </a:rPr>
              <a:t>matching profiles</a:t>
            </a:r>
            <a:r>
              <a:rPr lang="en-US" altLang="zh-CN" sz="1600"/>
              <a:t> agree well with Einasto fit up to large scale (5</a:t>
            </a:r>
            <a:r>
              <a:rPr lang="en-US" altLang="zh-CN" sz="1600" i="1"/>
              <a:t>R</a:t>
            </a:r>
            <a:r>
              <a:rPr lang="en-US" altLang="zh-CN" sz="1600" baseline="-25000"/>
              <a:t>vir</a:t>
            </a:r>
            <a:r>
              <a:rPr lang="en-US" altLang="zh-CN" sz="1600"/>
              <a:t>);</a:t>
            </a:r>
            <a:endParaRPr lang="zh-CN" altLang="en-US" sz="160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"/>
            </a:pPr>
            <a:r>
              <a:rPr lang="zh-CN" altLang="en-US" sz="1600">
                <a:solidFill>
                  <a:schemeClr val="accent1"/>
                </a:solidFill>
                <a:latin typeface="Times New Roman Italic" panose="02020503050405090304" charset="0"/>
                <a:cs typeface="Times New Roman Italic" panose="02020503050405090304" charset="0"/>
                <a:sym typeface="+mn-ea"/>
              </a:rPr>
              <a:t>R</a:t>
            </a:r>
            <a:r>
              <a:rPr lang="zh-CN" altLang="en-US" sz="1600" baseline="-25000">
                <a:solidFill>
                  <a:schemeClr val="accent1"/>
                </a:solidFill>
                <a:latin typeface="Times New Roman" panose="02020503050405090304" charset="0"/>
                <a:cs typeface="Times New Roman" panose="02020503050405090304" charset="0"/>
                <a:sym typeface="+mn-ea"/>
              </a:rPr>
              <a:t>id</a:t>
            </a:r>
            <a:r>
              <a:rPr lang="zh-CN" altLang="en-US" sz="1600">
                <a:solidFill>
                  <a:schemeClr val="accent1"/>
                </a:solidFill>
                <a:latin typeface="Times New Roman Italic" panose="02020503050405090304" charset="0"/>
                <a:cs typeface="Times New Roman Italic" panose="02020503050405090304" charset="0"/>
                <a:sym typeface="+mn-ea"/>
              </a:rPr>
              <a:t> </a:t>
            </a:r>
            <a:r>
              <a:rPr lang="en-US" altLang="zh-CN" sz="1600">
                <a:sym typeface="+mn-ea"/>
              </a:rPr>
              <a:t>and </a:t>
            </a:r>
            <a:r>
              <a:rPr lang="en-US" altLang="zh-CN" sz="1600">
                <a:solidFill>
                  <a:srgbClr val="C00000"/>
                </a:solidFill>
                <a:sym typeface="+mn-ea"/>
              </a:rPr>
              <a:t>Eiansto profile </a:t>
            </a:r>
            <a:r>
              <a:rPr lang="en-US" altLang="zh-CN" sz="1600">
                <a:sym typeface="+mn-ea"/>
              </a:rPr>
              <a:t>are coupled.</a:t>
            </a:r>
            <a:endParaRPr lang="zh-CN" altLang="en-US" sz="1600">
              <a:solidFill>
                <a:schemeClr val="tx1"/>
              </a:solidFill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59765" y="1933575"/>
            <a:ext cx="18726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Input </a:t>
            </a:r>
            <a:r>
              <a:rPr lang="en-US" altLang="zh-CN" i="1">
                <a:solidFill>
                  <a:schemeClr val="tx1"/>
                </a:solidFill>
                <a:latin typeface="Times New Roman Italic" panose="02020503050405090304" charset="0"/>
                <a:cs typeface="Times New Roman Italic" panose="02020503050405090304" charset="0"/>
                <a:sym typeface="+mn-ea"/>
              </a:rPr>
              <a:t>R</a:t>
            </a:r>
            <a:r>
              <a:rPr lang="en-US" altLang="zh-CN" baseline="-25000">
                <a:solidFill>
                  <a:schemeClr val="tx1"/>
                </a:solidFill>
                <a:latin typeface="Times New Roman" panose="02020503050405090304" charset="0"/>
                <a:cs typeface="Times New Roman" panose="02020503050405090304" charset="0"/>
                <a:sym typeface="+mn-ea"/>
              </a:rPr>
              <a:t>id</a:t>
            </a:r>
            <a:r>
              <a:rPr lang="en-US" altLang="zh-CN">
                <a:solidFill>
                  <a:schemeClr val="tx1"/>
                </a:solidFill>
                <a:sym typeface="+mn-ea"/>
              </a:rPr>
              <a:t> catalog</a:t>
            </a:r>
            <a:endParaRPr lang="en-US" altLang="zh-CN">
              <a:solidFill>
                <a:schemeClr val="tx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26085" y="828675"/>
            <a:ext cx="48183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l">
              <a:buFont typeface="Wingdings" panose="05000000000000000000" charset="0"/>
              <a:buChar char=""/>
            </a:pPr>
            <a:r>
              <a:rPr lang="en-US" altLang="zh-CN" sz="2000" b="1">
                <a:solidFill>
                  <a:schemeClr val="accent1"/>
                </a:solidFill>
                <a:sym typeface="+mn-ea"/>
              </a:rPr>
              <a:t>Matching profiles of </a:t>
            </a:r>
            <a:r>
              <a:rPr lang="en-US" altLang="zh-CN" sz="2000" i="1">
                <a:solidFill>
                  <a:schemeClr val="accent1"/>
                </a:solidFill>
                <a:latin typeface="Times New Roman Italic" panose="02020503050405090304" charset="0"/>
                <a:cs typeface="Times New Roman Italic" panose="02020503050405090304" charset="0"/>
                <a:sym typeface="+mn-ea"/>
              </a:rPr>
              <a:t>R</a:t>
            </a:r>
            <a:r>
              <a:rPr lang="en-US" altLang="zh-CN" sz="2000" baseline="-25000">
                <a:solidFill>
                  <a:schemeClr val="accent1"/>
                </a:solidFill>
                <a:latin typeface="Times New Roman" panose="02020503050405090304" charset="0"/>
                <a:cs typeface="Times New Roman" panose="02020503050405090304" charset="0"/>
                <a:sym typeface="+mn-ea"/>
              </a:rPr>
              <a:t>id</a:t>
            </a:r>
            <a:r>
              <a:rPr lang="en-US" altLang="zh-CN" sz="2000">
                <a:solidFill>
                  <a:schemeClr val="accent1"/>
                </a:solidFill>
                <a:sym typeface="+mn-ea"/>
              </a:rPr>
              <a:t> </a:t>
            </a:r>
            <a:r>
              <a:rPr lang="en-US" altLang="zh-CN" sz="2000" b="1">
                <a:solidFill>
                  <a:schemeClr val="accent1"/>
                </a:solidFill>
                <a:sym typeface="+mn-ea"/>
              </a:rPr>
              <a:t>catalog</a:t>
            </a:r>
            <a:endParaRPr lang="en-US" altLang="zh-CN" sz="2000" b="1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187575" y="2571115"/>
            <a:ext cx="18726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"/>
            </a:pPr>
            <a:r>
              <a:rPr lang="en-US" altLang="zh-CN"/>
              <a:t>Fourier space:</a:t>
            </a:r>
            <a:endParaRPr lang="en-US" altLang="zh-CN"/>
          </a:p>
        </p:txBody>
      </p:sp>
      <p:sp>
        <p:nvSpPr>
          <p:cNvPr id="23" name="文本框 22"/>
          <p:cNvSpPr txBox="1"/>
          <p:nvPr/>
        </p:nvSpPr>
        <p:spPr>
          <a:xfrm>
            <a:off x="2187575" y="5564505"/>
            <a:ext cx="18726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"/>
            </a:pPr>
            <a:r>
              <a:rPr lang="en-US" altLang="zh-CN"/>
              <a:t>Real space:</a:t>
            </a:r>
            <a:endParaRPr lang="en-US" altLang="zh-CN"/>
          </a:p>
        </p:txBody>
      </p:sp>
      <p:pic>
        <p:nvPicPr>
          <p:cNvPr id="28" name="图片 27" descr="截屏2023-10-19 20.26.46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8025130" y="3613150"/>
            <a:ext cx="3239135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4" name="圆角矩形 43"/>
          <p:cNvSpPr/>
          <p:nvPr>
            <p:custDataLst>
              <p:tags r:id="rId1"/>
            </p:custDataLst>
          </p:nvPr>
        </p:nvSpPr>
        <p:spPr>
          <a:xfrm>
            <a:off x="4404995" y="2694940"/>
            <a:ext cx="7360285" cy="244411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: 圆顶角 8"/>
          <p:cNvSpPr/>
          <p:nvPr>
            <p:custDataLst>
              <p:tags r:id="rId2"/>
            </p:custDataLst>
          </p:nvPr>
        </p:nvSpPr>
        <p:spPr>
          <a:xfrm flipV="1">
            <a:off x="426085" y="711200"/>
            <a:ext cx="11340000" cy="5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A62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charset="-122"/>
              <a:ea typeface="微软雅黑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81" t="-39299" r="3657"/>
          <a:stretch>
            <a:fillRect/>
          </a:stretch>
        </p:blipFill>
        <p:spPr>
          <a:xfrm>
            <a:off x="9139568" y="255429"/>
            <a:ext cx="2626310" cy="455772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426085" y="189230"/>
            <a:ext cx="81235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ea typeface="黑体" charset="0"/>
                <a:cs typeface="+mn-lt"/>
              </a:rPr>
              <a:t>Halo model implementation</a:t>
            </a:r>
            <a:endParaRPr lang="en-US" sz="2800" b="1">
              <a:ea typeface="黑体" charset="0"/>
              <a:cs typeface="+mn-lt"/>
            </a:endParaRPr>
          </a:p>
        </p:txBody>
      </p:sp>
      <p:pic>
        <p:nvPicPr>
          <p:cNvPr id="17" name="Content Placeholder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957830" y="6067425"/>
            <a:ext cx="2106930" cy="600075"/>
          </a:xfrm>
          <a:prstGeom prst="rect">
            <a:avLst/>
          </a:prstGeom>
        </p:spPr>
      </p:pic>
      <p:sp>
        <p:nvSpPr>
          <p:cNvPr id="35" name="灯片编号占位符 3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p>
            <a:r>
              <a:rPr lang="en-US" altLang="zh-CN" smtClean="0"/>
              <a:t>12/16</a:t>
            </a:r>
            <a:endParaRPr lang="en-US" altLang="zh-CN" smtClean="0"/>
          </a:p>
        </p:txBody>
      </p:sp>
      <p:grpSp>
        <p:nvGrpSpPr>
          <p:cNvPr id="16" name="组合 15"/>
          <p:cNvGrpSpPr/>
          <p:nvPr/>
        </p:nvGrpSpPr>
        <p:grpSpPr>
          <a:xfrm>
            <a:off x="662732" y="1481473"/>
            <a:ext cx="3515579" cy="4612447"/>
            <a:chOff x="889" y="795"/>
            <a:chExt cx="6562" cy="8593"/>
          </a:xfrm>
        </p:grpSpPr>
        <p:pic>
          <p:nvPicPr>
            <p:cNvPr id="18" name="图片 17" descr="截屏2024-08-15 00.28.42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889" y="1068"/>
              <a:ext cx="6562" cy="8320"/>
            </a:xfrm>
            <a:prstGeom prst="rect">
              <a:avLst/>
            </a:prstGeom>
          </p:spPr>
        </p:pic>
        <p:pic>
          <p:nvPicPr>
            <p:cNvPr id="19" name="图片 18" descr="截屏2023-06-19 09.19.14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2105" y="4014"/>
              <a:ext cx="2323" cy="2032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>
              <p:custDataLst>
                <p:tags r:id="rId14"/>
              </p:custDataLst>
            </p:nvPr>
          </p:nvSpPr>
          <p:spPr>
            <a:xfrm>
              <a:off x="3107" y="795"/>
              <a:ext cx="3339" cy="51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zh-CN" sz="1200"/>
                <a:t>log</a:t>
              </a:r>
              <a:r>
                <a:rPr lang="en-US" altLang="zh-CN" sz="1200" i="1"/>
                <a:t>m</a:t>
              </a:r>
              <a:r>
                <a:rPr lang="en-US" altLang="zh-CN" sz="1200" baseline="-25000"/>
                <a:t>1</a:t>
              </a:r>
              <a:r>
                <a:rPr lang="en-US" altLang="zh-CN" sz="1200"/>
                <a:t>:[13.15,13.70]</a:t>
              </a:r>
              <a:endParaRPr lang="en-US" altLang="zh-CN" sz="1200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426085" y="997585"/>
            <a:ext cx="635508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charset="0"/>
              <a:buChar char=""/>
            </a:pPr>
            <a:r>
              <a:rPr lang="en-US" altLang="zh-CN" sz="2000" b="1">
                <a:solidFill>
                  <a:schemeClr val="accent1"/>
                </a:solidFill>
                <a:sym typeface="+mn-ea"/>
              </a:rPr>
              <a:t>Model compoments</a:t>
            </a:r>
            <a:endParaRPr lang="en-US" altLang="zh-CN" sz="2000" b="1">
              <a:solidFill>
                <a:schemeClr val="accent1"/>
              </a:solidFill>
              <a:sym typeface="+mn-ea"/>
            </a:endParaRPr>
          </a:p>
        </p:txBody>
      </p:sp>
      <p:pic>
        <p:nvPicPr>
          <p:cNvPr id="12" name="图片 11" descr="截屏2025-05-23 22.26.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90565" y="1800860"/>
            <a:ext cx="4391025" cy="60071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26085" y="6144260"/>
            <a:ext cx="26257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solidFill>
                  <a:schemeClr val="tx1"/>
                </a:solidFill>
                <a:sym typeface="+mn-ea"/>
              </a:rPr>
              <a:t>Relative density profile:</a:t>
            </a:r>
            <a:endParaRPr lang="en-US" altLang="zh-CN">
              <a:solidFill>
                <a:schemeClr val="tx1"/>
              </a:solidFill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897120" y="1058545"/>
            <a:ext cx="41433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"/>
            </a:pPr>
            <a:r>
              <a:rPr lang="en-US" altLang="zh-CN"/>
              <a:t>Halo-matter correlation function:</a:t>
            </a:r>
            <a:endParaRPr lang="en-US" altLang="zh-CN"/>
          </a:p>
        </p:txBody>
      </p:sp>
      <p:sp>
        <p:nvSpPr>
          <p:cNvPr id="25" name="文本框 24"/>
          <p:cNvSpPr txBox="1"/>
          <p:nvPr/>
        </p:nvSpPr>
        <p:spPr>
          <a:xfrm>
            <a:off x="6649720" y="1409065"/>
            <a:ext cx="14020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buFont typeface="Arial" panose="020B0604020202090204" pitchFamily="34" charset="0"/>
              <a:buNone/>
            </a:pPr>
            <a:r>
              <a:rPr lang="en-US" altLang="zh-CN" sz="1600">
                <a:solidFill>
                  <a:schemeClr val="accent1"/>
                </a:solidFill>
              </a:rPr>
              <a:t>1-halo term</a:t>
            </a:r>
            <a:endParaRPr lang="en-US" altLang="zh-CN" sz="1600">
              <a:solidFill>
                <a:schemeClr val="accent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319135" y="1409065"/>
            <a:ext cx="14020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buFont typeface="Arial" panose="020B0604020202090204" pitchFamily="34" charset="0"/>
              <a:buNone/>
            </a:pPr>
            <a:r>
              <a:rPr lang="en-US" altLang="zh-CN" sz="1600">
                <a:solidFill>
                  <a:srgbClr val="C00000"/>
                </a:solidFill>
              </a:rPr>
              <a:t>2-halo term</a:t>
            </a:r>
            <a:endParaRPr lang="en-US" altLang="zh-CN" sz="1600">
              <a:solidFill>
                <a:srgbClr val="C00000"/>
              </a:solidFill>
            </a:endParaRPr>
          </a:p>
        </p:txBody>
      </p:sp>
      <p:sp>
        <p:nvSpPr>
          <p:cNvPr id="29" name="圆角矩形 28"/>
          <p:cNvSpPr/>
          <p:nvPr>
            <p:custDataLst>
              <p:tags r:id="rId16"/>
            </p:custDataLst>
          </p:nvPr>
        </p:nvSpPr>
        <p:spPr>
          <a:xfrm>
            <a:off x="6963410" y="1955165"/>
            <a:ext cx="866140" cy="29210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0" name="直接箭头连接符 29"/>
          <p:cNvCxnSpPr/>
          <p:nvPr/>
        </p:nvCxnSpPr>
        <p:spPr>
          <a:xfrm>
            <a:off x="7396480" y="1675765"/>
            <a:ext cx="0" cy="283845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1" name="圆角矩形 30"/>
          <p:cNvSpPr/>
          <p:nvPr>
            <p:custDataLst>
              <p:tags r:id="rId17"/>
            </p:custDataLst>
          </p:nvPr>
        </p:nvSpPr>
        <p:spPr>
          <a:xfrm>
            <a:off x="8051800" y="1974215"/>
            <a:ext cx="2106930" cy="2921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2" name="直接箭头连接符 31"/>
          <p:cNvCxnSpPr/>
          <p:nvPr/>
        </p:nvCxnSpPr>
        <p:spPr>
          <a:xfrm>
            <a:off x="8991600" y="1700530"/>
            <a:ext cx="0" cy="273685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4" name="图片 33" descr="/private/var/folders/k3/0b8d54m97yb9kqrlrpjbq6zw0000gn/T/com.kingsoft.wpsoffice.mac/photoeditapp/20250524134431/temp.pngtemp"/>
          <p:cNvPicPr>
            <a:picLocks noChangeAspect="1"/>
          </p:cNvPicPr>
          <p:nvPr/>
        </p:nvPicPr>
        <p:blipFill>
          <a:blip r:embed="rId18"/>
          <a:srcRect b="75746"/>
          <a:stretch>
            <a:fillRect/>
          </a:stretch>
        </p:blipFill>
        <p:spPr>
          <a:xfrm>
            <a:off x="6518910" y="2844800"/>
            <a:ext cx="5247005" cy="500380"/>
          </a:xfrm>
          <a:prstGeom prst="rect">
            <a:avLst/>
          </a:prstGeom>
        </p:spPr>
      </p:pic>
      <p:cxnSp>
        <p:nvCxnSpPr>
          <p:cNvPr id="36" name="直接箭头连接符 35"/>
          <p:cNvCxnSpPr/>
          <p:nvPr/>
        </p:nvCxnSpPr>
        <p:spPr>
          <a:xfrm>
            <a:off x="2538095" y="3002280"/>
            <a:ext cx="2359025" cy="98425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>
            <a:stCxn id="18" idx="3"/>
          </p:cNvCxnSpPr>
          <p:nvPr/>
        </p:nvCxnSpPr>
        <p:spPr>
          <a:xfrm>
            <a:off x="4178300" y="3860800"/>
            <a:ext cx="548640" cy="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/>
          <p:nvPr/>
        </p:nvCxnSpPr>
        <p:spPr>
          <a:xfrm flipV="1">
            <a:off x="4170680" y="4876800"/>
            <a:ext cx="448945" cy="699770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5116830" y="2907665"/>
            <a:ext cx="14014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1-halo term:</a:t>
            </a:r>
            <a:endParaRPr lang="en-US" altLang="zh-CN"/>
          </a:p>
        </p:txBody>
      </p:sp>
      <p:sp>
        <p:nvSpPr>
          <p:cNvPr id="40" name="文本框 39"/>
          <p:cNvSpPr txBox="1"/>
          <p:nvPr/>
        </p:nvSpPr>
        <p:spPr>
          <a:xfrm>
            <a:off x="4857115" y="3663315"/>
            <a:ext cx="1661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Resolved term:</a:t>
            </a:r>
            <a:endParaRPr lang="en-US" altLang="zh-CN"/>
          </a:p>
        </p:txBody>
      </p:sp>
      <p:sp>
        <p:nvSpPr>
          <p:cNvPr id="41" name="文本框 40"/>
          <p:cNvSpPr txBox="1"/>
          <p:nvPr/>
        </p:nvSpPr>
        <p:spPr>
          <a:xfrm>
            <a:off x="4618990" y="4366260"/>
            <a:ext cx="18992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Unresolved term:</a:t>
            </a:r>
            <a:endParaRPr lang="en-US" altLang="zh-CN"/>
          </a:p>
        </p:txBody>
      </p:sp>
      <p:pic>
        <p:nvPicPr>
          <p:cNvPr id="2" name="图片 1" descr="/private/var/folders/k3/0b8d54m97yb9kqrlrpjbq6zw0000gn/T/com.kingsoft.wpsoffice.mac/photoeditapp/20250524134431/temp.pngtemp"/>
          <p:cNvPicPr>
            <a:picLocks noChangeAspect="1"/>
          </p:cNvPicPr>
          <p:nvPr/>
        </p:nvPicPr>
        <p:blipFill>
          <a:blip r:embed="rId18"/>
          <a:srcRect t="37858" b="40043"/>
          <a:stretch>
            <a:fillRect/>
          </a:stretch>
        </p:blipFill>
        <p:spPr>
          <a:xfrm>
            <a:off x="6518275" y="3615690"/>
            <a:ext cx="5247005" cy="455930"/>
          </a:xfrm>
          <a:prstGeom prst="rect">
            <a:avLst/>
          </a:prstGeom>
        </p:spPr>
      </p:pic>
      <p:pic>
        <p:nvPicPr>
          <p:cNvPr id="4" name="图片 3" descr="/private/var/folders/k3/0b8d54m97yb9kqrlrpjbq6zw0000gn/T/com.kingsoft.wpsoffice.mac/photoeditapp/20250524134431/temp.pngtemp"/>
          <p:cNvPicPr>
            <a:picLocks noChangeAspect="1"/>
          </p:cNvPicPr>
          <p:nvPr/>
        </p:nvPicPr>
        <p:blipFill>
          <a:blip r:embed="rId18"/>
          <a:srcRect t="73346"/>
          <a:stretch>
            <a:fillRect/>
          </a:stretch>
        </p:blipFill>
        <p:spPr>
          <a:xfrm>
            <a:off x="6518275" y="4342130"/>
            <a:ext cx="5247005" cy="5499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矩形: 圆顶角 8"/>
          <p:cNvSpPr/>
          <p:nvPr>
            <p:custDataLst>
              <p:tags r:id="rId1"/>
            </p:custDataLst>
          </p:nvPr>
        </p:nvSpPr>
        <p:spPr>
          <a:xfrm flipV="1">
            <a:off x="426085" y="711200"/>
            <a:ext cx="11340000" cy="5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A62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charset="-122"/>
              <a:ea typeface="微软雅黑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81" t="-39299" r="3657"/>
          <a:stretch>
            <a:fillRect/>
          </a:stretch>
        </p:blipFill>
        <p:spPr>
          <a:xfrm>
            <a:off x="9139568" y="255429"/>
            <a:ext cx="2626310" cy="455772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426085" y="189230"/>
            <a:ext cx="9271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ym typeface="+mn-ea"/>
              </a:rPr>
              <a:t>Model performance  </a:t>
            </a:r>
            <a:endParaRPr lang="en-US" altLang="zh-CN" sz="2800" b="1"/>
          </a:p>
        </p:txBody>
      </p:sp>
      <p:pic>
        <p:nvPicPr>
          <p:cNvPr id="2" name="图片 1" descr="截屏2024-08-12 20.15.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2445" y="1534160"/>
            <a:ext cx="5367655" cy="3354070"/>
          </a:xfrm>
          <a:prstGeom prst="rect">
            <a:avLst/>
          </a:prstGeom>
        </p:spPr>
      </p:pic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r>
              <a:rPr lang="zh-CN" altLang="en-US" smtClean="0"/>
              <a:t>/</a:t>
            </a:r>
            <a:r>
              <a:rPr lang="en-US" altLang="zh-CN" smtClean="0"/>
              <a:t>16</a:t>
            </a:r>
            <a:endParaRPr lang="en-US" altLang="zh-CN" smtClean="0"/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6207760" y="5062855"/>
            <a:ext cx="1946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/>
              <a:t>Zhou&amp;Han (2024)</a:t>
            </a:r>
            <a:endParaRPr lang="en-US" altLang="zh-CN" sz="1600"/>
          </a:p>
        </p:txBody>
      </p:sp>
      <p:sp>
        <p:nvSpPr>
          <p:cNvPr id="14" name="文本框 13"/>
          <p:cNvSpPr txBox="1"/>
          <p:nvPr/>
        </p:nvSpPr>
        <p:spPr>
          <a:xfrm>
            <a:off x="6207760" y="1215390"/>
            <a:ext cx="14535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halo-matter</a:t>
            </a:r>
            <a:endParaRPr lang="en-US" altLang="zh-CN"/>
          </a:p>
        </p:txBody>
      </p:sp>
      <p:sp>
        <p:nvSpPr>
          <p:cNvPr id="16" name="文本框 15"/>
          <p:cNvSpPr txBox="1"/>
          <p:nvPr>
            <p:custDataLst>
              <p:tags r:id="rId8"/>
            </p:custDataLst>
          </p:nvPr>
        </p:nvSpPr>
        <p:spPr>
          <a:xfrm>
            <a:off x="8887460" y="1203325"/>
            <a:ext cx="15938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matter-matter</a:t>
            </a:r>
            <a:endParaRPr lang="en-US" altLang="zh-CN"/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1824355" y="1276985"/>
            <a:ext cx="1757680" cy="3067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1400"/>
              <a:t>log</a:t>
            </a:r>
            <a:r>
              <a:rPr lang="en-US" altLang="zh-CN" sz="1400" i="1"/>
              <a:t>m</a:t>
            </a:r>
            <a:r>
              <a:rPr lang="en-US" altLang="zh-CN" sz="1400"/>
              <a:t>:[12.60,13.15]</a:t>
            </a:r>
            <a:endParaRPr lang="en-US" altLang="zh-CN" sz="1400"/>
          </a:p>
        </p:txBody>
      </p:sp>
      <p:pic>
        <p:nvPicPr>
          <p:cNvPr id="10" name="图片 9" descr="截屏2023-03-21 18.35.0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t="3662"/>
          <a:stretch>
            <a:fillRect/>
          </a:stretch>
        </p:blipFill>
        <p:spPr>
          <a:xfrm>
            <a:off x="764540" y="1534160"/>
            <a:ext cx="3469640" cy="4386580"/>
          </a:xfrm>
          <a:prstGeom prst="rect">
            <a:avLst/>
          </a:prstGeom>
        </p:spPr>
      </p:pic>
      <p:sp>
        <p:nvSpPr>
          <p:cNvPr id="21" name="文本框 20"/>
          <p:cNvSpPr txBox="1"/>
          <p:nvPr>
            <p:custDataLst>
              <p:tags r:id="rId12"/>
            </p:custDataLst>
          </p:nvPr>
        </p:nvSpPr>
        <p:spPr>
          <a:xfrm>
            <a:off x="1729740" y="5920740"/>
            <a:ext cx="1946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/>
              <a:t>Zhou&amp;Han (2023)</a:t>
            </a:r>
            <a:endParaRPr lang="en-US" altLang="zh-CN" sz="1600"/>
          </a:p>
        </p:txBody>
      </p:sp>
      <p:sp>
        <p:nvSpPr>
          <p:cNvPr id="15" name="文本框 14"/>
          <p:cNvSpPr txBox="1"/>
          <p:nvPr/>
        </p:nvSpPr>
        <p:spPr>
          <a:xfrm>
            <a:off x="631825" y="893445"/>
            <a:ext cx="41433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ctr">
              <a:buFont typeface="Wingdings" panose="05000000000000000000" charset="0"/>
              <a:buChar char=""/>
            </a:pPr>
            <a:r>
              <a:rPr lang="en-US" altLang="zh-CN"/>
              <a:t>Halo-matter correlation function</a:t>
            </a:r>
            <a:endParaRPr lang="en-US" altLang="zh-CN"/>
          </a:p>
        </p:txBody>
      </p:sp>
      <p:sp>
        <p:nvSpPr>
          <p:cNvPr id="17" name="文本框 16"/>
          <p:cNvSpPr txBox="1"/>
          <p:nvPr/>
        </p:nvSpPr>
        <p:spPr>
          <a:xfrm>
            <a:off x="6876415" y="893445"/>
            <a:ext cx="21697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"/>
            </a:pPr>
            <a:r>
              <a:rPr lang="en-US" altLang="zh-CN"/>
              <a:t>Power spectrum</a:t>
            </a:r>
            <a:endParaRPr lang="en-US" altLang="zh-CN"/>
          </a:p>
        </p:txBody>
      </p:sp>
      <p:pic>
        <p:nvPicPr>
          <p:cNvPr id="4" name="图片 3" descr="截屏2024-08-12 20.16.5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83905" y="4888230"/>
            <a:ext cx="2519045" cy="1675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4" name="圆角矩形 43"/>
          <p:cNvSpPr/>
          <p:nvPr>
            <p:custDataLst>
              <p:tags r:id="rId1"/>
            </p:custDataLst>
          </p:nvPr>
        </p:nvSpPr>
        <p:spPr>
          <a:xfrm>
            <a:off x="7317105" y="838200"/>
            <a:ext cx="4387215" cy="25869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8" name="直接箭头连接符 17"/>
          <p:cNvCxnSpPr/>
          <p:nvPr/>
        </p:nvCxnSpPr>
        <p:spPr>
          <a:xfrm>
            <a:off x="3978910" y="3279140"/>
            <a:ext cx="0" cy="145415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矩形: 圆顶角 8"/>
          <p:cNvSpPr/>
          <p:nvPr>
            <p:custDataLst>
              <p:tags r:id="rId2"/>
            </p:custDataLst>
          </p:nvPr>
        </p:nvSpPr>
        <p:spPr>
          <a:xfrm flipV="1">
            <a:off x="426085" y="711200"/>
            <a:ext cx="11340000" cy="5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A62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charset="-122"/>
              <a:ea typeface="微软雅黑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81" t="-39299" r="3657"/>
          <a:stretch>
            <a:fillRect/>
          </a:stretch>
        </p:blipFill>
        <p:spPr>
          <a:xfrm>
            <a:off x="9139568" y="255429"/>
            <a:ext cx="2626310" cy="455772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426085" y="189230"/>
            <a:ext cx="9271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ym typeface="+mn-ea"/>
              </a:rPr>
              <a:t>Model extension (In Prep.)  </a:t>
            </a:r>
            <a:endParaRPr lang="en-US" altLang="zh-CN" sz="2800" b="1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r>
              <a:rPr lang="zh-CN" altLang="en-US" smtClean="0"/>
              <a:t>/</a:t>
            </a:r>
            <a:r>
              <a:rPr lang="en-US" altLang="zh-CN" smtClean="0"/>
              <a:t>16</a:t>
            </a:r>
            <a:endParaRPr lang="en-US" altLang="zh-CN" smtClean="0"/>
          </a:p>
        </p:txBody>
      </p:sp>
      <p:pic>
        <p:nvPicPr>
          <p:cNvPr id="4" name="图片 3" descr="截屏2025-05-23 23.17.5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4020" y="1165860"/>
            <a:ext cx="2161540" cy="20675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066915" y="797560"/>
            <a:ext cx="45586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/>
              <a:t>129 cosmological simulations: </a:t>
            </a:r>
            <a:endParaRPr lang="en-US" altLang="zh-CN" b="1"/>
          </a:p>
        </p:txBody>
      </p:sp>
      <p:sp>
        <p:nvSpPr>
          <p:cNvPr id="7" name="文本框 6"/>
          <p:cNvSpPr txBox="1"/>
          <p:nvPr/>
        </p:nvSpPr>
        <p:spPr>
          <a:xfrm>
            <a:off x="426085" y="824865"/>
            <a:ext cx="68910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l" fontAlgn="auto">
              <a:lnSpc>
                <a:spcPct val="100000"/>
              </a:lnSpc>
              <a:buFont typeface="Wingdings" panose="05000000000000000000" charset="0"/>
              <a:buChar char=""/>
            </a:pPr>
            <a:r>
              <a:rPr lang="en-US" altLang="zh-CN" sz="2000" b="1">
                <a:solidFill>
                  <a:schemeClr val="accent1"/>
                </a:solidFill>
              </a:rPr>
              <a:t>Halo properties in various cosmologies (</a:t>
            </a:r>
            <a:r>
              <a:rPr lang="en-US" altLang="zh-CN" sz="2000" i="1">
                <a:solidFill>
                  <a:schemeClr val="accent1"/>
                </a:solidFill>
                <a:latin typeface="Times New Roman Italic" panose="02020503050405090304" charset="0"/>
                <a:cs typeface="Times New Roman Italic" panose="02020503050405090304" charset="0"/>
                <a:sym typeface="+mn-ea"/>
              </a:rPr>
              <a:t>R</a:t>
            </a:r>
            <a:r>
              <a:rPr lang="en-US" altLang="zh-CN" sz="2000" baseline="-25000">
                <a:solidFill>
                  <a:schemeClr val="accent1"/>
                </a:solidFill>
                <a:latin typeface="Times New Roman" panose="02020503050405090304" charset="0"/>
                <a:cs typeface="Times New Roman" panose="02020503050405090304" charset="0"/>
                <a:sym typeface="+mn-ea"/>
              </a:rPr>
              <a:t>id</a:t>
            </a:r>
            <a:r>
              <a:rPr lang="en-US" altLang="zh-CN" sz="2000">
                <a:solidFill>
                  <a:schemeClr val="accent1"/>
                </a:solidFill>
                <a:sym typeface="+mn-ea"/>
              </a:rPr>
              <a:t> </a:t>
            </a:r>
            <a:r>
              <a:rPr lang="en-US" altLang="zh-CN" sz="2000" b="1">
                <a:solidFill>
                  <a:schemeClr val="accent1"/>
                </a:solidFill>
                <a:sym typeface="+mn-ea"/>
              </a:rPr>
              <a:t>catalog</a:t>
            </a:r>
            <a:r>
              <a:rPr lang="en-US" altLang="zh-CN" sz="2000" b="1">
                <a:solidFill>
                  <a:schemeClr val="accent1"/>
                </a:solidFill>
              </a:rPr>
              <a:t>) </a:t>
            </a:r>
            <a:endParaRPr lang="en-US" altLang="zh-CN" sz="2000" b="1">
              <a:solidFill>
                <a:schemeClr val="accent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0133965" y="1971040"/>
            <a:ext cx="1570355" cy="30670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en-US" altLang="zh-CN" sz="1400">
                <a:cs typeface="+mn-lt"/>
                <a:sym typeface="+mn-ea"/>
              </a:rPr>
              <a:t>Chen </a:t>
            </a:r>
            <a:r>
              <a:rPr lang="zh-CN" altLang="en-US" sz="1400">
                <a:cs typeface="+mn-lt"/>
                <a:sym typeface="+mn-ea"/>
              </a:rPr>
              <a:t>et al. (20</a:t>
            </a:r>
            <a:r>
              <a:rPr lang="en-US" altLang="zh-CN" sz="1400">
                <a:cs typeface="+mn-lt"/>
                <a:sym typeface="+mn-ea"/>
              </a:rPr>
              <a:t>25</a:t>
            </a:r>
            <a:r>
              <a:rPr lang="zh-CN" altLang="en-US" sz="1400">
                <a:cs typeface="+mn-lt"/>
                <a:sym typeface="+mn-ea"/>
              </a:rPr>
              <a:t>)</a:t>
            </a:r>
            <a:endParaRPr lang="en-US" altLang="zh-CN" sz="1400" b="0" i="0" u="sng">
              <a:cs typeface="+mn-lt"/>
              <a:hlinkClick r:id="rId8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198245" y="3530600"/>
            <a:ext cx="567626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1600">
                <a:solidFill>
                  <a:schemeClr val="tx1"/>
                </a:solidFill>
                <a:sym typeface="+mn-ea"/>
              </a:rPr>
              <a:t>Nearly universal but weakly depend on {</a:t>
            </a:r>
            <a:r>
              <a:rPr lang="en-US" altLang="zh-CN" sz="1600">
                <a:solidFill>
                  <a:schemeClr val="tx1"/>
                </a:solidFill>
                <a:latin typeface="Times New Roman" panose="02020503050405090304" charset="0"/>
                <a:cs typeface="Times New Roman" panose="02020503050405090304" charset="0"/>
                <a:sym typeface="+mn-ea"/>
              </a:rPr>
              <a:t>σ</a:t>
            </a:r>
            <a:r>
              <a:rPr lang="en-US" altLang="zh-CN" sz="1600" baseline="-25000">
                <a:solidFill>
                  <a:schemeClr val="tx1"/>
                </a:solidFill>
                <a:latin typeface="Times New Roman" panose="02020503050405090304" charset="0"/>
                <a:cs typeface="Times New Roman" panose="02020503050405090304" charset="0"/>
                <a:sym typeface="+mn-ea"/>
              </a:rPr>
              <a:t>8</a:t>
            </a:r>
            <a:r>
              <a:rPr lang="en-US" altLang="zh-CN" sz="1600">
                <a:solidFill>
                  <a:schemeClr val="tx1"/>
                </a:solidFill>
                <a:latin typeface="Times New Roman" panose="02020503050405090304" charset="0"/>
                <a:cs typeface="Times New Roman" panose="02020503050405090304" charset="0"/>
                <a:sym typeface="+mn-ea"/>
              </a:rPr>
              <a:t>, </a:t>
            </a:r>
            <a:r>
              <a:rPr lang="en-US" altLang="zh-CN" sz="1600" i="1">
                <a:solidFill>
                  <a:schemeClr val="tx1"/>
                </a:solidFill>
                <a:latin typeface="Times New Roman Italic" panose="02020503050405090304" charset="0"/>
                <a:cs typeface="Times New Roman Italic" panose="02020503050405090304" charset="0"/>
                <a:sym typeface="+mn-ea"/>
              </a:rPr>
              <a:t>w</a:t>
            </a:r>
            <a:r>
              <a:rPr lang="en-US" altLang="zh-CN" sz="1600" baseline="-25000">
                <a:solidFill>
                  <a:schemeClr val="tx1"/>
                </a:solidFill>
                <a:latin typeface="Times New Roman" panose="02020503050405090304" charset="0"/>
                <a:cs typeface="Times New Roman" panose="02020503050405090304" charset="0"/>
                <a:sym typeface="+mn-ea"/>
              </a:rPr>
              <a:t>0</a:t>
            </a:r>
            <a:r>
              <a:rPr lang="en-US" altLang="zh-CN" sz="1600">
                <a:solidFill>
                  <a:schemeClr val="tx1"/>
                </a:solidFill>
                <a:latin typeface="Times New Roman" panose="02020503050405090304" charset="0"/>
                <a:cs typeface="Times New Roman" panose="02020503050405090304" charset="0"/>
                <a:sym typeface="+mn-ea"/>
              </a:rPr>
              <a:t>, </a:t>
            </a:r>
            <a:r>
              <a:rPr lang="en-US" altLang="zh-CN" sz="1600" i="1">
                <a:solidFill>
                  <a:schemeClr val="tx1"/>
                </a:solidFill>
                <a:latin typeface="Times New Roman Italic" panose="02020503050405090304" charset="0"/>
                <a:cs typeface="Times New Roman Italic" panose="02020503050405090304" charset="0"/>
                <a:sym typeface="+mn-ea"/>
              </a:rPr>
              <a:t>w</a:t>
            </a:r>
            <a:r>
              <a:rPr lang="en-US" altLang="zh-CN" sz="1600" baseline="-25000">
                <a:solidFill>
                  <a:schemeClr val="tx1"/>
                </a:solidFill>
                <a:latin typeface="Times New Roman" panose="02020503050405090304" charset="0"/>
                <a:cs typeface="Times New Roman" panose="02020503050405090304" charset="0"/>
                <a:sym typeface="+mn-ea"/>
              </a:rPr>
              <a:t>a </a:t>
            </a:r>
            <a:r>
              <a:rPr lang="en-US" altLang="zh-CN" sz="1600">
                <a:solidFill>
                  <a:schemeClr val="tx1"/>
                </a:solidFill>
                <a:latin typeface="Times New Roman" panose="02020503050405090304" charset="0"/>
                <a:cs typeface="Times New Roman" panose="02020503050405090304" charset="0"/>
                <a:sym typeface="+mn-ea"/>
              </a:rPr>
              <a:t>...</a:t>
            </a:r>
            <a:r>
              <a:rPr lang="en-US" altLang="zh-CN" sz="1600">
                <a:solidFill>
                  <a:schemeClr val="tx1"/>
                </a:solidFill>
                <a:sym typeface="+mn-ea"/>
              </a:rPr>
              <a:t>}</a:t>
            </a:r>
            <a:endParaRPr lang="en-US" altLang="zh-CN" sz="1600">
              <a:solidFill>
                <a:schemeClr val="tx1"/>
              </a:solidFill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1600">
                <a:solidFill>
                  <a:schemeClr val="tx1"/>
                </a:solidFill>
                <a:sym typeface="+mn-ea"/>
              </a:rPr>
              <a:t>Absorb the dependence using some parametric function</a:t>
            </a:r>
            <a:endParaRPr lang="en-US" altLang="zh-CN" sz="1600">
              <a:solidFill>
                <a:schemeClr val="tx1"/>
              </a:solidFill>
              <a:sym typeface="+mn-ea"/>
            </a:endParaRPr>
          </a:p>
        </p:txBody>
      </p:sp>
      <p:pic>
        <p:nvPicPr>
          <p:cNvPr id="10" name="图片 9" descr="截屏2025-05-28 10.56.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085" y="4722495"/>
            <a:ext cx="3338830" cy="1771650"/>
          </a:xfrm>
          <a:prstGeom prst="rect">
            <a:avLst/>
          </a:prstGeom>
        </p:spPr>
      </p:pic>
      <p:pic>
        <p:nvPicPr>
          <p:cNvPr id="11" name="图片 10" descr="截屏2025-05-28 10.56.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6085" y="1755775"/>
            <a:ext cx="3338830" cy="1774825"/>
          </a:xfrm>
          <a:prstGeom prst="rect">
            <a:avLst/>
          </a:prstGeom>
        </p:spPr>
      </p:pic>
      <p:pic>
        <p:nvPicPr>
          <p:cNvPr id="14" name="图片 13" descr="截屏2025-05-28 11.03.5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48100" y="4722495"/>
            <a:ext cx="3385820" cy="1772285"/>
          </a:xfrm>
          <a:prstGeom prst="rect">
            <a:avLst/>
          </a:prstGeom>
        </p:spPr>
      </p:pic>
      <p:pic>
        <p:nvPicPr>
          <p:cNvPr id="15" name="图片 14" descr="截屏2025-05-28 11.04.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48100" y="1674495"/>
            <a:ext cx="3385820" cy="177228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988060" y="1305560"/>
            <a:ext cx="24669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"/>
            </a:pPr>
            <a:r>
              <a:rPr lang="en-US" altLang="zh-CN"/>
              <a:t>Halo mass function</a:t>
            </a:r>
            <a:endParaRPr lang="en-US" altLang="zh-CN"/>
          </a:p>
        </p:txBody>
      </p:sp>
      <p:sp>
        <p:nvSpPr>
          <p:cNvPr id="17" name="文本框 16"/>
          <p:cNvSpPr txBox="1"/>
          <p:nvPr/>
        </p:nvSpPr>
        <p:spPr>
          <a:xfrm>
            <a:off x="4791710" y="1306195"/>
            <a:ext cx="14452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"/>
            </a:pPr>
            <a:r>
              <a:rPr lang="en-US" altLang="zh-CN"/>
              <a:t>Halo bias</a:t>
            </a:r>
            <a:endParaRPr lang="en-US" altLang="zh-CN"/>
          </a:p>
        </p:txBody>
      </p:sp>
      <p:sp>
        <p:nvSpPr>
          <p:cNvPr id="19" name="文本框 18"/>
          <p:cNvSpPr txBox="1"/>
          <p:nvPr/>
        </p:nvSpPr>
        <p:spPr>
          <a:xfrm>
            <a:off x="9139555" y="3429000"/>
            <a:ext cx="16516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"/>
            </a:pPr>
            <a:r>
              <a:rPr lang="en-US" altLang="zh-CN"/>
              <a:t>Halo profile</a:t>
            </a:r>
            <a:endParaRPr lang="en-US" altLang="zh-CN"/>
          </a:p>
        </p:txBody>
      </p:sp>
      <p:pic>
        <p:nvPicPr>
          <p:cNvPr id="21" name="图片 20" descr="截屏2025-05-28 11.12.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77125" y="3797300"/>
            <a:ext cx="2050415" cy="2682240"/>
          </a:xfrm>
          <a:prstGeom prst="rect">
            <a:avLst/>
          </a:prstGeom>
        </p:spPr>
      </p:pic>
      <p:pic>
        <p:nvPicPr>
          <p:cNvPr id="24" name="图片 23" descr="截屏2025-05-28 11.14.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97415" y="3797300"/>
            <a:ext cx="2200275" cy="177101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7665085" y="6461125"/>
            <a:ext cx="2032635" cy="30670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en-US" sz="1400">
                <a:cs typeface="+mn-lt"/>
                <a:sym typeface="+mn-ea"/>
              </a:rPr>
              <a:t>Diemer &amp; Joyce </a:t>
            </a:r>
            <a:r>
              <a:rPr lang="zh-CN" altLang="en-US" sz="1400">
                <a:cs typeface="+mn-lt"/>
                <a:sym typeface="+mn-ea"/>
              </a:rPr>
              <a:t>(20</a:t>
            </a:r>
            <a:r>
              <a:rPr lang="en-US" altLang="zh-CN" sz="1400">
                <a:cs typeface="+mn-lt"/>
                <a:sym typeface="+mn-ea"/>
              </a:rPr>
              <a:t>19</a:t>
            </a:r>
            <a:r>
              <a:rPr lang="zh-CN" altLang="en-US" sz="1400">
                <a:cs typeface="+mn-lt"/>
                <a:sym typeface="+mn-ea"/>
              </a:rPr>
              <a:t>)</a:t>
            </a:r>
            <a:endParaRPr lang="en-US" altLang="zh-CN" sz="1400" b="0" i="0" u="sng">
              <a:cs typeface="+mn-lt"/>
              <a:hlinkClick r:id="rId8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0130155" y="5615305"/>
            <a:ext cx="1846580" cy="30670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en-US" altLang="zh-CN" sz="1400">
                <a:cs typeface="+mn-lt"/>
                <a:sym typeface="+mn-ea"/>
              </a:rPr>
              <a:t>Gao </a:t>
            </a:r>
            <a:r>
              <a:rPr lang="zh-CN" altLang="en-US" sz="1400">
                <a:cs typeface="+mn-lt"/>
                <a:sym typeface="+mn-ea"/>
              </a:rPr>
              <a:t>et al. (20</a:t>
            </a:r>
            <a:r>
              <a:rPr lang="en-US" altLang="zh-CN" sz="1400">
                <a:cs typeface="+mn-lt"/>
                <a:sym typeface="+mn-ea"/>
              </a:rPr>
              <a:t>08</a:t>
            </a:r>
            <a:r>
              <a:rPr lang="zh-CN" altLang="en-US" sz="1400">
                <a:cs typeface="+mn-lt"/>
                <a:sym typeface="+mn-ea"/>
              </a:rPr>
              <a:t>)</a:t>
            </a:r>
            <a:endParaRPr lang="en-US" altLang="zh-CN" sz="1400" b="0" i="0" u="sng">
              <a:cs typeface="+mn-lt"/>
              <a:hlinkClick r:id="rId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矩形: 圆顶角 8"/>
          <p:cNvSpPr/>
          <p:nvPr>
            <p:custDataLst>
              <p:tags r:id="rId1"/>
            </p:custDataLst>
          </p:nvPr>
        </p:nvSpPr>
        <p:spPr>
          <a:xfrm flipV="1">
            <a:off x="426085" y="711200"/>
            <a:ext cx="11340000" cy="5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A62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charset="-122"/>
              <a:ea typeface="微软雅黑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81" t="-39299" r="3657"/>
          <a:stretch>
            <a:fillRect/>
          </a:stretch>
        </p:blipFill>
        <p:spPr>
          <a:xfrm>
            <a:off x="9139568" y="255429"/>
            <a:ext cx="2626310" cy="455772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426085" y="189230"/>
            <a:ext cx="9271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ym typeface="+mn-ea"/>
              </a:rPr>
              <a:t>Model extension (In Prep.)  </a:t>
            </a:r>
            <a:endParaRPr lang="en-US" altLang="zh-CN" sz="2800" b="1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r>
              <a:rPr lang="zh-CN" altLang="en-US" smtClean="0"/>
              <a:t>/</a:t>
            </a:r>
            <a:r>
              <a:rPr lang="en-US" altLang="zh-CN" smtClean="0"/>
              <a:t>16</a:t>
            </a:r>
            <a:endParaRPr lang="en-US" altLang="zh-CN" smtClean="0"/>
          </a:p>
        </p:txBody>
      </p:sp>
      <p:sp>
        <p:nvSpPr>
          <p:cNvPr id="6" name="文本框 5"/>
          <p:cNvSpPr txBox="1"/>
          <p:nvPr/>
        </p:nvSpPr>
        <p:spPr>
          <a:xfrm>
            <a:off x="2957195" y="2048510"/>
            <a:ext cx="62776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ctr">
              <a:buFont typeface="Wingdings" panose="05000000000000000000" charset="0"/>
              <a:buChar char=""/>
            </a:pPr>
            <a:r>
              <a:rPr lang="en-US" altLang="zh-CN" sz="2000" b="1">
                <a:solidFill>
                  <a:schemeClr val="accent1"/>
                </a:solidFill>
              </a:rPr>
              <a:t>Matter power spectrum in various cosmologies</a:t>
            </a:r>
            <a:endParaRPr lang="en-US" altLang="zh-CN" sz="2000" b="1">
              <a:solidFill>
                <a:schemeClr val="accent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10815" y="867410"/>
            <a:ext cx="677037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ctr" fontAlgn="auto">
              <a:lnSpc>
                <a:spcPct val="150000"/>
              </a:lnSpc>
              <a:buFont typeface="Wingdings" panose="05000000000000000000" charset="0"/>
              <a:buChar char=""/>
            </a:pPr>
            <a:r>
              <a:rPr lang="en-US" altLang="zh-CN" sz="2000" b="1">
                <a:solidFill>
                  <a:schemeClr val="accent1"/>
                </a:solidFill>
              </a:rPr>
              <a:t>Halo properties (</a:t>
            </a:r>
            <a:r>
              <a:rPr lang="en-US" altLang="zh-CN" sz="2000" i="1">
                <a:solidFill>
                  <a:schemeClr val="accent1"/>
                </a:solidFill>
                <a:latin typeface="Times New Roman Italic" panose="02020503050405090304" charset="0"/>
                <a:cs typeface="Times New Roman Italic" panose="02020503050405090304" charset="0"/>
                <a:sym typeface="+mn-ea"/>
              </a:rPr>
              <a:t>R</a:t>
            </a:r>
            <a:r>
              <a:rPr lang="en-US" altLang="zh-CN" sz="2000" baseline="-25000">
                <a:solidFill>
                  <a:schemeClr val="accent1"/>
                </a:solidFill>
                <a:latin typeface="Times New Roman" panose="02020503050405090304" charset="0"/>
                <a:cs typeface="Times New Roman" panose="02020503050405090304" charset="0"/>
                <a:sym typeface="+mn-ea"/>
              </a:rPr>
              <a:t>id</a:t>
            </a:r>
            <a:r>
              <a:rPr lang="en-US" altLang="zh-CN" sz="2000">
                <a:solidFill>
                  <a:schemeClr val="accent1"/>
                </a:solidFill>
                <a:sym typeface="+mn-ea"/>
              </a:rPr>
              <a:t> </a:t>
            </a:r>
            <a:r>
              <a:rPr lang="en-US" altLang="zh-CN" sz="2000" b="1">
                <a:solidFill>
                  <a:schemeClr val="accent1"/>
                </a:solidFill>
                <a:sym typeface="+mn-ea"/>
              </a:rPr>
              <a:t>catalog</a:t>
            </a:r>
            <a:r>
              <a:rPr lang="en-US" altLang="zh-CN" sz="2000" b="1">
                <a:solidFill>
                  <a:schemeClr val="accent1"/>
                </a:solidFill>
              </a:rPr>
              <a:t>) in various cosmologies</a:t>
            </a:r>
            <a:endParaRPr lang="en-US" altLang="zh-CN" sz="2000" b="1">
              <a:solidFill>
                <a:schemeClr val="accent1"/>
              </a:solidFill>
            </a:endParaRPr>
          </a:p>
        </p:txBody>
      </p:sp>
      <p:cxnSp>
        <p:nvCxnSpPr>
          <p:cNvPr id="32" name="直接箭头连接符 31"/>
          <p:cNvCxnSpPr/>
          <p:nvPr/>
        </p:nvCxnSpPr>
        <p:spPr>
          <a:xfrm>
            <a:off x="6096635" y="1420495"/>
            <a:ext cx="0" cy="54991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" name="图片 1" descr="截屏2025-05-29 01.40.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065" y="2480945"/>
            <a:ext cx="10360025" cy="22567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763010" y="4869815"/>
            <a:ext cx="466471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"/>
            </a:pPr>
            <a:r>
              <a:rPr lang="en-US" altLang="zh-CN"/>
              <a:t>To be improved:</a:t>
            </a:r>
            <a:endParaRPr lang="en-US" altLang="zh-CN"/>
          </a:p>
          <a:p>
            <a:pPr marL="742950" lvl="1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/>
              <a:t>BAO feature;</a:t>
            </a:r>
            <a:endParaRPr lang="en-US" altLang="zh-CN"/>
          </a:p>
          <a:p>
            <a:pPr marL="742950" lvl="1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/>
              <a:t>small scale (k&gt;1) power spectrum;</a:t>
            </a:r>
            <a:endParaRPr lang="en-US" altLang="zh-CN"/>
          </a:p>
          <a:p>
            <a:pPr marL="742950" lvl="1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/>
              <a:t>...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矩形: 圆顶角 8"/>
          <p:cNvSpPr/>
          <p:nvPr>
            <p:custDataLst>
              <p:tags r:id="rId1"/>
            </p:custDataLst>
          </p:nvPr>
        </p:nvSpPr>
        <p:spPr>
          <a:xfrm flipV="1">
            <a:off x="426085" y="711200"/>
            <a:ext cx="11340000" cy="5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A62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charset="-122"/>
              <a:ea typeface="微软雅黑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81" t="-39299" r="3657"/>
          <a:stretch>
            <a:fillRect/>
          </a:stretch>
        </p:blipFill>
        <p:spPr>
          <a:xfrm>
            <a:off x="9139568" y="255429"/>
            <a:ext cx="2626310" cy="455772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426085" y="189230"/>
            <a:ext cx="81235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ym typeface="+mn-ea"/>
              </a:rPr>
              <a:t>Compar</a:t>
            </a:r>
            <a:r>
              <a:rPr lang="en-US" altLang="zh-CN" sz="2800" b="1">
                <a:sym typeface="+mn-ea"/>
              </a:rPr>
              <a:t>e to other methods  </a:t>
            </a:r>
            <a:endParaRPr lang="en-US" altLang="zh-CN" sz="2800" b="1"/>
          </a:p>
        </p:txBody>
      </p:sp>
      <p:graphicFrame>
        <p:nvGraphicFramePr>
          <p:cNvPr id="2" name="表格 1"/>
          <p:cNvGraphicFramePr/>
          <p:nvPr>
            <p:custDataLst>
              <p:tags r:id="rId6"/>
            </p:custDataLst>
          </p:nvPr>
        </p:nvGraphicFramePr>
        <p:xfrm>
          <a:off x="0" y="842010"/>
          <a:ext cx="12192635" cy="5174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7685"/>
                <a:gridCol w="1253490"/>
                <a:gridCol w="3011805"/>
                <a:gridCol w="3164205"/>
                <a:gridCol w="2965450"/>
              </a:tblGrid>
              <a:tr h="10401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Model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Accuracy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Physicality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Interpretablility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versatility</a:t>
                      </a:r>
                      <a:endParaRPr lang="en-US" altLang="zh-CN"/>
                    </a:p>
                  </a:txBody>
                  <a:tcPr anchor="ctr" anchorCtr="0"/>
                </a:tc>
              </a:tr>
              <a:tr h="13328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/>
                        <a:t>HALOFIT</a:t>
                      </a:r>
                      <a:endParaRPr lang="en-US" altLang="zh-CN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~5%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rgbClr val="FF0000"/>
                          </a:solidFill>
                          <a:latin typeface="Times New Roman Regular" panose="02020503050405090304" charset="0"/>
                          <a:cs typeface="Times New Roman Regular" panose="02020503050405090304" charset="0"/>
                          <a:sym typeface="+mn-ea"/>
                        </a:rPr>
                        <a:t>fitting method</a:t>
                      </a:r>
                      <a:r>
                        <a:rPr lang="en-US" altLang="zh-CN" sz="1800">
                          <a:latin typeface="Times New Roman Regular" panose="02020503050405090304" charset="0"/>
                          <a:cs typeface="Times New Roman Regular" panose="02020503050405090304" charset="0"/>
                          <a:sym typeface="+mn-ea"/>
                        </a:rPr>
                        <a:t> without involving halo property</a:t>
                      </a:r>
                      <a:endParaRPr lang="en-US" altLang="zh-CN" sz="1800">
                        <a:latin typeface="Times New Roman Regular" panose="02020503050405090304" charset="0"/>
                        <a:cs typeface="Times New Roman Regular" panose="02020503050405090304" charset="0"/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latin typeface="Times New Roman Regular" panose="02020503050405090304" charset="0"/>
                        <a:cs typeface="Times New Roman Regular" panose="02020503050405090304" charset="0"/>
                      </a:endParaRPr>
                    </a:p>
                  </a:txBody>
                  <a:tcPr anchor="ctr" anchorCtr="0"/>
                </a:tc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Times New Roman Regular" panose="02020503050405090304" charset="0"/>
                          <a:cs typeface="Times New Roman Regular" panose="02020503050405090304" charset="0"/>
                        </a:rPr>
                        <a:t>Parameters are less interpretable because the models do not correspond to physical halo population</a:t>
                      </a:r>
                      <a:endParaRPr lang="en-US" altLang="zh-CN">
                        <a:latin typeface="Times New Roman Regular" panose="02020503050405090304" charset="0"/>
                        <a:cs typeface="Times New Roman Regular" panose="02020503050405090304" charset="0"/>
                      </a:endParaRPr>
                    </a:p>
                  </a:txBody>
                  <a:tcPr anchor="ctr" anchorCtr="0"/>
                </a:tc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Times New Roman Regular" panose="02020503050405090304" charset="0"/>
                          <a:cs typeface="Times New Roman Regular" panose="02020503050405090304" charset="0"/>
                        </a:rPr>
                        <a:t>only </a:t>
                      </a:r>
                      <a:r>
                        <a:rPr lang="en-US" altLang="zh-CN" i="1">
                          <a:latin typeface="Times New Roman Italic" panose="02020503050405090304" charset="0"/>
                          <a:cs typeface="Times New Roman Italic" panose="02020503050405090304" charset="0"/>
                        </a:rPr>
                        <a:t>P</a:t>
                      </a:r>
                      <a:r>
                        <a:rPr lang="en-US" altLang="zh-CN" baseline="-25000">
                          <a:latin typeface="Times New Roman Regular" panose="02020503050405090304" charset="0"/>
                          <a:cs typeface="Times New Roman Regular" panose="02020503050405090304" charset="0"/>
                        </a:rPr>
                        <a:t>mm</a:t>
                      </a:r>
                      <a:endParaRPr lang="en-US" altLang="zh-CN" sz="1800" baseline="-25000">
                        <a:latin typeface="Times New Roman Regular" panose="02020503050405090304" charset="0"/>
                        <a:cs typeface="Times New Roman Regular" panose="02020503050405090304" charset="0"/>
                        <a:sym typeface="+mn-ea"/>
                      </a:endParaRPr>
                    </a:p>
                  </a:txBody>
                  <a:tcPr anchor="ctr" anchorCtr="0"/>
                </a:tc>
              </a:tr>
              <a:tr h="12623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/>
                        <a:t>HMCODE</a:t>
                      </a:r>
                      <a:endParaRPr lang="en-US" altLang="zh-CN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~2.5%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latin typeface="Times New Roman Regular" panose="02020503050405090304" charset="0"/>
                          <a:cs typeface="Times New Roman Regular" panose="02020503050405090304" charset="0"/>
                          <a:sym typeface="+mn-ea"/>
                        </a:rPr>
                        <a:t>A ‘semi-analytical’ halo model pertaining to a population of ‘</a:t>
                      </a:r>
                      <a:r>
                        <a:rPr lang="en-US" altLang="zh-CN" sz="1800">
                          <a:solidFill>
                            <a:srgbClr val="FF0000"/>
                          </a:solidFill>
                          <a:latin typeface="Times New Roman Regular" panose="02020503050405090304" charset="0"/>
                          <a:cs typeface="Times New Roman Regular" panose="02020503050405090304" charset="0"/>
                          <a:sym typeface="+mn-ea"/>
                        </a:rPr>
                        <a:t>effective haloes</a:t>
                      </a:r>
                      <a:r>
                        <a:rPr lang="en-US" altLang="zh-CN" sz="1800">
                          <a:latin typeface="Times New Roman Regular" panose="02020503050405090304" charset="0"/>
                          <a:cs typeface="Times New Roman Regular" panose="02020503050405090304" charset="0"/>
                          <a:sym typeface="+mn-ea"/>
                        </a:rPr>
                        <a:t>’</a:t>
                      </a:r>
                      <a:endParaRPr lang="zh-CN" altLang="en-US">
                        <a:latin typeface="Times New Roman Regular" panose="02020503050405090304" charset="0"/>
                        <a:cs typeface="Times New Roman Regular" panose="02020503050405090304" charset="0"/>
                      </a:endParaRPr>
                    </a:p>
                  </a:txBody>
                  <a:tcPr anchor="ctr" anchorCtr="0"/>
                </a:tc>
                <a:tc vMerge="1">
                  <a:tcPr anchor="ctr" anchorCtr="0"/>
                </a:tc>
                <a:tc vMerge="1">
                  <a:tcPr anchor="ctr" anchorCtr="0"/>
                </a:tc>
              </a:tr>
              <a:tr h="1539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/>
                        <a:t>ZHOU&amp;HAN24</a:t>
                      </a:r>
                      <a:endParaRPr lang="en-US" altLang="zh-CN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~5%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Times New Roman Regular" panose="02020503050405090304" charset="0"/>
                          <a:cs typeface="Times New Roman Regular" panose="02020503050405090304" charset="0"/>
                        </a:rPr>
                        <a:t>Based on the </a:t>
                      </a:r>
                      <a:r>
                        <a:rPr lang="en-US" altLang="zh-CN" sz="1800" b="1" i="1">
                          <a:latin typeface="Times New Roman Regular" panose="02020503050405090304" charset="0"/>
                          <a:cs typeface="Times New Roman Regular" panose="02020503050405090304" charset="0"/>
                          <a:sym typeface="+mn-ea"/>
                        </a:rPr>
                        <a:t>R</a:t>
                      </a:r>
                      <a:r>
                        <a:rPr lang="en-US" altLang="zh-CN" sz="1800" b="1" baseline="-25000">
                          <a:latin typeface="Times New Roman Regular" panose="02020503050405090304" charset="0"/>
                          <a:cs typeface="Times New Roman Regular" panose="02020503050405090304" charset="0"/>
                          <a:sym typeface="+mn-ea"/>
                        </a:rPr>
                        <a:t>id</a:t>
                      </a:r>
                      <a:r>
                        <a:rPr lang="en-US" altLang="zh-CN" sz="1800" b="1">
                          <a:latin typeface="Times New Roman Regular" panose="02020503050405090304" charset="0"/>
                          <a:cs typeface="Times New Roman Regular" panose="02020503050405090304" charset="0"/>
                          <a:sym typeface="+mn-ea"/>
                        </a:rPr>
                        <a:t> </a:t>
                      </a:r>
                      <a:r>
                        <a:rPr lang="en-US" altLang="zh-CN" sz="1800">
                          <a:latin typeface="Times New Roman Regular" panose="02020503050405090304" charset="0"/>
                          <a:cs typeface="Times New Roman Regular" panose="02020503050405090304" charset="0"/>
                          <a:sym typeface="+mn-ea"/>
                        </a:rPr>
                        <a:t>catalogue</a:t>
                      </a:r>
                      <a:r>
                        <a:rPr lang="en-US" altLang="zh-CN">
                          <a:latin typeface="Times New Roman Regular" panose="02020503050405090304" charset="0"/>
                          <a:cs typeface="Times New Roman Regular" panose="02020503050405090304" charset="0"/>
                        </a:rPr>
                        <a:t> without ad-hoc fix</a:t>
                      </a:r>
                      <a:endParaRPr lang="en-US" altLang="zh-CN">
                        <a:latin typeface="Times New Roman Regular" panose="02020503050405090304" charset="0"/>
                        <a:cs typeface="Times New Roman Regular" panose="0202050305040509030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latin typeface="Times New Roman Regular" panose="02020503050405090304" charset="0"/>
                          <a:cs typeface="Times New Roman Regular" panose="02020503050405090304" charset="0"/>
                        </a:rPr>
                        <a:t>P</a:t>
                      </a:r>
                      <a:r>
                        <a:rPr lang="zh-CN" altLang="en-US" sz="1800">
                          <a:latin typeface="Times New Roman Regular" panose="02020503050405090304" charset="0"/>
                          <a:cs typeface="Times New Roman Regular" panose="02020503050405090304" charset="0"/>
                        </a:rPr>
                        <a:t>arameters</a:t>
                      </a:r>
                      <a:r>
                        <a:rPr lang="en-US" altLang="zh-CN" sz="1800">
                          <a:latin typeface="Times New Roman Regular" panose="02020503050405090304" charset="0"/>
                          <a:cs typeface="Times New Roman Regular" panose="02020503050405090304" charset="0"/>
                        </a:rPr>
                        <a:t> and the model ingredients are more </a:t>
                      </a:r>
                      <a:r>
                        <a:rPr lang="en-US" altLang="zh-CN" sz="1800">
                          <a:latin typeface="Times New Roman Regular" panose="02020503050405090304" charset="0"/>
                          <a:cs typeface="Times New Roman Regular" panose="02020503050405090304" charset="0"/>
                          <a:sym typeface="+mn-ea"/>
                        </a:rPr>
                        <a:t>interpretable</a:t>
                      </a:r>
                      <a:endParaRPr lang="en-US" altLang="zh-CN" sz="1800">
                        <a:latin typeface="Times New Roman Regular" panose="02020503050405090304" charset="0"/>
                        <a:cs typeface="Times New Roman Regular" panose="0202050305040509030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Times New Roman Regular" panose="02020503050405090304" charset="0"/>
                          <a:cs typeface="Times New Roman Regular" panose="02020503050405090304" charset="0"/>
                        </a:rPr>
                        <a:t>Multiple statistic (mm, hm, hh, halo properties...)</a:t>
                      </a:r>
                      <a:endParaRPr lang="en-US" altLang="zh-CN">
                        <a:latin typeface="Times New Roman Regular" panose="02020503050405090304" charset="0"/>
                        <a:cs typeface="Times New Roman Regular" panose="02020503050405090304" charset="0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r>
              <a:rPr lang="zh-CN" altLang="en-US" smtClean="0"/>
              <a:t>/</a:t>
            </a:r>
            <a:r>
              <a:rPr lang="en-US" altLang="zh-CN" smtClean="0"/>
              <a:t>16</a:t>
            </a:r>
            <a:endParaRPr lang="en-US" altLang="zh-CN" smtClean="0"/>
          </a:p>
        </p:txBody>
      </p:sp>
      <p:sp>
        <p:nvSpPr>
          <p:cNvPr id="4" name="文本框 3"/>
          <p:cNvSpPr txBox="1"/>
          <p:nvPr/>
        </p:nvSpPr>
        <p:spPr>
          <a:xfrm>
            <a:off x="264795" y="6016625"/>
            <a:ext cx="116624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accent2"/>
                </a:solidFill>
              </a:rPr>
              <a:t>The next-generation halo model is more physical,  interpretable, and versatile</a:t>
            </a:r>
            <a:endParaRPr lang="en-US" altLang="zh-CN" sz="2400" b="1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矩形: 圆顶角 8"/>
          <p:cNvSpPr/>
          <p:nvPr>
            <p:custDataLst>
              <p:tags r:id="rId1"/>
            </p:custDataLst>
          </p:nvPr>
        </p:nvSpPr>
        <p:spPr>
          <a:xfrm flipV="1">
            <a:off x="426085" y="711200"/>
            <a:ext cx="11340000" cy="5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A62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charset="-122"/>
              <a:ea typeface="微软雅黑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81" t="-39299" r="3657"/>
          <a:stretch>
            <a:fillRect/>
          </a:stretch>
        </p:blipFill>
        <p:spPr>
          <a:xfrm>
            <a:off x="9139568" y="255429"/>
            <a:ext cx="2626310" cy="455772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426085" y="189230"/>
            <a:ext cx="5916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/>
              <a:t>New efforts on the halo boundary</a:t>
            </a:r>
            <a:endParaRPr lang="en-US" altLang="zh-CN" sz="2800" b="1"/>
          </a:p>
        </p:txBody>
      </p:sp>
      <p:pic>
        <p:nvPicPr>
          <p:cNvPr id="8" name="图片 7" descr="截屏2024-08-16 17.04.2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b="625"/>
          <a:stretch>
            <a:fillRect/>
          </a:stretch>
        </p:blipFill>
        <p:spPr>
          <a:xfrm>
            <a:off x="426720" y="1500505"/>
            <a:ext cx="4879975" cy="445579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923915" y="1010920"/>
            <a:ext cx="6096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Splashback radius:</a:t>
            </a:r>
            <a:r>
              <a:rPr lang="en-US" altLang="zh-CN"/>
              <a:t> </a:t>
            </a:r>
            <a:r>
              <a:rPr lang="zh-CN" altLang="en-US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the first apocenter of the orbit of the an infalling particle in growing halos</a:t>
            </a:r>
            <a:endParaRPr lang="zh-CN" altLang="en-US"/>
          </a:p>
          <a:p>
            <a:endParaRPr lang="en-US" altLang="zh-CN"/>
          </a:p>
        </p:txBody>
      </p:sp>
      <p:sp>
        <p:nvSpPr>
          <p:cNvPr id="12" name="文本框 11"/>
          <p:cNvSpPr txBox="1"/>
          <p:nvPr/>
        </p:nvSpPr>
        <p:spPr>
          <a:xfrm>
            <a:off x="5923915" y="1685290"/>
            <a:ext cx="59169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/>
              <a:t>Idealized case: splashback feature &lt;---&gt; density caustic</a:t>
            </a:r>
            <a:endParaRPr lang="en-US" altLang="zh-CN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Realistic case: splashback feature is washed out</a:t>
            </a:r>
            <a:endParaRPr lang="en-US" altLang="zh-CN"/>
          </a:p>
        </p:txBody>
      </p:sp>
      <p:sp>
        <p:nvSpPr>
          <p:cNvPr id="13" name="文本框 12"/>
          <p:cNvSpPr txBox="1"/>
          <p:nvPr/>
        </p:nvSpPr>
        <p:spPr>
          <a:xfrm>
            <a:off x="426085" y="810260"/>
            <a:ext cx="48806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Be ambiguous in defining a single splashback radius for a halo</a:t>
            </a:r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2057400" y="6057265"/>
            <a:ext cx="1671320" cy="299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350" dirty="0">
                <a:sym typeface="+mn-ea"/>
              </a:rPr>
              <a:t>Adhikari et al. 2014</a:t>
            </a:r>
            <a:endParaRPr lang="en-US" altLang="en-US" sz="1350" dirty="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3015" y="2726690"/>
            <a:ext cx="4537710" cy="333057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8140065" y="6057265"/>
            <a:ext cx="1663700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1400" b="0">
                <a:cs typeface="+mn-lt"/>
              </a:rPr>
              <a:t>Fong &amp; Han (2021)</a:t>
            </a:r>
            <a:endParaRPr lang="en-US" altLang="en-US" sz="1400" b="0">
              <a:cs typeface="+mn-lt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矩形: 圆顶角 8"/>
          <p:cNvSpPr/>
          <p:nvPr>
            <p:custDataLst>
              <p:tags r:id="rId1"/>
            </p:custDataLst>
          </p:nvPr>
        </p:nvSpPr>
        <p:spPr>
          <a:xfrm flipV="1">
            <a:off x="426085" y="711200"/>
            <a:ext cx="11340000" cy="5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A62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charset="-122"/>
              <a:ea typeface="微软雅黑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81" t="-39299" r="3657"/>
          <a:stretch>
            <a:fillRect/>
          </a:stretch>
        </p:blipFill>
        <p:spPr>
          <a:xfrm>
            <a:off x="9139568" y="255429"/>
            <a:ext cx="2626310" cy="455772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426085" y="189230"/>
            <a:ext cx="9271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ym typeface="+mn-ea"/>
              </a:rPr>
              <a:t>Next-generation halo model  </a:t>
            </a:r>
            <a:endParaRPr lang="en-US" altLang="zh-CN" sz="2800" b="1"/>
          </a:p>
        </p:txBody>
      </p:sp>
      <p:sp>
        <p:nvSpPr>
          <p:cNvPr id="4" name="文本框 3"/>
          <p:cNvSpPr txBox="1"/>
          <p:nvPr/>
        </p:nvSpPr>
        <p:spPr>
          <a:xfrm>
            <a:off x="577850" y="819150"/>
            <a:ext cx="66408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/>
              <a:t>Particle mass ~ 5</a:t>
            </a:r>
            <a:r>
              <a:rPr lang="en-US" altLang="zh-CN">
                <a:latin typeface="Arial" panose="020B0604020202090204" pitchFamily="34" charset="0"/>
              </a:rPr>
              <a:t>×</a:t>
            </a:r>
            <a:r>
              <a:rPr lang="en-US" altLang="zh-CN"/>
              <a:t>10</a:t>
            </a:r>
            <a:r>
              <a:rPr lang="en-US" altLang="zh-CN" baseline="30000"/>
              <a:t>8 </a:t>
            </a:r>
            <a:r>
              <a:rPr lang="en-US" altLang="zh-CN"/>
              <a:t>h</a:t>
            </a:r>
            <a:r>
              <a:rPr lang="en-US" altLang="zh-CN" baseline="30000"/>
              <a:t>-1</a:t>
            </a:r>
            <a:r>
              <a:rPr lang="en-US" altLang="zh-CN" i="1"/>
              <a:t>M</a:t>
            </a:r>
            <a:r>
              <a:rPr lang="en-US" altLang="zh-CN" baseline="-25000"/>
              <a:t>sun</a:t>
            </a:r>
            <a:endParaRPr lang="en-US" altLang="zh-CN" baseline="-25000"/>
          </a:p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/>
              <a:t>Resolved halo mass &gt;  </a:t>
            </a:r>
            <a:r>
              <a:rPr lang="en-US" altLang="zh-CN">
                <a:sym typeface="+mn-ea"/>
              </a:rPr>
              <a:t>5</a:t>
            </a:r>
            <a:r>
              <a:rPr lang="en-US" altLang="zh-CN">
                <a:latin typeface="Arial" panose="020B0604020202090204" pitchFamily="34" charset="0"/>
                <a:sym typeface="+mn-ea"/>
              </a:rPr>
              <a:t>×</a:t>
            </a:r>
            <a:r>
              <a:rPr lang="en-US" altLang="zh-CN">
                <a:sym typeface="+mn-ea"/>
              </a:rPr>
              <a:t>10</a:t>
            </a:r>
            <a:r>
              <a:rPr lang="en-US" altLang="zh-CN" baseline="30000">
                <a:sym typeface="+mn-ea"/>
              </a:rPr>
              <a:t>10 </a:t>
            </a:r>
            <a:r>
              <a:rPr lang="en-US" altLang="zh-CN">
                <a:sym typeface="+mn-ea"/>
              </a:rPr>
              <a:t>h</a:t>
            </a:r>
            <a:r>
              <a:rPr lang="en-US" altLang="zh-CN" baseline="30000">
                <a:sym typeface="+mn-ea"/>
              </a:rPr>
              <a:t>-1</a:t>
            </a:r>
            <a:r>
              <a:rPr lang="en-US" altLang="zh-CN" i="1">
                <a:sym typeface="+mn-ea"/>
              </a:rPr>
              <a:t>M</a:t>
            </a:r>
            <a:r>
              <a:rPr lang="en-US" altLang="zh-CN" baseline="-25000">
                <a:sym typeface="+mn-ea"/>
              </a:rPr>
              <a:t>sun </a:t>
            </a:r>
            <a:r>
              <a:rPr lang="en-US" altLang="zh-CN">
                <a:sym typeface="+mn-ea"/>
              </a:rPr>
              <a:t>(about 100 particles)</a:t>
            </a:r>
            <a:endParaRPr lang="en-US" altLang="zh-CN"/>
          </a:p>
        </p:txBody>
      </p:sp>
      <p:pic>
        <p:nvPicPr>
          <p:cNvPr id="5" name="图片 4" descr="截屏2024-11-12 16.49.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770" y="1849120"/>
            <a:ext cx="10538460" cy="41992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898265" y="3380740"/>
            <a:ext cx="5484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chemeClr val="bg2">
                    <a:lumMod val="85000"/>
                  </a:schemeClr>
                </a:solidFill>
                <a:latin typeface="黑体" charset="0"/>
                <a:ea typeface="黑体" charset="0"/>
              </a:rPr>
              <a:t>p</a:t>
            </a:r>
            <a:r>
              <a:rPr lang="en-US" altLang="zh-CN" sz="3600" b="1">
                <a:solidFill>
                  <a:schemeClr val="bg2">
                    <a:lumMod val="85000"/>
                  </a:schemeClr>
                </a:solidFill>
                <a:latin typeface="黑体" charset="0"/>
                <a:ea typeface="黑体" charset="0"/>
              </a:rPr>
              <a:t> </a:t>
            </a:r>
            <a:r>
              <a:rPr lang="zh-CN" altLang="en-US" sz="3600" b="1">
                <a:solidFill>
                  <a:schemeClr val="bg2">
                    <a:lumMod val="85000"/>
                  </a:schemeClr>
                </a:solidFill>
                <a:latin typeface="黑体" charset="0"/>
                <a:ea typeface="黑体" charset="0"/>
              </a:rPr>
              <a:t>r</a:t>
            </a:r>
            <a:r>
              <a:rPr lang="en-US" altLang="zh-CN" sz="3600" b="1">
                <a:solidFill>
                  <a:schemeClr val="bg2">
                    <a:lumMod val="85000"/>
                  </a:schemeClr>
                </a:solidFill>
                <a:latin typeface="黑体" charset="0"/>
                <a:ea typeface="黑体" charset="0"/>
              </a:rPr>
              <a:t> </a:t>
            </a:r>
            <a:r>
              <a:rPr lang="zh-CN" altLang="en-US" sz="3600" b="1">
                <a:solidFill>
                  <a:schemeClr val="bg2">
                    <a:lumMod val="85000"/>
                  </a:schemeClr>
                </a:solidFill>
                <a:latin typeface="黑体" charset="0"/>
                <a:ea typeface="黑体" charset="0"/>
              </a:rPr>
              <a:t>e</a:t>
            </a:r>
            <a:r>
              <a:rPr lang="en-US" altLang="zh-CN" sz="3600" b="1">
                <a:solidFill>
                  <a:schemeClr val="bg2">
                    <a:lumMod val="85000"/>
                  </a:schemeClr>
                </a:solidFill>
                <a:latin typeface="黑体" charset="0"/>
                <a:ea typeface="黑体" charset="0"/>
              </a:rPr>
              <a:t> </a:t>
            </a:r>
            <a:r>
              <a:rPr lang="zh-CN" altLang="en-US" sz="3600" b="1">
                <a:solidFill>
                  <a:schemeClr val="bg2">
                    <a:lumMod val="85000"/>
                  </a:schemeClr>
                </a:solidFill>
                <a:latin typeface="黑体" charset="0"/>
                <a:ea typeface="黑体" charset="0"/>
              </a:rPr>
              <a:t>l</a:t>
            </a:r>
            <a:r>
              <a:rPr lang="en-US" altLang="zh-CN" sz="3600" b="1">
                <a:solidFill>
                  <a:schemeClr val="bg2">
                    <a:lumMod val="85000"/>
                  </a:schemeClr>
                </a:solidFill>
                <a:latin typeface="黑体" charset="0"/>
                <a:ea typeface="黑体" charset="0"/>
              </a:rPr>
              <a:t> </a:t>
            </a:r>
            <a:r>
              <a:rPr lang="zh-CN" altLang="en-US" sz="3600" b="1">
                <a:solidFill>
                  <a:schemeClr val="bg2">
                    <a:lumMod val="85000"/>
                  </a:schemeClr>
                </a:solidFill>
                <a:latin typeface="黑体" charset="0"/>
                <a:ea typeface="黑体" charset="0"/>
              </a:rPr>
              <a:t>i</a:t>
            </a:r>
            <a:r>
              <a:rPr lang="en-US" altLang="zh-CN" sz="3600" b="1">
                <a:solidFill>
                  <a:schemeClr val="bg2">
                    <a:lumMod val="85000"/>
                  </a:schemeClr>
                </a:solidFill>
                <a:latin typeface="黑体" charset="0"/>
                <a:ea typeface="黑体" charset="0"/>
              </a:rPr>
              <a:t> </a:t>
            </a:r>
            <a:r>
              <a:rPr lang="zh-CN" altLang="en-US" sz="3600" b="1">
                <a:solidFill>
                  <a:schemeClr val="bg2">
                    <a:lumMod val="85000"/>
                  </a:schemeClr>
                </a:solidFill>
                <a:latin typeface="黑体" charset="0"/>
                <a:ea typeface="黑体" charset="0"/>
              </a:rPr>
              <a:t>m</a:t>
            </a:r>
            <a:r>
              <a:rPr lang="en-US" altLang="zh-CN" sz="3600" b="1">
                <a:solidFill>
                  <a:schemeClr val="bg2">
                    <a:lumMod val="85000"/>
                  </a:schemeClr>
                </a:solidFill>
                <a:latin typeface="黑体" charset="0"/>
                <a:ea typeface="黑体" charset="0"/>
              </a:rPr>
              <a:t> </a:t>
            </a:r>
            <a:r>
              <a:rPr lang="zh-CN" altLang="en-US" sz="3600" b="1">
                <a:solidFill>
                  <a:schemeClr val="bg2">
                    <a:lumMod val="85000"/>
                  </a:schemeClr>
                </a:solidFill>
                <a:latin typeface="黑体" charset="0"/>
                <a:ea typeface="黑体" charset="0"/>
              </a:rPr>
              <a:t>i</a:t>
            </a:r>
            <a:r>
              <a:rPr lang="en-US" altLang="zh-CN" sz="3600" b="1">
                <a:solidFill>
                  <a:schemeClr val="bg2">
                    <a:lumMod val="85000"/>
                  </a:schemeClr>
                </a:solidFill>
                <a:latin typeface="黑体" charset="0"/>
                <a:ea typeface="黑体" charset="0"/>
              </a:rPr>
              <a:t> </a:t>
            </a:r>
            <a:r>
              <a:rPr lang="zh-CN" altLang="en-US" sz="3600" b="1">
                <a:solidFill>
                  <a:schemeClr val="bg2">
                    <a:lumMod val="85000"/>
                  </a:schemeClr>
                </a:solidFill>
                <a:latin typeface="黑体" charset="0"/>
                <a:ea typeface="黑体" charset="0"/>
              </a:rPr>
              <a:t>n</a:t>
            </a:r>
            <a:r>
              <a:rPr lang="en-US" altLang="zh-CN" sz="3600" b="1">
                <a:solidFill>
                  <a:schemeClr val="bg2">
                    <a:lumMod val="85000"/>
                  </a:schemeClr>
                </a:solidFill>
                <a:latin typeface="黑体" charset="0"/>
                <a:ea typeface="黑体" charset="0"/>
              </a:rPr>
              <a:t> </a:t>
            </a:r>
            <a:r>
              <a:rPr lang="zh-CN" altLang="en-US" sz="3600" b="1">
                <a:solidFill>
                  <a:schemeClr val="bg2">
                    <a:lumMod val="85000"/>
                  </a:schemeClr>
                </a:solidFill>
                <a:latin typeface="黑体" charset="0"/>
                <a:ea typeface="黑体" charset="0"/>
              </a:rPr>
              <a:t>a</a:t>
            </a:r>
            <a:r>
              <a:rPr lang="en-US" altLang="zh-CN" sz="3600" b="1">
                <a:solidFill>
                  <a:schemeClr val="bg2">
                    <a:lumMod val="85000"/>
                  </a:schemeClr>
                </a:solidFill>
                <a:latin typeface="黑体" charset="0"/>
                <a:ea typeface="黑体" charset="0"/>
              </a:rPr>
              <a:t> </a:t>
            </a:r>
            <a:r>
              <a:rPr lang="zh-CN" altLang="en-US" sz="3600" b="1">
                <a:solidFill>
                  <a:schemeClr val="bg2">
                    <a:lumMod val="85000"/>
                  </a:schemeClr>
                </a:solidFill>
                <a:latin typeface="黑体" charset="0"/>
                <a:ea typeface="黑体" charset="0"/>
              </a:rPr>
              <a:t>r</a:t>
            </a:r>
            <a:r>
              <a:rPr lang="en-US" altLang="zh-CN" sz="3600" b="1">
                <a:solidFill>
                  <a:schemeClr val="bg2">
                    <a:lumMod val="85000"/>
                  </a:schemeClr>
                </a:solidFill>
                <a:latin typeface="黑体" charset="0"/>
                <a:ea typeface="黑体" charset="0"/>
              </a:rPr>
              <a:t> </a:t>
            </a:r>
            <a:r>
              <a:rPr lang="zh-CN" altLang="en-US" sz="3600" b="1">
                <a:solidFill>
                  <a:schemeClr val="bg2">
                    <a:lumMod val="85000"/>
                  </a:schemeClr>
                </a:solidFill>
                <a:latin typeface="黑体" charset="0"/>
                <a:ea typeface="黑体" charset="0"/>
              </a:rPr>
              <a:t>y</a:t>
            </a:r>
            <a:endParaRPr lang="zh-CN" altLang="en-US" sz="3600" b="1">
              <a:solidFill>
                <a:schemeClr val="bg2">
                  <a:lumMod val="85000"/>
                </a:schemeClr>
              </a:solidFill>
              <a:latin typeface="黑体" charset="0"/>
              <a:ea typeface="黑体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矩形: 圆顶角 8"/>
          <p:cNvSpPr/>
          <p:nvPr>
            <p:custDataLst>
              <p:tags r:id="rId1"/>
            </p:custDataLst>
          </p:nvPr>
        </p:nvSpPr>
        <p:spPr>
          <a:xfrm flipV="1">
            <a:off x="426085" y="711200"/>
            <a:ext cx="11340000" cy="5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A62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charset="-122"/>
              <a:ea typeface="微软雅黑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81" t="-39299" r="3657"/>
          <a:stretch>
            <a:fillRect/>
          </a:stretch>
        </p:blipFill>
        <p:spPr>
          <a:xfrm>
            <a:off x="9139568" y="255429"/>
            <a:ext cx="2626310" cy="455772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426085" y="189230"/>
            <a:ext cx="81235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/>
              <a:t>Matching profile </a:t>
            </a:r>
            <a:r>
              <a:rPr lang="en-US" altLang="zh-CN" sz="2800" b="1">
                <a:sym typeface="+mn-ea"/>
              </a:rPr>
              <a:t>for </a:t>
            </a:r>
            <a:r>
              <a:rPr lang="en-US" altLang="zh-CN" sz="2800" b="1">
                <a:sym typeface="+mn-ea"/>
              </a:rPr>
              <a:t>other boundaries</a:t>
            </a:r>
            <a:r>
              <a:rPr lang="en-US" altLang="zh-CN" sz="2800" b="1">
                <a:sym typeface="+mn-ea"/>
              </a:rPr>
              <a:t>  </a:t>
            </a:r>
            <a:endParaRPr lang="en-US" altLang="zh-CN" sz="2800" b="1"/>
          </a:p>
          <a:p>
            <a:r>
              <a:rPr lang="en-US" altLang="zh-CN" sz="2800" b="1"/>
              <a:t>  </a:t>
            </a:r>
            <a:endParaRPr lang="en-US" altLang="zh-CN" sz="2800" b="1"/>
          </a:p>
        </p:txBody>
      </p:sp>
      <p:sp>
        <p:nvSpPr>
          <p:cNvPr id="21" name="文本框 20"/>
          <p:cNvSpPr txBox="1"/>
          <p:nvPr>
            <p:custDataLst>
              <p:tags r:id="rId6"/>
            </p:custDataLst>
          </p:nvPr>
        </p:nvSpPr>
        <p:spPr>
          <a:xfrm>
            <a:off x="120650" y="1362075"/>
            <a:ext cx="3807460" cy="10363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en-US" altLang="zh-CN" b="1"/>
              <a:t>Eiansto profile </a:t>
            </a:r>
            <a:r>
              <a:rPr lang="en-US" altLang="zh-CN" b="1">
                <a:sym typeface="+mn-ea"/>
              </a:rPr>
              <a:t>is the theoretical dual of the depletion radius</a:t>
            </a:r>
            <a:endParaRPr lang="en-US" altLang="zh-CN"/>
          </a:p>
        </p:txBody>
      </p:sp>
      <p:pic>
        <p:nvPicPr>
          <p:cNvPr id="4" name="图片 3" descr="截屏2024-08-12 20.13.5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33242" r="33427"/>
          <a:stretch>
            <a:fillRect/>
          </a:stretch>
        </p:blipFill>
        <p:spPr>
          <a:xfrm>
            <a:off x="4067175" y="753110"/>
            <a:ext cx="2595245" cy="2673985"/>
          </a:xfrm>
          <a:prstGeom prst="rect">
            <a:avLst/>
          </a:prstGeom>
        </p:spPr>
      </p:pic>
      <p:pic>
        <p:nvPicPr>
          <p:cNvPr id="5" name="图片 4" descr="截屏2024-08-12 20.13.5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rcRect r="66669"/>
          <a:stretch>
            <a:fillRect/>
          </a:stretch>
        </p:blipFill>
        <p:spPr>
          <a:xfrm>
            <a:off x="7001510" y="753110"/>
            <a:ext cx="2595245" cy="2675255"/>
          </a:xfrm>
          <a:prstGeom prst="rect">
            <a:avLst/>
          </a:prstGeom>
        </p:spPr>
      </p:pic>
      <p:pic>
        <p:nvPicPr>
          <p:cNvPr id="6" name="图片 5" descr="截屏2024-08-12 20.13.5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8"/>
          <a:srcRect l="66669"/>
          <a:stretch>
            <a:fillRect/>
          </a:stretch>
        </p:blipFill>
        <p:spPr>
          <a:xfrm>
            <a:off x="9596755" y="753110"/>
            <a:ext cx="2595245" cy="2675255"/>
          </a:xfrm>
          <a:prstGeom prst="rect">
            <a:avLst/>
          </a:prstGeom>
        </p:spPr>
      </p:pic>
      <p:pic>
        <p:nvPicPr>
          <p:cNvPr id="13" name="图片 12" descr="截屏2024-08-22 15.35.1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33901" r="33599"/>
          <a:stretch>
            <a:fillRect/>
          </a:stretch>
        </p:blipFill>
        <p:spPr>
          <a:xfrm>
            <a:off x="3919220" y="3412490"/>
            <a:ext cx="2743200" cy="2732405"/>
          </a:xfrm>
          <a:prstGeom prst="rect">
            <a:avLst/>
          </a:prstGeom>
        </p:spPr>
      </p:pic>
      <p:pic>
        <p:nvPicPr>
          <p:cNvPr id="16" name="图片 15" descr="截屏2024-08-22 15.35.17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rcRect l="66844"/>
          <a:stretch>
            <a:fillRect/>
          </a:stretch>
        </p:blipFill>
        <p:spPr>
          <a:xfrm>
            <a:off x="9572625" y="3412490"/>
            <a:ext cx="2620010" cy="2674620"/>
          </a:xfrm>
          <a:prstGeom prst="rect">
            <a:avLst/>
          </a:prstGeom>
        </p:spPr>
      </p:pic>
      <p:pic>
        <p:nvPicPr>
          <p:cNvPr id="17" name="图片 16" descr="截屏2024-08-22 15.35.17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2"/>
          <a:srcRect r="66260"/>
          <a:stretch>
            <a:fillRect/>
          </a:stretch>
        </p:blipFill>
        <p:spPr>
          <a:xfrm>
            <a:off x="7001510" y="3412490"/>
            <a:ext cx="2698750" cy="270700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588510" y="6087110"/>
            <a:ext cx="22218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Follow Einasto fits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>
            <p:custDataLst>
              <p:tags r:id="rId15"/>
            </p:custDataLst>
          </p:nvPr>
        </p:nvSpPr>
        <p:spPr>
          <a:xfrm>
            <a:off x="7576820" y="6087110"/>
            <a:ext cx="43224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rgbClr val="FF0000"/>
                </a:solidFill>
              </a:rPr>
              <a:t>Deviate from Einasto fits beyond </a:t>
            </a:r>
            <a:r>
              <a:rPr lang="en-US" altLang="zh-CN" b="1" i="1">
                <a:solidFill>
                  <a:srgbClr val="FF0000"/>
                </a:solidFill>
                <a:latin typeface="Times New Roman Bold Italic" panose="02020503050405090304" charset="0"/>
                <a:cs typeface="Times New Roman Bold Italic" panose="02020503050405090304" charset="0"/>
                <a:sym typeface="+mn-ea"/>
              </a:rPr>
              <a:t>R</a:t>
            </a:r>
            <a:r>
              <a:rPr lang="en-US" altLang="zh-CN" b="1" baseline="-25000">
                <a:solidFill>
                  <a:srgbClr val="FF0000"/>
                </a:solidFill>
                <a:latin typeface="Times New Roman Bold" panose="02020503050405090304" charset="0"/>
                <a:cs typeface="Times New Roman Bold" panose="02020503050405090304" charset="0"/>
                <a:sym typeface="+mn-ea"/>
              </a:rPr>
              <a:t>id</a:t>
            </a:r>
            <a:endParaRPr lang="en-US" altLang="zh-CN" b="1" baseline="-25000">
              <a:solidFill>
                <a:srgbClr val="FF0000"/>
              </a:solidFill>
              <a:latin typeface="Times New Roman Bold" panose="02020503050405090304" charset="0"/>
              <a:cs typeface="Times New Roman Bold" panose="02020503050405090304" charset="0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40360" y="2733675"/>
            <a:ext cx="36163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90204" pitchFamily="34" charset="0"/>
              <a:buChar char="•"/>
            </a:pPr>
            <a:r>
              <a:rPr lang="en-US" altLang="zh-CN"/>
              <a:t>Profile-boundary is one-to-one map in the halo model;</a:t>
            </a:r>
            <a:endParaRPr lang="en-US" altLang="zh-CN"/>
          </a:p>
          <a:p>
            <a:pPr marL="285750" indent="-285750">
              <a:buFont typeface="Arial" panose="020B0604020202090204" pitchFamily="34" charset="0"/>
              <a:buChar char="•"/>
            </a:pPr>
            <a:endParaRPr lang="en-US" altLang="zh-CN"/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en-US" altLang="zh-CN"/>
              <a:t>Einasto profile-depletion radius is a good combination for analytical modeling.</a:t>
            </a:r>
            <a:endParaRPr lang="en-US" altLang="zh-CN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矩形: 圆顶角 8"/>
          <p:cNvSpPr/>
          <p:nvPr>
            <p:custDataLst>
              <p:tags r:id="rId1"/>
            </p:custDataLst>
          </p:nvPr>
        </p:nvSpPr>
        <p:spPr>
          <a:xfrm flipV="1">
            <a:off x="426085" y="711200"/>
            <a:ext cx="11340000" cy="5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A62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charset="-122"/>
              <a:ea typeface="微软雅黑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81" t="-39299" r="3657"/>
          <a:stretch>
            <a:fillRect/>
          </a:stretch>
        </p:blipFill>
        <p:spPr>
          <a:xfrm>
            <a:off x="9139568" y="255429"/>
            <a:ext cx="2626310" cy="455772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426085" y="189230"/>
            <a:ext cx="8618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+mj-lt"/>
                <a:ea typeface="黑体" charset="0"/>
                <a:cs typeface="+mj-lt"/>
                <a:sym typeface="WPS灵秀黑" charset="-122"/>
              </a:rPr>
              <a:t>Halo model of large-scale structure</a:t>
            </a:r>
            <a:endParaRPr lang="zh-CN" altLang="en-US" sz="2800" b="1">
              <a:latin typeface="黑体" charset="0"/>
              <a:ea typeface="黑体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910445" y="59880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7" name="灯片编号占位符 1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r>
              <a:rPr lang="zh-CN" altLang="en-US" smtClean="0"/>
              <a:t>/</a:t>
            </a:r>
            <a:r>
              <a:rPr lang="en-US" altLang="zh-CN" smtClean="0"/>
              <a:t>16</a:t>
            </a:r>
            <a:endParaRPr lang="en-US" altLang="zh-CN" smtClean="0"/>
          </a:p>
        </p:txBody>
      </p:sp>
      <p:pic>
        <p:nvPicPr>
          <p:cNvPr id="21" name="图片 20" descr="/private/var/folders/k3/0b8d54m97yb9kqrlrpjbq6zw0000gn/T/com.kingsoft.wpsoffice.mac/picturecompress_20240821210636/output_1.pngoutput_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585" y="1397000"/>
            <a:ext cx="4064000" cy="5039995"/>
          </a:xfrm>
          <a:prstGeom prst="rect">
            <a:avLst/>
          </a:prstGeom>
        </p:spPr>
      </p:pic>
      <p:grpSp>
        <p:nvGrpSpPr>
          <p:cNvPr id="39" name="组合 38"/>
          <p:cNvGrpSpPr/>
          <p:nvPr/>
        </p:nvGrpSpPr>
        <p:grpSpPr>
          <a:xfrm>
            <a:off x="6358255" y="1585595"/>
            <a:ext cx="3999230" cy="3124835"/>
            <a:chOff x="10038" y="1752"/>
            <a:chExt cx="6508" cy="5957"/>
          </a:xfrm>
        </p:grpSpPr>
        <p:grpSp>
          <p:nvGrpSpPr>
            <p:cNvPr id="27" name="组合 26"/>
            <p:cNvGrpSpPr/>
            <p:nvPr/>
          </p:nvGrpSpPr>
          <p:grpSpPr>
            <a:xfrm>
              <a:off x="10038" y="1752"/>
              <a:ext cx="6508" cy="5404"/>
              <a:chOff x="10038" y="1752"/>
              <a:chExt cx="6508" cy="5404"/>
            </a:xfrm>
          </p:grpSpPr>
          <p:pic>
            <p:nvPicPr>
              <p:cNvPr id="22" name="图片 21" descr="截屏2024-08-21 21.16.25"/>
              <p:cNvPicPr>
                <a:picLocks noChangeAspect="1"/>
              </p:cNvPicPr>
              <p:nvPr/>
            </p:nvPicPr>
            <p:blipFill>
              <a:blip r:embed="rId7"/>
              <a:srcRect b="23128"/>
              <a:stretch>
                <a:fillRect/>
              </a:stretch>
            </p:blipFill>
            <p:spPr>
              <a:xfrm>
                <a:off x="10038" y="1752"/>
                <a:ext cx="6508" cy="5404"/>
              </a:xfrm>
              <a:prstGeom prst="rect">
                <a:avLst/>
              </a:prstGeom>
            </p:spPr>
          </p:pic>
          <p:pic>
            <p:nvPicPr>
              <p:cNvPr id="24" name="图片 23" descr="截屏2024-08-21 21.26.3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979" y="6079"/>
                <a:ext cx="3113" cy="728"/>
              </a:xfrm>
              <a:prstGeom prst="rect">
                <a:avLst/>
              </a:prstGeom>
            </p:spPr>
          </p:pic>
        </p:grpSp>
        <p:pic>
          <p:nvPicPr>
            <p:cNvPr id="25" name="图片 24" descr="截屏2024-08-21 21.16.25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7"/>
            <a:srcRect t="91512"/>
            <a:stretch>
              <a:fillRect/>
            </a:stretch>
          </p:blipFill>
          <p:spPr>
            <a:xfrm>
              <a:off x="10527" y="7157"/>
              <a:ext cx="6019" cy="552"/>
            </a:xfrm>
            <a:prstGeom prst="rect">
              <a:avLst/>
            </a:prstGeom>
          </p:spPr>
        </p:pic>
      </p:grpSp>
      <p:sp>
        <p:nvSpPr>
          <p:cNvPr id="38" name="文本框 37"/>
          <p:cNvSpPr txBox="1"/>
          <p:nvPr/>
        </p:nvSpPr>
        <p:spPr>
          <a:xfrm>
            <a:off x="592455" y="6478905"/>
            <a:ext cx="436626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/>
              <a:t>Millennium-II Simulation</a:t>
            </a:r>
            <a:r>
              <a:rPr lang="en-US" altLang="zh-CN" sz="1400"/>
              <a:t> [Boylan-Kolchin et al. (2009)]</a:t>
            </a:r>
            <a:endParaRPr lang="en-US" altLang="zh-CN" sz="1400"/>
          </a:p>
        </p:txBody>
      </p:sp>
      <p:sp>
        <p:nvSpPr>
          <p:cNvPr id="52" name="文本框 51"/>
          <p:cNvSpPr txBox="1"/>
          <p:nvPr/>
        </p:nvSpPr>
        <p:spPr>
          <a:xfrm>
            <a:off x="6978015" y="5729605"/>
            <a:ext cx="4132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Non-linear regime: </a:t>
            </a:r>
            <a:r>
              <a:rPr lang="en-US" altLang="zh-CN"/>
              <a:t>dark matter halos</a:t>
            </a:r>
            <a:endParaRPr lang="en-US" altLang="zh-CN">
              <a:latin typeface="Times New Roman" panose="02020503050405090304" charset="0"/>
              <a:cs typeface="Times New Roman" panose="02020503050405090304" charset="0"/>
            </a:endParaRPr>
          </a:p>
        </p:txBody>
      </p:sp>
      <p:sp>
        <p:nvSpPr>
          <p:cNvPr id="53" name="右大括号 52"/>
          <p:cNvSpPr/>
          <p:nvPr/>
        </p:nvSpPr>
        <p:spPr>
          <a:xfrm rot="5400000">
            <a:off x="8849995" y="3581400"/>
            <a:ext cx="184785" cy="2421890"/>
          </a:xfrm>
          <a:prstGeom prst="rightBrace">
            <a:avLst>
              <a:gd name="adj1" fmla="val 227467"/>
              <a:gd name="adj2" fmla="val 50000"/>
            </a:avLst>
          </a:prstGeom>
          <a:ln w="2857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100445" y="5187315"/>
            <a:ext cx="20199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/>
              <a:t>Linear regime</a:t>
            </a:r>
            <a:endParaRPr lang="en-US" altLang="zh-CN" b="1"/>
          </a:p>
        </p:txBody>
      </p:sp>
      <p:cxnSp>
        <p:nvCxnSpPr>
          <p:cNvPr id="11" name="直接箭头连接符 10"/>
          <p:cNvCxnSpPr/>
          <p:nvPr/>
        </p:nvCxnSpPr>
        <p:spPr>
          <a:xfrm>
            <a:off x="8942705" y="4977765"/>
            <a:ext cx="0" cy="75184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箭头连接符 4"/>
          <p:cNvCxnSpPr>
            <a:endCxn id="2" idx="0"/>
          </p:cNvCxnSpPr>
          <p:nvPr/>
        </p:nvCxnSpPr>
        <p:spPr>
          <a:xfrm>
            <a:off x="7110730" y="4691380"/>
            <a:ext cx="0" cy="49593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1003300" y="943610"/>
            <a:ext cx="35439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ctr">
              <a:buFont typeface="Wingdings" panose="05000000000000000000" charset="0"/>
              <a:buChar char=""/>
            </a:pPr>
            <a:r>
              <a:rPr lang="en-US" altLang="zh-CN" b="1">
                <a:solidFill>
                  <a:schemeClr val="accent1"/>
                </a:solidFill>
              </a:rPr>
              <a:t>Cosmological simulation</a:t>
            </a:r>
            <a:endParaRPr lang="en-US" altLang="zh-CN" b="1">
              <a:solidFill>
                <a:schemeClr val="accent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09715" y="991235"/>
            <a:ext cx="35439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ctr">
              <a:buFont typeface="Wingdings" panose="05000000000000000000" charset="0"/>
              <a:buChar char=""/>
            </a:pPr>
            <a:r>
              <a:rPr lang="en-US" altLang="zh-CN" b="1">
                <a:solidFill>
                  <a:schemeClr val="accent1"/>
                </a:solidFill>
              </a:rPr>
              <a:t>Matter power spectrum</a:t>
            </a:r>
            <a:endParaRPr lang="en-US" altLang="zh-CN" b="1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矩形: 圆顶角 8"/>
          <p:cNvSpPr/>
          <p:nvPr>
            <p:custDataLst>
              <p:tags r:id="rId1"/>
            </p:custDataLst>
          </p:nvPr>
        </p:nvSpPr>
        <p:spPr>
          <a:xfrm flipV="1">
            <a:off x="426085" y="711200"/>
            <a:ext cx="11340000" cy="5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A62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charset="-122"/>
              <a:ea typeface="微软雅黑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81" t="-39299" r="3657"/>
          <a:stretch>
            <a:fillRect/>
          </a:stretch>
        </p:blipFill>
        <p:spPr>
          <a:xfrm>
            <a:off x="9139568" y="255429"/>
            <a:ext cx="2626310" cy="455772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426085" y="189230"/>
            <a:ext cx="81235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/>
              <a:t>Halo model with</a:t>
            </a:r>
            <a:r>
              <a:rPr lang="en-US" altLang="zh-CN" sz="2800" b="1">
                <a:sym typeface="+mn-ea"/>
              </a:rPr>
              <a:t> </a:t>
            </a:r>
            <a:r>
              <a:rPr lang="en-US" altLang="zh-CN" sz="2800" b="1">
                <a:sym typeface="+mn-ea"/>
              </a:rPr>
              <a:t>other boundaries</a:t>
            </a:r>
            <a:r>
              <a:rPr lang="en-US" altLang="zh-CN" sz="2800" b="1">
                <a:sym typeface="+mn-ea"/>
              </a:rPr>
              <a:t>  </a:t>
            </a:r>
            <a:endParaRPr lang="en-US" altLang="zh-CN" sz="2800" b="1"/>
          </a:p>
        </p:txBody>
      </p:sp>
      <p:pic>
        <p:nvPicPr>
          <p:cNvPr id="2" name="图片 1" descr="截屏2025-04-17 22.34.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5835" y="1480185"/>
            <a:ext cx="5720080" cy="4700270"/>
          </a:xfrm>
          <a:prstGeom prst="rect">
            <a:avLst/>
          </a:prstGeom>
        </p:spPr>
      </p:pic>
      <p:pic>
        <p:nvPicPr>
          <p:cNvPr id="7" name="图片 6" descr="截屏2025-04-17 22.35.5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125" y="4237990"/>
            <a:ext cx="5436235" cy="2483485"/>
          </a:xfrm>
          <a:prstGeom prst="rect">
            <a:avLst/>
          </a:prstGeom>
        </p:spPr>
      </p:pic>
      <p:pic>
        <p:nvPicPr>
          <p:cNvPr id="8" name="图片 7" descr="截屏2025-04-17 22.36.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125" y="1480185"/>
            <a:ext cx="5380355" cy="241998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033270" y="974725"/>
            <a:ext cx="2099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i="1"/>
              <a:t>R</a:t>
            </a:r>
            <a:r>
              <a:rPr lang="en-US" altLang="zh-CN" baseline="-25000"/>
              <a:t>vir </a:t>
            </a:r>
            <a:r>
              <a:rPr lang="en-US" altLang="zh-CN"/>
              <a:t>based catalog</a:t>
            </a:r>
            <a:endParaRPr lang="en-US" altLang="zh-CN"/>
          </a:p>
        </p:txBody>
      </p:sp>
      <p:sp>
        <p:nvSpPr>
          <p:cNvPr id="12" name="文本框 11"/>
          <p:cNvSpPr txBox="1"/>
          <p:nvPr/>
        </p:nvSpPr>
        <p:spPr>
          <a:xfrm>
            <a:off x="7770495" y="965835"/>
            <a:ext cx="2270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i="1"/>
              <a:t>3R</a:t>
            </a:r>
            <a:r>
              <a:rPr lang="en-US" altLang="zh-CN" baseline="-25000"/>
              <a:t>vir </a:t>
            </a:r>
            <a:r>
              <a:rPr lang="en-US" altLang="zh-CN"/>
              <a:t>based catalog</a:t>
            </a:r>
            <a:endParaRPr lang="en-US" altLang="zh-CN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761490"/>
            <a:ext cx="6470650" cy="3638550"/>
          </a:xfrm>
          <a:prstGeom prst="rect">
            <a:avLst/>
          </a:prstGeom>
        </p:spPr>
      </p:pic>
      <p:sp>
        <p:nvSpPr>
          <p:cNvPr id="9" name="矩形: 圆顶角 8"/>
          <p:cNvSpPr/>
          <p:nvPr>
            <p:custDataLst>
              <p:tags r:id="rId2"/>
            </p:custDataLst>
          </p:nvPr>
        </p:nvSpPr>
        <p:spPr>
          <a:xfrm flipV="1">
            <a:off x="426085" y="711200"/>
            <a:ext cx="11340000" cy="5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A62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charset="-122"/>
              <a:ea typeface="微软雅黑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81" t="-39299" r="3657"/>
          <a:stretch>
            <a:fillRect/>
          </a:stretch>
        </p:blipFill>
        <p:spPr>
          <a:xfrm>
            <a:off x="9139568" y="255429"/>
            <a:ext cx="2626310" cy="455772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426085" y="189230"/>
            <a:ext cx="92773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/>
              <a:t>Galaxy-halo connection </a:t>
            </a:r>
            <a:endParaRPr lang="en-US" altLang="zh-CN" sz="2800" b="1"/>
          </a:p>
        </p:txBody>
      </p:sp>
      <p:sp>
        <p:nvSpPr>
          <p:cNvPr id="4" name="文本框 3"/>
          <p:cNvSpPr txBox="1"/>
          <p:nvPr/>
        </p:nvSpPr>
        <p:spPr>
          <a:xfrm>
            <a:off x="2566670" y="837565"/>
            <a:ext cx="73158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chemeClr val="accent1"/>
                </a:solidFill>
              </a:rPr>
              <a:t>Our model provides an accruate description for the halo outskirts, </a:t>
            </a:r>
            <a:endParaRPr lang="en-US" altLang="zh-CN" b="1">
              <a:solidFill>
                <a:schemeClr val="accent1"/>
              </a:solidFill>
            </a:endParaRPr>
          </a:p>
          <a:p>
            <a:pPr algn="ctr"/>
            <a:r>
              <a:rPr lang="en-US" altLang="zh-CN" b="1">
                <a:solidFill>
                  <a:schemeClr val="accent1"/>
                </a:solidFill>
              </a:rPr>
              <a:t>and more insights into the galaxy-halo connection.</a:t>
            </a:r>
            <a:endParaRPr lang="en-US" altLang="zh-CN" b="1">
              <a:solidFill>
                <a:schemeClr val="accent1"/>
              </a:solidFill>
            </a:endParaRPr>
          </a:p>
        </p:txBody>
      </p:sp>
      <p:pic>
        <p:nvPicPr>
          <p:cNvPr id="18" name="图片 17" descr="截屏2024-11-12 14.47.2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954520" y="1609090"/>
            <a:ext cx="5040630" cy="39420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553450" y="5551805"/>
            <a:ext cx="207645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arXiv: </a:t>
            </a:r>
            <a:r>
              <a:rPr lang="zh-CN" altLang="en-US"/>
              <a:t>2410.16588</a:t>
            </a:r>
            <a:endParaRPr lang="zh-CN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矩形: 圆顶角 8"/>
          <p:cNvSpPr/>
          <p:nvPr>
            <p:custDataLst>
              <p:tags r:id="rId1"/>
            </p:custDataLst>
          </p:nvPr>
        </p:nvSpPr>
        <p:spPr>
          <a:xfrm flipV="1">
            <a:off x="426085" y="711200"/>
            <a:ext cx="11340000" cy="5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A62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charset="-122"/>
              <a:ea typeface="微软雅黑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81" t="-39299" r="3657"/>
          <a:stretch>
            <a:fillRect/>
          </a:stretch>
        </p:blipFill>
        <p:spPr>
          <a:xfrm>
            <a:off x="9139568" y="255429"/>
            <a:ext cx="2626310" cy="455772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26085" y="189230"/>
            <a:ext cx="93675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ym typeface="+mn-ea"/>
              </a:rPr>
              <a:t>Neutrino mass</a:t>
            </a:r>
            <a:endParaRPr lang="en-US" altLang="zh-CN" sz="2800" b="1"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26085" y="990600"/>
            <a:ext cx="7705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chemeClr val="accent1"/>
                </a:solidFill>
              </a:rPr>
              <a:t>Our model is accurate in the transition region of the power spectrum</a:t>
            </a:r>
            <a:endParaRPr lang="en-US" altLang="zh-CN" b="1">
              <a:solidFill>
                <a:schemeClr val="accent1"/>
              </a:solidFill>
            </a:endParaRPr>
          </a:p>
        </p:txBody>
      </p:sp>
      <p:pic>
        <p:nvPicPr>
          <p:cNvPr id="4" name="图片 3" descr="截屏2025-02-17 16.10.28"/>
          <p:cNvPicPr>
            <a:picLocks noChangeAspect="1"/>
          </p:cNvPicPr>
          <p:nvPr/>
        </p:nvPicPr>
        <p:blipFill>
          <a:blip r:embed="rId6"/>
          <a:srcRect t="33154" r="48931" b="33429"/>
          <a:stretch>
            <a:fillRect/>
          </a:stretch>
        </p:blipFill>
        <p:spPr>
          <a:xfrm>
            <a:off x="6472555" y="1687195"/>
            <a:ext cx="4633595" cy="3779520"/>
          </a:xfrm>
          <a:prstGeom prst="rect">
            <a:avLst/>
          </a:prstGeom>
        </p:spPr>
      </p:pic>
      <p:pic>
        <p:nvPicPr>
          <p:cNvPr id="7" name="图片 6" descr="截屏2025-02-17 16.10.49"/>
          <p:cNvPicPr>
            <a:picLocks noChangeAspect="1"/>
          </p:cNvPicPr>
          <p:nvPr/>
        </p:nvPicPr>
        <p:blipFill>
          <a:blip r:embed="rId7"/>
          <a:srcRect t="32887" r="49803" b="33795"/>
          <a:stretch>
            <a:fillRect/>
          </a:stretch>
        </p:blipFill>
        <p:spPr>
          <a:xfrm>
            <a:off x="922655" y="1680845"/>
            <a:ext cx="4633595" cy="382206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8131810" y="5763895"/>
            <a:ext cx="20154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ym typeface="+mn-ea"/>
              </a:rPr>
              <a:t>Power spectrum</a:t>
            </a:r>
            <a:endParaRPr lang="en-US" altLang="zh-CN" b="1"/>
          </a:p>
        </p:txBody>
      </p:sp>
      <p:sp>
        <p:nvSpPr>
          <p:cNvPr id="14" name="文本框 13"/>
          <p:cNvSpPr txBox="1"/>
          <p:nvPr/>
        </p:nvSpPr>
        <p:spPr>
          <a:xfrm>
            <a:off x="1911350" y="5772150"/>
            <a:ext cx="356235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b="1">
                <a:sym typeface="+mn-ea"/>
              </a:rPr>
              <a:t>Reaction of massive neutrinos</a:t>
            </a:r>
            <a:endParaRPr lang="en-US" altLang="zh-CN" b="1"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矩形: 圆顶角 8"/>
          <p:cNvSpPr/>
          <p:nvPr>
            <p:custDataLst>
              <p:tags r:id="rId1"/>
            </p:custDataLst>
          </p:nvPr>
        </p:nvSpPr>
        <p:spPr>
          <a:xfrm flipV="1">
            <a:off x="426085" y="711200"/>
            <a:ext cx="11340000" cy="5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A62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charset="-122"/>
              <a:ea typeface="微软雅黑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81" t="-39299" r="3657"/>
          <a:stretch>
            <a:fillRect/>
          </a:stretch>
        </p:blipFill>
        <p:spPr>
          <a:xfrm>
            <a:off x="9139568" y="255429"/>
            <a:ext cx="2626310" cy="455772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426085" y="189230"/>
            <a:ext cx="7475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+mj-lt"/>
                <a:ea typeface="黑体" charset="0"/>
                <a:cs typeface="+mj-lt"/>
                <a:sym typeface="WPS灵秀黑" charset="-122"/>
              </a:rPr>
              <a:t>Halo model of large-scale structure</a:t>
            </a:r>
            <a:endParaRPr lang="en-US" altLang="zh-CN" sz="2800" b="1"/>
          </a:p>
        </p:txBody>
      </p:sp>
      <p:pic>
        <p:nvPicPr>
          <p:cNvPr id="32" name="图片 31" descr="截屏2024-08-21 23.23.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8565" y="1172845"/>
            <a:ext cx="3559175" cy="286702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407670" y="862330"/>
            <a:ext cx="39103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l">
              <a:buFont typeface="Wingdings" panose="05000000000000000000" charset="0"/>
              <a:buChar char=""/>
            </a:pPr>
            <a:r>
              <a:rPr lang="en-US" altLang="zh-CN" sz="2000" b="1">
                <a:solidFill>
                  <a:schemeClr val="accent1"/>
                </a:solidFill>
                <a:sym typeface="+mn-ea"/>
              </a:rPr>
              <a:t>The idea of halo model </a:t>
            </a:r>
            <a:endParaRPr lang="en-US" altLang="zh-CN" sz="2000" b="1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166745" y="4383405"/>
            <a:ext cx="48348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ym typeface="+mn-ea"/>
              </a:rPr>
              <a:t>clustering form </a:t>
            </a:r>
            <a:r>
              <a:rPr lang="en-US" altLang="zh-CN">
                <a:solidFill>
                  <a:srgbClr val="C00000"/>
                </a:solidFill>
              </a:rPr>
              <a:t>particles within the same halo</a:t>
            </a:r>
            <a:endParaRPr lang="en-US" altLang="zh-CN">
              <a:solidFill>
                <a:srgbClr val="C00000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166745" y="4787265"/>
            <a:ext cx="34093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ym typeface="+mn-ea"/>
              </a:rPr>
              <a:t>clustering from </a:t>
            </a:r>
            <a:r>
              <a:rPr lang="en-US" altLang="zh-CN">
                <a:solidFill>
                  <a:schemeClr val="accent1"/>
                </a:solidFill>
              </a:rPr>
              <a:t>different halos</a:t>
            </a:r>
            <a:endParaRPr lang="en-US" altLang="zh-CN">
              <a:solidFill>
                <a:schemeClr val="accent1"/>
              </a:solidFill>
            </a:endParaRPr>
          </a:p>
        </p:txBody>
      </p:sp>
      <p:pic>
        <p:nvPicPr>
          <p:cNvPr id="38" name="图片 37" descr="截屏2025-04-08 00.57.32"/>
          <p:cNvPicPr>
            <a:picLocks noChangeAspect="1"/>
          </p:cNvPicPr>
          <p:nvPr/>
        </p:nvPicPr>
        <p:blipFill>
          <a:blip r:embed="rId7"/>
          <a:srcRect b="66306"/>
          <a:stretch>
            <a:fillRect/>
          </a:stretch>
        </p:blipFill>
        <p:spPr>
          <a:xfrm>
            <a:off x="8001635" y="793115"/>
            <a:ext cx="2742565" cy="352425"/>
          </a:xfrm>
          <a:prstGeom prst="rect">
            <a:avLst/>
          </a:prstGeom>
        </p:spPr>
      </p:pic>
      <p:pic>
        <p:nvPicPr>
          <p:cNvPr id="39" name="图片 38" descr="截屏2025-04-08 00.57.32"/>
          <p:cNvPicPr>
            <a:picLocks noChangeAspect="1"/>
          </p:cNvPicPr>
          <p:nvPr/>
        </p:nvPicPr>
        <p:blipFill>
          <a:blip r:embed="rId7"/>
          <a:srcRect t="31712" r="65567" b="36216"/>
          <a:stretch>
            <a:fillRect/>
          </a:stretch>
        </p:blipFill>
        <p:spPr>
          <a:xfrm>
            <a:off x="1694180" y="4403090"/>
            <a:ext cx="1027430" cy="365125"/>
          </a:xfrm>
          <a:prstGeom prst="rect">
            <a:avLst/>
          </a:prstGeom>
        </p:spPr>
      </p:pic>
      <p:pic>
        <p:nvPicPr>
          <p:cNvPr id="40" name="图片 39" descr="截屏2025-04-08 00.57.32"/>
          <p:cNvPicPr>
            <a:picLocks noChangeAspect="1"/>
          </p:cNvPicPr>
          <p:nvPr/>
        </p:nvPicPr>
        <p:blipFill>
          <a:blip r:embed="rId7"/>
          <a:srcRect t="62973" r="65584"/>
          <a:stretch>
            <a:fillRect/>
          </a:stretch>
        </p:blipFill>
        <p:spPr>
          <a:xfrm>
            <a:off x="1700530" y="4809490"/>
            <a:ext cx="1022350" cy="422910"/>
          </a:xfrm>
          <a:prstGeom prst="rect">
            <a:avLst/>
          </a:prstGeom>
        </p:spPr>
      </p:pic>
      <p:sp>
        <p:nvSpPr>
          <p:cNvPr id="42" name="文本框 41"/>
          <p:cNvSpPr txBox="1"/>
          <p:nvPr/>
        </p:nvSpPr>
        <p:spPr>
          <a:xfrm>
            <a:off x="407670" y="4385310"/>
            <a:ext cx="13646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ym typeface="+mn-ea"/>
              </a:rPr>
              <a:t>1-halo term：</a:t>
            </a:r>
            <a:endParaRPr lang="en-US" altLang="zh-CN"/>
          </a:p>
        </p:txBody>
      </p:sp>
      <p:sp>
        <p:nvSpPr>
          <p:cNvPr id="43" name="文本框 42"/>
          <p:cNvSpPr txBox="1"/>
          <p:nvPr/>
        </p:nvSpPr>
        <p:spPr>
          <a:xfrm>
            <a:off x="407670" y="4787265"/>
            <a:ext cx="13646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ym typeface="+mn-ea"/>
              </a:rPr>
              <a:t>2-halo term：</a:t>
            </a:r>
            <a:endParaRPr lang="en-US" altLang="zh-CN"/>
          </a:p>
        </p:txBody>
      </p:sp>
      <p:sp>
        <p:nvSpPr>
          <p:cNvPr id="47" name="圆角矩形 46"/>
          <p:cNvSpPr/>
          <p:nvPr>
            <p:custDataLst>
              <p:tags r:id="rId8"/>
            </p:custDataLst>
          </p:nvPr>
        </p:nvSpPr>
        <p:spPr>
          <a:xfrm>
            <a:off x="6930390" y="4894580"/>
            <a:ext cx="4834890" cy="175387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6" name="文本框 45"/>
          <p:cNvSpPr txBox="1"/>
          <p:nvPr/>
        </p:nvSpPr>
        <p:spPr>
          <a:xfrm>
            <a:off x="7012940" y="4860290"/>
            <a:ext cx="468312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"/>
            </a:pPr>
            <a:r>
              <a:rPr lang="en-US" altLang="zh-CN" b="1">
                <a:ea typeface="黑体" charset="0"/>
                <a:cs typeface="+mn-lt"/>
              </a:rPr>
              <a:t>Model ingredients</a:t>
            </a:r>
            <a:endParaRPr lang="en-US" altLang="zh-CN">
              <a:cs typeface="+mn-lt"/>
            </a:endParaRPr>
          </a:p>
          <a:p>
            <a:pPr marL="742950" lvl="1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>
                <a:latin typeface="Times New Roman" panose="02020503050405090304" charset="0"/>
                <a:cs typeface="Times New Roman" panose="02020503050405090304" charset="0"/>
                <a:sym typeface="+mn-ea"/>
              </a:rPr>
              <a:t>halo mass function;</a:t>
            </a:r>
            <a:endParaRPr lang="en-US" altLang="zh-CN">
              <a:latin typeface="Times New Roman" panose="02020503050405090304" charset="0"/>
              <a:cs typeface="Times New Roman" panose="02020503050405090304" charset="0"/>
            </a:endParaRPr>
          </a:p>
          <a:p>
            <a:pPr marL="742950" lvl="1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>
                <a:latin typeface="Times New Roman" panose="02020503050405090304" charset="0"/>
                <a:cs typeface="Times New Roman" panose="02020503050405090304" charset="0"/>
                <a:sym typeface="+mn-ea"/>
              </a:rPr>
              <a:t>halo </a:t>
            </a:r>
            <a:r>
              <a:rPr lang="en-US" altLang="zh-CN">
                <a:latin typeface="Times New Roman" panose="02020503050405090304" charset="0"/>
                <a:cs typeface="Times New Roman" panose="02020503050405090304" charset="0"/>
                <a:sym typeface="+mn-ea"/>
              </a:rPr>
              <a:t>spatial distribution (halo bias);</a:t>
            </a:r>
            <a:endParaRPr lang="en-US" altLang="zh-CN">
              <a:latin typeface="Times New Roman" panose="02020503050405090304" charset="0"/>
              <a:cs typeface="Times New Roman" panose="02020503050405090304" charset="0"/>
              <a:sym typeface="+mn-ea"/>
            </a:endParaRPr>
          </a:p>
          <a:p>
            <a:pPr marL="742950" lvl="1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>
                <a:latin typeface="Times New Roman" panose="02020503050405090304" charset="0"/>
                <a:cs typeface="Times New Roman" panose="02020503050405090304" charset="0"/>
                <a:sym typeface="+mn-ea"/>
              </a:rPr>
              <a:t>halo </a:t>
            </a:r>
            <a:r>
              <a:rPr lang="en-US" altLang="zh-CN">
                <a:latin typeface="Times New Roman" panose="02020503050405090304" charset="0"/>
                <a:cs typeface="Times New Roman" panose="02020503050405090304" charset="0"/>
                <a:sym typeface="+mn-ea"/>
              </a:rPr>
              <a:t>density profile;</a:t>
            </a:r>
            <a:endParaRPr lang="en-US" altLang="zh-CN">
              <a:latin typeface="Times New Roman" panose="02020503050405090304" charset="0"/>
              <a:cs typeface="Times New Roman" panose="02020503050405090304" charset="0"/>
              <a:sym typeface="+mn-ea"/>
            </a:endParaRPr>
          </a:p>
        </p:txBody>
      </p:sp>
      <p:pic>
        <p:nvPicPr>
          <p:cNvPr id="44" name="图片 43" descr="截屏2025-04-08 01.05.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2355" y="4130675"/>
            <a:ext cx="1435100" cy="558800"/>
          </a:xfrm>
          <a:prstGeom prst="rect">
            <a:avLst/>
          </a:prstGeom>
        </p:spPr>
      </p:pic>
      <p:sp>
        <p:nvSpPr>
          <p:cNvPr id="45" name="右箭头 44"/>
          <p:cNvSpPr/>
          <p:nvPr>
            <p:custDataLst>
              <p:tags r:id="rId10"/>
            </p:custDataLst>
          </p:nvPr>
        </p:nvSpPr>
        <p:spPr>
          <a:xfrm>
            <a:off x="2614930" y="4482465"/>
            <a:ext cx="551815" cy="20701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8" name="右箭头 47"/>
          <p:cNvSpPr/>
          <p:nvPr>
            <p:custDataLst>
              <p:tags r:id="rId11"/>
            </p:custDataLst>
          </p:nvPr>
        </p:nvSpPr>
        <p:spPr>
          <a:xfrm>
            <a:off x="2614930" y="4850765"/>
            <a:ext cx="551815" cy="206375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9" name="椭圆 48"/>
          <p:cNvSpPr/>
          <p:nvPr/>
        </p:nvSpPr>
        <p:spPr>
          <a:xfrm>
            <a:off x="1308735" y="5163820"/>
            <a:ext cx="1686560" cy="168656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>
            <a:off x="4856480" y="5526405"/>
            <a:ext cx="906145" cy="92456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51" name="直接箭头连接符 50"/>
          <p:cNvCxnSpPr/>
          <p:nvPr/>
        </p:nvCxnSpPr>
        <p:spPr>
          <a:xfrm>
            <a:off x="2232660" y="5352415"/>
            <a:ext cx="242570" cy="520065"/>
          </a:xfrm>
          <a:prstGeom prst="straightConnector1">
            <a:avLst/>
          </a:prstGeom>
          <a:ln w="38100">
            <a:solidFill>
              <a:srgbClr val="C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 flipH="1" flipV="1">
            <a:off x="2439035" y="5863590"/>
            <a:ext cx="2673985" cy="135890"/>
          </a:xfrm>
          <a:prstGeom prst="straightConnector1">
            <a:avLst/>
          </a:prstGeom>
          <a:ln w="38100">
            <a:solidFill>
              <a:schemeClr val="accent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3" name="灯片编号占位符 5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r>
              <a:rPr lang="zh-CN" altLang="en-US" smtClean="0"/>
              <a:t>/</a:t>
            </a:r>
            <a:r>
              <a:rPr lang="en-US" altLang="zh-CN" smtClean="0"/>
              <a:t>16</a:t>
            </a:r>
            <a:endParaRPr lang="en-US" altLang="zh-CN" smtClean="0"/>
          </a:p>
        </p:txBody>
      </p:sp>
      <p:pic>
        <p:nvPicPr>
          <p:cNvPr id="8" name="图片 7" descr="截屏2025-05-24 11.42.0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4875" y="1629410"/>
            <a:ext cx="4561840" cy="211645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04875" y="1261110"/>
            <a:ext cx="456184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"/>
            </a:pPr>
            <a:r>
              <a:rPr lang="en-US" altLang="zh-CN" b="1">
                <a:sym typeface="+mn-ea"/>
              </a:rPr>
              <a:t>m</a:t>
            </a:r>
            <a:r>
              <a:rPr lang="zh-CN" altLang="en-US" b="1">
                <a:sym typeface="+mn-ea"/>
              </a:rPr>
              <a:t>atter field</a:t>
            </a:r>
            <a:r>
              <a:rPr lang="en-US" altLang="zh-CN" b="1">
                <a:sym typeface="+mn-ea"/>
              </a:rPr>
              <a:t> = </a:t>
            </a:r>
            <a:r>
              <a:rPr lang="zh-CN" altLang="en-US" b="1">
                <a:solidFill>
                  <a:schemeClr val="accent1"/>
                </a:solidFill>
                <a:sym typeface="+mn-ea"/>
              </a:rPr>
              <a:t>halo </a:t>
            </a:r>
            <a:r>
              <a:rPr lang="en-US" altLang="zh-CN" b="1">
                <a:solidFill>
                  <a:schemeClr val="accent1"/>
                </a:solidFill>
                <a:sym typeface="+mn-ea"/>
              </a:rPr>
              <a:t>field</a:t>
            </a:r>
            <a:r>
              <a:rPr lang="zh-CN" altLang="en-US" b="1">
                <a:latin typeface="宋体" charset="0"/>
                <a:ea typeface="宋体" charset="0"/>
                <a:sym typeface="+mn-ea"/>
              </a:rPr>
              <a:t>＊</a:t>
            </a:r>
            <a:r>
              <a:rPr lang="zh-CN" altLang="en-US" b="1">
                <a:solidFill>
                  <a:srgbClr val="C00000"/>
                </a:solidFill>
                <a:sym typeface="+mn-ea"/>
              </a:rPr>
              <a:t>halo </a:t>
            </a:r>
            <a:r>
              <a:rPr lang="en-US" altLang="zh-CN" b="1">
                <a:solidFill>
                  <a:srgbClr val="C00000"/>
                </a:solidFill>
                <a:sym typeface="+mn-ea"/>
              </a:rPr>
              <a:t>profiles</a:t>
            </a:r>
            <a:r>
              <a:rPr lang="en-US" altLang="zh-CN" b="1">
                <a:sym typeface="+mn-ea"/>
              </a:rPr>
              <a:t>  </a:t>
            </a:r>
            <a:endParaRPr lang="en-US" altLang="zh-CN" b="1">
              <a:sym typeface="+mn-ea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2158365" y="3811905"/>
            <a:ext cx="205422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400">
                <a:cs typeface="+mn-lt"/>
              </a:rPr>
              <a:t>Cooray &amp; Sheth (2002)</a:t>
            </a:r>
            <a:endParaRPr lang="zh-CN" altLang="en-US" sz="1400">
              <a:cs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矩形: 圆顶角 8"/>
          <p:cNvSpPr/>
          <p:nvPr>
            <p:custDataLst>
              <p:tags r:id="rId1"/>
            </p:custDataLst>
          </p:nvPr>
        </p:nvSpPr>
        <p:spPr>
          <a:xfrm flipV="1">
            <a:off x="426085" y="711200"/>
            <a:ext cx="11340000" cy="5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A62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charset="-122"/>
              <a:ea typeface="微软雅黑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81" t="-39299" r="3657"/>
          <a:stretch>
            <a:fillRect/>
          </a:stretch>
        </p:blipFill>
        <p:spPr>
          <a:xfrm>
            <a:off x="9139568" y="255429"/>
            <a:ext cx="2626310" cy="455772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426085" y="189230"/>
            <a:ext cx="7475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+mj-lt"/>
                <a:ea typeface="黑体" charset="0"/>
                <a:cs typeface="+mj-lt"/>
                <a:sym typeface="WPS灵秀黑" charset="-122"/>
              </a:rPr>
              <a:t>Halo model of large-scale structure</a:t>
            </a:r>
            <a:endParaRPr lang="en-US" altLang="zh-CN" sz="2800" b="1"/>
          </a:p>
        </p:txBody>
      </p:sp>
      <p:pic>
        <p:nvPicPr>
          <p:cNvPr id="5" name="图片 4" descr="截屏2025-04-07 14.45.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1430" y="1397000"/>
            <a:ext cx="3806825" cy="3287395"/>
          </a:xfrm>
          <a:prstGeom prst="rect">
            <a:avLst/>
          </a:prstGeom>
        </p:spPr>
      </p:pic>
      <p:sp>
        <p:nvSpPr>
          <p:cNvPr id="15" name="圆角矩形 14"/>
          <p:cNvSpPr/>
          <p:nvPr>
            <p:custDataLst>
              <p:tags r:id="rId7"/>
            </p:custDataLst>
          </p:nvPr>
        </p:nvSpPr>
        <p:spPr>
          <a:xfrm>
            <a:off x="813435" y="4765675"/>
            <a:ext cx="4849495" cy="18154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3856990" y="1784985"/>
            <a:ext cx="32905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l">
              <a:buFont typeface="Arial" panose="020B0604020202090204" pitchFamily="34" charset="0"/>
              <a:buChar char="•"/>
            </a:pPr>
            <a:r>
              <a:rPr lang="en-US" altLang="zh-CN" sz="1600"/>
              <a:t>1-halo: truncated NFW </a:t>
            </a:r>
            <a:r>
              <a:rPr lang="en-US" altLang="zh-CN" sz="1600">
                <a:sym typeface="+mn-ea"/>
              </a:rPr>
              <a:t>profile</a:t>
            </a:r>
            <a:endParaRPr lang="en-US" altLang="zh-CN" sz="1600">
              <a:sym typeface="+mn-ea"/>
            </a:endParaRPr>
          </a:p>
          <a:p>
            <a:pPr marL="285750" indent="-285750" algn="l">
              <a:buFont typeface="Arial" panose="020B0604020202090204" pitchFamily="34" charset="0"/>
              <a:buChar char="•"/>
            </a:pPr>
            <a:r>
              <a:rPr lang="en-US" altLang="zh-CN" sz="1600">
                <a:sym typeface="+mn-ea"/>
              </a:rPr>
              <a:t>2-halo:</a:t>
            </a:r>
            <a:r>
              <a:rPr lang="en-US" altLang="zh-CN" sz="1600">
                <a:sym typeface="+mn-ea"/>
              </a:rPr>
              <a:t> </a:t>
            </a:r>
            <a:endParaRPr lang="en-US" altLang="zh-CN" sz="1600"/>
          </a:p>
        </p:txBody>
      </p:sp>
      <p:sp>
        <p:nvSpPr>
          <p:cNvPr id="2" name="文本框 1"/>
          <p:cNvSpPr txBox="1"/>
          <p:nvPr/>
        </p:nvSpPr>
        <p:spPr>
          <a:xfrm>
            <a:off x="426085" y="1114425"/>
            <a:ext cx="3587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 algn="l">
              <a:buFont typeface="Wingdings" panose="05000000000000000000" charset="0"/>
              <a:buChar char=""/>
            </a:pPr>
            <a:r>
              <a:rPr lang="en-US" altLang="zh-CN" sz="2000" b="1">
                <a:solidFill>
                  <a:schemeClr val="accent1"/>
                </a:solidFill>
                <a:sym typeface="+mn-ea"/>
              </a:rPr>
              <a:t>Classical halo model</a:t>
            </a:r>
            <a:endParaRPr lang="en-US" altLang="zh-CN" sz="2000" b="1">
              <a:solidFill>
                <a:schemeClr val="accent1"/>
              </a:solidFill>
              <a:sym typeface="+mn-ea"/>
            </a:endParaRPr>
          </a:p>
        </p:txBody>
      </p:sp>
      <p:pic>
        <p:nvPicPr>
          <p:cNvPr id="23" name="图片 22" descr="截屏2024-08-26 07.37.1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26085" y="1696720"/>
            <a:ext cx="3332480" cy="2885440"/>
          </a:xfrm>
          <a:prstGeom prst="rect">
            <a:avLst/>
          </a:prstGeom>
        </p:spPr>
      </p:pic>
      <p:sp>
        <p:nvSpPr>
          <p:cNvPr id="6" name="右箭头 5"/>
          <p:cNvSpPr/>
          <p:nvPr>
            <p:custDataLst>
              <p:tags r:id="rId10"/>
            </p:custDataLst>
          </p:nvPr>
        </p:nvSpPr>
        <p:spPr>
          <a:xfrm>
            <a:off x="3758565" y="3225800"/>
            <a:ext cx="3837940" cy="25019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8" name="右箭头 47"/>
          <p:cNvSpPr/>
          <p:nvPr>
            <p:custDataLst>
              <p:tags r:id="rId11"/>
            </p:custDataLst>
          </p:nvPr>
        </p:nvSpPr>
        <p:spPr>
          <a:xfrm>
            <a:off x="4989830" y="5654675"/>
            <a:ext cx="2314575" cy="2286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147560" y="5393055"/>
            <a:ext cx="46177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b="1">
                <a:solidFill>
                  <a:srgbClr val="C00000"/>
                </a:solidFill>
                <a:ea typeface="黑体" charset="0"/>
                <a:cs typeface="+mn-lt"/>
              </a:rPr>
              <a:t>Motivation 1: halo model requires a new halo boundary </a:t>
            </a:r>
            <a:r>
              <a:rPr lang="en-US" altLang="zh-CN" b="1">
                <a:solidFill>
                  <a:srgbClr val="C00000"/>
                </a:solidFill>
                <a:ea typeface="黑体" charset="0"/>
                <a:cs typeface="+mn-lt"/>
              </a:rPr>
              <a:t>to improve accuracy</a:t>
            </a:r>
            <a:endParaRPr lang="en-US" altLang="zh-CN" b="1">
              <a:solidFill>
                <a:srgbClr val="C00000"/>
              </a:solidFill>
              <a:ea typeface="黑体" charset="0"/>
              <a:cs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911590" y="4582160"/>
            <a:ext cx="1846580" cy="30670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en-US" altLang="zh-CN" sz="1400">
                <a:cs typeface="+mn-lt"/>
                <a:sym typeface="+mn-ea"/>
              </a:rPr>
              <a:t>Massara </a:t>
            </a:r>
            <a:r>
              <a:rPr lang="zh-CN" altLang="en-US" sz="1400">
                <a:cs typeface="+mn-lt"/>
                <a:sym typeface="+mn-ea"/>
              </a:rPr>
              <a:t>et al. (201</a:t>
            </a:r>
            <a:r>
              <a:rPr lang="en-US" altLang="zh-CN" sz="1400">
                <a:cs typeface="+mn-lt"/>
                <a:sym typeface="+mn-ea"/>
              </a:rPr>
              <a:t>4</a:t>
            </a:r>
            <a:r>
              <a:rPr lang="zh-CN" altLang="en-US" sz="1400">
                <a:cs typeface="+mn-lt"/>
                <a:sym typeface="+mn-ea"/>
              </a:rPr>
              <a:t>)</a:t>
            </a:r>
            <a:endParaRPr lang="en-US" altLang="zh-CN" sz="1400" b="0" i="0" u="sng">
              <a:cs typeface="+mn-lt"/>
              <a:hlinkClick r:id="rId12"/>
            </a:endParaRPr>
          </a:p>
        </p:txBody>
      </p:sp>
      <p:sp>
        <p:nvSpPr>
          <p:cNvPr id="21" name="灯片编号占位符 20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r>
              <a:rPr lang="zh-CN" altLang="en-US" smtClean="0"/>
              <a:t>/</a:t>
            </a:r>
            <a:r>
              <a:rPr lang="en-US" altLang="zh-CN" smtClean="0"/>
              <a:t>16</a:t>
            </a:r>
            <a:endParaRPr lang="en-US" altLang="zh-CN" smtClean="0"/>
          </a:p>
        </p:txBody>
      </p:sp>
      <p:pic>
        <p:nvPicPr>
          <p:cNvPr id="11" name="图片 10" descr="截屏2025-04-17 14.56.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49725" y="2368550"/>
            <a:ext cx="2899410" cy="6743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049135" y="813435"/>
            <a:ext cx="47167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>
                <a:latin typeface="Times New Roman Regular" panose="02020503050405090304" charset="0"/>
                <a:cs typeface="Times New Roman Regular" panose="02020503050405090304" charset="0"/>
              </a:rPr>
              <a:t>A notorious deviation between the halo model and the simulatons for about 0.1&lt;</a:t>
            </a:r>
            <a:r>
              <a:rPr lang="en-US" altLang="zh-CN" sz="1600" i="1">
                <a:latin typeface="Times New Roman Italic" panose="02020503050405090304" charset="0"/>
                <a:cs typeface="Times New Roman Italic" panose="02020503050405090304" charset="0"/>
              </a:rPr>
              <a:t>k</a:t>
            </a:r>
            <a:r>
              <a:rPr lang="en-US" altLang="zh-CN" sz="1600">
                <a:latin typeface="Times New Roman Regular" panose="02020503050405090304" charset="0"/>
                <a:cs typeface="Times New Roman Regular" panose="02020503050405090304" charset="0"/>
              </a:rPr>
              <a:t>&lt;1 </a:t>
            </a:r>
            <a:r>
              <a:rPr lang="en-US" altLang="zh-CN" sz="1600" i="1">
                <a:latin typeface="Times New Roman Italic" panose="02020503050405090304" charset="0"/>
                <a:cs typeface="Times New Roman Italic" panose="02020503050405090304" charset="0"/>
              </a:rPr>
              <a:t>h</a:t>
            </a:r>
            <a:r>
              <a:rPr lang="en-US" altLang="zh-CN" sz="1600">
                <a:latin typeface="Times New Roman Regular" panose="02020503050405090304" charset="0"/>
                <a:cs typeface="Times New Roman Regular" panose="02020503050405090304" charset="0"/>
              </a:rPr>
              <a:t>Mpc</a:t>
            </a:r>
            <a:r>
              <a:rPr lang="en-US" altLang="zh-CN" sz="1600" baseline="30000">
                <a:latin typeface="Times New Roman Regular" panose="02020503050405090304" charset="0"/>
                <a:cs typeface="Times New Roman Regular" panose="02020503050405090304" charset="0"/>
              </a:rPr>
              <a:t>-1</a:t>
            </a:r>
            <a:r>
              <a:rPr lang="en-US" altLang="zh-CN" sz="160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endParaRPr lang="en-US" altLang="zh-CN" sz="1600"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45540" y="4765675"/>
            <a:ext cx="439928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"/>
            </a:pPr>
            <a:r>
              <a:rPr lang="en-US" altLang="zh-CN" b="1"/>
              <a:t>Explanations for the deviation</a:t>
            </a:r>
            <a:endParaRPr lang="en-US" altLang="zh-CN"/>
          </a:p>
          <a:p>
            <a:pPr marL="742950" lvl="1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</a:rPr>
              <a:t>Transition around the halo boundary;</a:t>
            </a:r>
            <a:endParaRPr lang="en-US" altLang="zh-CN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pPr marL="742950" lvl="1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</a:rPr>
              <a:t>Halo exclusion;</a:t>
            </a:r>
            <a:endParaRPr lang="en-US" altLang="zh-CN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pPr marL="742950" lvl="1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</a:rPr>
              <a:t>Diffuse matter between haloes</a:t>
            </a:r>
            <a:endParaRPr lang="en-US" altLang="zh-CN"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圆角矩形 18"/>
          <p:cNvSpPr/>
          <p:nvPr>
            <p:custDataLst>
              <p:tags r:id="rId1"/>
            </p:custDataLst>
          </p:nvPr>
        </p:nvSpPr>
        <p:spPr>
          <a:xfrm>
            <a:off x="426085" y="3236595"/>
            <a:ext cx="7157720" cy="29508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: 圆顶角 8"/>
          <p:cNvSpPr/>
          <p:nvPr>
            <p:custDataLst>
              <p:tags r:id="rId2"/>
            </p:custDataLst>
          </p:nvPr>
        </p:nvSpPr>
        <p:spPr>
          <a:xfrm flipV="1">
            <a:off x="426085" y="711200"/>
            <a:ext cx="11340000" cy="5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A62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charset="-122"/>
              <a:ea typeface="微软雅黑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81" t="-39299" r="3657"/>
          <a:stretch>
            <a:fillRect/>
          </a:stretch>
        </p:blipFill>
        <p:spPr>
          <a:xfrm>
            <a:off x="9139568" y="255429"/>
            <a:ext cx="2626310" cy="455772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426085" y="189230"/>
            <a:ext cx="5916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ea typeface="黑体" charset="0"/>
                <a:cs typeface="+mn-lt"/>
                <a:sym typeface="+mn-ea"/>
              </a:rPr>
              <a:t>Virial radius of halos</a:t>
            </a:r>
            <a:endParaRPr lang="en-US" altLang="zh-CN" sz="2800" b="1">
              <a:ea typeface="黑体" charset="0"/>
              <a:cs typeface="+mn-lt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0225" y="3254375"/>
            <a:ext cx="688657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fontAlgn="auto">
              <a:lnSpc>
                <a:spcPct val="200000"/>
              </a:lnSpc>
              <a:buFont typeface="Wingdings" panose="05000000000000000000" charset="0"/>
              <a:buChar char=""/>
            </a:pPr>
            <a:r>
              <a:rPr lang="en-US" altLang="zh-CN" b="1"/>
              <a:t>halo is a extended structure beyond </a:t>
            </a:r>
            <a:r>
              <a:rPr lang="en-US" altLang="zh-CN" i="1">
                <a:latin typeface="Times New Roman Italic" panose="02020503050405090304" charset="0"/>
                <a:cs typeface="Times New Roman Italic" panose="02020503050405090304" charset="0"/>
                <a:sym typeface="+mn-ea"/>
              </a:rPr>
              <a:t>R</a:t>
            </a:r>
            <a:r>
              <a:rPr lang="en-US" altLang="zh-CN" baseline="-25000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vir </a:t>
            </a:r>
            <a:endParaRPr lang="en-US" altLang="zh-CN" baseline="-25000"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  <a:p>
            <a:pPr marL="742950" lvl="1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i="1">
                <a:latin typeface="Times New Roman Italic" panose="02020503050405090304" charset="0"/>
                <a:cs typeface="Times New Roman Italic" panose="02020503050405090304" charset="0"/>
                <a:sym typeface="+mn-ea"/>
              </a:rPr>
              <a:t>R</a:t>
            </a:r>
            <a:r>
              <a:rPr lang="en-US" altLang="zh-CN" baseline="-25000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vir</a:t>
            </a:r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 only describes the virialized inner region</a:t>
            </a:r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</a:rPr>
              <a:t>;</a:t>
            </a:r>
            <a:endParaRPr lang="en-US" altLang="zh-CN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pPr marL="742950" lvl="1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</a:rPr>
              <a:t>Halo is a dynamic structure growing in the cosmic web </a:t>
            </a:r>
            <a:endParaRPr lang="zh-CN" altLang="en-US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pPr marL="1200150" lvl="2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</a:rPr>
              <a:t>Continuous accretion and mergers；</a:t>
            </a:r>
            <a:endParaRPr lang="en-US" altLang="zh-CN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pPr marL="1200150" lvl="2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</a:rPr>
              <a:t>Enveloped by a wide non-virialized region</a:t>
            </a:r>
            <a:endParaRPr lang="en-US" altLang="zh-CN"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pic>
        <p:nvPicPr>
          <p:cNvPr id="7" name="图片 6" descr="截屏2023-03-30 19.04.2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4777" b="12304"/>
          <a:stretch>
            <a:fillRect/>
          </a:stretch>
        </p:blipFill>
        <p:spPr>
          <a:xfrm>
            <a:off x="7997190" y="1272540"/>
            <a:ext cx="2972435" cy="2951480"/>
          </a:xfrm>
          <a:prstGeom prst="rect">
            <a:avLst/>
          </a:prstGeom>
        </p:spPr>
      </p:pic>
      <p:cxnSp>
        <p:nvCxnSpPr>
          <p:cNvPr id="11" name="直接箭头连接符 10"/>
          <p:cNvCxnSpPr>
            <a:stCxn id="12" idx="2"/>
          </p:cNvCxnSpPr>
          <p:nvPr/>
        </p:nvCxnSpPr>
        <p:spPr>
          <a:xfrm>
            <a:off x="7274560" y="1973580"/>
            <a:ext cx="1642110" cy="75946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6964045" y="1513205"/>
            <a:ext cx="620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i="1">
                <a:latin typeface="Times New Roman Italic" panose="02020503050405090304" charset="0"/>
                <a:cs typeface="Times New Roman Italic" panose="02020503050405090304" charset="0"/>
              </a:rPr>
              <a:t>R</a:t>
            </a:r>
            <a:r>
              <a:rPr lang="en-US" altLang="zh-CN" sz="2400" baseline="-25000">
                <a:latin typeface="Times New Roman Regular" panose="02020503050405090304" charset="0"/>
                <a:cs typeface="Times New Roman Regular" panose="02020503050405090304" charset="0"/>
              </a:rPr>
              <a:t>vir</a:t>
            </a:r>
            <a:endParaRPr lang="en-US" altLang="zh-CN" sz="2400" baseline="-25000"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8782050" y="4324350"/>
            <a:ext cx="165735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400">
                <a:cs typeface="+mn-lt"/>
              </a:rPr>
              <a:t>More et al. (2015)</a:t>
            </a:r>
            <a:endParaRPr lang="zh-CN" altLang="en-US" sz="1400">
              <a:cs typeface="+mn-lt"/>
            </a:endParaRPr>
          </a:p>
        </p:txBody>
      </p:sp>
      <p:sp>
        <p:nvSpPr>
          <p:cNvPr id="21" name="灯片编号占位符 20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r>
              <a:rPr lang="zh-CN" altLang="en-US" smtClean="0"/>
              <a:t>/</a:t>
            </a:r>
            <a:r>
              <a:rPr lang="en-US" altLang="zh-CN" smtClean="0"/>
              <a:t>16</a:t>
            </a:r>
            <a:endParaRPr lang="en-US" altLang="zh-CN" smtClean="0"/>
          </a:p>
        </p:txBody>
      </p:sp>
      <p:sp>
        <p:nvSpPr>
          <p:cNvPr id="2" name="文本框 1"/>
          <p:cNvSpPr txBox="1"/>
          <p:nvPr/>
        </p:nvSpPr>
        <p:spPr>
          <a:xfrm>
            <a:off x="426085" y="1114425"/>
            <a:ext cx="5111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l">
              <a:buFont typeface="Wingdings" panose="05000000000000000000" charset="0"/>
              <a:buChar char=""/>
            </a:pPr>
            <a:r>
              <a:rPr lang="en-US" altLang="zh-CN" sz="2000" b="1">
                <a:solidFill>
                  <a:schemeClr val="accent1"/>
                </a:solidFill>
                <a:sym typeface="+mn-ea"/>
              </a:rPr>
              <a:t>Classical boundary definition</a:t>
            </a:r>
            <a:endParaRPr lang="en-US" altLang="zh-CN" sz="2000" b="1">
              <a:solidFill>
                <a:schemeClr val="accent1"/>
              </a:solidFill>
              <a:sym typeface="+mn-ea"/>
            </a:endParaRPr>
          </a:p>
        </p:txBody>
      </p:sp>
      <p:pic>
        <p:nvPicPr>
          <p:cNvPr id="4" name="图片 3" descr="截屏2025-04-08 12.44.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1815" y="1756410"/>
            <a:ext cx="2489200" cy="3937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86485" y="1789430"/>
            <a:ext cx="19608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Virial equilibrium：</a:t>
            </a:r>
            <a:endParaRPr lang="en-US" altLang="zh-CN"/>
          </a:p>
        </p:txBody>
      </p:sp>
      <p:sp>
        <p:nvSpPr>
          <p:cNvPr id="48" name="右箭头 47"/>
          <p:cNvSpPr/>
          <p:nvPr>
            <p:custDataLst>
              <p:tags r:id="rId11"/>
            </p:custDataLst>
          </p:nvPr>
        </p:nvSpPr>
        <p:spPr>
          <a:xfrm>
            <a:off x="5996305" y="5504180"/>
            <a:ext cx="2140585" cy="188595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5" name="图片 24" descr="截屏2025-04-09 01.46.5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91815" y="2099310"/>
            <a:ext cx="2549525" cy="101536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208405" y="2433955"/>
            <a:ext cx="1838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virial radius </a:t>
            </a:r>
            <a:r>
              <a:rPr lang="en-US" altLang="zh-CN" i="1">
                <a:latin typeface="Times New Roman Italic" panose="02020503050405090304" charset="0"/>
                <a:cs typeface="Times New Roman Italic" panose="02020503050405090304" charset="0"/>
                <a:sym typeface="+mn-ea"/>
              </a:rPr>
              <a:t>R</a:t>
            </a:r>
            <a:r>
              <a:rPr lang="en-US" altLang="zh-CN" baseline="-25000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vir</a:t>
            </a:r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：</a:t>
            </a:r>
            <a:endParaRPr lang="en-US" altLang="zh-CN"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996555" y="5275580"/>
            <a:ext cx="37693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b="1">
                <a:solidFill>
                  <a:srgbClr val="C00000"/>
                </a:solidFill>
                <a:ea typeface="黑体" charset="0"/>
                <a:cs typeface="+mn-lt"/>
              </a:rPr>
              <a:t>Motivation 2: Halo need a extended boundary definition</a:t>
            </a:r>
            <a:endParaRPr lang="en-US" b="1">
              <a:solidFill>
                <a:srgbClr val="C00000"/>
              </a:solidFill>
              <a:ea typeface="黑体" charset="0"/>
              <a:cs typeface="+mn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>
            <a:off x="8108315" y="1793875"/>
            <a:ext cx="4007485" cy="2677795"/>
            <a:chOff x="8328" y="3171"/>
            <a:chExt cx="4986" cy="3111"/>
          </a:xfrm>
        </p:grpSpPr>
        <p:pic>
          <p:nvPicPr>
            <p:cNvPr id="2" name="图片 1" descr="截屏2024-08-25 16.43.55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rcRect b="74593"/>
            <a:stretch>
              <a:fillRect/>
            </a:stretch>
          </p:blipFill>
          <p:spPr>
            <a:xfrm>
              <a:off x="8328" y="3171"/>
              <a:ext cx="4986" cy="2744"/>
            </a:xfrm>
            <a:prstGeom prst="rect">
              <a:avLst/>
            </a:prstGeom>
          </p:spPr>
        </p:pic>
        <p:pic>
          <p:nvPicPr>
            <p:cNvPr id="4" name="图片 3" descr="截屏2024-08-25 16.43.5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"/>
            <a:srcRect t="96417"/>
            <a:stretch>
              <a:fillRect/>
            </a:stretch>
          </p:blipFill>
          <p:spPr>
            <a:xfrm>
              <a:off x="8328" y="5896"/>
              <a:ext cx="4986" cy="387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2433955" y="5238750"/>
            <a:ext cx="7280275" cy="1041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7" name="图片 26" descr="截屏2024-08-27 07.15.5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9375"/>
          <a:stretch>
            <a:fillRect/>
          </a:stretch>
        </p:blipFill>
        <p:spPr>
          <a:xfrm>
            <a:off x="4695825" y="3848100"/>
            <a:ext cx="2493010" cy="285750"/>
          </a:xfrm>
          <a:prstGeom prst="rect">
            <a:avLst/>
          </a:prstGeom>
        </p:spPr>
      </p:pic>
      <p:sp>
        <p:nvSpPr>
          <p:cNvPr id="9" name="矩形: 圆顶角 8"/>
          <p:cNvSpPr/>
          <p:nvPr>
            <p:custDataLst>
              <p:tags r:id="rId7"/>
            </p:custDataLst>
          </p:nvPr>
        </p:nvSpPr>
        <p:spPr>
          <a:xfrm flipV="1">
            <a:off x="426085" y="711200"/>
            <a:ext cx="11340000" cy="5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A62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charset="-122"/>
              <a:ea typeface="微软雅黑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9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81" t="-39299" r="3657"/>
          <a:stretch>
            <a:fillRect/>
          </a:stretch>
        </p:blipFill>
        <p:spPr>
          <a:xfrm>
            <a:off x="9139568" y="255429"/>
            <a:ext cx="2626310" cy="455772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11"/>
            </p:custDataLst>
          </p:nvPr>
        </p:nvSpPr>
        <p:spPr>
          <a:xfrm>
            <a:off x="426085" y="189230"/>
            <a:ext cx="5916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ym typeface="+mn-ea"/>
              </a:rPr>
              <a:t>The depletion radius</a:t>
            </a:r>
            <a:endParaRPr lang="zh-CN" altLang="en-US" sz="2800" b="1">
              <a:latin typeface="黑体" charset="0"/>
              <a:ea typeface="黑体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t="5556"/>
          <a:stretch>
            <a:fillRect/>
          </a:stretch>
        </p:blipFill>
        <p:spPr>
          <a:xfrm>
            <a:off x="426085" y="1793875"/>
            <a:ext cx="3863340" cy="2828290"/>
          </a:xfrm>
          <a:prstGeom prst="rect">
            <a:avLst/>
          </a:prstGeom>
        </p:spPr>
      </p:pic>
      <p:sp>
        <p:nvSpPr>
          <p:cNvPr id="32" name="文本框 31"/>
          <p:cNvSpPr txBox="1"/>
          <p:nvPr>
            <p:custDataLst>
              <p:tags r:id="rId14"/>
            </p:custDataLst>
          </p:nvPr>
        </p:nvSpPr>
        <p:spPr>
          <a:xfrm>
            <a:off x="4208145" y="2287270"/>
            <a:ext cx="28905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342900" indent="-342900">
              <a:buFont typeface="Wingdings" panose="05000000000000000000" charset="0"/>
              <a:buChar char=""/>
            </a:pPr>
            <a:r>
              <a:rPr lang="en-US" altLang="zh-CN" sz="2000" b="1">
                <a:cs typeface="+mn-lt"/>
              </a:rPr>
              <a:t>Continuity equation</a:t>
            </a:r>
            <a:endParaRPr lang="en-US" altLang="zh-CN" sz="2000" b="1">
              <a:cs typeface="+mn-lt"/>
            </a:endParaRPr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r>
              <a:rPr lang="zh-CN" altLang="en-US" smtClean="0"/>
              <a:t>/</a:t>
            </a:r>
            <a:r>
              <a:rPr lang="en-US" altLang="zh-CN" smtClean="0"/>
              <a:t>16</a:t>
            </a:r>
            <a:endParaRPr lang="en-US" altLang="zh-CN" smtClean="0"/>
          </a:p>
        </p:txBody>
      </p:sp>
      <p:cxnSp>
        <p:nvCxnSpPr>
          <p:cNvPr id="38" name="直接箭头连接符 37"/>
          <p:cNvCxnSpPr>
            <a:stCxn id="39" idx="1"/>
          </p:cNvCxnSpPr>
          <p:nvPr/>
        </p:nvCxnSpPr>
        <p:spPr>
          <a:xfrm flipH="1">
            <a:off x="2968625" y="3030220"/>
            <a:ext cx="1623695" cy="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0" name="文本框 99"/>
          <p:cNvSpPr txBox="1"/>
          <p:nvPr>
            <p:custDataLst>
              <p:tags r:id="rId15"/>
            </p:custDataLst>
          </p:nvPr>
        </p:nvSpPr>
        <p:spPr>
          <a:xfrm>
            <a:off x="1506220" y="4501515"/>
            <a:ext cx="1703070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1400" b="0">
                <a:cs typeface="+mn-lt"/>
              </a:rPr>
              <a:t>Fong &amp; Han (2021)</a:t>
            </a:r>
            <a:endParaRPr lang="en-US" altLang="en-US" sz="1400" b="0">
              <a:cs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459355" y="2863215"/>
            <a:ext cx="43688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 i="1">
                <a:latin typeface="Times New Roman Italic" panose="02020503050405090304" charset="0"/>
                <a:cs typeface="Times New Roman Italic" panose="02020503050405090304" charset="0"/>
                <a:sym typeface="+mn-ea"/>
              </a:rPr>
              <a:t>R</a:t>
            </a:r>
            <a:r>
              <a:rPr lang="en-US" altLang="zh-CN" sz="1600" b="1" baseline="-25000">
                <a:latin typeface="Times New Roman" panose="02020503050405090304" charset="0"/>
                <a:cs typeface="Times New Roman" panose="02020503050405090304" charset="0"/>
                <a:sym typeface="+mn-ea"/>
              </a:rPr>
              <a:t>id</a:t>
            </a:r>
            <a:endParaRPr lang="en-US" altLang="zh-CN" sz="1600" b="1" baseline="-25000">
              <a:latin typeface="Times New Roman" panose="02020503050405090304" charset="0"/>
              <a:cs typeface="Times New Roman" panose="02020503050405090304" charset="0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478405" y="5374005"/>
            <a:ext cx="72358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dirty="0">
                <a:sym typeface="Wingdings" panose="05000000000000000000" pitchFamily="2" charset="2"/>
              </a:rPr>
              <a:t>Maximum </a:t>
            </a:r>
            <a:r>
              <a:rPr lang="en-US" altLang="zh-CN" dirty="0" err="1">
                <a:sym typeface="Wingdings" panose="05000000000000000000" pitchFamily="2" charset="2"/>
              </a:rPr>
              <a:t>infall</a:t>
            </a:r>
            <a:r>
              <a:rPr lang="en-US" altLang="zh-CN" dirty="0">
                <a:sym typeface="Wingdings" panose="05000000000000000000" pitchFamily="2" charset="2"/>
              </a:rPr>
              <a:t> rate location:</a:t>
            </a:r>
            <a:r>
              <a:rPr lang="en-US" altLang="zh-CN" b="1" dirty="0">
                <a:sym typeface="Wingdings" panose="05000000000000000000" pitchFamily="2" charset="2"/>
              </a:rPr>
              <a:t> </a:t>
            </a:r>
            <a:r>
              <a:rPr lang="en-US" altLang="zh-CN" dirty="0">
                <a:sym typeface="Wingdings" panose="05000000000000000000" pitchFamily="2" charset="2"/>
              </a:rPr>
              <a:t>inner</a:t>
            </a:r>
            <a:r>
              <a:rPr lang="en-US" altLang="zh-CN" b="1" dirty="0">
                <a:sym typeface="Wingdings" panose="05000000000000000000" pitchFamily="2" charset="2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sym typeface="Wingdings" panose="05000000000000000000" pitchFamily="2" charset="2"/>
              </a:rPr>
              <a:t>depletion radius </a:t>
            </a:r>
            <a:r>
              <a:rPr lang="en-US" altLang="zh-CN" b="1" i="1">
                <a:latin typeface="Times New Roman Italic" panose="02020503050405090304" charset="0"/>
                <a:cs typeface="Times New Roman Italic" panose="02020503050405090304" charset="0"/>
                <a:sym typeface="+mn-ea"/>
              </a:rPr>
              <a:t>R</a:t>
            </a:r>
            <a:r>
              <a:rPr lang="en-US" altLang="zh-CN" b="1" baseline="-25000">
                <a:latin typeface="Times New Roman" panose="02020503050405090304" charset="0"/>
                <a:cs typeface="Times New Roman" panose="02020503050405090304" charset="0"/>
                <a:sym typeface="+mn-ea"/>
              </a:rPr>
              <a:t>id</a:t>
            </a:r>
            <a:endParaRPr lang="zh-CN" altLang="en-US" b="1">
              <a:latin typeface="Times New Roman" panose="02020503050405090304" charset="0"/>
              <a:cs typeface="Times New Roman" panose="02020503050405090304" charset="0"/>
              <a:sym typeface="+mn-ea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6069330" y="2807970"/>
            <a:ext cx="814705" cy="469265"/>
          </a:xfrm>
          <a:prstGeom prst="ellipse">
            <a:avLst/>
          </a:prstGeom>
          <a:noFill/>
          <a:ln w="1905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7" name="图片 36" descr="/private/var/folders/k3/0b8d54m97yb9kqrlrpjbq6zw0000gn/T/com.kingsoft.wpsoffice.mac/photoeditapp/20240411233618/temp.pngtemp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35600" y="5760085"/>
            <a:ext cx="1587500" cy="393700"/>
          </a:xfrm>
          <a:prstGeom prst="rect">
            <a:avLst/>
          </a:prstGeom>
        </p:spPr>
      </p:pic>
      <p:pic>
        <p:nvPicPr>
          <p:cNvPr id="39" name="图片 38" descr="/private/var/folders/k3/0b8d54m97yb9kqrlrpjbq6zw0000gn/T/com.kingsoft.wpsoffice.mac/photoeditapp/20240824100010/temp.pngtemp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92320" y="2774315"/>
            <a:ext cx="2291715" cy="511810"/>
          </a:xfrm>
          <a:prstGeom prst="rect">
            <a:avLst/>
          </a:prstGeom>
        </p:spPr>
      </p:pic>
      <p:cxnSp>
        <p:nvCxnSpPr>
          <p:cNvPr id="6" name="直接箭头连接符 5"/>
          <p:cNvCxnSpPr>
            <a:endCxn id="39" idx="3"/>
          </p:cNvCxnSpPr>
          <p:nvPr>
            <p:custDataLst>
              <p:tags r:id="rId18"/>
            </p:custDataLst>
          </p:nvPr>
        </p:nvCxnSpPr>
        <p:spPr>
          <a:xfrm flipH="1" flipV="1">
            <a:off x="6884035" y="3030220"/>
            <a:ext cx="2992755" cy="617855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>
            <p:custDataLst>
              <p:tags r:id="rId19"/>
            </p:custDataLst>
          </p:nvPr>
        </p:nvSpPr>
        <p:spPr>
          <a:xfrm>
            <a:off x="9471025" y="4474845"/>
            <a:ext cx="160655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 dirty="0">
                <a:sym typeface="+mn-ea"/>
              </a:rPr>
              <a:t>Gao, Han+ (2023)</a:t>
            </a:r>
            <a:endParaRPr lang="en-US" altLang="zh-CN" sz="1400" dirty="0"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20"/>
            </p:custDataLst>
          </p:nvPr>
        </p:nvSpPr>
        <p:spPr>
          <a:xfrm>
            <a:off x="4208145" y="3374390"/>
            <a:ext cx="324421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342900" indent="-342900" algn="l">
              <a:buFont typeface="Wingdings" panose="05000000000000000000" charset="0"/>
              <a:buChar char=""/>
            </a:pPr>
            <a:r>
              <a:rPr lang="en-US" altLang="zh-CN" sz="2000" b="1">
                <a:solidFill>
                  <a:schemeClr val="tx1"/>
                </a:solidFill>
                <a:sym typeface="+mn-ea"/>
              </a:rPr>
              <a:t>Mass Flow Rate (MFR)</a:t>
            </a:r>
            <a:endParaRPr lang="en-US" altLang="zh-CN" sz="2000" b="1">
              <a:solidFill>
                <a:schemeClr val="tx1"/>
              </a:solidFill>
              <a:cs typeface="+mn-lt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6085" y="1114425"/>
            <a:ext cx="62147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l">
              <a:buFont typeface="Wingdings" panose="05000000000000000000" charset="0"/>
              <a:buChar char=""/>
            </a:pPr>
            <a:r>
              <a:rPr lang="en-US" altLang="zh-CN" sz="2000" b="1">
                <a:solidFill>
                  <a:schemeClr val="accent1"/>
                </a:solidFill>
                <a:ea typeface="黑体" charset="0"/>
                <a:cs typeface="+mn-lt"/>
                <a:sym typeface="+mn-ea"/>
              </a:rPr>
              <a:t>H</a:t>
            </a:r>
            <a:r>
              <a:rPr lang="zh-CN" altLang="en-US" sz="2000" b="1">
                <a:solidFill>
                  <a:schemeClr val="accent1"/>
                </a:solidFill>
                <a:ea typeface="黑体" charset="0"/>
                <a:cs typeface="+mn-lt"/>
                <a:sym typeface="+mn-ea"/>
              </a:rPr>
              <a:t>alo growing</a:t>
            </a:r>
            <a:r>
              <a:rPr lang="en-US" altLang="zh-CN" sz="2000" b="1">
                <a:solidFill>
                  <a:schemeClr val="accent1"/>
                </a:solidFill>
                <a:ea typeface="黑体" charset="0"/>
                <a:cs typeface="+mn-lt"/>
                <a:sym typeface="+mn-ea"/>
              </a:rPr>
              <a:t> &lt;---&gt; Environment depleting</a:t>
            </a:r>
            <a:endParaRPr lang="en-US" altLang="zh-CN" sz="2000" b="1">
              <a:solidFill>
                <a:schemeClr val="accent1"/>
              </a:solidFill>
              <a:ea typeface="黑体" charset="0"/>
              <a:cs typeface="+mn-lt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" name="图片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00785" y="2230755"/>
            <a:ext cx="3610610" cy="2588895"/>
          </a:xfrm>
          <a:prstGeom prst="rect">
            <a:avLst/>
          </a:prstGeom>
        </p:spPr>
      </p:pic>
      <p:pic>
        <p:nvPicPr>
          <p:cNvPr id="24" name="Content Placeholder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68650" y="1855470"/>
            <a:ext cx="2157095" cy="614045"/>
          </a:xfrm>
          <a:prstGeom prst="rect">
            <a:avLst/>
          </a:prstGeom>
        </p:spPr>
      </p:pic>
      <p:sp>
        <p:nvSpPr>
          <p:cNvPr id="9" name="矩形: 圆顶角 8"/>
          <p:cNvSpPr/>
          <p:nvPr>
            <p:custDataLst>
              <p:tags r:id="rId5"/>
            </p:custDataLst>
          </p:nvPr>
        </p:nvSpPr>
        <p:spPr>
          <a:xfrm flipV="1">
            <a:off x="426085" y="711200"/>
            <a:ext cx="11340000" cy="5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A62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charset="-122"/>
              <a:ea typeface="微软雅黑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81" t="-39299" r="3657"/>
          <a:stretch>
            <a:fillRect/>
          </a:stretch>
        </p:blipFill>
        <p:spPr>
          <a:xfrm>
            <a:off x="9139568" y="255429"/>
            <a:ext cx="2626310" cy="455772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9"/>
            </p:custDataLst>
          </p:nvPr>
        </p:nvSpPr>
        <p:spPr>
          <a:xfrm>
            <a:off x="426085" y="189230"/>
            <a:ext cx="81235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ym typeface="+mn-ea"/>
              </a:rPr>
              <a:t>The depletion radius</a:t>
            </a:r>
            <a:endParaRPr lang="en-US" altLang="zh-CN" sz="2800" b="1"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6085" y="1413510"/>
            <a:ext cx="3956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"/>
            </a:pPr>
            <a:r>
              <a:rPr lang="en-US" altLang="zh-CN" b="1"/>
              <a:t>The effect of halo growth</a:t>
            </a:r>
            <a:endParaRPr lang="en-US" altLang="zh-CN" b="1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r>
              <a:rPr lang="zh-CN" altLang="en-US" smtClean="0"/>
              <a:t>/</a:t>
            </a:r>
            <a:r>
              <a:rPr lang="en-US" altLang="zh-CN" smtClean="0"/>
              <a:t>16</a:t>
            </a:r>
            <a:endParaRPr lang="en-US" altLang="zh-CN" smtClean="0"/>
          </a:p>
        </p:txBody>
      </p:sp>
      <p:sp>
        <p:nvSpPr>
          <p:cNvPr id="19" name="文本框 18"/>
          <p:cNvSpPr txBox="1"/>
          <p:nvPr>
            <p:custDataLst>
              <p:tags r:id="rId10"/>
            </p:custDataLst>
          </p:nvPr>
        </p:nvSpPr>
        <p:spPr>
          <a:xfrm>
            <a:off x="2197735" y="4817745"/>
            <a:ext cx="160655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 dirty="0">
                <a:sym typeface="+mn-ea"/>
              </a:rPr>
              <a:t>Gao </a:t>
            </a:r>
            <a:r>
              <a:rPr lang="zh-CN" altLang="en-US" sz="1400">
                <a:cs typeface="+mn-lt"/>
                <a:sym typeface="+mn-ea"/>
              </a:rPr>
              <a:t>et al.</a:t>
            </a:r>
            <a:r>
              <a:rPr lang="en-US" altLang="zh-CN" sz="1400" dirty="0">
                <a:sym typeface="+mn-ea"/>
              </a:rPr>
              <a:t> (2023)</a:t>
            </a:r>
            <a:endParaRPr lang="en-US" altLang="zh-CN" sz="1400" dirty="0"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3272155" y="5817235"/>
            <a:ext cx="5647690" cy="7067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2000" b="1" i="1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R</a:t>
            </a:r>
            <a:r>
              <a:rPr lang="en-US" altLang="zh-CN" sz="2000" b="1" baseline="-25000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id</a:t>
            </a:r>
            <a:r>
              <a:rPr lang="en-US" altLang="zh-CN" sz="2000" b="1">
                <a:latin typeface="Times New Roman Bold" panose="02020503050405090304" charset="0"/>
                <a:cs typeface="Times New Roman Bold" panose="02020503050405090304" charset="0"/>
                <a:sym typeface="+mn-ea"/>
              </a:rPr>
              <a:t> </a:t>
            </a:r>
            <a:r>
              <a:rPr lang="en-US" altLang="zh-CN" sz="2000">
                <a:cs typeface="+mn-lt"/>
                <a:sym typeface="+mn-ea"/>
              </a:rPr>
              <a:t>a </a:t>
            </a:r>
            <a:r>
              <a:rPr lang="en-US" altLang="zh-CN" sz="2000" b="1">
                <a:cs typeface="+mn-lt"/>
                <a:sym typeface="+mn-ea"/>
              </a:rPr>
              <a:t>natural boundary</a:t>
            </a:r>
            <a:r>
              <a:rPr lang="en-US" altLang="zh-CN" sz="2000">
                <a:cs typeface="+mn-lt"/>
                <a:sym typeface="+mn-ea"/>
              </a:rPr>
              <a:t> to separate the halo and the environment</a:t>
            </a:r>
            <a:endParaRPr lang="en-US" altLang="zh-CN" sz="2000">
              <a:cs typeface="+mn-lt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12"/>
            </p:custDataLst>
          </p:nvPr>
        </p:nvSpPr>
        <p:spPr>
          <a:xfrm>
            <a:off x="796925" y="5146040"/>
            <a:ext cx="4417695" cy="368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p>
            <a:r>
              <a:rPr lang="en-US" altLang="zh-CN" i="1">
                <a:latin typeface="Times New Roman Italic" panose="02020503050405090304" charset="0"/>
                <a:cs typeface="Times New Roman Italic" panose="02020503050405090304" charset="0"/>
                <a:sym typeface="+mn-ea"/>
              </a:rPr>
              <a:t>R</a:t>
            </a:r>
            <a:r>
              <a:rPr lang="en-US" altLang="zh-CN" baseline="-25000">
                <a:latin typeface="Times New Roman" panose="02020503050405090304" charset="0"/>
                <a:cs typeface="Times New Roman" panose="02020503050405090304" charset="0"/>
                <a:sym typeface="+mn-ea"/>
              </a:rPr>
              <a:t>id</a:t>
            </a:r>
            <a:r>
              <a:rPr lang="en-US" altLang="zh-CN">
                <a:latin typeface="Times New Roman Italic" panose="02020503050405090304" charset="0"/>
                <a:cs typeface="Times New Roman Italic" panose="02020503050405090304" charset="0"/>
                <a:sym typeface="+mn-ea"/>
              </a:rPr>
              <a:t> </a:t>
            </a:r>
            <a:r>
              <a:rPr lang="en-US" altLang="zh-CN">
                <a:latin typeface="Times New Roman" panose="02020503050405090304" charset="0"/>
                <a:cs typeface="Times New Roman" panose="02020503050405090304" charset="0"/>
                <a:sym typeface="+mn-ea"/>
              </a:rPr>
              <a:t>characterises the weakest clustering region</a:t>
            </a:r>
            <a:endParaRPr lang="zh-CN" altLang="en-US">
              <a:latin typeface="Times New Roman" panose="02020503050405090304" charset="0"/>
              <a:cs typeface="Times New Roman" panose="02020503050405090304" charset="0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3"/>
            </p:custDataLst>
          </p:nvPr>
        </p:nvSpPr>
        <p:spPr>
          <a:xfrm>
            <a:off x="426085" y="1922145"/>
            <a:ext cx="27425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relative clustering profile:</a:t>
            </a:r>
            <a:endParaRPr lang="en-US"/>
          </a:p>
        </p:txBody>
      </p:sp>
      <p:pic>
        <p:nvPicPr>
          <p:cNvPr id="7" name="图片 6" descr="截屏2024-08-12 20.01.43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430770" y="2290445"/>
            <a:ext cx="3311525" cy="258826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16"/>
            </p:custDataLst>
          </p:nvPr>
        </p:nvSpPr>
        <p:spPr>
          <a:xfrm>
            <a:off x="6672580" y="1413510"/>
            <a:ext cx="48279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"/>
            </a:pPr>
            <a:r>
              <a:rPr lang="en-US" altLang="zh-CN" b="1"/>
              <a:t>The exclusion radius of halo model</a:t>
            </a:r>
            <a:endParaRPr lang="en-US" altLang="zh-CN" b="1"/>
          </a:p>
        </p:txBody>
      </p:sp>
      <p:sp>
        <p:nvSpPr>
          <p:cNvPr id="12" name="文本框 11"/>
          <p:cNvSpPr txBox="1"/>
          <p:nvPr>
            <p:custDataLst>
              <p:tags r:id="rId17"/>
            </p:custDataLst>
          </p:nvPr>
        </p:nvSpPr>
        <p:spPr>
          <a:xfrm>
            <a:off x="8258175" y="4813300"/>
            <a:ext cx="165671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/>
              <a:t>Garc</a:t>
            </a:r>
            <a:r>
              <a:rPr lang="zh-CN" altLang="en-US" sz="1400">
                <a:latin typeface="Arial" panose="020B0604020202090204" pitchFamily="34" charset="0"/>
                <a:cs typeface="Arial" panose="020B0604020202090204" pitchFamily="34" charset="0"/>
              </a:rPr>
              <a:t>ί</a:t>
            </a:r>
            <a:r>
              <a:rPr lang="en-US" altLang="zh-CN" sz="1400"/>
              <a:t>a </a:t>
            </a:r>
            <a:r>
              <a:rPr lang="zh-CN" altLang="en-US" sz="1400">
                <a:cs typeface="+mn-lt"/>
                <a:sym typeface="+mn-ea"/>
              </a:rPr>
              <a:t>et al.</a:t>
            </a:r>
            <a:r>
              <a:rPr lang="en-US" altLang="zh-CN" sz="1400"/>
              <a:t> (2021)</a:t>
            </a:r>
            <a:endParaRPr lang="en-US" altLang="zh-CN" sz="1400"/>
          </a:p>
        </p:txBody>
      </p:sp>
      <p:pic>
        <p:nvPicPr>
          <p:cNvPr id="13" name="图片 12" descr="截屏2024-08-19 13.56.41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9545320" y="1855470"/>
            <a:ext cx="1955800" cy="43497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946900" y="1869440"/>
            <a:ext cx="30200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optimal exclusion radius:</a:t>
            </a:r>
            <a:endParaRPr lang="en-US" altLang="zh-CN"/>
          </a:p>
        </p:txBody>
      </p:sp>
      <p:sp>
        <p:nvSpPr>
          <p:cNvPr id="21" name="文本框 20"/>
          <p:cNvSpPr txBox="1"/>
          <p:nvPr>
            <p:custDataLst>
              <p:tags r:id="rId20"/>
            </p:custDataLst>
          </p:nvPr>
        </p:nvSpPr>
        <p:spPr>
          <a:xfrm>
            <a:off x="7179310" y="5146040"/>
            <a:ext cx="4109720" cy="368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 anchor="t">
            <a:spAutoFit/>
          </a:bodyPr>
          <a:p>
            <a:r>
              <a:rPr lang="en-US" altLang="zh-CN" i="1">
                <a:latin typeface="Times New Roman Italic" panose="02020503050405090304" charset="0"/>
                <a:cs typeface="Times New Roman Italic" panose="02020503050405090304" charset="0"/>
                <a:sym typeface="+mn-ea"/>
              </a:rPr>
              <a:t>R</a:t>
            </a:r>
            <a:r>
              <a:rPr lang="en-US" altLang="zh-CN" baseline="-25000">
                <a:latin typeface="Times New Roman" panose="02020503050405090304" charset="0"/>
                <a:cs typeface="Times New Roman" panose="02020503050405090304" charset="0"/>
                <a:sym typeface="+mn-ea"/>
              </a:rPr>
              <a:t>id </a:t>
            </a:r>
            <a:r>
              <a:rPr lang="en-US" altLang="zh-CN">
                <a:latin typeface="Times New Roman" panose="02020503050405090304" charset="0"/>
                <a:cs typeface="Times New Roman" panose="02020503050405090304" charset="0"/>
                <a:sym typeface="+mn-ea"/>
              </a:rPr>
              <a:t>is close to the </a:t>
            </a:r>
            <a:r>
              <a:rPr lang="en-US" altLang="zh-CN">
                <a:latin typeface="Times New Roman" panose="02020503050405090304" charset="0"/>
                <a:cs typeface="Times New Roman" panose="02020503050405090304" charset="0"/>
                <a:sym typeface="+mn-ea"/>
              </a:rPr>
              <a:t>optimal exclusion radius</a:t>
            </a:r>
            <a:r>
              <a:rPr lang="en-US" altLang="zh-CN">
                <a:latin typeface="Times New Roman" panose="02020503050405090304" charset="0"/>
                <a:cs typeface="Times New Roman" panose="02020503050405090304" charset="0"/>
                <a:sym typeface="+mn-ea"/>
              </a:rPr>
              <a:t>  </a:t>
            </a:r>
            <a:endParaRPr lang="en-US" altLang="zh-CN">
              <a:latin typeface="Times New Roman" panose="02020503050405090304" charset="0"/>
              <a:cs typeface="Times New Roman" panose="020205030504050903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6085" y="862965"/>
            <a:ext cx="41090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l">
              <a:buFont typeface="Wingdings" panose="05000000000000000000" charset="0"/>
              <a:buChar char=""/>
            </a:pPr>
            <a:r>
              <a:rPr lang="en-US" altLang="zh-CN" sz="2000" b="1">
                <a:solidFill>
                  <a:schemeClr val="accent1"/>
                </a:solidFill>
                <a:sym typeface="+mn-ea"/>
              </a:rPr>
              <a:t>A natural boundary definition</a:t>
            </a:r>
            <a:endParaRPr lang="en-US" altLang="zh-CN" sz="2000" b="1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2" name="右箭头 1"/>
          <p:cNvSpPr/>
          <p:nvPr>
            <p:custDataLst>
              <p:tags r:id="rId21"/>
            </p:custDataLst>
          </p:nvPr>
        </p:nvSpPr>
        <p:spPr>
          <a:xfrm rot="5400000">
            <a:off x="4273550" y="5561965"/>
            <a:ext cx="307340" cy="21336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右箭头 17"/>
          <p:cNvSpPr/>
          <p:nvPr>
            <p:custDataLst>
              <p:tags r:id="rId22"/>
            </p:custDataLst>
          </p:nvPr>
        </p:nvSpPr>
        <p:spPr>
          <a:xfrm rot="5400000">
            <a:off x="7872730" y="5560695"/>
            <a:ext cx="306705" cy="21336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" name="圆角矩形 22"/>
          <p:cNvSpPr/>
          <p:nvPr>
            <p:custDataLst>
              <p:tags r:id="rId1"/>
            </p:custDataLst>
          </p:nvPr>
        </p:nvSpPr>
        <p:spPr>
          <a:xfrm>
            <a:off x="5049520" y="1179830"/>
            <a:ext cx="1858010" cy="7054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0" name="圆角矩形 49"/>
          <p:cNvSpPr/>
          <p:nvPr>
            <p:custDataLst>
              <p:tags r:id="rId2"/>
            </p:custDataLst>
          </p:nvPr>
        </p:nvSpPr>
        <p:spPr>
          <a:xfrm>
            <a:off x="426085" y="1179830"/>
            <a:ext cx="1988185" cy="7054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r>
              <a:rPr lang="zh-CN" altLang="en-US" smtClean="0"/>
              <a:t>/</a:t>
            </a:r>
            <a:r>
              <a:rPr lang="en-US" altLang="zh-CN" smtClean="0"/>
              <a:t>16</a:t>
            </a:r>
            <a:endParaRPr lang="en-US" altLang="zh-CN" smtClean="0"/>
          </a:p>
        </p:txBody>
      </p:sp>
      <p:sp>
        <p:nvSpPr>
          <p:cNvPr id="9" name="矩形: 圆顶角 8"/>
          <p:cNvSpPr/>
          <p:nvPr>
            <p:custDataLst>
              <p:tags r:id="rId3"/>
            </p:custDataLst>
          </p:nvPr>
        </p:nvSpPr>
        <p:spPr>
          <a:xfrm flipV="1">
            <a:off x="426085" y="711200"/>
            <a:ext cx="11340000" cy="5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A62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charset="-122"/>
              <a:ea typeface="微软雅黑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81" t="-39299" r="3657"/>
          <a:stretch>
            <a:fillRect/>
          </a:stretch>
        </p:blipFill>
        <p:spPr>
          <a:xfrm>
            <a:off x="9139568" y="255429"/>
            <a:ext cx="2626310" cy="455772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426085" y="189230"/>
            <a:ext cx="87128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ea typeface="黑体" charset="0"/>
                <a:cs typeface="+mn-lt"/>
                <a:sym typeface="+mn-ea"/>
              </a:rPr>
              <a:t>Halo catalog based on the depletion radius</a:t>
            </a:r>
            <a:endParaRPr lang="en-US" altLang="zh-CN" sz="2800" b="1">
              <a:ea typeface="黑体" charset="0"/>
              <a:cs typeface="+mn-lt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8"/>
            </p:custDataLst>
          </p:nvPr>
        </p:nvSpPr>
        <p:spPr>
          <a:xfrm>
            <a:off x="2711450" y="1097280"/>
            <a:ext cx="1954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buNone/>
            </a:pPr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</a:rPr>
              <a:t>exclusion criterion</a:t>
            </a:r>
            <a:r>
              <a:rPr lang="en-US" altLang="zh-CN">
                <a:latin typeface="Times New Roman" panose="02020503050405090304" charset="0"/>
                <a:cs typeface="Times New Roman" panose="02020503050405090304" charset="0"/>
              </a:rPr>
              <a:t> </a:t>
            </a:r>
            <a:endParaRPr lang="en-US" altLang="zh-CN">
              <a:latin typeface="Times New Roman" panose="02020503050405090304" charset="0"/>
              <a:cs typeface="Times New Roman" panose="0202050305040509030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997585" y="2600325"/>
            <a:ext cx="9961245" cy="3859854"/>
            <a:chOff x="1410" y="1433"/>
            <a:chExt cx="16378" cy="6305"/>
          </a:xfrm>
        </p:grpSpPr>
        <p:pic>
          <p:nvPicPr>
            <p:cNvPr id="30" name="图片 29" descr="截屏2024-08-22 09.54.26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410" y="1433"/>
              <a:ext cx="16378" cy="5334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3626" y="6844"/>
              <a:ext cx="1708" cy="60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i="1">
                  <a:latin typeface="Times New Roman" panose="02020503050405090304" charset="0"/>
                  <a:cs typeface="Times New Roman" panose="02020503050405090304" charset="0"/>
                  <a:sym typeface="+mn-ea"/>
                </a:rPr>
                <a:t>R</a:t>
              </a:r>
              <a:r>
                <a:rPr lang="en-US" altLang="zh-CN" baseline="-25000">
                  <a:latin typeface="Times New Roman" panose="02020503050405090304" charset="0"/>
                  <a:cs typeface="Times New Roman" panose="02020503050405090304" charset="0"/>
                  <a:sym typeface="+mn-ea"/>
                </a:rPr>
                <a:t>ex</a:t>
              </a:r>
              <a:r>
                <a:rPr lang="en-US" altLang="zh-CN">
                  <a:latin typeface="Times New Roman" panose="02020503050405090304" charset="0"/>
                  <a:cs typeface="Times New Roman" panose="02020503050405090304" charset="0"/>
                  <a:sym typeface="+mn-ea"/>
                </a:rPr>
                <a:t>=</a:t>
              </a:r>
              <a:r>
                <a:rPr lang="en-US" altLang="zh-CN" i="1">
                  <a:latin typeface="Times New Roman Italic" panose="02020503050405090304" charset="0"/>
                  <a:cs typeface="Times New Roman Italic" panose="02020503050405090304" charset="0"/>
                  <a:sym typeface="+mn-ea"/>
                </a:rPr>
                <a:t>R</a:t>
              </a:r>
              <a:r>
                <a:rPr lang="en-US" altLang="zh-CN" baseline="-25000">
                  <a:latin typeface="Times New Roman" panose="02020503050405090304" charset="0"/>
                  <a:cs typeface="Times New Roman" panose="02020503050405090304" charset="0"/>
                  <a:sym typeface="+mn-ea"/>
                </a:rPr>
                <a:t>vir</a:t>
              </a:r>
              <a:endParaRPr lang="en-US" altLang="zh-CN" baseline="-25000">
                <a:latin typeface="Times New Roman" panose="02020503050405090304" charset="0"/>
                <a:cs typeface="Times New Roman" panose="02020503050405090304" charset="0"/>
                <a:sym typeface="+mn-ea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11"/>
              </p:custDataLst>
            </p:nvPr>
          </p:nvSpPr>
          <p:spPr>
            <a:xfrm>
              <a:off x="8297" y="6844"/>
              <a:ext cx="2829" cy="89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i="1">
                  <a:latin typeface="Times New Roman" panose="02020503050405090304" charset="0"/>
                  <a:cs typeface="Times New Roman" panose="02020503050405090304" charset="0"/>
                  <a:sym typeface="+mn-ea"/>
                </a:rPr>
                <a:t>R</a:t>
              </a:r>
              <a:r>
                <a:rPr lang="en-US" altLang="zh-CN" baseline="-25000">
                  <a:latin typeface="Times New Roman" panose="02020503050405090304" charset="0"/>
                  <a:cs typeface="Times New Roman" panose="02020503050405090304" charset="0"/>
                  <a:sym typeface="+mn-ea"/>
                </a:rPr>
                <a:t>ex</a:t>
              </a:r>
              <a:r>
                <a:rPr lang="en-US" altLang="zh-CN">
                  <a:latin typeface="Times New Roman" panose="02020503050405090304" charset="0"/>
                  <a:cs typeface="Times New Roman" panose="02020503050405090304" charset="0"/>
                  <a:sym typeface="+mn-ea"/>
                </a:rPr>
                <a:t>=</a:t>
              </a:r>
              <a:r>
                <a:rPr lang="en-US" altLang="zh-CN" i="1">
                  <a:latin typeface="Times New Roman Italic" panose="02020503050405090304" charset="0"/>
                  <a:cs typeface="Times New Roman Italic" panose="02020503050405090304" charset="0"/>
                  <a:sym typeface="+mn-ea"/>
                </a:rPr>
                <a:t>R</a:t>
              </a:r>
              <a:r>
                <a:rPr lang="en-US" altLang="zh-CN" baseline="-25000">
                  <a:latin typeface="Times New Roman" panose="02020503050405090304" charset="0"/>
                  <a:cs typeface="Times New Roman" panose="02020503050405090304" charset="0"/>
                  <a:sym typeface="+mn-ea"/>
                </a:rPr>
                <a:t>id </a:t>
              </a:r>
              <a:r>
                <a:rPr lang="en-US" altLang="zh-CN">
                  <a:latin typeface="Times New Roman" panose="02020503050405090304" charset="0"/>
                  <a:cs typeface="Times New Roman" panose="02020503050405090304" charset="0"/>
                  <a:sym typeface="+mn-ea"/>
                </a:rPr>
                <a:t>~ 2.1</a:t>
              </a:r>
              <a:r>
                <a:rPr lang="en-US" altLang="zh-CN" i="1">
                  <a:latin typeface="Times New Roman Italic" panose="02020503050405090304" charset="0"/>
                  <a:cs typeface="Times New Roman Italic" panose="02020503050405090304" charset="0"/>
                  <a:sym typeface="+mn-ea"/>
                </a:rPr>
                <a:t>R</a:t>
              </a:r>
              <a:r>
                <a:rPr lang="en-US" altLang="zh-CN" baseline="-25000">
                  <a:latin typeface="Times New Roman" panose="02020503050405090304" charset="0"/>
                  <a:cs typeface="Times New Roman" panose="02020503050405090304" charset="0"/>
                  <a:sym typeface="+mn-ea"/>
                </a:rPr>
                <a:t>vir</a:t>
              </a:r>
              <a:endParaRPr lang="en-US" altLang="zh-CN" baseline="-25000">
                <a:latin typeface="Times New Roman" panose="02020503050405090304" charset="0"/>
                <a:cs typeface="Times New Roman" panose="02020503050405090304" charset="0"/>
                <a:sym typeface="+mn-ea"/>
              </a:endParaRPr>
            </a:p>
            <a:p>
              <a:r>
                <a:rPr lang="en-US" altLang="zh-CN" baseline="-25000">
                  <a:latin typeface="Times New Roman" panose="02020503050405090304" charset="0"/>
                  <a:cs typeface="Times New Roman" panose="02020503050405090304" charset="0"/>
                  <a:sym typeface="+mn-ea"/>
                </a:rPr>
                <a:t> </a:t>
              </a:r>
              <a:endParaRPr lang="en-US" altLang="zh-CN" baseline="-25000">
                <a:latin typeface="Times New Roman" panose="02020503050405090304" charset="0"/>
                <a:cs typeface="Times New Roman" panose="02020503050405090304" charset="0"/>
                <a:sym typeface="+mn-ea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12"/>
              </p:custDataLst>
            </p:nvPr>
          </p:nvSpPr>
          <p:spPr>
            <a:xfrm>
              <a:off x="13879" y="6843"/>
              <a:ext cx="1934" cy="60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i="1">
                  <a:latin typeface="Times New Roman" panose="02020503050405090304" charset="0"/>
                  <a:cs typeface="Times New Roman" panose="02020503050405090304" charset="0"/>
                  <a:sym typeface="+mn-ea"/>
                </a:rPr>
                <a:t>R</a:t>
              </a:r>
              <a:r>
                <a:rPr lang="en-US" altLang="zh-CN" baseline="-25000">
                  <a:latin typeface="Times New Roman" panose="02020503050405090304" charset="0"/>
                  <a:cs typeface="Times New Roman" panose="02020503050405090304" charset="0"/>
                  <a:sym typeface="+mn-ea"/>
                </a:rPr>
                <a:t>ex</a:t>
              </a:r>
              <a:r>
                <a:rPr lang="en-US" altLang="zh-CN">
                  <a:latin typeface="Times New Roman" panose="02020503050405090304" charset="0"/>
                  <a:cs typeface="Times New Roman" panose="02020503050405090304" charset="0"/>
                  <a:sym typeface="+mn-ea"/>
                </a:rPr>
                <a:t>=3</a:t>
              </a:r>
              <a:r>
                <a:rPr lang="en-US" altLang="zh-CN" i="1">
                  <a:latin typeface="Times New Roman Italic" panose="02020503050405090304" charset="0"/>
                  <a:cs typeface="Times New Roman Italic" panose="02020503050405090304" charset="0"/>
                  <a:sym typeface="+mn-ea"/>
                </a:rPr>
                <a:t>R</a:t>
              </a:r>
              <a:r>
                <a:rPr lang="en-US" altLang="zh-CN" baseline="-25000">
                  <a:latin typeface="Times New Roman" panose="02020503050405090304" charset="0"/>
                  <a:cs typeface="Times New Roman" panose="02020503050405090304" charset="0"/>
                  <a:sym typeface="+mn-ea"/>
                </a:rPr>
                <a:t>vir</a:t>
              </a:r>
              <a:endParaRPr lang="en-US" altLang="zh-CN" baseline="-25000">
                <a:latin typeface="Times New Roman" panose="02020503050405090304" charset="0"/>
                <a:cs typeface="Times New Roman" panose="02020503050405090304" charset="0"/>
                <a:sym typeface="+mn-ea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037195" y="963930"/>
            <a:ext cx="3728720" cy="1198880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p>
            <a:pPr indent="0">
              <a:buFont typeface="Arial" panose="020B0604020202090204" pitchFamily="34" charset="0"/>
              <a:buNone/>
            </a:pPr>
            <a:r>
              <a:rPr lang="en-US" altLang="zh-CN">
                <a:latin typeface="Times New Roman" panose="02020503050405090304" charset="0"/>
                <a:cs typeface="Times New Roman" panose="02020503050405090304" charset="0"/>
              </a:rPr>
              <a:t>Changes of model ingredients：</a:t>
            </a:r>
            <a:endParaRPr lang="en-US" altLang="zh-CN">
              <a:latin typeface="Times New Roman" panose="02020503050405090304" charset="0"/>
              <a:cs typeface="Times New Roman" panose="02020503050405090304" charset="0"/>
            </a:endParaRPr>
          </a:p>
          <a:p>
            <a:pPr marL="742950" lvl="1" indent="-285750">
              <a:buFont typeface="Arial" panose="020B0604020202090204" pitchFamily="34" charset="0"/>
              <a:buChar char="•"/>
            </a:pPr>
            <a:r>
              <a:rPr lang="en-US" altLang="zh-CN">
                <a:latin typeface="Times New Roman" panose="02020503050405090304" charset="0"/>
                <a:cs typeface="Times New Roman" panose="02020503050405090304" charset="0"/>
              </a:rPr>
              <a:t>Spatial </a:t>
            </a:r>
            <a:r>
              <a:rPr lang="en-US" altLang="zh-CN">
                <a:latin typeface="Times New Roman" panose="02020503050405090304" charset="0"/>
                <a:cs typeface="Times New Roman" panose="02020503050405090304" charset="0"/>
              </a:rPr>
              <a:t>distribution (halo bias)</a:t>
            </a:r>
            <a:endParaRPr lang="en-US" altLang="zh-CN">
              <a:latin typeface="Times New Roman" panose="02020503050405090304" charset="0"/>
              <a:cs typeface="Times New Roman" panose="02020503050405090304" charset="0"/>
            </a:endParaRPr>
          </a:p>
          <a:p>
            <a:pPr marL="742950" lvl="1" indent="-285750">
              <a:buFont typeface="Arial" panose="020B0604020202090204" pitchFamily="34" charset="0"/>
              <a:buChar char="•"/>
            </a:pPr>
            <a:r>
              <a:rPr lang="en-US" altLang="zh-CN">
                <a:latin typeface="Times New Roman" panose="02020503050405090304" charset="0"/>
                <a:cs typeface="Times New Roman" panose="02020503050405090304" charset="0"/>
                <a:sym typeface="+mn-ea"/>
              </a:rPr>
              <a:t>Halo mass function</a:t>
            </a:r>
            <a:endParaRPr lang="en-US" altLang="zh-CN">
              <a:latin typeface="Times New Roman" panose="02020503050405090304" charset="0"/>
              <a:cs typeface="Times New Roman" panose="02020503050405090304" charset="0"/>
            </a:endParaRPr>
          </a:p>
          <a:p>
            <a:pPr marL="742950" lvl="1" indent="-285750">
              <a:buFont typeface="Arial" panose="020B0604020202090204" pitchFamily="34" charset="0"/>
              <a:buChar char="•"/>
            </a:pPr>
            <a:r>
              <a:rPr lang="en-US" altLang="zh-CN">
                <a:latin typeface="Times New Roman" panose="02020503050405090304" charset="0"/>
                <a:cs typeface="Times New Roman" panose="02020503050405090304" charset="0"/>
              </a:rPr>
              <a:t>Density profile</a:t>
            </a:r>
            <a:endParaRPr lang="en-US" altLang="zh-CN">
              <a:latin typeface="Times New Roman" panose="02020503050405090304" charset="0"/>
              <a:cs typeface="Times New Roman" panose="02020503050405090304" charset="0"/>
            </a:endParaRPr>
          </a:p>
        </p:txBody>
      </p:sp>
      <p:sp>
        <p:nvSpPr>
          <p:cNvPr id="13" name="右箭头 12"/>
          <p:cNvSpPr/>
          <p:nvPr/>
        </p:nvSpPr>
        <p:spPr>
          <a:xfrm>
            <a:off x="6907530" y="1416050"/>
            <a:ext cx="1038225" cy="20891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4963160" y="1215390"/>
            <a:ext cx="19551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>
                <a:ea typeface="黑体" charset="0"/>
                <a:cs typeface="+mn-lt"/>
                <a:sym typeface="+mn-ea"/>
              </a:rPr>
              <a:t>new halo catalog</a:t>
            </a:r>
            <a:endParaRPr lang="zh-CN" altLang="en-US">
              <a:latin typeface="Times New Roman Italic" panose="02020503050405090304" charset="0"/>
              <a:cs typeface="Times New Roman Italic" panose="02020503050405090304" charset="0"/>
              <a:sym typeface="+mn-ea"/>
            </a:endParaRPr>
          </a:p>
          <a:p>
            <a:pPr algn="ctr"/>
            <a:r>
              <a:rPr lang="en-US" altLang="zh-CN">
                <a:latin typeface="Times New Roman Italic" panose="02020503050405090304" charset="0"/>
                <a:cs typeface="Times New Roman Italic" panose="02020503050405090304" charset="0"/>
                <a:sym typeface="+mn-ea"/>
              </a:rPr>
              <a:t>（</a:t>
            </a:r>
            <a:r>
              <a:rPr lang="en-US" altLang="zh-CN" i="1">
                <a:latin typeface="Times New Roman Italic" panose="02020503050405090304" charset="0"/>
                <a:cs typeface="Times New Roman Italic" panose="02020503050405090304" charset="0"/>
                <a:sym typeface="+mn-ea"/>
              </a:rPr>
              <a:t>R</a:t>
            </a:r>
            <a:r>
              <a:rPr lang="en-US" altLang="zh-CN" baseline="-25000">
                <a:latin typeface="Times New Roman" panose="02020503050405090304" charset="0"/>
                <a:cs typeface="Times New Roman" panose="02020503050405090304" charset="0"/>
                <a:sym typeface="+mn-ea"/>
              </a:rPr>
              <a:t>id </a:t>
            </a:r>
            <a:r>
              <a:rPr lang="en-US" altLang="zh-CN">
                <a:latin typeface="Times New Roman" panose="02020503050405090304" charset="0"/>
                <a:cs typeface="Times New Roman" panose="02020503050405090304" charset="0"/>
                <a:sym typeface="+mn-ea"/>
              </a:rPr>
              <a:t>catalog</a:t>
            </a:r>
            <a:r>
              <a:rPr lang="en-US" altLang="zh-CN">
                <a:latin typeface="Times New Roman Italic" panose="02020503050405090304" charset="0"/>
                <a:cs typeface="Times New Roman Italic" panose="02020503050405090304" charset="0"/>
                <a:sym typeface="+mn-ea"/>
              </a:rPr>
              <a:t>）</a:t>
            </a:r>
            <a:endParaRPr lang="en-US" altLang="zh-CN">
              <a:latin typeface="Times New Roman Italic" panose="02020503050405090304" charset="0"/>
              <a:cs typeface="Times New Roman Italic" panose="02020503050405090304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26085" y="1341755"/>
            <a:ext cx="19881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FoF </a:t>
            </a:r>
            <a:r>
              <a:rPr lang="en-US" altLang="zh-CN">
                <a:ea typeface="黑体" charset="0"/>
                <a:cs typeface="+mn-lt"/>
                <a:sym typeface="+mn-ea"/>
              </a:rPr>
              <a:t>halo catalog</a:t>
            </a:r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2711450" y="1604010"/>
            <a:ext cx="21209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buNone/>
            </a:pPr>
            <a:r>
              <a:rPr lang="en-US" altLang="zh-CN" i="1">
                <a:latin typeface="Times New Roman" panose="02020503050405090304" charset="0"/>
                <a:cs typeface="Times New Roman" panose="02020503050405090304" charset="0"/>
                <a:sym typeface="+mn-ea"/>
              </a:rPr>
              <a:t>d</a:t>
            </a:r>
            <a:r>
              <a:rPr lang="en-US" altLang="zh-CN">
                <a:latin typeface="Times New Roman" panose="02020503050405090304" charset="0"/>
                <a:cs typeface="Times New Roman" panose="02020503050405090304" charset="0"/>
                <a:sym typeface="+mn-ea"/>
              </a:rPr>
              <a:t> &gt; </a:t>
            </a:r>
            <a:r>
              <a:rPr lang="en-US" altLang="zh-CN" i="1">
                <a:latin typeface="Times New Roman" panose="02020503050405090304" charset="0"/>
                <a:cs typeface="Times New Roman" panose="02020503050405090304" charset="0"/>
                <a:sym typeface="+mn-ea"/>
              </a:rPr>
              <a:t>R</a:t>
            </a:r>
            <a:r>
              <a:rPr lang="en-US" altLang="zh-CN" baseline="-25000">
                <a:latin typeface="Times New Roman" panose="02020503050405090304" charset="0"/>
                <a:cs typeface="Times New Roman" panose="02020503050405090304" charset="0"/>
                <a:sym typeface="+mn-ea"/>
              </a:rPr>
              <a:t>ex</a:t>
            </a:r>
            <a:r>
              <a:rPr lang="en-US" altLang="zh-CN">
                <a:latin typeface="Times New Roman" panose="02020503050405090304" charset="0"/>
                <a:cs typeface="Times New Roman" panose="02020503050405090304" charset="0"/>
                <a:sym typeface="+mn-ea"/>
              </a:rPr>
              <a:t>(</a:t>
            </a:r>
            <a:r>
              <a:rPr lang="en-US" altLang="zh-CN" i="1">
                <a:latin typeface="Times New Roman" panose="02020503050405090304" charset="0"/>
                <a:cs typeface="Times New Roman" panose="02020503050405090304" charset="0"/>
                <a:sym typeface="+mn-ea"/>
              </a:rPr>
              <a:t>m</a:t>
            </a:r>
            <a:r>
              <a:rPr lang="en-US" altLang="zh-CN" baseline="-25000">
                <a:latin typeface="Times New Roman" panose="02020503050405090304" charset="0"/>
                <a:cs typeface="Times New Roman" panose="02020503050405090304" charset="0"/>
                <a:sym typeface="+mn-ea"/>
              </a:rPr>
              <a:t>1</a:t>
            </a:r>
            <a:r>
              <a:rPr lang="en-US" altLang="zh-CN">
                <a:latin typeface="Times New Roman" panose="02020503050405090304" charset="0"/>
                <a:cs typeface="Times New Roman" panose="02020503050405090304" charset="0"/>
                <a:sym typeface="+mn-ea"/>
              </a:rPr>
              <a:t>)+</a:t>
            </a:r>
            <a:r>
              <a:rPr lang="en-US" altLang="zh-CN" i="1">
                <a:latin typeface="Times New Roman" panose="02020503050405090304" charset="0"/>
                <a:cs typeface="Times New Roman" panose="02020503050405090304" charset="0"/>
                <a:sym typeface="+mn-ea"/>
              </a:rPr>
              <a:t>R</a:t>
            </a:r>
            <a:r>
              <a:rPr lang="en-US" altLang="zh-CN" baseline="-25000">
                <a:latin typeface="Times New Roman" panose="02020503050405090304" charset="0"/>
                <a:cs typeface="Times New Roman" panose="02020503050405090304" charset="0"/>
                <a:sym typeface="+mn-ea"/>
              </a:rPr>
              <a:t>ex</a:t>
            </a:r>
            <a:r>
              <a:rPr lang="en-US" altLang="zh-CN">
                <a:latin typeface="Times New Roman" panose="02020503050405090304" charset="0"/>
                <a:cs typeface="Times New Roman" panose="02020503050405090304" charset="0"/>
                <a:sym typeface="+mn-ea"/>
              </a:rPr>
              <a:t>(</a:t>
            </a:r>
            <a:r>
              <a:rPr lang="en-US" altLang="zh-CN" i="1">
                <a:latin typeface="Times New Roman" panose="02020503050405090304" charset="0"/>
                <a:cs typeface="Times New Roman" panose="02020503050405090304" charset="0"/>
                <a:sym typeface="+mn-ea"/>
              </a:rPr>
              <a:t>m</a:t>
            </a:r>
            <a:r>
              <a:rPr lang="en-US" altLang="zh-CN" baseline="-25000">
                <a:latin typeface="Times New Roman" panose="02020503050405090304" charset="0"/>
                <a:cs typeface="Times New Roman" panose="02020503050405090304" charset="0"/>
                <a:sym typeface="+mn-ea"/>
              </a:rPr>
              <a:t>2</a:t>
            </a:r>
            <a:r>
              <a:rPr lang="en-US" altLang="zh-CN">
                <a:latin typeface="Times New Roman" panose="02020503050405090304" charset="0"/>
                <a:cs typeface="Times New Roman" panose="02020503050405090304" charset="0"/>
                <a:sym typeface="+mn-ea"/>
              </a:rPr>
              <a:t>)</a:t>
            </a:r>
            <a:endParaRPr lang="en-US" altLang="zh-CN">
              <a:latin typeface="Times New Roman" panose="02020503050405090304" charset="0"/>
              <a:cs typeface="Times New Roman" panose="02020503050405090304" charset="0"/>
              <a:sym typeface="+mn-ea"/>
            </a:endParaRPr>
          </a:p>
        </p:txBody>
      </p:sp>
      <p:sp>
        <p:nvSpPr>
          <p:cNvPr id="22" name="右箭头 21"/>
          <p:cNvSpPr/>
          <p:nvPr>
            <p:custDataLst>
              <p:tags r:id="rId13"/>
            </p:custDataLst>
          </p:nvPr>
        </p:nvSpPr>
        <p:spPr>
          <a:xfrm>
            <a:off x="2302510" y="1416050"/>
            <a:ext cx="2747645" cy="20891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右箭头 7"/>
          <p:cNvSpPr/>
          <p:nvPr>
            <p:custDataLst>
              <p:tags r:id="rId14"/>
            </p:custDataLst>
          </p:nvPr>
        </p:nvSpPr>
        <p:spPr>
          <a:xfrm rot="5400000">
            <a:off x="5651500" y="2094865"/>
            <a:ext cx="644525" cy="21463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" name="圆角矩形 33"/>
          <p:cNvSpPr/>
          <p:nvPr>
            <p:custDataLst>
              <p:tags r:id="rId1"/>
            </p:custDataLst>
          </p:nvPr>
        </p:nvSpPr>
        <p:spPr>
          <a:xfrm>
            <a:off x="7168515" y="1235075"/>
            <a:ext cx="4231640" cy="26377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>
            <p:custDataLst>
              <p:tags r:id="rId2"/>
            </p:custDataLst>
          </p:nvPr>
        </p:nvSpPr>
        <p:spPr>
          <a:xfrm>
            <a:off x="6330950" y="4389755"/>
            <a:ext cx="5598795" cy="194691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>
            <p:custDataLst>
              <p:tags r:id="rId3"/>
            </p:custDataLst>
          </p:nvPr>
        </p:nvSpPr>
        <p:spPr>
          <a:xfrm>
            <a:off x="378460" y="4384675"/>
            <a:ext cx="5598795" cy="19469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圆角矩形 17"/>
          <p:cNvSpPr/>
          <p:nvPr>
            <p:custDataLst>
              <p:tags r:id="rId4"/>
            </p:custDataLst>
          </p:nvPr>
        </p:nvSpPr>
        <p:spPr>
          <a:xfrm>
            <a:off x="426085" y="1231265"/>
            <a:ext cx="5990590" cy="264096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r>
              <a:rPr lang="zh-CN" altLang="en-US" smtClean="0"/>
              <a:t>/</a:t>
            </a:r>
            <a:r>
              <a:rPr lang="en-US" altLang="zh-CN" smtClean="0"/>
              <a:t>16</a:t>
            </a:r>
            <a:endParaRPr lang="en-US" altLang="zh-CN" smtClean="0"/>
          </a:p>
        </p:txBody>
      </p:sp>
      <p:sp>
        <p:nvSpPr>
          <p:cNvPr id="9" name="矩形: 圆顶角 8"/>
          <p:cNvSpPr/>
          <p:nvPr>
            <p:custDataLst>
              <p:tags r:id="rId5"/>
            </p:custDataLst>
          </p:nvPr>
        </p:nvSpPr>
        <p:spPr>
          <a:xfrm flipV="1">
            <a:off x="426085" y="711200"/>
            <a:ext cx="11340000" cy="5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A62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charset="-122"/>
              <a:ea typeface="微软雅黑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81" t="-39299" r="3657"/>
          <a:stretch>
            <a:fillRect/>
          </a:stretch>
        </p:blipFill>
        <p:spPr>
          <a:xfrm>
            <a:off x="9139568" y="255429"/>
            <a:ext cx="2626310" cy="455772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9"/>
            </p:custDataLst>
          </p:nvPr>
        </p:nvSpPr>
        <p:spPr>
          <a:xfrm>
            <a:off x="426085" y="189230"/>
            <a:ext cx="87128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ea typeface="黑体" charset="0"/>
                <a:cs typeface="+mn-lt"/>
                <a:sym typeface="+mn-ea"/>
              </a:rPr>
              <a:t>Properties of R</a:t>
            </a:r>
            <a:r>
              <a:rPr lang="en-US" altLang="zh-CN" sz="2800" b="1" baseline="-25000">
                <a:ea typeface="黑体" charset="0"/>
                <a:cs typeface="+mn-lt"/>
                <a:sym typeface="+mn-ea"/>
              </a:rPr>
              <a:t>id </a:t>
            </a:r>
            <a:r>
              <a:rPr lang="en-US" altLang="zh-CN" sz="2800" b="1">
                <a:ea typeface="黑体" charset="0"/>
                <a:cs typeface="+mn-lt"/>
                <a:sym typeface="+mn-ea"/>
              </a:rPr>
              <a:t>catalog</a:t>
            </a:r>
            <a:endParaRPr lang="en-US" altLang="zh-CN" sz="2800" b="1">
              <a:ea typeface="黑体" charset="0"/>
              <a:cs typeface="+mn-lt"/>
              <a:sym typeface="+mn-ea"/>
            </a:endParaRPr>
          </a:p>
        </p:txBody>
      </p:sp>
      <p:pic>
        <p:nvPicPr>
          <p:cNvPr id="8" name="图片 7" descr="截屏2024-08-19 16.59.2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883660" y="1524635"/>
            <a:ext cx="2461260" cy="2115185"/>
          </a:xfrm>
          <a:prstGeom prst="rect">
            <a:avLst/>
          </a:prstGeom>
        </p:spPr>
      </p:pic>
      <p:pic>
        <p:nvPicPr>
          <p:cNvPr id="11" name="图片 10" descr="截屏2023-06-19 09.19.14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889885" y="2044700"/>
            <a:ext cx="972820" cy="758190"/>
          </a:xfrm>
          <a:prstGeom prst="rect">
            <a:avLst/>
          </a:prstGeom>
        </p:spPr>
      </p:pic>
      <p:pic>
        <p:nvPicPr>
          <p:cNvPr id="40" name="图片 39" descr="截屏2023-03-22 12.43.2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3722370" y="4500245"/>
            <a:ext cx="2106295" cy="1655445"/>
          </a:xfrm>
          <a:prstGeom prst="rect">
            <a:avLst/>
          </a:prstGeom>
        </p:spPr>
      </p:pic>
      <p:pic>
        <p:nvPicPr>
          <p:cNvPr id="41" name="图片 40" descr="截屏2023-03-29 11.36.52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rcRect b="36570"/>
          <a:stretch>
            <a:fillRect/>
          </a:stretch>
        </p:blipFill>
        <p:spPr>
          <a:xfrm>
            <a:off x="9679305" y="4500245"/>
            <a:ext cx="2086610" cy="166878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18"/>
            </p:custDataLst>
          </p:nvPr>
        </p:nvSpPr>
        <p:spPr>
          <a:xfrm>
            <a:off x="563245" y="1315720"/>
            <a:ext cx="3072130" cy="5219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fontAlgn="auto">
              <a:lnSpc>
                <a:spcPct val="100000"/>
              </a:lnSpc>
              <a:buFont typeface="Wingdings" panose="05000000000000000000" charset="0"/>
              <a:buChar char=""/>
            </a:pPr>
            <a:r>
              <a:rPr lang="en-US" altLang="zh-CN" b="1"/>
              <a:t>halo radial distribution</a:t>
            </a:r>
            <a:endParaRPr lang="en-US" altLang="zh-CN" b="1"/>
          </a:p>
        </p:txBody>
      </p:sp>
      <p:sp>
        <p:nvSpPr>
          <p:cNvPr id="43" name="文本框 42"/>
          <p:cNvSpPr txBox="1"/>
          <p:nvPr>
            <p:custDataLst>
              <p:tags r:id="rId19"/>
            </p:custDataLst>
          </p:nvPr>
        </p:nvSpPr>
        <p:spPr>
          <a:xfrm>
            <a:off x="473710" y="4578985"/>
            <a:ext cx="3202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"/>
            </a:pPr>
            <a:r>
              <a:rPr lang="en-US" altLang="zh-CN" b="1">
                <a:cs typeface="+mn-lt"/>
                <a:sym typeface="+mn-ea"/>
              </a:rPr>
              <a:t>Halo mass function</a:t>
            </a:r>
            <a:endParaRPr lang="en-US" altLang="zh-CN" b="1">
              <a:cs typeface="+mn-lt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20"/>
            </p:custDataLst>
          </p:nvPr>
        </p:nvSpPr>
        <p:spPr>
          <a:xfrm>
            <a:off x="6418580" y="4584065"/>
            <a:ext cx="2626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"/>
            </a:pPr>
            <a:r>
              <a:rPr lang="en-US" altLang="zh-CN" b="1"/>
              <a:t>Halo bias</a:t>
            </a:r>
            <a:endParaRPr lang="en-US" altLang="zh-CN" b="1"/>
          </a:p>
        </p:txBody>
      </p:sp>
      <p:sp>
        <p:nvSpPr>
          <p:cNvPr id="26" name="文本框 25"/>
          <p:cNvSpPr txBox="1"/>
          <p:nvPr>
            <p:custDataLst>
              <p:tags r:id="rId21"/>
            </p:custDataLst>
          </p:nvPr>
        </p:nvSpPr>
        <p:spPr>
          <a:xfrm>
            <a:off x="426085" y="3101340"/>
            <a:ext cx="355663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Radial distribution = powerlaw</a:t>
            </a:r>
            <a:r>
              <a:rPr lang="en-US" altLang="zh-CN" sz="1400">
                <a:latin typeface="Arial" panose="020B0604020202090204" pitchFamily="34" charset="0"/>
              </a:rPr>
              <a:t>×truncation</a:t>
            </a:r>
            <a:endParaRPr lang="en-US" altLang="zh-CN" sz="1400">
              <a:latin typeface="Arial" panose="020B0604020202090204" pitchFamily="34" charset="0"/>
            </a:endParaRPr>
          </a:p>
        </p:txBody>
      </p:sp>
      <p:pic>
        <p:nvPicPr>
          <p:cNvPr id="27" name="图片 26" descr="/private/var/folders/k3/0b8d54m97yb9kqrlrpjbq6zw0000gn/T/com.kingsoft.wpsoffice.mac/photoeditapp/20240903212002/temp.pngtemp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rcRect t="11535" b="18280"/>
          <a:stretch>
            <a:fillRect/>
          </a:stretch>
        </p:blipFill>
        <p:spPr>
          <a:xfrm>
            <a:off x="757555" y="2178050"/>
            <a:ext cx="1957705" cy="455930"/>
          </a:xfrm>
          <a:prstGeom prst="rect">
            <a:avLst/>
          </a:prstGeom>
        </p:spPr>
      </p:pic>
      <p:pic>
        <p:nvPicPr>
          <p:cNvPr id="28" name="图片 27" descr="/private/var/folders/k3/0b8d54m97yb9kqrlrpjbq6zw0000gn/T/com.kingsoft.wpsoffice.mac/photoeditapp/20241022161828/temp.pngtemp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98805" y="5382578"/>
            <a:ext cx="3123565" cy="45085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596900" y="5014595"/>
            <a:ext cx="22282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Sheth</a:t>
            </a:r>
            <a:r>
              <a:rPr lang="en-US" altLang="zh-CN" sz="1600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</a:t>
            </a:r>
            <a:r>
              <a:rPr lang="zh-CN" altLang="en-US" sz="1600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Tormen</a:t>
            </a:r>
            <a:r>
              <a:rPr lang="en-US" altLang="zh-CN" sz="1600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 formula:</a:t>
            </a:r>
            <a:endParaRPr lang="en-US" altLang="zh-CN" sz="1600"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</p:txBody>
      </p:sp>
      <p:sp>
        <p:nvSpPr>
          <p:cNvPr id="32" name="文本框 31"/>
          <p:cNvSpPr txBox="1"/>
          <p:nvPr>
            <p:custDataLst>
              <p:tags r:id="rId25"/>
            </p:custDataLst>
          </p:nvPr>
        </p:nvSpPr>
        <p:spPr>
          <a:xfrm>
            <a:off x="6632575" y="5053965"/>
            <a:ext cx="28073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600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Jing98 formula</a:t>
            </a:r>
            <a:r>
              <a:rPr lang="en-US" altLang="zh-CN" sz="1600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:</a:t>
            </a:r>
            <a:endParaRPr lang="en-US" altLang="zh-CN" sz="1600"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</p:txBody>
      </p:sp>
      <p:sp>
        <p:nvSpPr>
          <p:cNvPr id="33" name="文本框 32"/>
          <p:cNvSpPr txBox="1"/>
          <p:nvPr>
            <p:custDataLst>
              <p:tags r:id="rId26"/>
            </p:custDataLst>
          </p:nvPr>
        </p:nvSpPr>
        <p:spPr>
          <a:xfrm>
            <a:off x="599440" y="5864860"/>
            <a:ext cx="28073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    with refitted parameters</a:t>
            </a:r>
            <a:endParaRPr lang="en-US" altLang="zh-CN" sz="1600"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289800" y="1344295"/>
            <a:ext cx="2806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"/>
            </a:pPr>
            <a:r>
              <a:rPr lang="en-US" altLang="zh-CN" b="1"/>
              <a:t>unresolved term</a:t>
            </a:r>
            <a:endParaRPr lang="en-US" altLang="zh-CN" b="1"/>
          </a:p>
        </p:txBody>
      </p:sp>
      <p:pic>
        <p:nvPicPr>
          <p:cNvPr id="13" name="图片 12" descr="/private/var/folders/k3/0b8d54m97yb9kqrlrpjbq6zw0000gn/T/com.kingsoft.wpsoffice.mac/photoeditapp/20250408150534/temp.pngtemp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512685" y="2098993"/>
            <a:ext cx="3681095" cy="336550"/>
          </a:xfrm>
          <a:prstGeom prst="rect">
            <a:avLst/>
          </a:prstGeom>
        </p:spPr>
      </p:pic>
      <p:sp>
        <p:nvSpPr>
          <p:cNvPr id="36" name="右箭头 35"/>
          <p:cNvSpPr/>
          <p:nvPr>
            <p:custDataLst>
              <p:tags r:id="rId28"/>
            </p:custDataLst>
          </p:nvPr>
        </p:nvSpPr>
        <p:spPr>
          <a:xfrm>
            <a:off x="6558280" y="2580005"/>
            <a:ext cx="575945" cy="20955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8" name="图片 37" descr="/private/var/folders/k3/0b8d54m97yb9kqrlrpjbq6zw0000gn/T/com.kingsoft.wpsoffice.mac/photoeditapp/20250408150940/temp.pngtemp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418580" y="5391150"/>
            <a:ext cx="3234055" cy="521970"/>
          </a:xfrm>
          <a:prstGeom prst="rect">
            <a:avLst/>
          </a:prstGeom>
        </p:spPr>
      </p:pic>
      <p:sp>
        <p:nvSpPr>
          <p:cNvPr id="39" name="文本框 38"/>
          <p:cNvSpPr txBox="1"/>
          <p:nvPr>
            <p:custDataLst>
              <p:tags r:id="rId30"/>
            </p:custDataLst>
          </p:nvPr>
        </p:nvSpPr>
        <p:spPr>
          <a:xfrm>
            <a:off x="6725920" y="5873750"/>
            <a:ext cx="28073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    with refitted parameters</a:t>
            </a:r>
            <a:endParaRPr lang="en-US" altLang="zh-CN" sz="1600"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</p:txBody>
      </p:sp>
      <p:pic>
        <p:nvPicPr>
          <p:cNvPr id="4" name="图片 3" descr="/private/var/folders/k3/0b8d54m97yb9kqrlrpjbq6zw0000gn/T/com.kingsoft.wpsoffice.mac/photoeditapp/20250417151510/temp.pngtemp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512685" y="3056890"/>
            <a:ext cx="3206115" cy="5226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386955" y="1707515"/>
            <a:ext cx="25800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90204" pitchFamily="34" charset="0"/>
              <a:buChar char="•"/>
            </a:pPr>
            <a:r>
              <a:rPr lang="en-US" altLang="zh-CN" sz="1600"/>
              <a:t>Radial distribution：</a:t>
            </a:r>
            <a:endParaRPr lang="en-US" altLang="zh-CN" sz="1600"/>
          </a:p>
        </p:txBody>
      </p:sp>
      <p:sp>
        <p:nvSpPr>
          <p:cNvPr id="6" name="文本框 5"/>
          <p:cNvSpPr txBox="1"/>
          <p:nvPr/>
        </p:nvSpPr>
        <p:spPr>
          <a:xfrm>
            <a:off x="7386955" y="2741295"/>
            <a:ext cx="19583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90204" pitchFamily="34" charset="0"/>
              <a:buChar char="•"/>
            </a:pPr>
            <a:r>
              <a:rPr lang="en-US" altLang="zh-CN" sz="1600"/>
              <a:t>Mass fraction：</a:t>
            </a:r>
            <a:endParaRPr lang="en-US" altLang="zh-CN" sz="1600"/>
          </a:p>
        </p:txBody>
      </p:sp>
      <p:sp>
        <p:nvSpPr>
          <p:cNvPr id="7" name="文本框 6"/>
          <p:cNvSpPr txBox="1"/>
          <p:nvPr/>
        </p:nvSpPr>
        <p:spPr>
          <a:xfrm>
            <a:off x="563245" y="1699895"/>
            <a:ext cx="27432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90204" pitchFamily="34" charset="0"/>
              <a:buChar char="•"/>
            </a:pPr>
            <a:r>
              <a:rPr lang="en-US" altLang="zh-CN" sz="1600"/>
              <a:t>Halo correlation function：</a:t>
            </a:r>
            <a:endParaRPr lang="en-US" altLang="zh-CN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TABLE_ENDDRAG_ORIGIN_RECT" val="960*406"/>
  <p:tag name="TABLE_ENDDRAG_RECT" val="0*91*960*406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5853</Words>
  <Application>WPS 演示</Application>
  <PresentationFormat>宽屏</PresentationFormat>
  <Paragraphs>409</Paragraphs>
  <Slides>22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43" baseType="lpstr">
      <vt:lpstr>Arial</vt:lpstr>
      <vt:lpstr>宋体</vt:lpstr>
      <vt:lpstr>Wingdings</vt:lpstr>
      <vt:lpstr>Times New Roman Regular</vt:lpstr>
      <vt:lpstr>微软雅黑</vt:lpstr>
      <vt:lpstr>黑体</vt:lpstr>
      <vt:lpstr>汉仪中黑KW</vt:lpstr>
      <vt:lpstr>WPS灵秀黑</vt:lpstr>
      <vt:lpstr>Wingdings</vt:lpstr>
      <vt:lpstr>Times New Roman</vt:lpstr>
      <vt:lpstr>宋体</vt:lpstr>
      <vt:lpstr>Times New Roman Italic</vt:lpstr>
      <vt:lpstr>Times New Roman Bold</vt:lpstr>
      <vt:lpstr>Times New Roman Bold Italic</vt:lpstr>
      <vt:lpstr>Calibri</vt:lpstr>
      <vt:lpstr>Helvetica Neue</vt:lpstr>
      <vt:lpstr>汉仪书宋二KW</vt:lpstr>
      <vt:lpstr>汉仪旗黑</vt:lpstr>
      <vt:lpstr>Arial Unicode MS</vt:lpstr>
      <vt:lpstr>微软雅黑</vt:lpstr>
      <vt:lpstr>WPS</vt:lpstr>
      <vt:lpstr>The next-generation halo model based on the depletion radius 基于耗竭半径的新一代暗晕模型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原初之种</cp:lastModifiedBy>
  <cp:revision>73</cp:revision>
  <dcterms:created xsi:type="dcterms:W3CDTF">2025-05-29T00:49:59Z</dcterms:created>
  <dcterms:modified xsi:type="dcterms:W3CDTF">2025-05-29T00:49:59Z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2052-7.3.1.8967</vt:lpwstr>
  </property>
  <property fmtid="{D5CDD505-2E9C-101B-9397-08002B2CF9AE}" pid="3" name="ICV">
    <vt:lpwstr>8545D5CA1F5AF9180A943468E6575B55_43</vt:lpwstr>
  </property>
</Properties>
</file>