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81" r:id="rId5"/>
    <p:sldId id="385" r:id="rId6"/>
    <p:sldId id="293" r:id="rId7"/>
    <p:sldId id="307" r:id="rId8"/>
    <p:sldId id="390" r:id="rId9"/>
    <p:sldId id="262" r:id="rId10"/>
    <p:sldId id="298" r:id="rId11"/>
    <p:sldId id="392" r:id="rId12"/>
    <p:sldId id="375" r:id="rId13"/>
    <p:sldId id="391" r:id="rId14"/>
    <p:sldId id="394" r:id="rId15"/>
    <p:sldId id="383" r:id="rId16"/>
    <p:sldId id="395" r:id="rId17"/>
    <p:sldId id="384" r:id="rId18"/>
    <p:sldId id="277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4" userDrawn="1">
          <p15:clr>
            <a:srgbClr val="A4A3A4"/>
          </p15:clr>
        </p15:guide>
        <p15:guide id="2" pos="7368" userDrawn="1">
          <p15:clr>
            <a:srgbClr val="A4A3A4"/>
          </p15:clr>
        </p15:guide>
        <p15:guide id="3" orient="horz" pos="474" userDrawn="1">
          <p15:clr>
            <a:srgbClr val="A4A3A4"/>
          </p15:clr>
        </p15:guide>
        <p15:guide id="4" orient="horz" pos="4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9FBE"/>
    <a:srgbClr val="949FA9"/>
    <a:srgbClr val="AEA3C1"/>
    <a:srgbClr val="CDCD1B"/>
    <a:srgbClr val="586F7D"/>
    <a:srgbClr val="5796A4"/>
    <a:srgbClr val="5EB3C8"/>
    <a:srgbClr val="894167"/>
    <a:srgbClr val="50393D"/>
    <a:srgbClr val="BE5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6" y="39"/>
      </p:cViewPr>
      <p:guideLst>
        <p:guide pos="304"/>
        <p:guide pos="7368"/>
        <p:guide orient="horz" pos="474"/>
        <p:guide orient="horz" pos="4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.xml"/><Relationship Id="rId24" Type="http://schemas.openxmlformats.org/officeDocument/2006/relationships/customXml" Target="../customXml/item1.xml"/><Relationship Id="rId23" Type="http://schemas.openxmlformats.org/officeDocument/2006/relationships/customXmlProps" Target="../customXml/itemProps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F7382-B1F7-4D68-995D-F8373CE65D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86D82-40B8-4175-AE33-CCD3B53A52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在这里介绍一下</a:t>
            </a:r>
            <a:r>
              <a:rPr lang="en-US" altLang="zh-CN"/>
              <a:t>mu</a:t>
            </a:r>
            <a:r>
              <a:rPr lang="zh-CN" altLang="en-US"/>
              <a:t>的定义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95300" y="1122363"/>
            <a:ext cx="112014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12141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036320"/>
            <a:ext cx="5181600" cy="51406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036320"/>
            <a:ext cx="5181600" cy="514064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B6875E-AEA4-42E3-A6DA-2440C2C8329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D1EC8-6F57-41A7-99F1-FEDB2874BA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82600" y="136525"/>
            <a:ext cx="11214100" cy="615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2600" y="868182"/>
            <a:ext cx="11214100" cy="551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9939005" y="397033"/>
            <a:ext cx="2252995" cy="356370"/>
            <a:chOff x="768" y="1292"/>
            <a:chExt cx="5241" cy="829"/>
          </a:xfrm>
          <a:solidFill>
            <a:schemeClr val="accent1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dirty="0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  <p:cxnSp>
        <p:nvCxnSpPr>
          <p:cNvPr id="19" name="直接连接符 18"/>
          <p:cNvCxnSpPr>
            <a:stCxn id="11" idx="36"/>
          </p:cNvCxnSpPr>
          <p:nvPr userDrawn="1"/>
        </p:nvCxnSpPr>
        <p:spPr>
          <a:xfrm flipH="1" flipV="1">
            <a:off x="3" y="751684"/>
            <a:ext cx="10144994" cy="9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75147" y="6578600"/>
            <a:ext cx="2743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3ACD1EC8-6F57-41A7-99F1-FEDB2874BA2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42.png"/><Relationship Id="rId1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42.png"/><Relationship Id="rId1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/>
          <p:cNvPicPr>
            <a:picLocks noChangeAspect="1"/>
          </p:cNvPicPr>
          <p:nvPr/>
        </p:nvPicPr>
        <p:blipFill rotWithShape="1">
          <a:blip r:embed="rId1" cstate="print">
            <a:alphaModFix amt="20000"/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958"/>
          <a:stretch>
            <a:fillRect/>
          </a:stretch>
        </p:blipFill>
        <p:spPr>
          <a:xfrm>
            <a:off x="0" y="3260891"/>
            <a:ext cx="12282150" cy="4114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6296878"/>
            <a:ext cx="12191999" cy="561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730375"/>
            <a:ext cx="12192002" cy="2401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9345597" y="223705"/>
            <a:ext cx="2846403" cy="450233"/>
            <a:chOff x="768" y="1292"/>
            <a:chExt cx="5241" cy="829"/>
          </a:xfrm>
          <a:solidFill>
            <a:schemeClr val="accent1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4267" y="1292"/>
              <a:ext cx="1742" cy="829"/>
            </a:xfrm>
            <a:custGeom>
              <a:avLst/>
              <a:gdLst>
                <a:gd name="T0" fmla="*/ 1742 w 1742"/>
                <a:gd name="T1" fmla="*/ 829 h 829"/>
                <a:gd name="T2" fmla="*/ 851 w 1742"/>
                <a:gd name="T3" fmla="*/ 829 h 829"/>
                <a:gd name="T4" fmla="*/ 851 w 1742"/>
                <a:gd name="T5" fmla="*/ 9 h 829"/>
                <a:gd name="T6" fmla="*/ 751 w 1742"/>
                <a:gd name="T7" fmla="*/ 9 h 829"/>
                <a:gd name="T8" fmla="*/ 751 w 1742"/>
                <a:gd name="T9" fmla="*/ 24 h 829"/>
                <a:gd name="T10" fmla="*/ 724 w 1742"/>
                <a:gd name="T11" fmla="*/ 24 h 829"/>
                <a:gd name="T12" fmla="*/ 724 w 1742"/>
                <a:gd name="T13" fmla="*/ 9 h 829"/>
                <a:gd name="T14" fmla="*/ 258 w 1742"/>
                <a:gd name="T15" fmla="*/ 9 h 829"/>
                <a:gd name="T16" fmla="*/ 258 w 1742"/>
                <a:gd name="T17" fmla="*/ 24 h 829"/>
                <a:gd name="T18" fmla="*/ 231 w 1742"/>
                <a:gd name="T19" fmla="*/ 24 h 829"/>
                <a:gd name="T20" fmla="*/ 231 w 1742"/>
                <a:gd name="T21" fmla="*/ 9 h 829"/>
                <a:gd name="T22" fmla="*/ 132 w 1742"/>
                <a:gd name="T23" fmla="*/ 9 h 829"/>
                <a:gd name="T24" fmla="*/ 132 w 1742"/>
                <a:gd name="T25" fmla="*/ 829 h 829"/>
                <a:gd name="T26" fmla="*/ 0 w 1742"/>
                <a:gd name="T27" fmla="*/ 829 h 829"/>
                <a:gd name="T28" fmla="*/ 0 w 1742"/>
                <a:gd name="T29" fmla="*/ 820 h 829"/>
                <a:gd name="T30" fmla="*/ 123 w 1742"/>
                <a:gd name="T31" fmla="*/ 820 h 829"/>
                <a:gd name="T32" fmla="*/ 123 w 1742"/>
                <a:gd name="T33" fmla="*/ 0 h 829"/>
                <a:gd name="T34" fmla="*/ 239 w 1742"/>
                <a:gd name="T35" fmla="*/ 0 h 829"/>
                <a:gd name="T36" fmla="*/ 239 w 1742"/>
                <a:gd name="T37" fmla="*/ 14 h 829"/>
                <a:gd name="T38" fmla="*/ 250 w 1742"/>
                <a:gd name="T39" fmla="*/ 14 h 829"/>
                <a:gd name="T40" fmla="*/ 250 w 1742"/>
                <a:gd name="T41" fmla="*/ 0 h 829"/>
                <a:gd name="T42" fmla="*/ 732 w 1742"/>
                <a:gd name="T43" fmla="*/ 0 h 829"/>
                <a:gd name="T44" fmla="*/ 732 w 1742"/>
                <a:gd name="T45" fmla="*/ 14 h 829"/>
                <a:gd name="T46" fmla="*/ 743 w 1742"/>
                <a:gd name="T47" fmla="*/ 14 h 829"/>
                <a:gd name="T48" fmla="*/ 743 w 1742"/>
                <a:gd name="T49" fmla="*/ 0 h 829"/>
                <a:gd name="T50" fmla="*/ 861 w 1742"/>
                <a:gd name="T51" fmla="*/ 0 h 829"/>
                <a:gd name="T52" fmla="*/ 861 w 1742"/>
                <a:gd name="T53" fmla="*/ 820 h 829"/>
                <a:gd name="T54" fmla="*/ 1742 w 1742"/>
                <a:gd name="T55" fmla="*/ 820 h 829"/>
                <a:gd name="T56" fmla="*/ 1742 w 1742"/>
                <a:gd name="T57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2" h="829">
                  <a:moveTo>
                    <a:pt x="1742" y="829"/>
                  </a:moveTo>
                  <a:lnTo>
                    <a:pt x="851" y="829"/>
                  </a:lnTo>
                  <a:lnTo>
                    <a:pt x="851" y="9"/>
                  </a:lnTo>
                  <a:lnTo>
                    <a:pt x="751" y="9"/>
                  </a:lnTo>
                  <a:lnTo>
                    <a:pt x="751" y="24"/>
                  </a:lnTo>
                  <a:lnTo>
                    <a:pt x="724" y="24"/>
                  </a:lnTo>
                  <a:lnTo>
                    <a:pt x="724" y="9"/>
                  </a:lnTo>
                  <a:lnTo>
                    <a:pt x="258" y="9"/>
                  </a:lnTo>
                  <a:lnTo>
                    <a:pt x="258" y="24"/>
                  </a:lnTo>
                  <a:lnTo>
                    <a:pt x="231" y="24"/>
                  </a:lnTo>
                  <a:lnTo>
                    <a:pt x="231" y="9"/>
                  </a:lnTo>
                  <a:lnTo>
                    <a:pt x="132" y="9"/>
                  </a:lnTo>
                  <a:lnTo>
                    <a:pt x="132" y="829"/>
                  </a:lnTo>
                  <a:lnTo>
                    <a:pt x="0" y="829"/>
                  </a:lnTo>
                  <a:lnTo>
                    <a:pt x="0" y="820"/>
                  </a:lnTo>
                  <a:lnTo>
                    <a:pt x="123" y="820"/>
                  </a:lnTo>
                  <a:lnTo>
                    <a:pt x="123" y="0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50" y="14"/>
                  </a:lnTo>
                  <a:lnTo>
                    <a:pt x="250" y="0"/>
                  </a:lnTo>
                  <a:lnTo>
                    <a:pt x="732" y="0"/>
                  </a:lnTo>
                  <a:lnTo>
                    <a:pt x="732" y="14"/>
                  </a:lnTo>
                  <a:lnTo>
                    <a:pt x="743" y="14"/>
                  </a:lnTo>
                  <a:lnTo>
                    <a:pt x="743" y="0"/>
                  </a:lnTo>
                  <a:lnTo>
                    <a:pt x="861" y="0"/>
                  </a:lnTo>
                  <a:lnTo>
                    <a:pt x="861" y="820"/>
                  </a:lnTo>
                  <a:lnTo>
                    <a:pt x="1742" y="820"/>
                  </a:lnTo>
                  <a:lnTo>
                    <a:pt x="1742" y="829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17" y="1471"/>
              <a:ext cx="482" cy="646"/>
            </a:xfrm>
            <a:custGeom>
              <a:avLst/>
              <a:gdLst>
                <a:gd name="T0" fmla="*/ 482 w 482"/>
                <a:gd name="T1" fmla="*/ 646 h 646"/>
                <a:gd name="T2" fmla="*/ 474 w 482"/>
                <a:gd name="T3" fmla="*/ 646 h 646"/>
                <a:gd name="T4" fmla="*/ 474 w 482"/>
                <a:gd name="T5" fmla="*/ 112 h 646"/>
                <a:gd name="T6" fmla="*/ 433 w 482"/>
                <a:gd name="T7" fmla="*/ 112 h 646"/>
                <a:gd name="T8" fmla="*/ 433 w 482"/>
                <a:gd name="T9" fmla="*/ 79 h 646"/>
                <a:gd name="T10" fmla="*/ 364 w 482"/>
                <a:gd name="T11" fmla="*/ 38 h 646"/>
                <a:gd name="T12" fmla="*/ 320 w 482"/>
                <a:gd name="T13" fmla="*/ 38 h 646"/>
                <a:gd name="T14" fmla="*/ 320 w 482"/>
                <a:gd name="T15" fmla="*/ 9 h 646"/>
                <a:gd name="T16" fmla="*/ 164 w 482"/>
                <a:gd name="T17" fmla="*/ 9 h 646"/>
                <a:gd name="T18" fmla="*/ 164 w 482"/>
                <a:gd name="T19" fmla="*/ 38 h 646"/>
                <a:gd name="T20" fmla="*/ 120 w 482"/>
                <a:gd name="T21" fmla="*/ 38 h 646"/>
                <a:gd name="T22" fmla="*/ 49 w 482"/>
                <a:gd name="T23" fmla="*/ 79 h 646"/>
                <a:gd name="T24" fmla="*/ 49 w 482"/>
                <a:gd name="T25" fmla="*/ 112 h 646"/>
                <a:gd name="T26" fmla="*/ 8 w 482"/>
                <a:gd name="T27" fmla="*/ 112 h 646"/>
                <a:gd name="T28" fmla="*/ 8 w 482"/>
                <a:gd name="T29" fmla="*/ 646 h 646"/>
                <a:gd name="T30" fmla="*/ 0 w 482"/>
                <a:gd name="T31" fmla="*/ 646 h 646"/>
                <a:gd name="T32" fmla="*/ 0 w 482"/>
                <a:gd name="T33" fmla="*/ 102 h 646"/>
                <a:gd name="T34" fmla="*/ 41 w 482"/>
                <a:gd name="T35" fmla="*/ 102 h 646"/>
                <a:gd name="T36" fmla="*/ 41 w 482"/>
                <a:gd name="T37" fmla="*/ 74 h 646"/>
                <a:gd name="T38" fmla="*/ 116 w 482"/>
                <a:gd name="T39" fmla="*/ 29 h 646"/>
                <a:gd name="T40" fmla="*/ 154 w 482"/>
                <a:gd name="T41" fmla="*/ 29 h 646"/>
                <a:gd name="T42" fmla="*/ 154 w 482"/>
                <a:gd name="T43" fmla="*/ 0 h 646"/>
                <a:gd name="T44" fmla="*/ 328 w 482"/>
                <a:gd name="T45" fmla="*/ 0 h 646"/>
                <a:gd name="T46" fmla="*/ 328 w 482"/>
                <a:gd name="T47" fmla="*/ 29 h 646"/>
                <a:gd name="T48" fmla="*/ 366 w 482"/>
                <a:gd name="T49" fmla="*/ 29 h 646"/>
                <a:gd name="T50" fmla="*/ 441 w 482"/>
                <a:gd name="T51" fmla="*/ 74 h 646"/>
                <a:gd name="T52" fmla="*/ 441 w 482"/>
                <a:gd name="T53" fmla="*/ 102 h 646"/>
                <a:gd name="T54" fmla="*/ 482 w 482"/>
                <a:gd name="T55" fmla="*/ 102 h 646"/>
                <a:gd name="T56" fmla="*/ 482 w 482"/>
                <a:gd name="T57" fmla="*/ 646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2" h="646">
                  <a:moveTo>
                    <a:pt x="482" y="646"/>
                  </a:moveTo>
                  <a:lnTo>
                    <a:pt x="474" y="646"/>
                  </a:lnTo>
                  <a:lnTo>
                    <a:pt x="474" y="112"/>
                  </a:lnTo>
                  <a:lnTo>
                    <a:pt x="433" y="112"/>
                  </a:lnTo>
                  <a:lnTo>
                    <a:pt x="433" y="79"/>
                  </a:lnTo>
                  <a:lnTo>
                    <a:pt x="364" y="38"/>
                  </a:lnTo>
                  <a:lnTo>
                    <a:pt x="320" y="38"/>
                  </a:lnTo>
                  <a:lnTo>
                    <a:pt x="320" y="9"/>
                  </a:lnTo>
                  <a:lnTo>
                    <a:pt x="164" y="9"/>
                  </a:lnTo>
                  <a:lnTo>
                    <a:pt x="164" y="38"/>
                  </a:lnTo>
                  <a:lnTo>
                    <a:pt x="120" y="38"/>
                  </a:lnTo>
                  <a:lnTo>
                    <a:pt x="49" y="79"/>
                  </a:lnTo>
                  <a:lnTo>
                    <a:pt x="49" y="112"/>
                  </a:lnTo>
                  <a:lnTo>
                    <a:pt x="8" y="112"/>
                  </a:lnTo>
                  <a:lnTo>
                    <a:pt x="8" y="646"/>
                  </a:lnTo>
                  <a:lnTo>
                    <a:pt x="0" y="646"/>
                  </a:lnTo>
                  <a:lnTo>
                    <a:pt x="0" y="102"/>
                  </a:lnTo>
                  <a:lnTo>
                    <a:pt x="41" y="102"/>
                  </a:lnTo>
                  <a:lnTo>
                    <a:pt x="41" y="74"/>
                  </a:lnTo>
                  <a:lnTo>
                    <a:pt x="116" y="29"/>
                  </a:lnTo>
                  <a:lnTo>
                    <a:pt x="154" y="29"/>
                  </a:lnTo>
                  <a:lnTo>
                    <a:pt x="154" y="0"/>
                  </a:lnTo>
                  <a:lnTo>
                    <a:pt x="328" y="0"/>
                  </a:lnTo>
                  <a:lnTo>
                    <a:pt x="328" y="29"/>
                  </a:lnTo>
                  <a:lnTo>
                    <a:pt x="366" y="29"/>
                  </a:lnTo>
                  <a:lnTo>
                    <a:pt x="441" y="74"/>
                  </a:lnTo>
                  <a:lnTo>
                    <a:pt x="441" y="102"/>
                  </a:lnTo>
                  <a:lnTo>
                    <a:pt x="482" y="102"/>
                  </a:lnTo>
                  <a:lnTo>
                    <a:pt x="482" y="646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768" y="1614"/>
              <a:ext cx="2016" cy="507"/>
            </a:xfrm>
            <a:custGeom>
              <a:avLst/>
              <a:gdLst>
                <a:gd name="T0" fmla="*/ 1125 w 1178"/>
                <a:gd name="T1" fmla="*/ 294 h 294"/>
                <a:gd name="T2" fmla="*/ 1072 w 1178"/>
                <a:gd name="T3" fmla="*/ 231 h 294"/>
                <a:gd name="T4" fmla="*/ 959 w 1178"/>
                <a:gd name="T5" fmla="*/ 111 h 294"/>
                <a:gd name="T6" fmla="*/ 710 w 1178"/>
                <a:gd name="T7" fmla="*/ 53 h 294"/>
                <a:gd name="T8" fmla="*/ 647 w 1178"/>
                <a:gd name="T9" fmla="*/ 53 h 294"/>
                <a:gd name="T10" fmla="*/ 397 w 1178"/>
                <a:gd name="T11" fmla="*/ 111 h 294"/>
                <a:gd name="T12" fmla="*/ 284 w 1178"/>
                <a:gd name="T13" fmla="*/ 231 h 294"/>
                <a:gd name="T14" fmla="*/ 232 w 1178"/>
                <a:gd name="T15" fmla="*/ 294 h 294"/>
                <a:gd name="T16" fmla="*/ 0 w 1178"/>
                <a:gd name="T17" fmla="*/ 289 h 294"/>
                <a:gd name="T18" fmla="*/ 280 w 1178"/>
                <a:gd name="T19" fmla="*/ 227 h 294"/>
                <a:gd name="T20" fmla="*/ 394 w 1178"/>
                <a:gd name="T21" fmla="*/ 107 h 294"/>
                <a:gd name="T22" fmla="*/ 652 w 1178"/>
                <a:gd name="T23" fmla="*/ 51 h 294"/>
                <a:gd name="T24" fmla="*/ 705 w 1178"/>
                <a:gd name="T25" fmla="*/ 51 h 294"/>
                <a:gd name="T26" fmla="*/ 963 w 1178"/>
                <a:gd name="T27" fmla="*/ 107 h 294"/>
                <a:gd name="T28" fmla="*/ 1076 w 1178"/>
                <a:gd name="T29" fmla="*/ 227 h 294"/>
                <a:gd name="T30" fmla="*/ 1178 w 1178"/>
                <a:gd name="T31" fmla="*/ 289 h 294"/>
                <a:gd name="T32" fmla="*/ 1079 w 1178"/>
                <a:gd name="T33" fmla="*/ 294 h 294"/>
                <a:gd name="T34" fmla="*/ 1077 w 1178"/>
                <a:gd name="T35" fmla="*/ 293 h 294"/>
                <a:gd name="T36" fmla="*/ 1014 w 1178"/>
                <a:gd name="T37" fmla="*/ 214 h 294"/>
                <a:gd name="T38" fmla="*/ 838 w 1178"/>
                <a:gd name="T39" fmla="*/ 54 h 294"/>
                <a:gd name="T40" fmla="*/ 715 w 1178"/>
                <a:gd name="T41" fmla="*/ 94 h 294"/>
                <a:gd name="T42" fmla="*/ 690 w 1178"/>
                <a:gd name="T43" fmla="*/ 292 h 294"/>
                <a:gd name="T44" fmla="*/ 685 w 1178"/>
                <a:gd name="T45" fmla="*/ 283 h 294"/>
                <a:gd name="T46" fmla="*/ 760 w 1178"/>
                <a:gd name="T47" fmla="*/ 34 h 294"/>
                <a:gd name="T48" fmla="*/ 1000 w 1178"/>
                <a:gd name="T49" fmla="*/ 190 h 294"/>
                <a:gd name="T50" fmla="*/ 1057 w 1178"/>
                <a:gd name="T51" fmla="*/ 257 h 294"/>
                <a:gd name="T52" fmla="*/ 1081 w 1178"/>
                <a:gd name="T53" fmla="*/ 294 h 294"/>
                <a:gd name="T54" fmla="*/ 277 w 1178"/>
                <a:gd name="T55" fmla="*/ 294 h 294"/>
                <a:gd name="T56" fmla="*/ 300 w 1178"/>
                <a:gd name="T57" fmla="*/ 257 h 294"/>
                <a:gd name="T58" fmla="*/ 356 w 1178"/>
                <a:gd name="T59" fmla="*/ 190 h 294"/>
                <a:gd name="T60" fmla="*/ 597 w 1178"/>
                <a:gd name="T61" fmla="*/ 34 h 294"/>
                <a:gd name="T62" fmla="*/ 672 w 1178"/>
                <a:gd name="T63" fmla="*/ 283 h 294"/>
                <a:gd name="T64" fmla="*/ 666 w 1178"/>
                <a:gd name="T65" fmla="*/ 292 h 294"/>
                <a:gd name="T66" fmla="*/ 641 w 1178"/>
                <a:gd name="T67" fmla="*/ 94 h 294"/>
                <a:gd name="T68" fmla="*/ 519 w 1178"/>
                <a:gd name="T69" fmla="*/ 54 h 294"/>
                <a:gd name="T70" fmla="*/ 342 w 1178"/>
                <a:gd name="T71" fmla="*/ 214 h 294"/>
                <a:gd name="T72" fmla="*/ 280 w 1178"/>
                <a:gd name="T73" fmla="*/ 293 h 294"/>
                <a:gd name="T74" fmla="*/ 277 w 1178"/>
                <a:gd name="T75" fmla="*/ 29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8" h="294">
                  <a:moveTo>
                    <a:pt x="1178" y="294"/>
                  </a:moveTo>
                  <a:cubicBezTo>
                    <a:pt x="1125" y="294"/>
                    <a:pt x="1125" y="294"/>
                    <a:pt x="1125" y="294"/>
                  </a:cubicBezTo>
                  <a:cubicBezTo>
                    <a:pt x="1124" y="293"/>
                    <a:pt x="1124" y="293"/>
                    <a:pt x="1124" y="293"/>
                  </a:cubicBezTo>
                  <a:cubicBezTo>
                    <a:pt x="1124" y="293"/>
                    <a:pt x="1082" y="242"/>
                    <a:pt x="1072" y="231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34" y="186"/>
                    <a:pt x="1000" y="145"/>
                    <a:pt x="959" y="111"/>
                  </a:cubicBezTo>
                  <a:cubicBezTo>
                    <a:pt x="918" y="76"/>
                    <a:pt x="877" y="43"/>
                    <a:pt x="833" y="28"/>
                  </a:cubicBezTo>
                  <a:cubicBezTo>
                    <a:pt x="769" y="6"/>
                    <a:pt x="728" y="14"/>
                    <a:pt x="710" y="53"/>
                  </a:cubicBezTo>
                  <a:cubicBezTo>
                    <a:pt x="705" y="63"/>
                    <a:pt x="683" y="64"/>
                    <a:pt x="678" y="64"/>
                  </a:cubicBezTo>
                  <a:cubicBezTo>
                    <a:pt x="674" y="64"/>
                    <a:pt x="652" y="63"/>
                    <a:pt x="647" y="53"/>
                  </a:cubicBezTo>
                  <a:cubicBezTo>
                    <a:pt x="629" y="14"/>
                    <a:pt x="587" y="6"/>
                    <a:pt x="524" y="28"/>
                  </a:cubicBezTo>
                  <a:cubicBezTo>
                    <a:pt x="479" y="43"/>
                    <a:pt x="439" y="76"/>
                    <a:pt x="397" y="111"/>
                  </a:cubicBezTo>
                  <a:cubicBezTo>
                    <a:pt x="357" y="145"/>
                    <a:pt x="322" y="186"/>
                    <a:pt x="289" y="226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75" y="242"/>
                    <a:pt x="233" y="293"/>
                    <a:pt x="232" y="293"/>
                  </a:cubicBezTo>
                  <a:cubicBezTo>
                    <a:pt x="232" y="294"/>
                    <a:pt x="232" y="294"/>
                    <a:pt x="232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35" y="282"/>
                    <a:pt x="271" y="238"/>
                    <a:pt x="280" y="227"/>
                  </a:cubicBezTo>
                  <a:cubicBezTo>
                    <a:pt x="285" y="222"/>
                    <a:pt x="285" y="222"/>
                    <a:pt x="285" y="222"/>
                  </a:cubicBezTo>
                  <a:cubicBezTo>
                    <a:pt x="318" y="183"/>
                    <a:pt x="353" y="141"/>
                    <a:pt x="394" y="107"/>
                  </a:cubicBezTo>
                  <a:cubicBezTo>
                    <a:pt x="436" y="72"/>
                    <a:pt x="477" y="39"/>
                    <a:pt x="522" y="23"/>
                  </a:cubicBezTo>
                  <a:cubicBezTo>
                    <a:pt x="589" y="0"/>
                    <a:pt x="632" y="9"/>
                    <a:pt x="652" y="51"/>
                  </a:cubicBezTo>
                  <a:cubicBezTo>
                    <a:pt x="654" y="56"/>
                    <a:pt x="667" y="58"/>
                    <a:pt x="678" y="58"/>
                  </a:cubicBezTo>
                  <a:cubicBezTo>
                    <a:pt x="690" y="58"/>
                    <a:pt x="703" y="56"/>
                    <a:pt x="705" y="51"/>
                  </a:cubicBezTo>
                  <a:cubicBezTo>
                    <a:pt x="724" y="9"/>
                    <a:pt x="768" y="0"/>
                    <a:pt x="834" y="23"/>
                  </a:cubicBezTo>
                  <a:cubicBezTo>
                    <a:pt x="880" y="39"/>
                    <a:pt x="921" y="72"/>
                    <a:pt x="963" y="107"/>
                  </a:cubicBezTo>
                  <a:cubicBezTo>
                    <a:pt x="1003" y="141"/>
                    <a:pt x="1038" y="183"/>
                    <a:pt x="1072" y="222"/>
                  </a:cubicBezTo>
                  <a:cubicBezTo>
                    <a:pt x="1076" y="227"/>
                    <a:pt x="1076" y="227"/>
                    <a:pt x="1076" y="227"/>
                  </a:cubicBezTo>
                  <a:cubicBezTo>
                    <a:pt x="1085" y="238"/>
                    <a:pt x="1122" y="282"/>
                    <a:pt x="1128" y="289"/>
                  </a:cubicBezTo>
                  <a:cubicBezTo>
                    <a:pt x="1178" y="289"/>
                    <a:pt x="1178" y="289"/>
                    <a:pt x="1178" y="289"/>
                  </a:cubicBezTo>
                  <a:lnTo>
                    <a:pt x="1178" y="294"/>
                  </a:lnTo>
                  <a:close/>
                  <a:moveTo>
                    <a:pt x="1079" y="294"/>
                  </a:moveTo>
                  <a:cubicBezTo>
                    <a:pt x="1079" y="292"/>
                    <a:pt x="1079" y="292"/>
                    <a:pt x="1079" y="292"/>
                  </a:cubicBezTo>
                  <a:cubicBezTo>
                    <a:pt x="1077" y="293"/>
                    <a:pt x="1077" y="293"/>
                    <a:pt x="1077" y="293"/>
                  </a:cubicBezTo>
                  <a:cubicBezTo>
                    <a:pt x="1076" y="290"/>
                    <a:pt x="1055" y="263"/>
                    <a:pt x="1053" y="260"/>
                  </a:cubicBezTo>
                  <a:cubicBezTo>
                    <a:pt x="1039" y="243"/>
                    <a:pt x="1026" y="228"/>
                    <a:pt x="1014" y="214"/>
                  </a:cubicBezTo>
                  <a:cubicBezTo>
                    <a:pt x="1008" y="208"/>
                    <a:pt x="1002" y="201"/>
                    <a:pt x="996" y="194"/>
                  </a:cubicBezTo>
                  <a:cubicBezTo>
                    <a:pt x="950" y="140"/>
                    <a:pt x="902" y="84"/>
                    <a:pt x="838" y="54"/>
                  </a:cubicBezTo>
                  <a:cubicBezTo>
                    <a:pt x="814" y="44"/>
                    <a:pt x="786" y="33"/>
                    <a:pt x="761" y="40"/>
                  </a:cubicBezTo>
                  <a:cubicBezTo>
                    <a:pt x="736" y="46"/>
                    <a:pt x="723" y="73"/>
                    <a:pt x="715" y="94"/>
                  </a:cubicBezTo>
                  <a:cubicBezTo>
                    <a:pt x="695" y="156"/>
                    <a:pt x="693" y="218"/>
                    <a:pt x="690" y="283"/>
                  </a:cubicBezTo>
                  <a:cubicBezTo>
                    <a:pt x="690" y="292"/>
                    <a:pt x="690" y="292"/>
                    <a:pt x="690" y="292"/>
                  </a:cubicBezTo>
                  <a:cubicBezTo>
                    <a:pt x="685" y="291"/>
                    <a:pt x="685" y="291"/>
                    <a:pt x="685" y="291"/>
                  </a:cubicBezTo>
                  <a:cubicBezTo>
                    <a:pt x="685" y="283"/>
                    <a:pt x="685" y="283"/>
                    <a:pt x="685" y="283"/>
                  </a:cubicBezTo>
                  <a:cubicBezTo>
                    <a:pt x="687" y="217"/>
                    <a:pt x="689" y="155"/>
                    <a:pt x="710" y="92"/>
                  </a:cubicBezTo>
                  <a:cubicBezTo>
                    <a:pt x="718" y="70"/>
                    <a:pt x="733" y="42"/>
                    <a:pt x="760" y="34"/>
                  </a:cubicBezTo>
                  <a:cubicBezTo>
                    <a:pt x="787" y="28"/>
                    <a:pt x="815" y="38"/>
                    <a:pt x="840" y="50"/>
                  </a:cubicBezTo>
                  <a:cubicBezTo>
                    <a:pt x="905" y="80"/>
                    <a:pt x="954" y="136"/>
                    <a:pt x="1000" y="190"/>
                  </a:cubicBezTo>
                  <a:cubicBezTo>
                    <a:pt x="1006" y="197"/>
                    <a:pt x="1012" y="204"/>
                    <a:pt x="1018" y="211"/>
                  </a:cubicBezTo>
                  <a:cubicBezTo>
                    <a:pt x="1030" y="225"/>
                    <a:pt x="1043" y="240"/>
                    <a:pt x="1057" y="257"/>
                  </a:cubicBezTo>
                  <a:cubicBezTo>
                    <a:pt x="1069" y="272"/>
                    <a:pt x="1083" y="290"/>
                    <a:pt x="1082" y="293"/>
                  </a:cubicBezTo>
                  <a:cubicBezTo>
                    <a:pt x="1081" y="294"/>
                    <a:pt x="1081" y="294"/>
                    <a:pt x="1081" y="294"/>
                  </a:cubicBezTo>
                  <a:lnTo>
                    <a:pt x="1079" y="294"/>
                  </a:lnTo>
                  <a:close/>
                  <a:moveTo>
                    <a:pt x="277" y="294"/>
                  </a:moveTo>
                  <a:cubicBezTo>
                    <a:pt x="275" y="293"/>
                    <a:pt x="275" y="293"/>
                    <a:pt x="275" y="293"/>
                  </a:cubicBezTo>
                  <a:cubicBezTo>
                    <a:pt x="274" y="290"/>
                    <a:pt x="292" y="267"/>
                    <a:pt x="300" y="257"/>
                  </a:cubicBezTo>
                  <a:cubicBezTo>
                    <a:pt x="314" y="240"/>
                    <a:pt x="326" y="225"/>
                    <a:pt x="338" y="211"/>
                  </a:cubicBezTo>
                  <a:cubicBezTo>
                    <a:pt x="344" y="204"/>
                    <a:pt x="350" y="197"/>
                    <a:pt x="356" y="190"/>
                  </a:cubicBezTo>
                  <a:cubicBezTo>
                    <a:pt x="403" y="136"/>
                    <a:pt x="451" y="80"/>
                    <a:pt x="517" y="50"/>
                  </a:cubicBezTo>
                  <a:cubicBezTo>
                    <a:pt x="541" y="38"/>
                    <a:pt x="570" y="28"/>
                    <a:pt x="597" y="34"/>
                  </a:cubicBezTo>
                  <a:cubicBezTo>
                    <a:pt x="624" y="42"/>
                    <a:pt x="639" y="70"/>
                    <a:pt x="646" y="92"/>
                  </a:cubicBezTo>
                  <a:cubicBezTo>
                    <a:pt x="667" y="155"/>
                    <a:pt x="669" y="217"/>
                    <a:pt x="672" y="283"/>
                  </a:cubicBezTo>
                  <a:cubicBezTo>
                    <a:pt x="672" y="291"/>
                    <a:pt x="672" y="291"/>
                    <a:pt x="672" y="291"/>
                  </a:cubicBezTo>
                  <a:cubicBezTo>
                    <a:pt x="666" y="292"/>
                    <a:pt x="666" y="292"/>
                    <a:pt x="666" y="292"/>
                  </a:cubicBezTo>
                  <a:cubicBezTo>
                    <a:pt x="666" y="283"/>
                    <a:pt x="666" y="283"/>
                    <a:pt x="666" y="283"/>
                  </a:cubicBezTo>
                  <a:cubicBezTo>
                    <a:pt x="664" y="218"/>
                    <a:pt x="662" y="156"/>
                    <a:pt x="641" y="94"/>
                  </a:cubicBezTo>
                  <a:cubicBezTo>
                    <a:pt x="634" y="73"/>
                    <a:pt x="620" y="46"/>
                    <a:pt x="595" y="40"/>
                  </a:cubicBezTo>
                  <a:cubicBezTo>
                    <a:pt x="570" y="33"/>
                    <a:pt x="543" y="44"/>
                    <a:pt x="519" y="54"/>
                  </a:cubicBezTo>
                  <a:cubicBezTo>
                    <a:pt x="455" y="84"/>
                    <a:pt x="407" y="140"/>
                    <a:pt x="360" y="194"/>
                  </a:cubicBezTo>
                  <a:cubicBezTo>
                    <a:pt x="354" y="201"/>
                    <a:pt x="348" y="208"/>
                    <a:pt x="342" y="214"/>
                  </a:cubicBezTo>
                  <a:cubicBezTo>
                    <a:pt x="330" y="228"/>
                    <a:pt x="318" y="243"/>
                    <a:pt x="304" y="260"/>
                  </a:cubicBezTo>
                  <a:cubicBezTo>
                    <a:pt x="302" y="263"/>
                    <a:pt x="281" y="290"/>
                    <a:pt x="280" y="293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2"/>
                    <a:pt x="277" y="292"/>
                    <a:pt x="277" y="292"/>
                  </a:cubicBezTo>
                  <a:lnTo>
                    <a:pt x="277" y="294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2784" y="1893"/>
              <a:ext cx="1027" cy="228"/>
            </a:xfrm>
            <a:custGeom>
              <a:avLst/>
              <a:gdLst>
                <a:gd name="T0" fmla="*/ 1027 w 1027"/>
                <a:gd name="T1" fmla="*/ 228 h 228"/>
                <a:gd name="T2" fmla="*/ 879 w 1027"/>
                <a:gd name="T3" fmla="*/ 228 h 228"/>
                <a:gd name="T4" fmla="*/ 879 w 1027"/>
                <a:gd name="T5" fmla="*/ 11 h 228"/>
                <a:gd name="T6" fmla="*/ 67 w 1027"/>
                <a:gd name="T7" fmla="*/ 11 h 228"/>
                <a:gd name="T8" fmla="*/ 67 w 1027"/>
                <a:gd name="T9" fmla="*/ 228 h 228"/>
                <a:gd name="T10" fmla="*/ 0 w 1027"/>
                <a:gd name="T11" fmla="*/ 228 h 228"/>
                <a:gd name="T12" fmla="*/ 0 w 1027"/>
                <a:gd name="T13" fmla="*/ 219 h 228"/>
                <a:gd name="T14" fmla="*/ 57 w 1027"/>
                <a:gd name="T15" fmla="*/ 219 h 228"/>
                <a:gd name="T16" fmla="*/ 57 w 1027"/>
                <a:gd name="T17" fmla="*/ 0 h 228"/>
                <a:gd name="T18" fmla="*/ 887 w 1027"/>
                <a:gd name="T19" fmla="*/ 0 h 228"/>
                <a:gd name="T20" fmla="*/ 887 w 1027"/>
                <a:gd name="T21" fmla="*/ 219 h 228"/>
                <a:gd name="T22" fmla="*/ 1027 w 1027"/>
                <a:gd name="T23" fmla="*/ 219 h 228"/>
                <a:gd name="T24" fmla="*/ 1027 w 1027"/>
                <a:gd name="T2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7" h="228">
                  <a:moveTo>
                    <a:pt x="1027" y="228"/>
                  </a:moveTo>
                  <a:lnTo>
                    <a:pt x="879" y="228"/>
                  </a:lnTo>
                  <a:lnTo>
                    <a:pt x="879" y="11"/>
                  </a:lnTo>
                  <a:lnTo>
                    <a:pt x="67" y="11"/>
                  </a:lnTo>
                  <a:lnTo>
                    <a:pt x="67" y="228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57" y="219"/>
                  </a:lnTo>
                  <a:lnTo>
                    <a:pt x="57" y="0"/>
                  </a:lnTo>
                  <a:lnTo>
                    <a:pt x="887" y="0"/>
                  </a:lnTo>
                  <a:lnTo>
                    <a:pt x="887" y="219"/>
                  </a:lnTo>
                  <a:lnTo>
                    <a:pt x="1027" y="219"/>
                  </a:lnTo>
                  <a:lnTo>
                    <a:pt x="1027" y="228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159" y="1948"/>
              <a:ext cx="183" cy="169"/>
            </a:xfrm>
            <a:custGeom>
              <a:avLst/>
              <a:gdLst>
                <a:gd name="T0" fmla="*/ 5 w 107"/>
                <a:gd name="T1" fmla="*/ 98 h 98"/>
                <a:gd name="T2" fmla="*/ 0 w 107"/>
                <a:gd name="T3" fmla="*/ 98 h 98"/>
                <a:gd name="T4" fmla="*/ 0 w 107"/>
                <a:gd name="T5" fmla="*/ 13 h 98"/>
                <a:gd name="T6" fmla="*/ 6 w 107"/>
                <a:gd name="T7" fmla="*/ 7 h 98"/>
                <a:gd name="T8" fmla="*/ 11 w 107"/>
                <a:gd name="T9" fmla="*/ 6 h 98"/>
                <a:gd name="T10" fmla="*/ 19 w 107"/>
                <a:gd name="T11" fmla="*/ 4 h 98"/>
                <a:gd name="T12" fmla="*/ 28 w 107"/>
                <a:gd name="T13" fmla="*/ 0 h 98"/>
                <a:gd name="T14" fmla="*/ 29 w 107"/>
                <a:gd name="T15" fmla="*/ 0 h 98"/>
                <a:gd name="T16" fmla="*/ 59 w 107"/>
                <a:gd name="T17" fmla="*/ 0 h 98"/>
                <a:gd name="T18" fmla="*/ 78 w 107"/>
                <a:gd name="T19" fmla="*/ 0 h 98"/>
                <a:gd name="T20" fmla="*/ 86 w 107"/>
                <a:gd name="T21" fmla="*/ 4 h 98"/>
                <a:gd name="T22" fmla="*/ 91 w 107"/>
                <a:gd name="T23" fmla="*/ 5 h 98"/>
                <a:gd name="T24" fmla="*/ 94 w 107"/>
                <a:gd name="T25" fmla="*/ 5 h 98"/>
                <a:gd name="T26" fmla="*/ 94 w 107"/>
                <a:gd name="T27" fmla="*/ 6 h 98"/>
                <a:gd name="T28" fmla="*/ 107 w 107"/>
                <a:gd name="T29" fmla="*/ 20 h 98"/>
                <a:gd name="T30" fmla="*/ 107 w 107"/>
                <a:gd name="T31" fmla="*/ 74 h 98"/>
                <a:gd name="T32" fmla="*/ 107 w 107"/>
                <a:gd name="T33" fmla="*/ 97 h 98"/>
                <a:gd name="T34" fmla="*/ 102 w 107"/>
                <a:gd name="T35" fmla="*/ 97 h 98"/>
                <a:gd name="T36" fmla="*/ 101 w 107"/>
                <a:gd name="T37" fmla="*/ 74 h 98"/>
                <a:gd name="T38" fmla="*/ 101 w 107"/>
                <a:gd name="T39" fmla="*/ 20 h 98"/>
                <a:gd name="T40" fmla="*/ 94 w 107"/>
                <a:gd name="T41" fmla="*/ 11 h 98"/>
                <a:gd name="T42" fmla="*/ 93 w 107"/>
                <a:gd name="T43" fmla="*/ 11 h 98"/>
                <a:gd name="T44" fmla="*/ 91 w 107"/>
                <a:gd name="T45" fmla="*/ 11 h 98"/>
                <a:gd name="T46" fmla="*/ 82 w 107"/>
                <a:gd name="T47" fmla="*/ 7 h 98"/>
                <a:gd name="T48" fmla="*/ 78 w 107"/>
                <a:gd name="T49" fmla="*/ 6 h 98"/>
                <a:gd name="T50" fmla="*/ 59 w 107"/>
                <a:gd name="T51" fmla="*/ 6 h 98"/>
                <a:gd name="T52" fmla="*/ 29 w 107"/>
                <a:gd name="T53" fmla="*/ 6 h 98"/>
                <a:gd name="T54" fmla="*/ 27 w 107"/>
                <a:gd name="T55" fmla="*/ 6 h 98"/>
                <a:gd name="T56" fmla="*/ 24 w 107"/>
                <a:gd name="T57" fmla="*/ 7 h 98"/>
                <a:gd name="T58" fmla="*/ 20 w 107"/>
                <a:gd name="T59" fmla="*/ 10 h 98"/>
                <a:gd name="T60" fmla="*/ 13 w 107"/>
                <a:gd name="T61" fmla="*/ 11 h 98"/>
                <a:gd name="T62" fmla="*/ 6 w 107"/>
                <a:gd name="T63" fmla="*/ 12 h 98"/>
                <a:gd name="T64" fmla="*/ 5 w 107"/>
                <a:gd name="T65" fmla="*/ 12 h 98"/>
                <a:gd name="T66" fmla="*/ 5 w 107"/>
                <a:gd name="T67" fmla="*/ 13 h 98"/>
                <a:gd name="T68" fmla="*/ 5 w 107"/>
                <a:gd name="T6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8">
                  <a:moveTo>
                    <a:pt x="5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65"/>
                    <a:pt x="0" y="46"/>
                    <a:pt x="0" y="13"/>
                  </a:cubicBezTo>
                  <a:cubicBezTo>
                    <a:pt x="0" y="11"/>
                    <a:pt x="1" y="7"/>
                    <a:pt x="6" y="7"/>
                  </a:cubicBezTo>
                  <a:cubicBezTo>
                    <a:pt x="8" y="6"/>
                    <a:pt x="10" y="6"/>
                    <a:pt x="11" y="6"/>
                  </a:cubicBezTo>
                  <a:cubicBezTo>
                    <a:pt x="14" y="5"/>
                    <a:pt x="16" y="4"/>
                    <a:pt x="19" y="4"/>
                  </a:cubicBezTo>
                  <a:cubicBezTo>
                    <a:pt x="21" y="0"/>
                    <a:pt x="25" y="0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9" y="0"/>
                    <a:pt x="49" y="0"/>
                    <a:pt x="5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1"/>
                    <a:pt x="86" y="4"/>
                  </a:cubicBezTo>
                  <a:cubicBezTo>
                    <a:pt x="87" y="5"/>
                    <a:pt x="89" y="5"/>
                    <a:pt x="91" y="5"/>
                  </a:cubicBezTo>
                  <a:cubicBezTo>
                    <a:pt x="92" y="5"/>
                    <a:pt x="93" y="5"/>
                    <a:pt x="94" y="5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106" y="7"/>
                    <a:pt x="107" y="8"/>
                    <a:pt x="107" y="20"/>
                  </a:cubicBezTo>
                  <a:cubicBezTo>
                    <a:pt x="107" y="74"/>
                    <a:pt x="107" y="74"/>
                    <a:pt x="107" y="74"/>
                  </a:cubicBezTo>
                  <a:cubicBezTo>
                    <a:pt x="107" y="81"/>
                    <a:pt x="107" y="86"/>
                    <a:pt x="107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1" y="86"/>
                    <a:pt x="101" y="81"/>
                    <a:pt x="101" y="74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12"/>
                    <a:pt x="101" y="12"/>
                    <a:pt x="94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1" y="11"/>
                  </a:cubicBezTo>
                  <a:cubicBezTo>
                    <a:pt x="88" y="10"/>
                    <a:pt x="84" y="10"/>
                    <a:pt x="82" y="7"/>
                  </a:cubicBezTo>
                  <a:cubicBezTo>
                    <a:pt x="81" y="6"/>
                    <a:pt x="80" y="6"/>
                    <a:pt x="78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9" y="6"/>
                    <a:pt x="3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4" y="5"/>
                    <a:pt x="24" y="5"/>
                    <a:pt x="24" y="7"/>
                  </a:cubicBezTo>
                  <a:cubicBezTo>
                    <a:pt x="24" y="8"/>
                    <a:pt x="23" y="10"/>
                    <a:pt x="20" y="10"/>
                  </a:cubicBezTo>
                  <a:cubicBezTo>
                    <a:pt x="17" y="10"/>
                    <a:pt x="15" y="10"/>
                    <a:pt x="13" y="11"/>
                  </a:cubicBezTo>
                  <a:cubicBezTo>
                    <a:pt x="11" y="11"/>
                    <a:pt x="9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46"/>
                    <a:pt x="5" y="65"/>
                    <a:pt x="5" y="9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2647" y="1656"/>
              <a:ext cx="1226" cy="229"/>
            </a:xfrm>
            <a:custGeom>
              <a:avLst/>
              <a:gdLst>
                <a:gd name="T0" fmla="*/ 67 w 716"/>
                <a:gd name="T1" fmla="*/ 112 h 133"/>
                <a:gd name="T2" fmla="*/ 49 w 716"/>
                <a:gd name="T3" fmla="*/ 101 h 133"/>
                <a:gd name="T4" fmla="*/ 30 w 716"/>
                <a:gd name="T5" fmla="*/ 86 h 133"/>
                <a:gd name="T6" fmla="*/ 11 w 716"/>
                <a:gd name="T7" fmla="*/ 53 h 133"/>
                <a:gd name="T8" fmla="*/ 25 w 716"/>
                <a:gd name="T9" fmla="*/ 52 h 133"/>
                <a:gd name="T10" fmla="*/ 36 w 716"/>
                <a:gd name="T11" fmla="*/ 52 h 133"/>
                <a:gd name="T12" fmla="*/ 45 w 716"/>
                <a:gd name="T13" fmla="*/ 52 h 133"/>
                <a:gd name="T14" fmla="*/ 55 w 716"/>
                <a:gd name="T15" fmla="*/ 54 h 133"/>
                <a:gd name="T16" fmla="*/ 72 w 716"/>
                <a:gd name="T17" fmla="*/ 60 h 133"/>
                <a:gd name="T18" fmla="*/ 73 w 716"/>
                <a:gd name="T19" fmla="*/ 56 h 133"/>
                <a:gd name="T20" fmla="*/ 93 w 716"/>
                <a:gd name="T21" fmla="*/ 56 h 133"/>
                <a:gd name="T22" fmla="*/ 127 w 716"/>
                <a:gd name="T23" fmla="*/ 62 h 133"/>
                <a:gd name="T24" fmla="*/ 150 w 716"/>
                <a:gd name="T25" fmla="*/ 62 h 133"/>
                <a:gd name="T26" fmla="*/ 173 w 716"/>
                <a:gd name="T27" fmla="*/ 48 h 133"/>
                <a:gd name="T28" fmla="*/ 178 w 716"/>
                <a:gd name="T29" fmla="*/ 19 h 133"/>
                <a:gd name="T30" fmla="*/ 190 w 716"/>
                <a:gd name="T31" fmla="*/ 11 h 133"/>
                <a:gd name="T32" fmla="*/ 207 w 716"/>
                <a:gd name="T33" fmla="*/ 2 h 133"/>
                <a:gd name="T34" fmla="*/ 211 w 716"/>
                <a:gd name="T35" fmla="*/ 23 h 133"/>
                <a:gd name="T36" fmla="*/ 496 w 716"/>
                <a:gd name="T37" fmla="*/ 27 h 133"/>
                <a:gd name="T38" fmla="*/ 516 w 716"/>
                <a:gd name="T39" fmla="*/ 8 h 133"/>
                <a:gd name="T40" fmla="*/ 530 w 716"/>
                <a:gd name="T41" fmla="*/ 10 h 133"/>
                <a:gd name="T42" fmla="*/ 536 w 716"/>
                <a:gd name="T43" fmla="*/ 28 h 133"/>
                <a:gd name="T44" fmla="*/ 561 w 716"/>
                <a:gd name="T45" fmla="*/ 62 h 133"/>
                <a:gd name="T46" fmla="*/ 612 w 716"/>
                <a:gd name="T47" fmla="*/ 56 h 133"/>
                <a:gd name="T48" fmla="*/ 622 w 716"/>
                <a:gd name="T49" fmla="*/ 64 h 133"/>
                <a:gd name="T50" fmla="*/ 635 w 716"/>
                <a:gd name="T51" fmla="*/ 59 h 133"/>
                <a:gd name="T52" fmla="*/ 649 w 716"/>
                <a:gd name="T53" fmla="*/ 63 h 133"/>
                <a:gd name="T54" fmla="*/ 662 w 716"/>
                <a:gd name="T55" fmla="*/ 61 h 133"/>
                <a:gd name="T56" fmla="*/ 678 w 716"/>
                <a:gd name="T57" fmla="*/ 56 h 133"/>
                <a:gd name="T58" fmla="*/ 691 w 716"/>
                <a:gd name="T59" fmla="*/ 54 h 133"/>
                <a:gd name="T60" fmla="*/ 702 w 716"/>
                <a:gd name="T61" fmla="*/ 52 h 133"/>
                <a:gd name="T62" fmla="*/ 714 w 716"/>
                <a:gd name="T63" fmla="*/ 60 h 133"/>
                <a:gd name="T64" fmla="*/ 684 w 716"/>
                <a:gd name="T65" fmla="*/ 90 h 133"/>
                <a:gd name="T66" fmla="*/ 653 w 716"/>
                <a:gd name="T67" fmla="*/ 108 h 133"/>
                <a:gd name="T68" fmla="*/ 601 w 716"/>
                <a:gd name="T69" fmla="*/ 133 h 133"/>
                <a:gd name="T70" fmla="*/ 599 w 716"/>
                <a:gd name="T71" fmla="*/ 128 h 133"/>
                <a:gd name="T72" fmla="*/ 652 w 716"/>
                <a:gd name="T73" fmla="*/ 103 h 133"/>
                <a:gd name="T74" fmla="*/ 691 w 716"/>
                <a:gd name="T75" fmla="*/ 78 h 133"/>
                <a:gd name="T76" fmla="*/ 701 w 716"/>
                <a:gd name="T77" fmla="*/ 58 h 133"/>
                <a:gd name="T78" fmla="*/ 683 w 716"/>
                <a:gd name="T79" fmla="*/ 57 h 133"/>
                <a:gd name="T80" fmla="*/ 657 w 716"/>
                <a:gd name="T81" fmla="*/ 64 h 133"/>
                <a:gd name="T82" fmla="*/ 637 w 716"/>
                <a:gd name="T83" fmla="*/ 70 h 133"/>
                <a:gd name="T84" fmla="*/ 616 w 716"/>
                <a:gd name="T85" fmla="*/ 63 h 133"/>
                <a:gd name="T86" fmla="*/ 606 w 716"/>
                <a:gd name="T87" fmla="*/ 66 h 133"/>
                <a:gd name="T88" fmla="*/ 562 w 716"/>
                <a:gd name="T89" fmla="*/ 67 h 133"/>
                <a:gd name="T90" fmla="*/ 530 w 716"/>
                <a:gd name="T91" fmla="*/ 26 h 133"/>
                <a:gd name="T92" fmla="*/ 518 w 716"/>
                <a:gd name="T93" fmla="*/ 15 h 133"/>
                <a:gd name="T94" fmla="*/ 508 w 716"/>
                <a:gd name="T95" fmla="*/ 21 h 133"/>
                <a:gd name="T96" fmla="*/ 220 w 716"/>
                <a:gd name="T97" fmla="*/ 32 h 133"/>
                <a:gd name="T98" fmla="*/ 206 w 716"/>
                <a:gd name="T99" fmla="*/ 15 h 133"/>
                <a:gd name="T100" fmla="*/ 193 w 716"/>
                <a:gd name="T101" fmla="*/ 16 h 133"/>
                <a:gd name="T102" fmla="*/ 182 w 716"/>
                <a:gd name="T103" fmla="*/ 30 h 133"/>
                <a:gd name="T104" fmla="*/ 152 w 716"/>
                <a:gd name="T105" fmla="*/ 67 h 133"/>
                <a:gd name="T106" fmla="*/ 108 w 716"/>
                <a:gd name="T107" fmla="*/ 66 h 133"/>
                <a:gd name="T108" fmla="*/ 96 w 716"/>
                <a:gd name="T109" fmla="*/ 60 h 133"/>
                <a:gd name="T110" fmla="*/ 80 w 716"/>
                <a:gd name="T111" fmla="*/ 68 h 133"/>
                <a:gd name="T112" fmla="*/ 56 w 716"/>
                <a:gd name="T113" fmla="*/ 64 h 133"/>
                <a:gd name="T114" fmla="*/ 33 w 716"/>
                <a:gd name="T115" fmla="*/ 57 h 133"/>
                <a:gd name="T116" fmla="*/ 19 w 716"/>
                <a:gd name="T117" fmla="*/ 54 h 133"/>
                <a:gd name="T118" fmla="*/ 6 w 716"/>
                <a:gd name="T119" fmla="*/ 67 h 133"/>
                <a:gd name="T120" fmla="*/ 37 w 716"/>
                <a:gd name="T121" fmla="*/ 86 h 133"/>
                <a:gd name="T122" fmla="*/ 56 w 716"/>
                <a:gd name="T123" fmla="*/ 9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6" h="133">
                  <a:moveTo>
                    <a:pt x="113" y="13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03" y="130"/>
                    <a:pt x="94" y="126"/>
                    <a:pt x="85" y="122"/>
                  </a:cubicBezTo>
                  <a:cubicBezTo>
                    <a:pt x="83" y="121"/>
                    <a:pt x="81" y="120"/>
                    <a:pt x="80" y="119"/>
                  </a:cubicBezTo>
                  <a:cubicBezTo>
                    <a:pt x="76" y="117"/>
                    <a:pt x="73" y="115"/>
                    <a:pt x="69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5" y="111"/>
                  </a:cubicBezTo>
                  <a:cubicBezTo>
                    <a:pt x="64" y="111"/>
                    <a:pt x="62" y="110"/>
                    <a:pt x="60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08"/>
                    <a:pt x="55" y="107"/>
                    <a:pt x="55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1" y="102"/>
                    <a:pt x="49" y="101"/>
                  </a:cubicBezTo>
                  <a:cubicBezTo>
                    <a:pt x="47" y="100"/>
                    <a:pt x="44" y="99"/>
                    <a:pt x="43" y="96"/>
                  </a:cubicBezTo>
                  <a:cubicBezTo>
                    <a:pt x="43" y="96"/>
                    <a:pt x="42" y="96"/>
                    <a:pt x="42" y="96"/>
                  </a:cubicBezTo>
                  <a:cubicBezTo>
                    <a:pt x="39" y="96"/>
                    <a:pt x="38" y="93"/>
                    <a:pt x="37" y="92"/>
                  </a:cubicBezTo>
                  <a:cubicBezTo>
                    <a:pt x="37" y="92"/>
                    <a:pt x="37" y="91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5" y="91"/>
                    <a:pt x="33" y="91"/>
                    <a:pt x="31" y="89"/>
                  </a:cubicBezTo>
                  <a:cubicBezTo>
                    <a:pt x="31" y="88"/>
                    <a:pt x="30" y="87"/>
                    <a:pt x="30" y="86"/>
                  </a:cubicBezTo>
                  <a:cubicBezTo>
                    <a:pt x="25" y="84"/>
                    <a:pt x="21" y="82"/>
                    <a:pt x="16" y="80"/>
                  </a:cubicBezTo>
                  <a:cubicBezTo>
                    <a:pt x="13" y="78"/>
                    <a:pt x="10" y="76"/>
                    <a:pt x="7" y="75"/>
                  </a:cubicBezTo>
                  <a:cubicBezTo>
                    <a:pt x="4" y="74"/>
                    <a:pt x="2" y="71"/>
                    <a:pt x="1" y="68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" y="62"/>
                    <a:pt x="3" y="61"/>
                    <a:pt x="6" y="62"/>
                  </a:cubicBezTo>
                  <a:cubicBezTo>
                    <a:pt x="5" y="59"/>
                    <a:pt x="7" y="57"/>
                    <a:pt x="8" y="56"/>
                  </a:cubicBezTo>
                  <a:cubicBezTo>
                    <a:pt x="9" y="55"/>
                    <a:pt x="10" y="54"/>
                    <a:pt x="11" y="53"/>
                  </a:cubicBezTo>
                  <a:cubicBezTo>
                    <a:pt x="13" y="52"/>
                    <a:pt x="14" y="52"/>
                    <a:pt x="13" y="5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7"/>
                    <a:pt x="17" y="47"/>
                  </a:cubicBezTo>
                  <a:cubicBezTo>
                    <a:pt x="18" y="47"/>
                    <a:pt x="21" y="47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5" y="50"/>
                    <a:pt x="25" y="52"/>
                  </a:cubicBezTo>
                  <a:cubicBezTo>
                    <a:pt x="26" y="53"/>
                    <a:pt x="25" y="53"/>
                    <a:pt x="25" y="54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7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2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2" y="48"/>
                    <a:pt x="34" y="48"/>
                    <a:pt x="35" y="5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3"/>
                    <a:pt x="38" y="55"/>
                    <a:pt x="39" y="57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0" y="58"/>
                    <a:pt x="41" y="58"/>
                    <a:pt x="41" y="58"/>
                  </a:cubicBezTo>
                  <a:cubicBezTo>
                    <a:pt x="41" y="58"/>
                    <a:pt x="41" y="57"/>
                    <a:pt x="41" y="56"/>
                  </a:cubicBezTo>
                  <a:cubicBezTo>
                    <a:pt x="41" y="55"/>
                    <a:pt x="41" y="54"/>
                    <a:pt x="42" y="53"/>
                  </a:cubicBezTo>
                  <a:cubicBezTo>
                    <a:pt x="42" y="52"/>
                    <a:pt x="43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7" y="52"/>
                    <a:pt x="49" y="53"/>
                    <a:pt x="49" y="55"/>
                  </a:cubicBezTo>
                  <a:cubicBezTo>
                    <a:pt x="50" y="57"/>
                    <a:pt x="50" y="58"/>
                    <a:pt x="51" y="60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1" y="60"/>
                    <a:pt x="51" y="59"/>
                    <a:pt x="52" y="59"/>
                  </a:cubicBezTo>
                  <a:cubicBezTo>
                    <a:pt x="52" y="58"/>
                    <a:pt x="52" y="57"/>
                    <a:pt x="52" y="56"/>
                  </a:cubicBezTo>
                  <a:cubicBezTo>
                    <a:pt x="53" y="55"/>
                    <a:pt x="53" y="55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8" y="54"/>
                    <a:pt x="59" y="56"/>
                    <a:pt x="59" y="57"/>
                  </a:cubicBezTo>
                  <a:cubicBezTo>
                    <a:pt x="61" y="58"/>
                    <a:pt x="61" y="60"/>
                    <a:pt x="62" y="61"/>
                  </a:cubicBezTo>
                  <a:cubicBezTo>
                    <a:pt x="63" y="63"/>
                    <a:pt x="63" y="63"/>
                    <a:pt x="64" y="63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3" y="59"/>
                    <a:pt x="66" y="57"/>
                    <a:pt x="67" y="57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7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1"/>
                    <a:pt x="73" y="61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4"/>
                    <a:pt x="76" y="63"/>
                    <a:pt x="75" y="62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2" y="59"/>
                    <a:pt x="83" y="61"/>
                    <a:pt x="85" y="63"/>
                  </a:cubicBezTo>
                  <a:cubicBezTo>
                    <a:pt x="85" y="63"/>
                    <a:pt x="86" y="64"/>
                    <a:pt x="86" y="64"/>
                  </a:cubicBezTo>
                  <a:cubicBezTo>
                    <a:pt x="87" y="65"/>
                    <a:pt x="90" y="66"/>
                    <a:pt x="92" y="66"/>
                  </a:cubicBezTo>
                  <a:cubicBezTo>
                    <a:pt x="92" y="66"/>
                    <a:pt x="92" y="65"/>
                    <a:pt x="91" y="65"/>
                  </a:cubicBezTo>
                  <a:cubicBezTo>
                    <a:pt x="91" y="64"/>
                    <a:pt x="91" y="63"/>
                    <a:pt x="91" y="61"/>
                  </a:cubicBezTo>
                  <a:cubicBezTo>
                    <a:pt x="90" y="59"/>
                    <a:pt x="91" y="57"/>
                    <a:pt x="93" y="56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4"/>
                    <a:pt x="96" y="54"/>
                    <a:pt x="97" y="54"/>
                  </a:cubicBezTo>
                  <a:cubicBezTo>
                    <a:pt x="99" y="54"/>
                    <a:pt x="100" y="55"/>
                    <a:pt x="101" y="57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4" y="55"/>
                    <a:pt x="107" y="55"/>
                    <a:pt x="108" y="57"/>
                  </a:cubicBezTo>
                  <a:cubicBezTo>
                    <a:pt x="109" y="58"/>
                    <a:pt x="109" y="59"/>
                    <a:pt x="109" y="61"/>
                  </a:cubicBezTo>
                  <a:cubicBezTo>
                    <a:pt x="115" y="61"/>
                    <a:pt x="121" y="62"/>
                    <a:pt x="127" y="62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3"/>
                    <a:pt x="138" y="62"/>
                    <a:pt x="138" y="62"/>
                  </a:cubicBezTo>
                  <a:cubicBezTo>
                    <a:pt x="139" y="60"/>
                    <a:pt x="141" y="59"/>
                    <a:pt x="141" y="59"/>
                  </a:cubicBezTo>
                  <a:cubicBezTo>
                    <a:pt x="142" y="59"/>
                    <a:pt x="143" y="60"/>
                    <a:pt x="143" y="60"/>
                  </a:cubicBezTo>
                  <a:cubicBezTo>
                    <a:pt x="144" y="59"/>
                    <a:pt x="145" y="58"/>
                    <a:pt x="146" y="58"/>
                  </a:cubicBezTo>
                  <a:cubicBezTo>
                    <a:pt x="148" y="58"/>
                    <a:pt x="150" y="61"/>
                    <a:pt x="151" y="62"/>
                  </a:cubicBezTo>
                  <a:cubicBezTo>
                    <a:pt x="151" y="62"/>
                    <a:pt x="150" y="62"/>
                    <a:pt x="150" y="62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2" y="62"/>
                    <a:pt x="152" y="62"/>
                    <a:pt x="152" y="62"/>
                  </a:cubicBezTo>
                  <a:cubicBezTo>
                    <a:pt x="157" y="62"/>
                    <a:pt x="160" y="61"/>
                    <a:pt x="163" y="58"/>
                  </a:cubicBezTo>
                  <a:cubicBezTo>
                    <a:pt x="167" y="54"/>
                    <a:pt x="170" y="51"/>
                    <a:pt x="173" y="48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4"/>
                    <a:pt x="175" y="42"/>
                    <a:pt x="176" y="40"/>
                  </a:cubicBezTo>
                  <a:cubicBezTo>
                    <a:pt x="177" y="37"/>
                    <a:pt x="178" y="34"/>
                    <a:pt x="177" y="31"/>
                  </a:cubicBezTo>
                  <a:cubicBezTo>
                    <a:pt x="177" y="31"/>
                    <a:pt x="177" y="30"/>
                    <a:pt x="177" y="29"/>
                  </a:cubicBezTo>
                  <a:cubicBezTo>
                    <a:pt x="176" y="27"/>
                    <a:pt x="175" y="24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7"/>
                    <a:pt x="178" y="15"/>
                    <a:pt x="181" y="13"/>
                  </a:cubicBezTo>
                  <a:cubicBezTo>
                    <a:pt x="181" y="13"/>
                    <a:pt x="181" y="13"/>
                    <a:pt x="181" y="12"/>
                  </a:cubicBezTo>
                  <a:cubicBezTo>
                    <a:pt x="181" y="12"/>
                    <a:pt x="181" y="11"/>
                    <a:pt x="181" y="11"/>
                  </a:cubicBezTo>
                  <a:cubicBezTo>
                    <a:pt x="181" y="7"/>
                    <a:pt x="183" y="6"/>
                    <a:pt x="185" y="6"/>
                  </a:cubicBezTo>
                  <a:cubicBezTo>
                    <a:pt x="185" y="6"/>
                    <a:pt x="185" y="6"/>
                    <a:pt x="185" y="6"/>
                  </a:cubicBezTo>
                  <a:cubicBezTo>
                    <a:pt x="186" y="6"/>
                    <a:pt x="188" y="6"/>
                    <a:pt x="188" y="7"/>
                  </a:cubicBezTo>
                  <a:cubicBezTo>
                    <a:pt x="190" y="8"/>
                    <a:pt x="190" y="10"/>
                    <a:pt x="190" y="11"/>
                  </a:cubicBezTo>
                  <a:cubicBezTo>
                    <a:pt x="189" y="11"/>
                    <a:pt x="189" y="11"/>
                    <a:pt x="189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1" y="11"/>
                    <a:pt x="192" y="11"/>
                  </a:cubicBezTo>
                  <a:cubicBezTo>
                    <a:pt x="194" y="10"/>
                    <a:pt x="195" y="8"/>
                    <a:pt x="196" y="5"/>
                  </a:cubicBezTo>
                  <a:cubicBezTo>
                    <a:pt x="197" y="2"/>
                    <a:pt x="199" y="1"/>
                    <a:pt x="202" y="1"/>
                  </a:cubicBezTo>
                  <a:cubicBezTo>
                    <a:pt x="204" y="1"/>
                    <a:pt x="206" y="1"/>
                    <a:pt x="207" y="2"/>
                  </a:cubicBezTo>
                  <a:cubicBezTo>
                    <a:pt x="211" y="4"/>
                    <a:pt x="213" y="11"/>
                    <a:pt x="211" y="16"/>
                  </a:cubicBezTo>
                  <a:cubicBezTo>
                    <a:pt x="211" y="17"/>
                    <a:pt x="211" y="17"/>
                    <a:pt x="211" y="18"/>
                  </a:cubicBezTo>
                  <a:cubicBezTo>
                    <a:pt x="210" y="19"/>
                    <a:pt x="210" y="20"/>
                    <a:pt x="210" y="20"/>
                  </a:cubicBezTo>
                  <a:cubicBezTo>
                    <a:pt x="209" y="21"/>
                    <a:pt x="209" y="22"/>
                    <a:pt x="209" y="22"/>
                  </a:cubicBezTo>
                  <a:cubicBezTo>
                    <a:pt x="209" y="22"/>
                    <a:pt x="209" y="23"/>
                    <a:pt x="209" y="23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11" y="25"/>
                    <a:pt x="211" y="25"/>
                    <a:pt x="211" y="25"/>
                  </a:cubicBezTo>
                  <a:cubicBezTo>
                    <a:pt x="212" y="28"/>
                    <a:pt x="213" y="28"/>
                    <a:pt x="214" y="28"/>
                  </a:cubicBezTo>
                  <a:cubicBezTo>
                    <a:pt x="215" y="28"/>
                    <a:pt x="216" y="28"/>
                    <a:pt x="217" y="27"/>
                  </a:cubicBezTo>
                  <a:cubicBezTo>
                    <a:pt x="218" y="27"/>
                    <a:pt x="219" y="27"/>
                    <a:pt x="220" y="27"/>
                  </a:cubicBezTo>
                  <a:cubicBezTo>
                    <a:pt x="275" y="27"/>
                    <a:pt x="329" y="27"/>
                    <a:pt x="384" y="27"/>
                  </a:cubicBezTo>
                  <a:cubicBezTo>
                    <a:pt x="420" y="27"/>
                    <a:pt x="456" y="27"/>
                    <a:pt x="492" y="27"/>
                  </a:cubicBezTo>
                  <a:cubicBezTo>
                    <a:pt x="493" y="27"/>
                    <a:pt x="495" y="27"/>
                    <a:pt x="496" y="27"/>
                  </a:cubicBezTo>
                  <a:cubicBezTo>
                    <a:pt x="497" y="27"/>
                    <a:pt x="498" y="27"/>
                    <a:pt x="499" y="27"/>
                  </a:cubicBezTo>
                  <a:cubicBezTo>
                    <a:pt x="499" y="27"/>
                    <a:pt x="499" y="27"/>
                    <a:pt x="499" y="27"/>
                  </a:cubicBezTo>
                  <a:cubicBezTo>
                    <a:pt x="499" y="24"/>
                    <a:pt x="501" y="23"/>
                    <a:pt x="503" y="22"/>
                  </a:cubicBezTo>
                  <a:cubicBezTo>
                    <a:pt x="502" y="20"/>
                    <a:pt x="501" y="18"/>
                    <a:pt x="500" y="16"/>
                  </a:cubicBezTo>
                  <a:cubicBezTo>
                    <a:pt x="498" y="11"/>
                    <a:pt x="499" y="6"/>
                    <a:pt x="503" y="3"/>
                  </a:cubicBezTo>
                  <a:cubicBezTo>
                    <a:pt x="506" y="0"/>
                    <a:pt x="508" y="0"/>
                    <a:pt x="511" y="1"/>
                  </a:cubicBezTo>
                  <a:cubicBezTo>
                    <a:pt x="515" y="2"/>
                    <a:pt x="517" y="5"/>
                    <a:pt x="516" y="8"/>
                  </a:cubicBezTo>
                  <a:cubicBezTo>
                    <a:pt x="516" y="8"/>
                    <a:pt x="516" y="9"/>
                    <a:pt x="516" y="9"/>
                  </a:cubicBezTo>
                  <a:cubicBezTo>
                    <a:pt x="517" y="9"/>
                    <a:pt x="517" y="9"/>
                    <a:pt x="517" y="9"/>
                  </a:cubicBezTo>
                  <a:cubicBezTo>
                    <a:pt x="519" y="9"/>
                    <a:pt x="520" y="10"/>
                    <a:pt x="521" y="11"/>
                  </a:cubicBezTo>
                  <a:cubicBezTo>
                    <a:pt x="521" y="10"/>
                    <a:pt x="521" y="10"/>
                    <a:pt x="521" y="9"/>
                  </a:cubicBezTo>
                  <a:cubicBezTo>
                    <a:pt x="521" y="7"/>
                    <a:pt x="523" y="5"/>
                    <a:pt x="526" y="5"/>
                  </a:cubicBezTo>
                  <a:cubicBezTo>
                    <a:pt x="528" y="5"/>
                    <a:pt x="529" y="6"/>
                    <a:pt x="529" y="6"/>
                  </a:cubicBezTo>
                  <a:cubicBezTo>
                    <a:pt x="531" y="8"/>
                    <a:pt x="530" y="9"/>
                    <a:pt x="530" y="10"/>
                  </a:cubicBezTo>
                  <a:cubicBezTo>
                    <a:pt x="530" y="11"/>
                    <a:pt x="530" y="11"/>
                    <a:pt x="530" y="12"/>
                  </a:cubicBezTo>
                  <a:cubicBezTo>
                    <a:pt x="530" y="12"/>
                    <a:pt x="530" y="13"/>
                    <a:pt x="530" y="13"/>
                  </a:cubicBezTo>
                  <a:cubicBezTo>
                    <a:pt x="531" y="13"/>
                    <a:pt x="534" y="13"/>
                    <a:pt x="534" y="17"/>
                  </a:cubicBezTo>
                  <a:cubicBezTo>
                    <a:pt x="534" y="18"/>
                    <a:pt x="534" y="19"/>
                    <a:pt x="534" y="20"/>
                  </a:cubicBezTo>
                  <a:cubicBezTo>
                    <a:pt x="534" y="22"/>
                    <a:pt x="534" y="22"/>
                    <a:pt x="535" y="23"/>
                  </a:cubicBezTo>
                  <a:cubicBezTo>
                    <a:pt x="536" y="23"/>
                    <a:pt x="536" y="24"/>
                    <a:pt x="536" y="25"/>
                  </a:cubicBezTo>
                  <a:cubicBezTo>
                    <a:pt x="536" y="26"/>
                    <a:pt x="536" y="27"/>
                    <a:pt x="536" y="28"/>
                  </a:cubicBezTo>
                  <a:cubicBezTo>
                    <a:pt x="534" y="30"/>
                    <a:pt x="534" y="32"/>
                    <a:pt x="535" y="36"/>
                  </a:cubicBezTo>
                  <a:cubicBezTo>
                    <a:pt x="535" y="37"/>
                    <a:pt x="535" y="38"/>
                    <a:pt x="536" y="39"/>
                  </a:cubicBezTo>
                  <a:cubicBezTo>
                    <a:pt x="537" y="49"/>
                    <a:pt x="544" y="54"/>
                    <a:pt x="551" y="60"/>
                  </a:cubicBezTo>
                  <a:cubicBezTo>
                    <a:pt x="552" y="61"/>
                    <a:pt x="552" y="61"/>
                    <a:pt x="552" y="61"/>
                  </a:cubicBezTo>
                  <a:cubicBezTo>
                    <a:pt x="553" y="62"/>
                    <a:pt x="554" y="62"/>
                    <a:pt x="556" y="62"/>
                  </a:cubicBezTo>
                  <a:cubicBezTo>
                    <a:pt x="557" y="62"/>
                    <a:pt x="558" y="62"/>
                    <a:pt x="559" y="62"/>
                  </a:cubicBezTo>
                  <a:cubicBezTo>
                    <a:pt x="559" y="62"/>
                    <a:pt x="560" y="62"/>
                    <a:pt x="561" y="62"/>
                  </a:cubicBezTo>
                  <a:cubicBezTo>
                    <a:pt x="561" y="62"/>
                    <a:pt x="561" y="61"/>
                    <a:pt x="561" y="61"/>
                  </a:cubicBezTo>
                  <a:cubicBezTo>
                    <a:pt x="562" y="60"/>
                    <a:pt x="563" y="57"/>
                    <a:pt x="569" y="59"/>
                  </a:cubicBezTo>
                  <a:cubicBezTo>
                    <a:pt x="569" y="60"/>
                    <a:pt x="570" y="60"/>
                    <a:pt x="571" y="60"/>
                  </a:cubicBezTo>
                  <a:cubicBezTo>
                    <a:pt x="572" y="61"/>
                    <a:pt x="574" y="62"/>
                    <a:pt x="575" y="62"/>
                  </a:cubicBezTo>
                  <a:cubicBezTo>
                    <a:pt x="584" y="62"/>
                    <a:pt x="595" y="61"/>
                    <a:pt x="605" y="60"/>
                  </a:cubicBezTo>
                  <a:cubicBezTo>
                    <a:pt x="605" y="58"/>
                    <a:pt x="605" y="57"/>
                    <a:pt x="606" y="56"/>
                  </a:cubicBezTo>
                  <a:cubicBezTo>
                    <a:pt x="607" y="55"/>
                    <a:pt x="609" y="54"/>
                    <a:pt x="612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4" y="56"/>
                    <a:pt x="614" y="56"/>
                    <a:pt x="614" y="56"/>
                  </a:cubicBezTo>
                  <a:cubicBezTo>
                    <a:pt x="615" y="54"/>
                    <a:pt x="617" y="54"/>
                    <a:pt x="618" y="54"/>
                  </a:cubicBezTo>
                  <a:cubicBezTo>
                    <a:pt x="619" y="54"/>
                    <a:pt x="620" y="55"/>
                    <a:pt x="620" y="55"/>
                  </a:cubicBezTo>
                  <a:cubicBezTo>
                    <a:pt x="622" y="56"/>
                    <a:pt x="623" y="57"/>
                    <a:pt x="623" y="58"/>
                  </a:cubicBezTo>
                  <a:cubicBezTo>
                    <a:pt x="624" y="59"/>
                    <a:pt x="623" y="61"/>
                    <a:pt x="623" y="61"/>
                  </a:cubicBezTo>
                  <a:cubicBezTo>
                    <a:pt x="622" y="62"/>
                    <a:pt x="622" y="63"/>
                    <a:pt x="622" y="64"/>
                  </a:cubicBezTo>
                  <a:cubicBezTo>
                    <a:pt x="621" y="64"/>
                    <a:pt x="621" y="64"/>
                    <a:pt x="621" y="64"/>
                  </a:cubicBezTo>
                  <a:cubicBezTo>
                    <a:pt x="621" y="65"/>
                    <a:pt x="621" y="65"/>
                    <a:pt x="621" y="65"/>
                  </a:cubicBezTo>
                  <a:cubicBezTo>
                    <a:pt x="621" y="65"/>
                    <a:pt x="622" y="66"/>
                    <a:pt x="623" y="66"/>
                  </a:cubicBezTo>
                  <a:cubicBezTo>
                    <a:pt x="626" y="66"/>
                    <a:pt x="628" y="64"/>
                    <a:pt x="630" y="61"/>
                  </a:cubicBezTo>
                  <a:cubicBezTo>
                    <a:pt x="631" y="61"/>
                    <a:pt x="631" y="60"/>
                    <a:pt x="632" y="59"/>
                  </a:cubicBezTo>
                  <a:cubicBezTo>
                    <a:pt x="633" y="58"/>
                    <a:pt x="633" y="58"/>
                    <a:pt x="633" y="58"/>
                  </a:cubicBezTo>
                  <a:cubicBezTo>
                    <a:pt x="635" y="59"/>
                    <a:pt x="635" y="59"/>
                    <a:pt x="635" y="59"/>
                  </a:cubicBezTo>
                  <a:cubicBezTo>
                    <a:pt x="636" y="59"/>
                    <a:pt x="638" y="61"/>
                    <a:pt x="637" y="64"/>
                  </a:cubicBezTo>
                  <a:cubicBezTo>
                    <a:pt x="638" y="64"/>
                    <a:pt x="639" y="64"/>
                    <a:pt x="639" y="64"/>
                  </a:cubicBezTo>
                  <a:cubicBezTo>
                    <a:pt x="640" y="62"/>
                    <a:pt x="641" y="61"/>
                    <a:pt x="642" y="61"/>
                  </a:cubicBezTo>
                  <a:cubicBezTo>
                    <a:pt x="642" y="60"/>
                    <a:pt x="643" y="60"/>
                    <a:pt x="643" y="59"/>
                  </a:cubicBezTo>
                  <a:cubicBezTo>
                    <a:pt x="643" y="57"/>
                    <a:pt x="646" y="56"/>
                    <a:pt x="648" y="57"/>
                  </a:cubicBezTo>
                  <a:cubicBezTo>
                    <a:pt x="649" y="57"/>
                    <a:pt x="650" y="59"/>
                    <a:pt x="650" y="61"/>
                  </a:cubicBezTo>
                  <a:cubicBezTo>
                    <a:pt x="650" y="62"/>
                    <a:pt x="650" y="62"/>
                    <a:pt x="649" y="63"/>
                  </a:cubicBezTo>
                  <a:cubicBezTo>
                    <a:pt x="651" y="63"/>
                    <a:pt x="651" y="63"/>
                    <a:pt x="652" y="62"/>
                  </a:cubicBezTo>
                  <a:cubicBezTo>
                    <a:pt x="652" y="60"/>
                    <a:pt x="653" y="59"/>
                    <a:pt x="654" y="58"/>
                  </a:cubicBezTo>
                  <a:cubicBezTo>
                    <a:pt x="654" y="58"/>
                    <a:pt x="655" y="58"/>
                    <a:pt x="655" y="57"/>
                  </a:cubicBezTo>
                  <a:cubicBezTo>
                    <a:pt x="656" y="56"/>
                    <a:pt x="656" y="54"/>
                    <a:pt x="659" y="54"/>
                  </a:cubicBezTo>
                  <a:cubicBezTo>
                    <a:pt x="659" y="54"/>
                    <a:pt x="660" y="55"/>
                    <a:pt x="660" y="55"/>
                  </a:cubicBezTo>
                  <a:cubicBezTo>
                    <a:pt x="661" y="55"/>
                    <a:pt x="663" y="56"/>
                    <a:pt x="662" y="59"/>
                  </a:cubicBezTo>
                  <a:cubicBezTo>
                    <a:pt x="663" y="59"/>
                    <a:pt x="663" y="60"/>
                    <a:pt x="662" y="61"/>
                  </a:cubicBezTo>
                  <a:cubicBezTo>
                    <a:pt x="663" y="61"/>
                    <a:pt x="664" y="60"/>
                    <a:pt x="665" y="60"/>
                  </a:cubicBezTo>
                  <a:cubicBezTo>
                    <a:pt x="666" y="59"/>
                    <a:pt x="667" y="57"/>
                    <a:pt x="668" y="56"/>
                  </a:cubicBezTo>
                  <a:cubicBezTo>
                    <a:pt x="668" y="52"/>
                    <a:pt x="670" y="52"/>
                    <a:pt x="671" y="52"/>
                  </a:cubicBezTo>
                  <a:cubicBezTo>
                    <a:pt x="672" y="52"/>
                    <a:pt x="672" y="52"/>
                    <a:pt x="672" y="52"/>
                  </a:cubicBezTo>
                  <a:cubicBezTo>
                    <a:pt x="673" y="52"/>
                    <a:pt x="675" y="53"/>
                    <a:pt x="675" y="56"/>
                  </a:cubicBezTo>
                  <a:cubicBezTo>
                    <a:pt x="675" y="57"/>
                    <a:pt x="675" y="57"/>
                    <a:pt x="675" y="58"/>
                  </a:cubicBezTo>
                  <a:cubicBezTo>
                    <a:pt x="677" y="58"/>
                    <a:pt x="678" y="58"/>
                    <a:pt x="678" y="56"/>
                  </a:cubicBezTo>
                  <a:cubicBezTo>
                    <a:pt x="678" y="54"/>
                    <a:pt x="679" y="53"/>
                    <a:pt x="681" y="51"/>
                  </a:cubicBezTo>
                  <a:cubicBezTo>
                    <a:pt x="681" y="50"/>
                    <a:pt x="682" y="50"/>
                    <a:pt x="682" y="49"/>
                  </a:cubicBezTo>
                  <a:cubicBezTo>
                    <a:pt x="685" y="45"/>
                    <a:pt x="685" y="45"/>
                    <a:pt x="685" y="45"/>
                  </a:cubicBezTo>
                  <a:cubicBezTo>
                    <a:pt x="687" y="50"/>
                    <a:pt x="687" y="50"/>
                    <a:pt x="687" y="50"/>
                  </a:cubicBezTo>
                  <a:cubicBezTo>
                    <a:pt x="687" y="50"/>
                    <a:pt x="688" y="51"/>
                    <a:pt x="688" y="51"/>
                  </a:cubicBezTo>
                  <a:cubicBezTo>
                    <a:pt x="688" y="53"/>
                    <a:pt x="689" y="54"/>
                    <a:pt x="689" y="54"/>
                  </a:cubicBezTo>
                  <a:cubicBezTo>
                    <a:pt x="689" y="54"/>
                    <a:pt x="690" y="54"/>
                    <a:pt x="691" y="54"/>
                  </a:cubicBezTo>
                  <a:cubicBezTo>
                    <a:pt x="690" y="53"/>
                    <a:pt x="690" y="52"/>
                    <a:pt x="691" y="51"/>
                  </a:cubicBezTo>
                  <a:cubicBezTo>
                    <a:pt x="692" y="49"/>
                    <a:pt x="694" y="49"/>
                    <a:pt x="695" y="48"/>
                  </a:cubicBezTo>
                  <a:cubicBezTo>
                    <a:pt x="695" y="48"/>
                    <a:pt x="695" y="48"/>
                    <a:pt x="695" y="48"/>
                  </a:cubicBezTo>
                  <a:cubicBezTo>
                    <a:pt x="696" y="48"/>
                    <a:pt x="697" y="47"/>
                    <a:pt x="698" y="47"/>
                  </a:cubicBezTo>
                  <a:cubicBezTo>
                    <a:pt x="699" y="47"/>
                    <a:pt x="699" y="47"/>
                    <a:pt x="699" y="47"/>
                  </a:cubicBezTo>
                  <a:cubicBezTo>
                    <a:pt x="701" y="48"/>
                    <a:pt x="701" y="48"/>
                    <a:pt x="701" y="48"/>
                  </a:cubicBezTo>
                  <a:cubicBezTo>
                    <a:pt x="702" y="49"/>
                    <a:pt x="702" y="50"/>
                    <a:pt x="702" y="52"/>
                  </a:cubicBezTo>
                  <a:cubicBezTo>
                    <a:pt x="702" y="52"/>
                    <a:pt x="702" y="52"/>
                    <a:pt x="703" y="53"/>
                  </a:cubicBezTo>
                  <a:cubicBezTo>
                    <a:pt x="704" y="54"/>
                    <a:pt x="705" y="55"/>
                    <a:pt x="706" y="57"/>
                  </a:cubicBezTo>
                  <a:cubicBezTo>
                    <a:pt x="706" y="57"/>
                    <a:pt x="707" y="57"/>
                    <a:pt x="707" y="58"/>
                  </a:cubicBezTo>
                  <a:cubicBezTo>
                    <a:pt x="707" y="59"/>
                    <a:pt x="708" y="59"/>
                    <a:pt x="708" y="60"/>
                  </a:cubicBezTo>
                  <a:cubicBezTo>
                    <a:pt x="708" y="62"/>
                    <a:pt x="709" y="62"/>
                    <a:pt x="709" y="62"/>
                  </a:cubicBezTo>
                  <a:cubicBezTo>
                    <a:pt x="709" y="62"/>
                    <a:pt x="710" y="62"/>
                    <a:pt x="711" y="62"/>
                  </a:cubicBezTo>
                  <a:cubicBezTo>
                    <a:pt x="714" y="60"/>
                    <a:pt x="714" y="60"/>
                    <a:pt x="714" y="60"/>
                  </a:cubicBezTo>
                  <a:cubicBezTo>
                    <a:pt x="715" y="63"/>
                    <a:pt x="715" y="63"/>
                    <a:pt x="715" y="63"/>
                  </a:cubicBezTo>
                  <a:cubicBezTo>
                    <a:pt x="716" y="69"/>
                    <a:pt x="714" y="72"/>
                    <a:pt x="709" y="75"/>
                  </a:cubicBezTo>
                  <a:cubicBezTo>
                    <a:pt x="707" y="76"/>
                    <a:pt x="705" y="77"/>
                    <a:pt x="704" y="77"/>
                  </a:cubicBezTo>
                  <a:cubicBezTo>
                    <a:pt x="701" y="78"/>
                    <a:pt x="699" y="79"/>
                    <a:pt x="697" y="81"/>
                  </a:cubicBezTo>
                  <a:cubicBezTo>
                    <a:pt x="695" y="82"/>
                    <a:pt x="694" y="82"/>
                    <a:pt x="693" y="83"/>
                  </a:cubicBezTo>
                  <a:cubicBezTo>
                    <a:pt x="689" y="84"/>
                    <a:pt x="686" y="86"/>
                    <a:pt x="684" y="89"/>
                  </a:cubicBezTo>
                  <a:cubicBezTo>
                    <a:pt x="684" y="90"/>
                    <a:pt x="684" y="90"/>
                    <a:pt x="684" y="90"/>
                  </a:cubicBezTo>
                  <a:cubicBezTo>
                    <a:pt x="682" y="90"/>
                    <a:pt x="682" y="90"/>
                    <a:pt x="682" y="90"/>
                  </a:cubicBezTo>
                  <a:cubicBezTo>
                    <a:pt x="680" y="90"/>
                    <a:pt x="679" y="91"/>
                    <a:pt x="678" y="93"/>
                  </a:cubicBezTo>
                  <a:cubicBezTo>
                    <a:pt x="676" y="94"/>
                    <a:pt x="675" y="95"/>
                    <a:pt x="673" y="96"/>
                  </a:cubicBezTo>
                  <a:cubicBezTo>
                    <a:pt x="671" y="97"/>
                    <a:pt x="670" y="98"/>
                    <a:pt x="668" y="99"/>
                  </a:cubicBezTo>
                  <a:cubicBezTo>
                    <a:pt x="666" y="101"/>
                    <a:pt x="665" y="101"/>
                    <a:pt x="663" y="102"/>
                  </a:cubicBezTo>
                  <a:cubicBezTo>
                    <a:pt x="662" y="103"/>
                    <a:pt x="661" y="104"/>
                    <a:pt x="660" y="104"/>
                  </a:cubicBezTo>
                  <a:cubicBezTo>
                    <a:pt x="659" y="106"/>
                    <a:pt x="656" y="108"/>
                    <a:pt x="653" y="108"/>
                  </a:cubicBezTo>
                  <a:cubicBezTo>
                    <a:pt x="651" y="109"/>
                    <a:pt x="648" y="110"/>
                    <a:pt x="647" y="112"/>
                  </a:cubicBezTo>
                  <a:cubicBezTo>
                    <a:pt x="645" y="114"/>
                    <a:pt x="641" y="116"/>
                    <a:pt x="639" y="117"/>
                  </a:cubicBezTo>
                  <a:cubicBezTo>
                    <a:pt x="637" y="117"/>
                    <a:pt x="636" y="118"/>
                    <a:pt x="635" y="119"/>
                  </a:cubicBezTo>
                  <a:cubicBezTo>
                    <a:pt x="634" y="119"/>
                    <a:pt x="632" y="120"/>
                    <a:pt x="631" y="120"/>
                  </a:cubicBezTo>
                  <a:cubicBezTo>
                    <a:pt x="628" y="122"/>
                    <a:pt x="625" y="123"/>
                    <a:pt x="622" y="125"/>
                  </a:cubicBezTo>
                  <a:cubicBezTo>
                    <a:pt x="616" y="127"/>
                    <a:pt x="610" y="130"/>
                    <a:pt x="604" y="132"/>
                  </a:cubicBezTo>
                  <a:cubicBezTo>
                    <a:pt x="603" y="132"/>
                    <a:pt x="602" y="133"/>
                    <a:pt x="601" y="133"/>
                  </a:cubicBezTo>
                  <a:cubicBezTo>
                    <a:pt x="601" y="133"/>
                    <a:pt x="601" y="133"/>
                    <a:pt x="601" y="133"/>
                  </a:cubicBezTo>
                  <a:lnTo>
                    <a:pt x="113" y="133"/>
                  </a:lnTo>
                  <a:close/>
                  <a:moveTo>
                    <a:pt x="71" y="110"/>
                  </a:moveTo>
                  <a:cubicBezTo>
                    <a:pt x="75" y="111"/>
                    <a:pt x="79" y="112"/>
                    <a:pt x="82" y="114"/>
                  </a:cubicBezTo>
                  <a:cubicBezTo>
                    <a:pt x="84" y="115"/>
                    <a:pt x="85" y="116"/>
                    <a:pt x="87" y="117"/>
                  </a:cubicBezTo>
                  <a:cubicBezTo>
                    <a:pt x="96" y="121"/>
                    <a:pt x="105" y="125"/>
                    <a:pt x="113" y="128"/>
                  </a:cubicBezTo>
                  <a:cubicBezTo>
                    <a:pt x="599" y="128"/>
                    <a:pt x="599" y="128"/>
                    <a:pt x="599" y="128"/>
                  </a:cubicBezTo>
                  <a:cubicBezTo>
                    <a:pt x="600" y="128"/>
                    <a:pt x="601" y="127"/>
                    <a:pt x="602" y="127"/>
                  </a:cubicBezTo>
                  <a:cubicBezTo>
                    <a:pt x="608" y="125"/>
                    <a:pt x="614" y="123"/>
                    <a:pt x="620" y="120"/>
                  </a:cubicBezTo>
                  <a:cubicBezTo>
                    <a:pt x="623" y="118"/>
                    <a:pt x="626" y="117"/>
                    <a:pt x="629" y="116"/>
                  </a:cubicBezTo>
                  <a:cubicBezTo>
                    <a:pt x="630" y="115"/>
                    <a:pt x="631" y="114"/>
                    <a:pt x="632" y="114"/>
                  </a:cubicBezTo>
                  <a:cubicBezTo>
                    <a:pt x="634" y="113"/>
                    <a:pt x="635" y="112"/>
                    <a:pt x="637" y="112"/>
                  </a:cubicBezTo>
                  <a:cubicBezTo>
                    <a:pt x="638" y="111"/>
                    <a:pt x="641" y="110"/>
                    <a:pt x="643" y="108"/>
                  </a:cubicBezTo>
                  <a:cubicBezTo>
                    <a:pt x="645" y="106"/>
                    <a:pt x="649" y="104"/>
                    <a:pt x="652" y="103"/>
                  </a:cubicBezTo>
                  <a:cubicBezTo>
                    <a:pt x="654" y="103"/>
                    <a:pt x="655" y="102"/>
                    <a:pt x="657" y="100"/>
                  </a:cubicBezTo>
                  <a:cubicBezTo>
                    <a:pt x="658" y="99"/>
                    <a:pt x="659" y="98"/>
                    <a:pt x="661" y="98"/>
                  </a:cubicBezTo>
                  <a:cubicBezTo>
                    <a:pt x="662" y="97"/>
                    <a:pt x="663" y="96"/>
                    <a:pt x="665" y="95"/>
                  </a:cubicBezTo>
                  <a:cubicBezTo>
                    <a:pt x="667" y="94"/>
                    <a:pt x="669" y="92"/>
                    <a:pt x="671" y="91"/>
                  </a:cubicBezTo>
                  <a:cubicBezTo>
                    <a:pt x="672" y="91"/>
                    <a:pt x="673" y="90"/>
                    <a:pt x="674" y="89"/>
                  </a:cubicBezTo>
                  <a:cubicBezTo>
                    <a:pt x="676" y="87"/>
                    <a:pt x="677" y="86"/>
                    <a:pt x="680" y="85"/>
                  </a:cubicBezTo>
                  <a:cubicBezTo>
                    <a:pt x="683" y="81"/>
                    <a:pt x="687" y="79"/>
                    <a:pt x="691" y="78"/>
                  </a:cubicBezTo>
                  <a:cubicBezTo>
                    <a:pt x="692" y="77"/>
                    <a:pt x="693" y="77"/>
                    <a:pt x="694" y="76"/>
                  </a:cubicBezTo>
                  <a:cubicBezTo>
                    <a:pt x="697" y="75"/>
                    <a:pt x="699" y="74"/>
                    <a:pt x="701" y="73"/>
                  </a:cubicBezTo>
                  <a:cubicBezTo>
                    <a:pt x="703" y="72"/>
                    <a:pt x="705" y="71"/>
                    <a:pt x="706" y="70"/>
                  </a:cubicBezTo>
                  <a:cubicBezTo>
                    <a:pt x="708" y="70"/>
                    <a:pt x="709" y="69"/>
                    <a:pt x="709" y="68"/>
                  </a:cubicBezTo>
                  <a:cubicBezTo>
                    <a:pt x="707" y="68"/>
                    <a:pt x="704" y="67"/>
                    <a:pt x="703" y="62"/>
                  </a:cubicBezTo>
                  <a:cubicBezTo>
                    <a:pt x="703" y="62"/>
                    <a:pt x="702" y="61"/>
                    <a:pt x="702" y="60"/>
                  </a:cubicBezTo>
                  <a:cubicBezTo>
                    <a:pt x="702" y="60"/>
                    <a:pt x="701" y="59"/>
                    <a:pt x="701" y="58"/>
                  </a:cubicBezTo>
                  <a:cubicBezTo>
                    <a:pt x="701" y="58"/>
                    <a:pt x="700" y="57"/>
                    <a:pt x="700" y="57"/>
                  </a:cubicBezTo>
                  <a:cubicBezTo>
                    <a:pt x="699" y="56"/>
                    <a:pt x="698" y="55"/>
                    <a:pt x="697" y="54"/>
                  </a:cubicBezTo>
                  <a:cubicBezTo>
                    <a:pt x="697" y="55"/>
                    <a:pt x="697" y="55"/>
                    <a:pt x="697" y="55"/>
                  </a:cubicBezTo>
                  <a:cubicBezTo>
                    <a:pt x="697" y="57"/>
                    <a:pt x="695" y="57"/>
                    <a:pt x="695" y="58"/>
                  </a:cubicBezTo>
                  <a:cubicBezTo>
                    <a:pt x="693" y="59"/>
                    <a:pt x="691" y="60"/>
                    <a:pt x="689" y="60"/>
                  </a:cubicBezTo>
                  <a:cubicBezTo>
                    <a:pt x="687" y="60"/>
                    <a:pt x="685" y="59"/>
                    <a:pt x="684" y="56"/>
                  </a:cubicBezTo>
                  <a:cubicBezTo>
                    <a:pt x="683" y="56"/>
                    <a:pt x="683" y="57"/>
                    <a:pt x="683" y="57"/>
                  </a:cubicBezTo>
                  <a:cubicBezTo>
                    <a:pt x="682" y="63"/>
                    <a:pt x="677" y="63"/>
                    <a:pt x="675" y="63"/>
                  </a:cubicBezTo>
                  <a:cubicBezTo>
                    <a:pt x="674" y="63"/>
                    <a:pt x="674" y="63"/>
                    <a:pt x="674" y="63"/>
                  </a:cubicBezTo>
                  <a:cubicBezTo>
                    <a:pt x="672" y="63"/>
                    <a:pt x="671" y="63"/>
                    <a:pt x="671" y="62"/>
                  </a:cubicBezTo>
                  <a:cubicBezTo>
                    <a:pt x="671" y="62"/>
                    <a:pt x="670" y="62"/>
                    <a:pt x="670" y="62"/>
                  </a:cubicBezTo>
                  <a:cubicBezTo>
                    <a:pt x="670" y="62"/>
                    <a:pt x="670" y="63"/>
                    <a:pt x="669" y="63"/>
                  </a:cubicBezTo>
                  <a:cubicBezTo>
                    <a:pt x="667" y="66"/>
                    <a:pt x="663" y="67"/>
                    <a:pt x="660" y="66"/>
                  </a:cubicBezTo>
                  <a:cubicBezTo>
                    <a:pt x="658" y="66"/>
                    <a:pt x="657" y="65"/>
                    <a:pt x="657" y="64"/>
                  </a:cubicBezTo>
                  <a:cubicBezTo>
                    <a:pt x="657" y="64"/>
                    <a:pt x="657" y="64"/>
                    <a:pt x="657" y="64"/>
                  </a:cubicBezTo>
                  <a:cubicBezTo>
                    <a:pt x="656" y="67"/>
                    <a:pt x="653" y="68"/>
                    <a:pt x="650" y="68"/>
                  </a:cubicBezTo>
                  <a:cubicBezTo>
                    <a:pt x="649" y="68"/>
                    <a:pt x="648" y="68"/>
                    <a:pt x="647" y="68"/>
                  </a:cubicBezTo>
                  <a:cubicBezTo>
                    <a:pt x="645" y="68"/>
                    <a:pt x="645" y="67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4" y="66"/>
                    <a:pt x="644" y="66"/>
                    <a:pt x="644" y="66"/>
                  </a:cubicBezTo>
                  <a:cubicBezTo>
                    <a:pt x="643" y="69"/>
                    <a:pt x="639" y="70"/>
                    <a:pt x="637" y="70"/>
                  </a:cubicBezTo>
                  <a:cubicBezTo>
                    <a:pt x="637" y="70"/>
                    <a:pt x="636" y="70"/>
                    <a:pt x="636" y="70"/>
                  </a:cubicBezTo>
                  <a:cubicBezTo>
                    <a:pt x="636" y="70"/>
                    <a:pt x="636" y="70"/>
                    <a:pt x="636" y="70"/>
                  </a:cubicBezTo>
                  <a:cubicBezTo>
                    <a:pt x="634" y="70"/>
                    <a:pt x="633" y="69"/>
                    <a:pt x="633" y="69"/>
                  </a:cubicBezTo>
                  <a:cubicBezTo>
                    <a:pt x="632" y="68"/>
                    <a:pt x="632" y="68"/>
                    <a:pt x="632" y="67"/>
                  </a:cubicBezTo>
                  <a:cubicBezTo>
                    <a:pt x="630" y="69"/>
                    <a:pt x="627" y="71"/>
                    <a:pt x="622" y="71"/>
                  </a:cubicBezTo>
                  <a:cubicBezTo>
                    <a:pt x="620" y="71"/>
                    <a:pt x="618" y="70"/>
                    <a:pt x="616" y="69"/>
                  </a:cubicBezTo>
                  <a:cubicBezTo>
                    <a:pt x="615" y="67"/>
                    <a:pt x="615" y="65"/>
                    <a:pt x="616" y="63"/>
                  </a:cubicBezTo>
                  <a:cubicBezTo>
                    <a:pt x="616" y="62"/>
                    <a:pt x="617" y="61"/>
                    <a:pt x="617" y="61"/>
                  </a:cubicBezTo>
                  <a:cubicBezTo>
                    <a:pt x="617" y="60"/>
                    <a:pt x="617" y="60"/>
                    <a:pt x="618" y="60"/>
                  </a:cubicBezTo>
                  <a:cubicBezTo>
                    <a:pt x="618" y="60"/>
                    <a:pt x="618" y="60"/>
                    <a:pt x="618" y="60"/>
                  </a:cubicBezTo>
                  <a:cubicBezTo>
                    <a:pt x="616" y="61"/>
                    <a:pt x="615" y="61"/>
                    <a:pt x="613" y="61"/>
                  </a:cubicBezTo>
                  <a:cubicBezTo>
                    <a:pt x="612" y="61"/>
                    <a:pt x="611" y="61"/>
                    <a:pt x="610" y="61"/>
                  </a:cubicBezTo>
                  <a:cubicBezTo>
                    <a:pt x="610" y="62"/>
                    <a:pt x="610" y="63"/>
                    <a:pt x="609" y="64"/>
                  </a:cubicBezTo>
                  <a:cubicBezTo>
                    <a:pt x="608" y="65"/>
                    <a:pt x="607" y="65"/>
                    <a:pt x="606" y="66"/>
                  </a:cubicBezTo>
                  <a:cubicBezTo>
                    <a:pt x="595" y="67"/>
                    <a:pt x="585" y="67"/>
                    <a:pt x="576" y="67"/>
                  </a:cubicBezTo>
                  <a:cubicBezTo>
                    <a:pt x="576" y="67"/>
                    <a:pt x="576" y="67"/>
                    <a:pt x="576" y="67"/>
                  </a:cubicBezTo>
                  <a:cubicBezTo>
                    <a:pt x="572" y="67"/>
                    <a:pt x="570" y="66"/>
                    <a:pt x="568" y="65"/>
                  </a:cubicBezTo>
                  <a:cubicBezTo>
                    <a:pt x="568" y="65"/>
                    <a:pt x="567" y="64"/>
                    <a:pt x="567" y="64"/>
                  </a:cubicBezTo>
                  <a:cubicBezTo>
                    <a:pt x="566" y="64"/>
                    <a:pt x="566" y="64"/>
                    <a:pt x="566" y="64"/>
                  </a:cubicBezTo>
                  <a:cubicBezTo>
                    <a:pt x="566" y="64"/>
                    <a:pt x="566" y="64"/>
                    <a:pt x="565" y="64"/>
                  </a:cubicBezTo>
                  <a:cubicBezTo>
                    <a:pt x="565" y="65"/>
                    <a:pt x="564" y="67"/>
                    <a:pt x="562" y="67"/>
                  </a:cubicBezTo>
                  <a:cubicBezTo>
                    <a:pt x="561" y="67"/>
                    <a:pt x="560" y="67"/>
                    <a:pt x="559" y="67"/>
                  </a:cubicBezTo>
                  <a:cubicBezTo>
                    <a:pt x="558" y="67"/>
                    <a:pt x="557" y="67"/>
                    <a:pt x="556" y="67"/>
                  </a:cubicBezTo>
                  <a:cubicBezTo>
                    <a:pt x="554" y="67"/>
                    <a:pt x="551" y="67"/>
                    <a:pt x="549" y="65"/>
                  </a:cubicBezTo>
                  <a:cubicBezTo>
                    <a:pt x="547" y="64"/>
                    <a:pt x="547" y="64"/>
                    <a:pt x="547" y="64"/>
                  </a:cubicBezTo>
                  <a:cubicBezTo>
                    <a:pt x="540" y="58"/>
                    <a:pt x="532" y="52"/>
                    <a:pt x="530" y="40"/>
                  </a:cubicBezTo>
                  <a:cubicBezTo>
                    <a:pt x="530" y="39"/>
                    <a:pt x="530" y="38"/>
                    <a:pt x="530" y="37"/>
                  </a:cubicBezTo>
                  <a:cubicBezTo>
                    <a:pt x="529" y="34"/>
                    <a:pt x="528" y="30"/>
                    <a:pt x="530" y="26"/>
                  </a:cubicBezTo>
                  <a:cubicBezTo>
                    <a:pt x="529" y="24"/>
                    <a:pt x="529" y="22"/>
                    <a:pt x="529" y="20"/>
                  </a:cubicBezTo>
                  <a:cubicBezTo>
                    <a:pt x="529" y="19"/>
                    <a:pt x="529" y="19"/>
                    <a:pt x="529" y="18"/>
                  </a:cubicBezTo>
                  <a:cubicBezTo>
                    <a:pt x="529" y="18"/>
                    <a:pt x="529" y="18"/>
                    <a:pt x="529" y="18"/>
                  </a:cubicBezTo>
                  <a:cubicBezTo>
                    <a:pt x="528" y="18"/>
                    <a:pt x="527" y="17"/>
                    <a:pt x="526" y="16"/>
                  </a:cubicBezTo>
                  <a:cubicBezTo>
                    <a:pt x="526" y="17"/>
                    <a:pt x="525" y="17"/>
                    <a:pt x="525" y="17"/>
                  </a:cubicBezTo>
                  <a:cubicBezTo>
                    <a:pt x="522" y="19"/>
                    <a:pt x="520" y="17"/>
                    <a:pt x="519" y="17"/>
                  </a:cubicBezTo>
                  <a:cubicBezTo>
                    <a:pt x="518" y="16"/>
                    <a:pt x="518" y="15"/>
                    <a:pt x="518" y="15"/>
                  </a:cubicBezTo>
                  <a:cubicBezTo>
                    <a:pt x="517" y="14"/>
                    <a:pt x="517" y="14"/>
                    <a:pt x="517" y="14"/>
                  </a:cubicBezTo>
                  <a:cubicBezTo>
                    <a:pt x="516" y="14"/>
                    <a:pt x="514" y="14"/>
                    <a:pt x="512" y="12"/>
                  </a:cubicBezTo>
                  <a:cubicBezTo>
                    <a:pt x="511" y="11"/>
                    <a:pt x="511" y="9"/>
                    <a:pt x="511" y="8"/>
                  </a:cubicBezTo>
                  <a:cubicBezTo>
                    <a:pt x="511" y="7"/>
                    <a:pt x="511" y="7"/>
                    <a:pt x="509" y="6"/>
                  </a:cubicBezTo>
                  <a:cubicBezTo>
                    <a:pt x="509" y="6"/>
                    <a:pt x="508" y="5"/>
                    <a:pt x="507" y="7"/>
                  </a:cubicBezTo>
                  <a:cubicBezTo>
                    <a:pt x="505" y="9"/>
                    <a:pt x="504" y="11"/>
                    <a:pt x="505" y="14"/>
                  </a:cubicBezTo>
                  <a:cubicBezTo>
                    <a:pt x="506" y="16"/>
                    <a:pt x="507" y="19"/>
                    <a:pt x="508" y="21"/>
                  </a:cubicBezTo>
                  <a:cubicBezTo>
                    <a:pt x="508" y="22"/>
                    <a:pt x="509" y="24"/>
                    <a:pt x="507" y="26"/>
                  </a:cubicBezTo>
                  <a:cubicBezTo>
                    <a:pt x="507" y="26"/>
                    <a:pt x="506" y="27"/>
                    <a:pt x="504" y="27"/>
                  </a:cubicBezTo>
                  <a:cubicBezTo>
                    <a:pt x="504" y="30"/>
                    <a:pt x="503" y="32"/>
                    <a:pt x="499" y="32"/>
                  </a:cubicBezTo>
                  <a:cubicBezTo>
                    <a:pt x="498" y="32"/>
                    <a:pt x="497" y="32"/>
                    <a:pt x="496" y="32"/>
                  </a:cubicBezTo>
                  <a:cubicBezTo>
                    <a:pt x="495" y="32"/>
                    <a:pt x="494" y="33"/>
                    <a:pt x="492" y="33"/>
                  </a:cubicBezTo>
                  <a:cubicBezTo>
                    <a:pt x="456" y="32"/>
                    <a:pt x="420" y="32"/>
                    <a:pt x="384" y="32"/>
                  </a:cubicBezTo>
                  <a:cubicBezTo>
                    <a:pt x="329" y="33"/>
                    <a:pt x="275" y="33"/>
                    <a:pt x="220" y="32"/>
                  </a:cubicBezTo>
                  <a:cubicBezTo>
                    <a:pt x="220" y="32"/>
                    <a:pt x="219" y="33"/>
                    <a:pt x="218" y="33"/>
                  </a:cubicBezTo>
                  <a:cubicBezTo>
                    <a:pt x="217" y="33"/>
                    <a:pt x="215" y="33"/>
                    <a:pt x="214" y="33"/>
                  </a:cubicBezTo>
                  <a:cubicBezTo>
                    <a:pt x="210" y="33"/>
                    <a:pt x="208" y="31"/>
                    <a:pt x="207" y="28"/>
                  </a:cubicBezTo>
                  <a:cubicBezTo>
                    <a:pt x="205" y="27"/>
                    <a:pt x="205" y="27"/>
                    <a:pt x="204" y="26"/>
                  </a:cubicBezTo>
                  <a:cubicBezTo>
                    <a:pt x="203" y="24"/>
                    <a:pt x="204" y="22"/>
                    <a:pt x="204" y="21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5" y="18"/>
                    <a:pt x="205" y="17"/>
                    <a:pt x="206" y="15"/>
                  </a:cubicBezTo>
                  <a:cubicBezTo>
                    <a:pt x="206" y="15"/>
                    <a:pt x="206" y="14"/>
                    <a:pt x="206" y="14"/>
                  </a:cubicBezTo>
                  <a:cubicBezTo>
                    <a:pt x="207" y="12"/>
                    <a:pt x="206" y="8"/>
                    <a:pt x="204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1" y="6"/>
                    <a:pt x="201" y="6"/>
                    <a:pt x="201" y="6"/>
                  </a:cubicBezTo>
                  <a:cubicBezTo>
                    <a:pt x="200" y="11"/>
                    <a:pt x="198" y="14"/>
                    <a:pt x="194" y="15"/>
                  </a:cubicBezTo>
                  <a:cubicBezTo>
                    <a:pt x="194" y="15"/>
                    <a:pt x="194" y="16"/>
                    <a:pt x="194" y="16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2" y="17"/>
                    <a:pt x="190" y="19"/>
                    <a:pt x="187" y="18"/>
                  </a:cubicBezTo>
                  <a:cubicBezTo>
                    <a:pt x="186" y="18"/>
                    <a:pt x="186" y="17"/>
                    <a:pt x="185" y="17"/>
                  </a:cubicBezTo>
                  <a:cubicBezTo>
                    <a:pt x="185" y="17"/>
                    <a:pt x="184" y="17"/>
                    <a:pt x="184" y="17"/>
                  </a:cubicBezTo>
                  <a:cubicBezTo>
                    <a:pt x="183" y="18"/>
                    <a:pt x="183" y="18"/>
                    <a:pt x="183" y="20"/>
                  </a:cubicBezTo>
                  <a:cubicBezTo>
                    <a:pt x="183" y="21"/>
                    <a:pt x="183" y="22"/>
                    <a:pt x="182" y="23"/>
                  </a:cubicBezTo>
                  <a:cubicBezTo>
                    <a:pt x="181" y="25"/>
                    <a:pt x="181" y="26"/>
                    <a:pt x="182" y="28"/>
                  </a:cubicBezTo>
                  <a:cubicBezTo>
                    <a:pt x="182" y="29"/>
                    <a:pt x="182" y="30"/>
                    <a:pt x="182" y="30"/>
                  </a:cubicBezTo>
                  <a:cubicBezTo>
                    <a:pt x="183" y="35"/>
                    <a:pt x="182" y="38"/>
                    <a:pt x="181" y="42"/>
                  </a:cubicBezTo>
                  <a:cubicBezTo>
                    <a:pt x="180" y="43"/>
                    <a:pt x="180" y="45"/>
                    <a:pt x="180" y="47"/>
                  </a:cubicBezTo>
                  <a:cubicBezTo>
                    <a:pt x="179" y="48"/>
                    <a:pt x="178" y="49"/>
                    <a:pt x="178" y="50"/>
                  </a:cubicBezTo>
                  <a:cubicBezTo>
                    <a:pt x="177" y="51"/>
                    <a:pt x="177" y="51"/>
                    <a:pt x="177" y="51"/>
                  </a:cubicBezTo>
                  <a:cubicBezTo>
                    <a:pt x="174" y="54"/>
                    <a:pt x="171" y="58"/>
                    <a:pt x="167" y="62"/>
                  </a:cubicBezTo>
                  <a:cubicBezTo>
                    <a:pt x="163" y="65"/>
                    <a:pt x="158" y="67"/>
                    <a:pt x="152" y="67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0" y="67"/>
                    <a:pt x="147" y="67"/>
                    <a:pt x="146" y="65"/>
                  </a:cubicBezTo>
                  <a:cubicBezTo>
                    <a:pt x="144" y="66"/>
                    <a:pt x="143" y="66"/>
                    <a:pt x="142" y="65"/>
                  </a:cubicBezTo>
                  <a:cubicBezTo>
                    <a:pt x="141" y="67"/>
                    <a:pt x="140" y="68"/>
                    <a:pt x="13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1" y="67"/>
                    <a:pt x="115" y="67"/>
                    <a:pt x="108" y="66"/>
                  </a:cubicBezTo>
                  <a:cubicBezTo>
                    <a:pt x="108" y="66"/>
                    <a:pt x="106" y="66"/>
                    <a:pt x="105" y="65"/>
                  </a:cubicBezTo>
                  <a:cubicBezTo>
                    <a:pt x="104" y="64"/>
                    <a:pt x="104" y="62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2"/>
                    <a:pt x="101" y="62"/>
                    <a:pt x="100" y="62"/>
                  </a:cubicBezTo>
                  <a:cubicBezTo>
                    <a:pt x="98" y="62"/>
                    <a:pt x="97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2"/>
                    <a:pt x="97" y="63"/>
                  </a:cubicBezTo>
                  <a:cubicBezTo>
                    <a:pt x="97" y="64"/>
                    <a:pt x="97" y="65"/>
                    <a:pt x="97" y="66"/>
                  </a:cubicBezTo>
                  <a:cubicBezTo>
                    <a:pt x="98" y="68"/>
                    <a:pt x="97" y="70"/>
                    <a:pt x="96" y="71"/>
                  </a:cubicBezTo>
                  <a:cubicBezTo>
                    <a:pt x="95" y="71"/>
                    <a:pt x="94" y="71"/>
                    <a:pt x="93" y="71"/>
                  </a:cubicBezTo>
                  <a:cubicBezTo>
                    <a:pt x="90" y="71"/>
                    <a:pt x="84" y="70"/>
                    <a:pt x="82" y="68"/>
                  </a:cubicBezTo>
                  <a:cubicBezTo>
                    <a:pt x="82" y="68"/>
                    <a:pt x="81" y="67"/>
                    <a:pt x="81" y="67"/>
                  </a:cubicBezTo>
                  <a:cubicBezTo>
                    <a:pt x="81" y="67"/>
                    <a:pt x="81" y="68"/>
                    <a:pt x="80" y="68"/>
                  </a:cubicBezTo>
                  <a:cubicBezTo>
                    <a:pt x="79" y="70"/>
                    <a:pt x="77" y="70"/>
                    <a:pt x="74" y="69"/>
                  </a:cubicBezTo>
                  <a:cubicBezTo>
                    <a:pt x="72" y="69"/>
                    <a:pt x="71" y="67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8"/>
                    <a:pt x="66" y="68"/>
                    <a:pt x="64" y="68"/>
                  </a:cubicBezTo>
                  <a:cubicBezTo>
                    <a:pt x="60" y="68"/>
                    <a:pt x="58" y="65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4"/>
                    <a:pt x="56" y="64"/>
                  </a:cubicBezTo>
                  <a:cubicBezTo>
                    <a:pt x="56" y="65"/>
                    <a:pt x="55" y="66"/>
                    <a:pt x="53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9" y="66"/>
                    <a:pt x="47" y="65"/>
                    <a:pt x="46" y="62"/>
                  </a:cubicBezTo>
                  <a:cubicBezTo>
                    <a:pt x="46" y="61"/>
                    <a:pt x="46" y="61"/>
                    <a:pt x="45" y="61"/>
                  </a:cubicBezTo>
                  <a:cubicBezTo>
                    <a:pt x="44" y="63"/>
                    <a:pt x="42" y="64"/>
                    <a:pt x="37" y="62"/>
                  </a:cubicBezTo>
                  <a:cubicBezTo>
                    <a:pt x="35" y="61"/>
                    <a:pt x="35" y="60"/>
                    <a:pt x="34" y="59"/>
                  </a:cubicBezTo>
                  <a:cubicBezTo>
                    <a:pt x="34" y="58"/>
                    <a:pt x="34" y="58"/>
                    <a:pt x="33" y="57"/>
                  </a:cubicBezTo>
                  <a:cubicBezTo>
                    <a:pt x="33" y="58"/>
                    <a:pt x="33" y="58"/>
                    <a:pt x="32" y="59"/>
                  </a:cubicBezTo>
                  <a:cubicBezTo>
                    <a:pt x="32" y="59"/>
                    <a:pt x="31" y="60"/>
                    <a:pt x="30" y="60"/>
                  </a:cubicBezTo>
                  <a:cubicBezTo>
                    <a:pt x="28" y="60"/>
                    <a:pt x="27" y="60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3" y="58"/>
                    <a:pt x="22" y="58"/>
                    <a:pt x="22" y="58"/>
                  </a:cubicBezTo>
                  <a:cubicBezTo>
                    <a:pt x="21" y="58"/>
                    <a:pt x="19" y="57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3"/>
                  </a:cubicBezTo>
                  <a:cubicBezTo>
                    <a:pt x="18" y="56"/>
                    <a:pt x="15" y="57"/>
                    <a:pt x="14" y="58"/>
                  </a:cubicBezTo>
                  <a:cubicBezTo>
                    <a:pt x="13" y="58"/>
                    <a:pt x="12" y="59"/>
                    <a:pt x="12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2" y="62"/>
                    <a:pt x="12" y="64"/>
                    <a:pt x="11" y="65"/>
                  </a:cubicBezTo>
                  <a:cubicBezTo>
                    <a:pt x="11" y="66"/>
                    <a:pt x="9" y="67"/>
                    <a:pt x="6" y="67"/>
                  </a:cubicBezTo>
                  <a:cubicBezTo>
                    <a:pt x="7" y="69"/>
                    <a:pt x="8" y="69"/>
                    <a:pt x="9" y="70"/>
                  </a:cubicBezTo>
                  <a:cubicBezTo>
                    <a:pt x="12" y="71"/>
                    <a:pt x="16" y="73"/>
                    <a:pt x="19" y="75"/>
                  </a:cubicBezTo>
                  <a:cubicBezTo>
                    <a:pt x="23" y="77"/>
                    <a:pt x="27" y="79"/>
                    <a:pt x="32" y="81"/>
                  </a:cubicBezTo>
                  <a:cubicBezTo>
                    <a:pt x="35" y="82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7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41" y="86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4" y="90"/>
                    <a:pt x="44" y="90"/>
                  </a:cubicBezTo>
                  <a:cubicBezTo>
                    <a:pt x="45" y="91"/>
                    <a:pt x="47" y="91"/>
                    <a:pt x="47" y="93"/>
                  </a:cubicBezTo>
                  <a:cubicBezTo>
                    <a:pt x="48" y="95"/>
                    <a:pt x="49" y="95"/>
                    <a:pt x="51" y="96"/>
                  </a:cubicBezTo>
                  <a:cubicBezTo>
                    <a:pt x="53" y="97"/>
                    <a:pt x="55" y="97"/>
                    <a:pt x="56" y="99"/>
                  </a:cubicBezTo>
                  <a:cubicBezTo>
                    <a:pt x="59" y="100"/>
                    <a:pt x="60" y="102"/>
                    <a:pt x="60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64" y="103"/>
                    <a:pt x="65" y="104"/>
                    <a:pt x="65" y="106"/>
                  </a:cubicBezTo>
                  <a:cubicBezTo>
                    <a:pt x="65" y="106"/>
                    <a:pt x="65" y="106"/>
                    <a:pt x="67" y="106"/>
                  </a:cubicBezTo>
                  <a:cubicBezTo>
                    <a:pt x="68" y="107"/>
                    <a:pt x="70" y="108"/>
                    <a:pt x="71" y="110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3757" y="1938"/>
              <a:ext cx="130" cy="183"/>
            </a:xfrm>
            <a:custGeom>
              <a:avLst/>
              <a:gdLst>
                <a:gd name="T0" fmla="*/ 62 w 76"/>
                <a:gd name="T1" fmla="*/ 8 h 106"/>
                <a:gd name="T2" fmla="*/ 73 w 76"/>
                <a:gd name="T3" fmla="*/ 32 h 106"/>
                <a:gd name="T4" fmla="*/ 70 w 76"/>
                <a:gd name="T5" fmla="*/ 32 h 106"/>
                <a:gd name="T6" fmla="*/ 60 w 76"/>
                <a:gd name="T7" fmla="*/ 11 h 106"/>
                <a:gd name="T8" fmla="*/ 37 w 76"/>
                <a:gd name="T9" fmla="*/ 3 h 106"/>
                <a:gd name="T10" fmla="*/ 14 w 76"/>
                <a:gd name="T11" fmla="*/ 9 h 106"/>
                <a:gd name="T12" fmla="*/ 5 w 76"/>
                <a:gd name="T13" fmla="*/ 25 h 106"/>
                <a:gd name="T14" fmla="*/ 17 w 76"/>
                <a:gd name="T15" fmla="*/ 41 h 106"/>
                <a:gd name="T16" fmla="*/ 38 w 76"/>
                <a:gd name="T17" fmla="*/ 48 h 106"/>
                <a:gd name="T18" fmla="*/ 64 w 76"/>
                <a:gd name="T19" fmla="*/ 57 h 106"/>
                <a:gd name="T20" fmla="*/ 76 w 76"/>
                <a:gd name="T21" fmla="*/ 78 h 106"/>
                <a:gd name="T22" fmla="*/ 65 w 76"/>
                <a:gd name="T23" fmla="*/ 99 h 106"/>
                <a:gd name="T24" fmla="*/ 38 w 76"/>
                <a:gd name="T25" fmla="*/ 106 h 106"/>
                <a:gd name="T26" fmla="*/ 12 w 76"/>
                <a:gd name="T27" fmla="*/ 97 h 106"/>
                <a:gd name="T28" fmla="*/ 0 w 76"/>
                <a:gd name="T29" fmla="*/ 70 h 106"/>
                <a:gd name="T30" fmla="*/ 3 w 76"/>
                <a:gd name="T31" fmla="*/ 70 h 106"/>
                <a:gd name="T32" fmla="*/ 14 w 76"/>
                <a:gd name="T33" fmla="*/ 94 h 106"/>
                <a:gd name="T34" fmla="*/ 38 w 76"/>
                <a:gd name="T35" fmla="*/ 102 h 106"/>
                <a:gd name="T36" fmla="*/ 63 w 76"/>
                <a:gd name="T37" fmla="*/ 96 h 106"/>
                <a:gd name="T38" fmla="*/ 72 w 76"/>
                <a:gd name="T39" fmla="*/ 78 h 106"/>
                <a:gd name="T40" fmla="*/ 61 w 76"/>
                <a:gd name="T41" fmla="*/ 60 h 106"/>
                <a:gd name="T42" fmla="*/ 37 w 76"/>
                <a:gd name="T43" fmla="*/ 51 h 106"/>
                <a:gd name="T44" fmla="*/ 14 w 76"/>
                <a:gd name="T45" fmla="*/ 44 h 106"/>
                <a:gd name="T46" fmla="*/ 2 w 76"/>
                <a:gd name="T47" fmla="*/ 25 h 106"/>
                <a:gd name="T48" fmla="*/ 13 w 76"/>
                <a:gd name="T49" fmla="*/ 6 h 106"/>
                <a:gd name="T50" fmla="*/ 37 w 76"/>
                <a:gd name="T51" fmla="*/ 0 h 106"/>
                <a:gd name="T52" fmla="*/ 62 w 76"/>
                <a:gd name="T5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106">
                  <a:moveTo>
                    <a:pt x="62" y="8"/>
                  </a:moveTo>
                  <a:cubicBezTo>
                    <a:pt x="69" y="14"/>
                    <a:pt x="72" y="22"/>
                    <a:pt x="73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69" y="23"/>
                    <a:pt x="66" y="16"/>
                    <a:pt x="60" y="11"/>
                  </a:cubicBezTo>
                  <a:cubicBezTo>
                    <a:pt x="55" y="6"/>
                    <a:pt x="47" y="3"/>
                    <a:pt x="37" y="3"/>
                  </a:cubicBezTo>
                  <a:cubicBezTo>
                    <a:pt x="27" y="3"/>
                    <a:pt x="20" y="5"/>
                    <a:pt x="14" y="9"/>
                  </a:cubicBezTo>
                  <a:cubicBezTo>
                    <a:pt x="8" y="12"/>
                    <a:pt x="5" y="18"/>
                    <a:pt x="5" y="25"/>
                  </a:cubicBezTo>
                  <a:cubicBezTo>
                    <a:pt x="5" y="32"/>
                    <a:pt x="9" y="37"/>
                    <a:pt x="17" y="41"/>
                  </a:cubicBezTo>
                  <a:cubicBezTo>
                    <a:pt x="20" y="43"/>
                    <a:pt x="27" y="45"/>
                    <a:pt x="38" y="48"/>
                  </a:cubicBezTo>
                  <a:cubicBezTo>
                    <a:pt x="50" y="51"/>
                    <a:pt x="59" y="54"/>
                    <a:pt x="64" y="57"/>
                  </a:cubicBezTo>
                  <a:cubicBezTo>
                    <a:pt x="72" y="62"/>
                    <a:pt x="76" y="69"/>
                    <a:pt x="76" y="78"/>
                  </a:cubicBezTo>
                  <a:cubicBezTo>
                    <a:pt x="76" y="87"/>
                    <a:pt x="72" y="94"/>
                    <a:pt x="65" y="99"/>
                  </a:cubicBezTo>
                  <a:cubicBezTo>
                    <a:pt x="58" y="103"/>
                    <a:pt x="49" y="106"/>
                    <a:pt x="38" y="106"/>
                  </a:cubicBezTo>
                  <a:cubicBezTo>
                    <a:pt x="27" y="106"/>
                    <a:pt x="18" y="103"/>
                    <a:pt x="12" y="97"/>
                  </a:cubicBezTo>
                  <a:cubicBezTo>
                    <a:pt x="5" y="91"/>
                    <a:pt x="1" y="82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81"/>
                    <a:pt x="8" y="89"/>
                    <a:pt x="14" y="94"/>
                  </a:cubicBezTo>
                  <a:cubicBezTo>
                    <a:pt x="20" y="100"/>
                    <a:pt x="28" y="102"/>
                    <a:pt x="38" y="102"/>
                  </a:cubicBezTo>
                  <a:cubicBezTo>
                    <a:pt x="48" y="102"/>
                    <a:pt x="56" y="100"/>
                    <a:pt x="63" y="96"/>
                  </a:cubicBezTo>
                  <a:cubicBezTo>
                    <a:pt x="69" y="91"/>
                    <a:pt x="72" y="86"/>
                    <a:pt x="72" y="78"/>
                  </a:cubicBezTo>
                  <a:cubicBezTo>
                    <a:pt x="72" y="70"/>
                    <a:pt x="69" y="64"/>
                    <a:pt x="61" y="60"/>
                  </a:cubicBezTo>
                  <a:cubicBezTo>
                    <a:pt x="57" y="57"/>
                    <a:pt x="49" y="54"/>
                    <a:pt x="37" y="51"/>
                  </a:cubicBezTo>
                  <a:cubicBezTo>
                    <a:pt x="25" y="48"/>
                    <a:pt x="18" y="46"/>
                    <a:pt x="14" y="44"/>
                  </a:cubicBezTo>
                  <a:cubicBezTo>
                    <a:pt x="6" y="39"/>
                    <a:pt x="2" y="33"/>
                    <a:pt x="2" y="25"/>
                  </a:cubicBezTo>
                  <a:cubicBezTo>
                    <a:pt x="2" y="17"/>
                    <a:pt x="6" y="10"/>
                    <a:pt x="13" y="6"/>
                  </a:cubicBezTo>
                  <a:cubicBezTo>
                    <a:pt x="19" y="2"/>
                    <a:pt x="27" y="0"/>
                    <a:pt x="37" y="0"/>
                  </a:cubicBezTo>
                  <a:cubicBezTo>
                    <a:pt x="48" y="0"/>
                    <a:pt x="56" y="3"/>
                    <a:pt x="62" y="8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899" y="1942"/>
              <a:ext cx="96" cy="179"/>
            </a:xfrm>
            <a:custGeom>
              <a:avLst/>
              <a:gdLst>
                <a:gd name="T0" fmla="*/ 53 w 56"/>
                <a:gd name="T1" fmla="*/ 0 h 104"/>
                <a:gd name="T2" fmla="*/ 56 w 56"/>
                <a:gd name="T3" fmla="*/ 0 h 104"/>
                <a:gd name="T4" fmla="*/ 56 w 56"/>
                <a:gd name="T5" fmla="*/ 70 h 104"/>
                <a:gd name="T6" fmla="*/ 50 w 56"/>
                <a:gd name="T7" fmla="*/ 94 h 104"/>
                <a:gd name="T8" fmla="*/ 27 w 56"/>
                <a:gd name="T9" fmla="*/ 104 h 104"/>
                <a:gd name="T10" fmla="*/ 8 w 56"/>
                <a:gd name="T11" fmla="*/ 97 h 104"/>
                <a:gd name="T12" fmla="*/ 0 w 56"/>
                <a:gd name="T13" fmla="*/ 75 h 104"/>
                <a:gd name="T14" fmla="*/ 0 w 56"/>
                <a:gd name="T15" fmla="*/ 70 h 104"/>
                <a:gd name="T16" fmla="*/ 3 w 56"/>
                <a:gd name="T17" fmla="*/ 70 h 104"/>
                <a:gd name="T18" fmla="*/ 3 w 56"/>
                <a:gd name="T19" fmla="*/ 75 h 104"/>
                <a:gd name="T20" fmla="*/ 27 w 56"/>
                <a:gd name="T21" fmla="*/ 100 h 104"/>
                <a:gd name="T22" fmla="*/ 47 w 56"/>
                <a:gd name="T23" fmla="*/ 92 h 104"/>
                <a:gd name="T24" fmla="*/ 53 w 56"/>
                <a:gd name="T25" fmla="*/ 70 h 104"/>
                <a:gd name="T26" fmla="*/ 53 w 5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104">
                  <a:moveTo>
                    <a:pt x="53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80"/>
                    <a:pt x="54" y="88"/>
                    <a:pt x="50" y="94"/>
                  </a:cubicBezTo>
                  <a:cubicBezTo>
                    <a:pt x="45" y="100"/>
                    <a:pt x="37" y="104"/>
                    <a:pt x="27" y="104"/>
                  </a:cubicBezTo>
                  <a:cubicBezTo>
                    <a:pt x="19" y="104"/>
                    <a:pt x="12" y="101"/>
                    <a:pt x="8" y="97"/>
                  </a:cubicBezTo>
                  <a:cubicBezTo>
                    <a:pt x="2" y="92"/>
                    <a:pt x="0" y="84"/>
                    <a:pt x="0" y="7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92"/>
                    <a:pt x="11" y="100"/>
                    <a:pt x="27" y="100"/>
                  </a:cubicBezTo>
                  <a:cubicBezTo>
                    <a:pt x="36" y="100"/>
                    <a:pt x="43" y="97"/>
                    <a:pt x="47" y="92"/>
                  </a:cubicBezTo>
                  <a:cubicBezTo>
                    <a:pt x="51" y="87"/>
                    <a:pt x="53" y="80"/>
                    <a:pt x="53" y="7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4019" y="1942"/>
              <a:ext cx="142" cy="175"/>
            </a:xfrm>
            <a:custGeom>
              <a:avLst/>
              <a:gdLst>
                <a:gd name="T0" fmla="*/ 0 w 142"/>
                <a:gd name="T1" fmla="*/ 0 h 175"/>
                <a:gd name="T2" fmla="*/ 142 w 142"/>
                <a:gd name="T3" fmla="*/ 0 h 175"/>
                <a:gd name="T4" fmla="*/ 142 w 142"/>
                <a:gd name="T5" fmla="*/ 5 h 175"/>
                <a:gd name="T6" fmla="*/ 73 w 142"/>
                <a:gd name="T7" fmla="*/ 5 h 175"/>
                <a:gd name="T8" fmla="*/ 73 w 142"/>
                <a:gd name="T9" fmla="*/ 175 h 175"/>
                <a:gd name="T10" fmla="*/ 68 w 142"/>
                <a:gd name="T11" fmla="*/ 175 h 175"/>
                <a:gd name="T12" fmla="*/ 68 w 142"/>
                <a:gd name="T13" fmla="*/ 5 h 175"/>
                <a:gd name="T14" fmla="*/ 0 w 142"/>
                <a:gd name="T15" fmla="*/ 5 h 175"/>
                <a:gd name="T16" fmla="*/ 0 w 142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5">
                  <a:moveTo>
                    <a:pt x="0" y="0"/>
                  </a:moveTo>
                  <a:lnTo>
                    <a:pt x="142" y="0"/>
                  </a:lnTo>
                  <a:lnTo>
                    <a:pt x="142" y="5"/>
                  </a:lnTo>
                  <a:lnTo>
                    <a:pt x="73" y="5"/>
                  </a:lnTo>
                  <a:lnTo>
                    <a:pt x="73" y="175"/>
                  </a:lnTo>
                  <a:lnTo>
                    <a:pt x="68" y="175"/>
                  </a:lnTo>
                  <a:lnTo>
                    <a:pt x="6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4183" y="1942"/>
              <a:ext cx="130" cy="179"/>
            </a:xfrm>
            <a:custGeom>
              <a:avLst/>
              <a:gdLst>
                <a:gd name="T0" fmla="*/ 0 w 76"/>
                <a:gd name="T1" fmla="*/ 0 h 104"/>
                <a:gd name="T2" fmla="*/ 4 w 76"/>
                <a:gd name="T3" fmla="*/ 0 h 104"/>
                <a:gd name="T4" fmla="*/ 4 w 76"/>
                <a:gd name="T5" fmla="*/ 62 h 104"/>
                <a:gd name="T6" fmla="*/ 12 w 76"/>
                <a:gd name="T7" fmla="*/ 90 h 104"/>
                <a:gd name="T8" fmla="*/ 38 w 76"/>
                <a:gd name="T9" fmla="*/ 100 h 104"/>
                <a:gd name="T10" fmla="*/ 65 w 76"/>
                <a:gd name="T11" fmla="*/ 90 h 104"/>
                <a:gd name="T12" fmla="*/ 73 w 76"/>
                <a:gd name="T13" fmla="*/ 62 h 104"/>
                <a:gd name="T14" fmla="*/ 73 w 76"/>
                <a:gd name="T15" fmla="*/ 0 h 104"/>
                <a:gd name="T16" fmla="*/ 76 w 76"/>
                <a:gd name="T17" fmla="*/ 0 h 104"/>
                <a:gd name="T18" fmla="*/ 76 w 76"/>
                <a:gd name="T19" fmla="*/ 62 h 104"/>
                <a:gd name="T20" fmla="*/ 68 w 76"/>
                <a:gd name="T21" fmla="*/ 92 h 104"/>
                <a:gd name="T22" fmla="*/ 38 w 76"/>
                <a:gd name="T23" fmla="*/ 104 h 104"/>
                <a:gd name="T24" fmla="*/ 9 w 76"/>
                <a:gd name="T25" fmla="*/ 92 h 104"/>
                <a:gd name="T26" fmla="*/ 0 w 76"/>
                <a:gd name="T27" fmla="*/ 62 h 104"/>
                <a:gd name="T28" fmla="*/ 0 w 76"/>
                <a:gd name="T2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74"/>
                    <a:pt x="6" y="83"/>
                    <a:pt x="12" y="90"/>
                  </a:cubicBezTo>
                  <a:cubicBezTo>
                    <a:pt x="17" y="97"/>
                    <a:pt x="26" y="100"/>
                    <a:pt x="38" y="100"/>
                  </a:cubicBezTo>
                  <a:cubicBezTo>
                    <a:pt x="50" y="100"/>
                    <a:pt x="59" y="97"/>
                    <a:pt x="65" y="90"/>
                  </a:cubicBezTo>
                  <a:cubicBezTo>
                    <a:pt x="70" y="83"/>
                    <a:pt x="73" y="74"/>
                    <a:pt x="73" y="6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75"/>
                    <a:pt x="73" y="85"/>
                    <a:pt x="68" y="92"/>
                  </a:cubicBezTo>
                  <a:cubicBezTo>
                    <a:pt x="61" y="100"/>
                    <a:pt x="52" y="104"/>
                    <a:pt x="38" y="104"/>
                  </a:cubicBezTo>
                  <a:cubicBezTo>
                    <a:pt x="25" y="104"/>
                    <a:pt x="15" y="100"/>
                    <a:pt x="9" y="92"/>
                  </a:cubicBezTo>
                  <a:cubicBezTo>
                    <a:pt x="3" y="85"/>
                    <a:pt x="0" y="75"/>
                    <a:pt x="0" y="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8" name="直接连接符 17"/>
          <p:cNvCxnSpPr>
            <a:stCxn id="10" idx="36"/>
          </p:cNvCxnSpPr>
          <p:nvPr/>
        </p:nvCxnSpPr>
        <p:spPr>
          <a:xfrm flipH="1" flipV="1">
            <a:off x="6" y="672215"/>
            <a:ext cx="9605838" cy="7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文本&#10;&#10;中度可信度描述已自动生成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878"/>
            <a:ext cx="1706880" cy="5611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95300" y="886913"/>
            <a:ext cx="11201400" cy="2069647"/>
          </a:xfrm>
        </p:spPr>
        <p:txBody>
          <a:bodyPr/>
          <a:lstStyle/>
          <a:p>
            <a:r>
              <a:rPr lang="zh-CN" altLang="en-US" sz="4000" dirty="0">
                <a:solidFill>
                  <a:schemeClr val="bg1"/>
                </a:solidFill>
                <a:cs typeface="+mj-lt"/>
              </a:rPr>
              <a:t>Self-similar decomposition of the hierarchical merger tree of dark matter halos</a:t>
            </a:r>
            <a:endParaRPr lang="zh-CN" altLang="en-US" sz="4000" dirty="0">
              <a:solidFill>
                <a:schemeClr val="bg1"/>
              </a:solidFill>
              <a:cs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1214100" cy="68040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 Regular" panose="02020603050405020304" charset="0"/>
                <a:cs typeface="Times New Roman Regular" panose="02020603050405020304" charset="0"/>
              </a:rPr>
              <a:t>Wenkang Jiang </a:t>
            </a:r>
            <a:endParaRPr lang="en-US" sz="36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20" name="副标题 2"/>
          <p:cNvSpPr txBox="1"/>
          <p:nvPr/>
        </p:nvSpPr>
        <p:spPr>
          <a:xfrm>
            <a:off x="495300" y="4290596"/>
            <a:ext cx="11214100" cy="6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 Regular" panose="02020603050405020304" charset="0"/>
                <a:ea typeface="宋体" pitchFamily="2" charset="-122"/>
                <a:cs typeface="Times New Roman Regular" panose="02020603050405020304" charset="0"/>
              </a:rPr>
              <a:t>Supervisor: Jiaxin Han</a:t>
            </a:r>
            <a:endParaRPr lang="en-US" sz="3600" dirty="0">
              <a:latin typeface="Times New Roman Regular" panose="02020603050405020304" charset="0"/>
              <a:ea typeface="宋体" pitchFamily="2" charset="-122"/>
              <a:cs typeface="Times New Roman Regular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65220" y="5200650"/>
            <a:ext cx="5213350" cy="589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90204" pitchFamily="34" charset="0"/>
            </a:pPr>
            <a:r>
              <a:rPr lang="en-US" sz="3600" dirty="0">
                <a:latin typeface="Times New Roman Regular" panose="02020603050405020304" charset="0"/>
                <a:ea typeface="宋体" pitchFamily="2" charset="-122"/>
                <a:cs typeface="Times New Roman Regular" panose="02020603050405020304" charset="0"/>
              </a:rPr>
              <a:t>arxiv:2502.20181 </a:t>
            </a:r>
            <a:endParaRPr lang="en-US" sz="3600" dirty="0">
              <a:latin typeface="Times New Roman Regular" panose="02020603050405020304" charset="0"/>
              <a:ea typeface="宋体" pitchFamily="2" charset="-122"/>
              <a:cs typeface="Times New Roman Regular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 descr="merger_peak_ratio_compare3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835" y="4392930"/>
            <a:ext cx="2448560" cy="21355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Arial Bold" panose="020B0604020202090204" charset="0"/>
                <a:cs typeface="Arial Bold" panose="020B0604020202090204" charset="0"/>
                <a:sym typeface="+mn-ea"/>
              </a:rPr>
              <a:t>Model Applications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742690" y="1343660"/>
            <a:ext cx="2338705" cy="2721610"/>
            <a:chOff x="5485" y="1287"/>
            <a:chExt cx="7337" cy="799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5" y="1751"/>
              <a:ext cx="7337" cy="7532"/>
            </a:xfrm>
            <a:prstGeom prst="rect">
              <a:avLst/>
            </a:prstGeom>
          </p:spPr>
        </p:pic>
        <p:pic>
          <p:nvPicPr>
            <p:cNvPr id="16" name="334E55B0-647D-440b-865C-3EC943EB4CBC-3" descr="/private/var/folders/s0/dxv4ljxd10s46zphkr0xt2fw0000gn/T/com.kingsoft.wpsoffice.mac/wpsoffice.kgzhpswpsoffi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4" y="1287"/>
              <a:ext cx="3681" cy="465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6644640" y="1218565"/>
            <a:ext cx="2743200" cy="2733040"/>
            <a:chOff x="1017" y="1076"/>
            <a:chExt cx="9339" cy="9149"/>
          </a:xfrm>
        </p:grpSpPr>
        <p:grpSp>
          <p:nvGrpSpPr>
            <p:cNvPr id="13" name="组合 12"/>
            <p:cNvGrpSpPr/>
            <p:nvPr/>
          </p:nvGrpSpPr>
          <p:grpSpPr>
            <a:xfrm>
              <a:off x="1017" y="2300"/>
              <a:ext cx="9339" cy="7925"/>
              <a:chOff x="2850" y="1550"/>
              <a:chExt cx="10383" cy="881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0" y="1550"/>
                <a:ext cx="8133" cy="7699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3" y="2938"/>
                <a:ext cx="825" cy="6435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0" y="4460"/>
                <a:ext cx="900" cy="188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0" y="9231"/>
                <a:ext cx="7815" cy="1129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87" y="2724"/>
                <a:ext cx="3000" cy="296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/>
                <p:cNvSpPr txBox="1"/>
                <p:nvPr/>
              </p:nvSpPr>
              <p:spPr>
                <a:xfrm>
                  <a:off x="4655" y="1076"/>
                  <a:ext cx="4086" cy="122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𝜇</m:t>
                        </m:r>
                        <m:r>
                          <a:rPr lang="en-US" altLang="zh-CN" sz="1600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16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−</m:t>
                            </m:r>
                            <m:r>
                              <a:rPr lang="en-US" altLang="zh-CN" sz="1600" i="1">
                                <a:latin typeface="DejaVu Math TeX Gyre" panose="02000503000000000000" charset="0"/>
                                <a:cs typeface="DejaVu Math TeX Gyre" panose="02000503000000000000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CN" altLang="en-US" sz="1600"/>
                </a:p>
              </p:txBody>
            </p:sp>
          </mc:Choice>
          <mc:Fallback>
            <p:sp>
              <p:nvSpPr>
                <p:cNvPr id="21" name="文本框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5" y="1076"/>
                  <a:ext cx="4086" cy="1225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文本框 21"/>
          <p:cNvSpPr txBox="1"/>
          <p:nvPr/>
        </p:nvSpPr>
        <p:spPr>
          <a:xfrm>
            <a:off x="6403975" y="866140"/>
            <a:ext cx="3793490" cy="324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400"/>
              <a:t>Accretion redshift</a:t>
            </a:r>
            <a:endParaRPr lang="en-US" altLang="zh-CN" sz="1400"/>
          </a:p>
        </p:txBody>
      </p:sp>
      <p:sp>
        <p:nvSpPr>
          <p:cNvPr id="23" name="文本框 22"/>
          <p:cNvSpPr txBox="1"/>
          <p:nvPr/>
        </p:nvSpPr>
        <p:spPr>
          <a:xfrm>
            <a:off x="2962275" y="867410"/>
            <a:ext cx="40798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Composition of the subhalo population</a:t>
            </a:r>
            <a:endParaRPr lang="en-US" altLang="zh-CN" sz="1400"/>
          </a:p>
        </p:txBody>
      </p:sp>
      <p:sp>
        <p:nvSpPr>
          <p:cNvPr id="26" name="文本框 25"/>
          <p:cNvSpPr txBox="1"/>
          <p:nvPr/>
        </p:nvSpPr>
        <p:spPr>
          <a:xfrm>
            <a:off x="3119120" y="4112895"/>
            <a:ext cx="39230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Initial merger ratio</a:t>
            </a:r>
            <a:endParaRPr lang="en-US" altLang="zh-CN" sz="1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2150" y="4411980"/>
            <a:ext cx="2449195" cy="21355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03975" y="4081780"/>
            <a:ext cx="39230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Subhalo accretion rate</a:t>
            </a:r>
            <a:endParaRPr lang="en-US" altLang="zh-CN" sz="140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9/15</a:t>
            </a:r>
            <a:endParaRPr lang="en-US" altLang="zh-CN" smtClean="0"/>
          </a:p>
        </p:txBody>
      </p:sp>
      <p:sp>
        <p:nvSpPr>
          <p:cNvPr id="3" name="文本框 2"/>
          <p:cNvSpPr txBox="1"/>
          <p:nvPr/>
        </p:nvSpPr>
        <p:spPr>
          <a:xfrm rot="16200000">
            <a:off x="2148840" y="2665095"/>
            <a:ext cx="2757170" cy="429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600"/>
              <a:t>Fraction</a:t>
            </a:r>
            <a:endParaRPr lang="en-US" altLang="zh-CN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2975" y="1153795"/>
            <a:ext cx="5099050" cy="523430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42375" y="1370330"/>
            <a:ext cx="3058795" cy="1945640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wrap="square" rtlCol="0">
            <a:noAutofit/>
          </a:bodyPr>
          <a:p>
            <a:r>
              <a:rPr sz="2400">
                <a:solidFill>
                  <a:schemeClr val="tx1"/>
                </a:solidFill>
                <a:latin typeface="Times New Roman Regular" panose="02020603050405020304" charset="0"/>
                <a:ea typeface="宋体" pitchFamily="2" charset="-122"/>
                <a:cs typeface="Times New Roman Regular" panose="02020603050405020304" charset="0"/>
              </a:rPr>
              <a:t>Only </a:t>
            </a:r>
            <a:r>
              <a:rPr sz="2400" b="1">
                <a:solidFill>
                  <a:schemeClr val="accent3"/>
                </a:solidFill>
                <a:latin typeface="Times New Roman Bold" panose="02020603050405020304" charset="0"/>
                <a:ea typeface="宋体" pitchFamily="2" charset="-122"/>
                <a:cs typeface="Times New Roman Bold" panose="02020603050405020304" charset="0"/>
              </a:rPr>
              <a:t>40%</a:t>
            </a:r>
            <a:r>
              <a:rPr sz="2400">
                <a:solidFill>
                  <a:schemeClr val="tx1"/>
                </a:solidFill>
                <a:latin typeface="Times New Roman Regular" panose="02020603050405020304" charset="0"/>
                <a:ea typeface="宋体" pitchFamily="2" charset="-122"/>
                <a:cs typeface="Times New Roman Regular" panose="02020603050405020304" charset="0"/>
              </a:rPr>
              <a:t> of the top 100 subhalos by mass originate from </a:t>
            </a:r>
            <a:r>
              <a:rPr lang="en-US" sz="2400" b="1">
                <a:solidFill>
                  <a:schemeClr val="accent3"/>
                </a:solidFill>
                <a:latin typeface="Times New Roman Bold" panose="02020603050405020304" charset="0"/>
                <a:ea typeface="宋体" pitchFamily="2" charset="-122"/>
                <a:cs typeface="Times New Roman Bold" panose="02020603050405020304" charset="0"/>
              </a:rPr>
              <a:t>direct mergers</a:t>
            </a:r>
            <a:r>
              <a:rPr lang="en-US" sz="2400">
                <a:solidFill>
                  <a:srgbClr val="FF0000"/>
                </a:solidFill>
                <a:latin typeface="Times New Roman Regular" panose="02020603050405020304" charset="0"/>
                <a:ea typeface="宋体" pitchFamily="2" charset="-122"/>
                <a:cs typeface="Times New Roman Regular" panose="02020603050405020304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  <a:ea typeface="宋体" pitchFamily="2" charset="-122"/>
                <a:cs typeface="Times New Roman Regular" panose="02020603050405020304" charset="0"/>
              </a:rPr>
              <a:t>with main halos</a:t>
            </a:r>
            <a:r>
              <a:rPr sz="2400">
                <a:solidFill>
                  <a:schemeClr val="tx1"/>
                </a:solidFill>
                <a:latin typeface="Times New Roman Regular" panose="02020603050405020304" charset="0"/>
                <a:ea typeface="宋体" pitchFamily="2" charset="-122"/>
                <a:cs typeface="Times New Roman Regular" panose="02020603050405020304" charset="0"/>
              </a:rPr>
              <a:t>.</a:t>
            </a:r>
            <a:endParaRPr sz="2400">
              <a:solidFill>
                <a:schemeClr val="tx1"/>
              </a:solidFill>
              <a:latin typeface="Times New Roman Regular" panose="02020603050405020304" charset="0"/>
              <a:ea typeface="宋体" pitchFamily="2" charset="-122"/>
              <a:cs typeface="Times New Roman Regular" panose="0202060305040502030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6466840" y="1945640"/>
            <a:ext cx="2315845" cy="53975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06680" y="3846830"/>
            <a:ext cx="2743200" cy="1847215"/>
          </a:xfrm>
          <a:prstGeom prst="rect">
            <a:avLst/>
          </a:prstGeom>
          <a:noFill/>
          <a:ln w="28575" cmpd="sng">
            <a:solidFill>
              <a:schemeClr val="accent2"/>
            </a:solidFill>
            <a:prstDash val="solid"/>
          </a:ln>
        </p:spPr>
        <p:txBody>
          <a:bodyPr wrap="square" rtlCol="0">
            <a:noAutofit/>
          </a:bodyPr>
          <a:p>
            <a:pPr algn="just"/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  <a:ea typeface="宋体" pitchFamily="2" charset="-122"/>
                <a:cs typeface="Times New Roman Regular" panose="02020603050405020304" charset="0"/>
              </a:rPr>
              <a:t>The </a:t>
            </a:r>
            <a:r>
              <a:rPr lang="en-US" sz="2400" b="1">
                <a:solidFill>
                  <a:schemeClr val="accent3"/>
                </a:solidFill>
                <a:latin typeface="Times New Roman Bold" panose="02020603050405020304" charset="0"/>
                <a:ea typeface="宋体" pitchFamily="2" charset="-122"/>
                <a:cs typeface="Times New Roman Bold" panose="02020603050405020304" charset="0"/>
              </a:rPr>
              <a:t>higher-level</a:t>
            </a:r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  <a:ea typeface="宋体" pitchFamily="2" charset="-122"/>
                <a:cs typeface="Times New Roman Regular" panose="02020603050405020304" charset="0"/>
              </a:rPr>
              <a:t> subhalos become more popular  with decreasing peak mass ratio.</a:t>
            </a:r>
            <a:endParaRPr lang="en-US" sz="2400">
              <a:solidFill>
                <a:schemeClr val="tx1"/>
              </a:solidFill>
              <a:latin typeface="Times New Roman Regular" panose="02020603050405020304" charset="0"/>
              <a:ea typeface="宋体" pitchFamily="2" charset="-122"/>
              <a:cs typeface="Times New Roman Regular" panose="02020603050405020304" charset="0"/>
            </a:endParaRPr>
          </a:p>
          <a:p>
            <a:pPr algn="just"/>
            <a:r>
              <a:rPr lang="en-US" sz="2400">
                <a:solidFill>
                  <a:schemeClr val="tx1"/>
                </a:solidFill>
                <a:latin typeface="Times New Roman Regular" panose="02020603050405020304" charset="0"/>
                <a:ea typeface="宋体" pitchFamily="2" charset="-122"/>
                <a:cs typeface="Times New Roman Regular" panose="02020603050405020304" charset="0"/>
              </a:rPr>
              <a:t> </a:t>
            </a:r>
            <a:endParaRPr lang="en-US" sz="2400">
              <a:solidFill>
                <a:schemeClr val="tx1"/>
              </a:solidFill>
              <a:latin typeface="Times New Roman Regular" panose="02020603050405020304" charset="0"/>
              <a:ea typeface="宋体" pitchFamily="2" charset="-122"/>
              <a:cs typeface="Times New Roman Regular" panose="0202060305040502030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431280" y="1409700"/>
            <a:ext cx="0" cy="4340225"/>
          </a:xfrm>
          <a:prstGeom prst="line">
            <a:avLst/>
          </a:prstGeom>
          <a:ln w="50800" cmpd="sng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Arial Bold" panose="020B0604020202090204" charset="0"/>
                <a:cs typeface="Arial Bold" panose="020B0604020202090204" charset="0"/>
                <a:sym typeface="+mn-ea"/>
              </a:rPr>
              <a:t>Model Applications</a:t>
            </a: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845560" y="3931285"/>
            <a:ext cx="2447290" cy="1846580"/>
          </a:xfrm>
          <a:prstGeom prst="rect">
            <a:avLst/>
          </a:prstGeom>
          <a:noFill/>
          <a:ln w="53975" cmpd="sng">
            <a:solidFill>
              <a:schemeClr val="accent6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10/15</a:t>
            </a:r>
            <a:endParaRPr lang="en-US" altLang="zh-CN" smtClean="0"/>
          </a:p>
        </p:txBody>
      </p:sp>
      <p:sp>
        <p:nvSpPr>
          <p:cNvPr id="2" name="文本框 1"/>
          <p:cNvSpPr txBox="1"/>
          <p:nvPr/>
        </p:nvSpPr>
        <p:spPr>
          <a:xfrm rot="16200000">
            <a:off x="1520825" y="3168015"/>
            <a:ext cx="3347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/>
              <a:t>Fraction</a:t>
            </a:r>
            <a:endParaRPr lang="en-US" altLang="zh-CN" sz="2800"/>
          </a:p>
        </p:txBody>
      </p:sp>
      <p:pic>
        <p:nvPicPr>
          <p:cNvPr id="16" name="334E55B0-647D-440b-865C-3EC943EB4CBC-16" descr="/private/var/folders/s0/dxv4ljxd10s46zphkr0xt2fw0000gn/T/com.kingsoft.wpsoffice.mac/wpsoffice.kgzhps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140" y="816928"/>
            <a:ext cx="2553970" cy="32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23" grpId="0" bldLvl="0" animBg="1"/>
      <p:bldP spid="17" grpId="1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0" y="789940"/>
            <a:ext cx="7364730" cy="5736590"/>
            <a:chOff x="4665" y="1364"/>
            <a:chExt cx="11598" cy="9034"/>
          </a:xfrm>
        </p:grpSpPr>
        <p:pic>
          <p:nvPicPr>
            <p:cNvPr id="6" name="图片 5" descr="merger_peak_ratio_compare3_0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21" y="6918"/>
              <a:ext cx="3856" cy="3481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5894" y="2116"/>
              <a:ext cx="3683" cy="4286"/>
              <a:chOff x="5485" y="1287"/>
              <a:chExt cx="7337" cy="7996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85" y="1751"/>
                <a:ext cx="7337" cy="7532"/>
              </a:xfrm>
              <a:prstGeom prst="rect">
                <a:avLst/>
              </a:prstGeom>
            </p:spPr>
          </p:pic>
          <p:pic>
            <p:nvPicPr>
              <p:cNvPr id="19" name="334E55B0-647D-440b-865C-3EC943EB4CBC-13" descr="/private/var/folders/s0/dxv4ljxd10s46zphkr0xt2fw0000gn/T/com.kingsoft.wpsoffice.mac/wpsoffice.kgzhpswpsoffi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4" y="1287"/>
                <a:ext cx="3681" cy="465"/>
              </a:xfrm>
              <a:prstGeom prst="rect">
                <a:avLst/>
              </a:prstGeom>
            </p:spPr>
          </p:pic>
        </p:grpSp>
        <p:grpSp>
          <p:nvGrpSpPr>
            <p:cNvPr id="20" name="组合 19"/>
            <p:cNvGrpSpPr/>
            <p:nvPr/>
          </p:nvGrpSpPr>
          <p:grpSpPr>
            <a:xfrm>
              <a:off x="10464" y="1919"/>
              <a:ext cx="4320" cy="4304"/>
              <a:chOff x="1017" y="1076"/>
              <a:chExt cx="9339" cy="9149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017" y="2300"/>
                <a:ext cx="9339" cy="7925"/>
                <a:chOff x="2850" y="1550"/>
                <a:chExt cx="10383" cy="8810"/>
              </a:xfrm>
            </p:grpSpPr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00" y="1550"/>
                  <a:ext cx="8133" cy="7699"/>
                </a:xfrm>
                <a:prstGeom prst="rect">
                  <a:avLst/>
                </a:prstGeom>
              </p:spPr>
            </p:pic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63" y="2938"/>
                  <a:ext cx="825" cy="6435"/>
                </a:xfrm>
                <a:prstGeom prst="rect">
                  <a:avLst/>
                </a:prstGeom>
              </p:spPr>
            </p:pic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50" y="4460"/>
                  <a:ext cx="900" cy="1880"/>
                </a:xfrm>
                <a:prstGeom prst="rect">
                  <a:avLst/>
                </a:prstGeom>
              </p:spPr>
            </p:pic>
            <p:pic>
              <p:nvPicPr>
                <p:cNvPr id="29" name="图片 2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00" y="9231"/>
                  <a:ext cx="7815" cy="1129"/>
                </a:xfrm>
                <a:prstGeom prst="rect">
                  <a:avLst/>
                </a:prstGeom>
              </p:spPr>
            </p:pic>
            <p:pic>
              <p:nvPicPr>
                <p:cNvPr id="30" name="图片 2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87" y="2724"/>
                  <a:ext cx="3000" cy="2960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文本框 30"/>
                  <p:cNvSpPr txBox="1"/>
                  <p:nvPr/>
                </p:nvSpPr>
                <p:spPr>
                  <a:xfrm>
                    <a:off x="4655" y="1076"/>
                    <a:ext cx="4086" cy="1225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t">
                    <a:noAutofit/>
                  </a:bodyPr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𝜇</m:t>
                          </m:r>
                          <m:r>
                            <a:rPr lang="en-US" altLang="zh-CN" sz="1600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−</m:t>
                              </m:r>
                              <m:r>
                                <a:rPr lang="en-US" altLang="zh-CN" sz="1600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1600"/>
                  </a:p>
                </p:txBody>
              </p:sp>
            </mc:Choice>
            <mc:Fallback>
              <p:sp>
                <p:nvSpPr>
                  <p:cNvPr id="31" name="文本框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5" y="1076"/>
                    <a:ext cx="4086" cy="1225"/>
                  </a:xfrm>
                  <a:prstGeom prst="rect">
                    <a:avLst/>
                  </a:prstGeom>
                  <a:blipFill rotWithShape="1">
                    <a:blip r:embed="rId9"/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2" name="文本框 31"/>
            <p:cNvSpPr txBox="1"/>
            <p:nvPr/>
          </p:nvSpPr>
          <p:spPr>
            <a:xfrm>
              <a:off x="10085" y="1364"/>
              <a:ext cx="5974" cy="5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en-US" altLang="zh-CN" sz="1400"/>
                <a:t>Accretion redshift</a:t>
              </a:r>
              <a:endParaRPr lang="en-US" altLang="zh-CN" sz="140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665" y="1366"/>
              <a:ext cx="642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400"/>
                <a:t>Composition of the subhalo population</a:t>
              </a:r>
              <a:endParaRPr lang="en-US" altLang="zh-CN" sz="140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12" y="6477"/>
              <a:ext cx="617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400"/>
                <a:t>Initial merger ratio</a:t>
              </a:r>
              <a:endParaRPr lang="en-US" altLang="zh-CN" sz="1400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090" y="6948"/>
              <a:ext cx="3857" cy="3363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10085" y="6428"/>
              <a:ext cx="6178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400"/>
                <a:t>Subhalo accretion rate</a:t>
              </a:r>
              <a:endParaRPr lang="en-US" altLang="zh-CN" sz="1400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7009765" y="1880870"/>
            <a:ext cx="5322570" cy="4130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400">
                <a:latin typeface="Arial Regular" panose="020B0604020202090204" charset="0"/>
                <a:cs typeface="Arial Regular" panose="020B0604020202090204" charset="0"/>
              </a:rPr>
              <a:t>Low-mass subhalos are dominated by </a:t>
            </a:r>
            <a:r>
              <a:rPr lang="en-US" altLang="zh-CN" sz="2400" b="1">
                <a:solidFill>
                  <a:schemeClr val="accent3"/>
                </a:solidFill>
                <a:latin typeface="Arial Bold" panose="020B0604020202090204" charset="0"/>
                <a:cs typeface="Arial Bold" panose="020B0604020202090204" charset="0"/>
              </a:rPr>
              <a:t>high-level</a:t>
            </a:r>
            <a:r>
              <a:rPr lang="en-US" altLang="zh-CN" sz="2400">
                <a:latin typeface="Arial Regular" panose="020B0604020202090204" charset="0"/>
                <a:cs typeface="Arial Regular" panose="020B0604020202090204" charset="0"/>
              </a:rPr>
              <a:t> ones.</a:t>
            </a:r>
            <a:endParaRPr lang="en-US" altLang="zh-CN" sz="2400">
              <a:latin typeface="Arial Regular" panose="020B0604020202090204" charset="0"/>
              <a:cs typeface="Arial Regular" panose="020B0604020202090204" charset="0"/>
            </a:endParaRPr>
          </a:p>
          <a:p>
            <a:pPr indent="0">
              <a:buFont typeface="Arial" panose="020B0604020202090204" pitchFamily="34" charset="0"/>
              <a:buNone/>
            </a:pPr>
            <a:endParaRPr lang="en-US" altLang="zh-CN" sz="2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400">
                <a:latin typeface="Arial Regular" panose="020B0604020202090204" charset="0"/>
                <a:cs typeface="Arial Regular" panose="020B0604020202090204" charset="0"/>
              </a:rPr>
              <a:t>High-level subhalos are built up more </a:t>
            </a:r>
            <a:r>
              <a:rPr lang="en-US" altLang="zh-CN" sz="2400" b="1">
                <a:solidFill>
                  <a:schemeClr val="accent3"/>
                </a:solidFill>
                <a:latin typeface="Arial Regular" panose="020B0604020202090204" charset="0"/>
                <a:cs typeface="Arial Regular" panose="020B0604020202090204" charset="0"/>
              </a:rPr>
              <a:t>recently</a:t>
            </a:r>
            <a:r>
              <a:rPr lang="en-US" altLang="zh-CN" sz="2400">
                <a:latin typeface="Arial Regular" panose="020B0604020202090204" charset="0"/>
                <a:cs typeface="Arial Regular" panose="020B0604020202090204" charset="0"/>
              </a:rPr>
              <a:t>.</a:t>
            </a:r>
            <a:endParaRPr lang="en-US" altLang="zh-CN" sz="2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400">
                <a:latin typeface="Arial Regular" panose="020B0604020202090204" charset="0"/>
                <a:cs typeface="Arial Regular" panose="020B0604020202090204" charset="0"/>
              </a:rPr>
              <a:t>Majority of high-level ones have experienced </a:t>
            </a:r>
            <a:r>
              <a:rPr lang="en-US" altLang="zh-CN" sz="2400" b="1">
                <a:solidFill>
                  <a:schemeClr val="accent3"/>
                </a:solidFill>
                <a:latin typeface="Arial Bold" panose="020B0604020202090204" charset="0"/>
                <a:cs typeface="Arial Bold" panose="020B0604020202090204" charset="0"/>
              </a:rPr>
              <a:t>major mergers</a:t>
            </a:r>
            <a:r>
              <a:rPr lang="en-US" altLang="zh-CN" sz="2400">
                <a:latin typeface="Arial Regular" panose="020B0604020202090204" charset="0"/>
                <a:cs typeface="Arial Regular" panose="020B0604020202090204" charset="0"/>
              </a:rPr>
              <a:t>.</a:t>
            </a:r>
            <a:endParaRPr lang="en-US" altLang="zh-CN" sz="2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400">
              <a:latin typeface="Arial Regular" panose="020B0604020202090204" charset="0"/>
              <a:cs typeface="Arial Regular" panose="020B0604020202090204" charset="0"/>
            </a:endParaRPr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400" b="1">
                <a:latin typeface="Arial Bold" panose="020B0604020202090204" charset="0"/>
                <a:cs typeface="Arial Bold" panose="020B0604020202090204" charset="0"/>
              </a:rPr>
              <a:t>...</a:t>
            </a:r>
            <a:endParaRPr lang="en-US" altLang="zh-CN" sz="2400" b="1"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41" name="灯片编号占位符 4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11/15</a:t>
            </a:r>
            <a:endParaRPr lang="en-US" altLang="zh-CN" smtClean="0"/>
          </a:p>
        </p:txBody>
      </p:sp>
      <p:sp>
        <p:nvSpPr>
          <p:cNvPr id="3" name="文本框 2"/>
          <p:cNvSpPr txBox="1"/>
          <p:nvPr/>
        </p:nvSpPr>
        <p:spPr>
          <a:xfrm rot="16200000">
            <a:off x="-681355" y="2409190"/>
            <a:ext cx="2757170" cy="4298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600"/>
              <a:t>Fraction</a:t>
            </a:r>
            <a:endParaRPr lang="en-US" altLang="zh-CN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Non-universality from other definitions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700530" y="5596255"/>
            <a:ext cx="9681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The</a:t>
            </a:r>
            <a:r>
              <a:rPr lang="en-US" altLang="zh-CN" b="1">
                <a:solidFill>
                  <a:schemeClr val="accent3"/>
                </a:solidFill>
                <a:latin typeface="Arial Bold" panose="020B0604020202090204" charset="0"/>
                <a:cs typeface="Arial Bold" panose="020B0604020202090204" charset="0"/>
              </a:rPr>
              <a:t> non-universality</a:t>
            </a:r>
            <a:r>
              <a:rPr lang="en-US" altLang="zh-CN"/>
              <a:t> emerges for the halo boundary determined by SO. 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12/15</a:t>
            </a:r>
            <a:endParaRPr lang="en-US" altLang="zh-CN" smtClean="0"/>
          </a:p>
        </p:txBody>
      </p:sp>
      <p:pic>
        <p:nvPicPr>
          <p:cNvPr id="3" name="图片 2" descr="Mem_200C_3_R_PP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265" y="1009015"/>
            <a:ext cx="4553585" cy="4330065"/>
          </a:xfrm>
          <a:prstGeom prst="rect">
            <a:avLst/>
          </a:prstGeom>
        </p:spPr>
      </p:pic>
      <p:pic>
        <p:nvPicPr>
          <p:cNvPr id="7" name="图片 6" descr="Mem_Vir_3_R_P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885" y="1009015"/>
            <a:ext cx="4552950" cy="432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gamma_de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5675" y="1007745"/>
            <a:ext cx="9445625" cy="53149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Mass Conservation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13/15</a:t>
            </a:r>
            <a:endParaRPr lang="en-US" altLang="zh-CN" smtClean="0"/>
          </a:p>
        </p:txBody>
      </p:sp>
      <p:sp>
        <p:nvSpPr>
          <p:cNvPr id="11" name="下箭头 10"/>
          <p:cNvSpPr/>
          <p:nvPr/>
        </p:nvSpPr>
        <p:spPr>
          <a:xfrm rot="3540000">
            <a:off x="4391660" y="1609725"/>
            <a:ext cx="379095" cy="533400"/>
          </a:xfrm>
          <a:prstGeom prst="downArrow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907280" y="1533525"/>
            <a:ext cx="4110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Newly accreted subhalos 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1734185" y="5354320"/>
            <a:ext cx="888619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/>
            <a:r>
              <a:rPr lang="en-US" altLang="zh-CN" sz="2400" b="0" i="0">
                <a:solidFill>
                  <a:srgbClr val="2C2C36"/>
                </a:solidFill>
                <a:latin typeface="Arial Regular" panose="020B0604020202090204" charset="0"/>
                <a:ea typeface="-apple-system"/>
                <a:cs typeface="Arial Regular" panose="020B0604020202090204" charset="0"/>
              </a:rPr>
              <a:t>The universality implies that gamma must remain </a:t>
            </a:r>
            <a:r>
              <a:rPr lang="en-US" altLang="zh-CN" sz="2400" b="1" i="0">
                <a:solidFill>
                  <a:schemeClr val="accent3"/>
                </a:solidFill>
                <a:latin typeface="Arial Bold" panose="020B0604020202090204" charset="0"/>
                <a:ea typeface="-apple-system"/>
                <a:cs typeface="Arial Bold" panose="020B0604020202090204" charset="0"/>
              </a:rPr>
              <a:t>constant </a:t>
            </a:r>
            <a:r>
              <a:rPr lang="en-US" altLang="zh-CN" sz="2400" b="0" i="0">
                <a:solidFill>
                  <a:srgbClr val="2C2C36"/>
                </a:solidFill>
                <a:latin typeface="Arial Regular" panose="020B0604020202090204" charset="0"/>
                <a:ea typeface="-apple-system"/>
                <a:cs typeface="Arial Regular" panose="020B0604020202090204" charset="0"/>
              </a:rPr>
              <a:t>across halos of </a:t>
            </a:r>
            <a:r>
              <a:rPr lang="en-US" altLang="zh-CN" sz="2400" b="0" i="0">
                <a:solidFill>
                  <a:srgbClr val="2C2C36"/>
                </a:solidFill>
                <a:latin typeface="Arial Regular" panose="020B0604020202090204" charset="0"/>
                <a:ea typeface="-apple-system"/>
                <a:cs typeface="Arial Regular" panose="020B0604020202090204" charset="0"/>
              </a:rPr>
              <a:t>different         and       .    </a:t>
            </a:r>
            <a:endParaRPr lang="en-US" altLang="zh-CN" sz="2400" b="0" i="0">
              <a:solidFill>
                <a:srgbClr val="2C2C36"/>
              </a:solidFill>
              <a:latin typeface="Arial Regular" panose="020B0604020202090204" charset="0"/>
              <a:ea typeface="-apple-system"/>
              <a:cs typeface="Arial Regular" panose="020B0604020202090204" charset="0"/>
            </a:endParaRPr>
          </a:p>
        </p:txBody>
      </p:sp>
      <p:pic>
        <p:nvPicPr>
          <p:cNvPr id="14" name="334E55B0-647D-440b-865C-3EC943EB4CBC-14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45" y="5800725"/>
            <a:ext cx="481965" cy="300355"/>
          </a:xfrm>
          <a:prstGeom prst="rect">
            <a:avLst/>
          </a:prstGeom>
        </p:spPr>
      </p:pic>
      <p:pic>
        <p:nvPicPr>
          <p:cNvPr id="15" name="334E55B0-647D-440b-865C-3EC943EB4CBC-15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80" y="5806440"/>
            <a:ext cx="263525" cy="27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Self-consistent Halo Boundary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790" y="1195070"/>
            <a:ext cx="4469765" cy="4352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265" y="1111885"/>
            <a:ext cx="4441825" cy="43522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86205" y="5712460"/>
            <a:ext cx="9914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The </a:t>
            </a:r>
            <a:r>
              <a:rPr lang="en-US" altLang="zh-CN" b="1">
                <a:solidFill>
                  <a:schemeClr val="accent3"/>
                </a:solidFill>
                <a:latin typeface="Arial Bold" panose="020B0604020202090204" charset="0"/>
                <a:cs typeface="Arial Bold" panose="020B0604020202090204" charset="0"/>
              </a:rPr>
              <a:t>halo boundary</a:t>
            </a:r>
            <a:r>
              <a:rPr lang="en-US" altLang="zh-CN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does not consistently match the </a:t>
            </a:r>
            <a:r>
              <a:rPr lang="en-US" altLang="zh-CN" b="1">
                <a:solidFill>
                  <a:schemeClr val="accent3"/>
                </a:solidFill>
                <a:latin typeface="Arial Bold" panose="020B0604020202090204" charset="0"/>
                <a:cs typeface="Arial Bold" panose="020B0604020202090204" charset="0"/>
              </a:rPr>
              <a:t>orbital extents</a:t>
            </a:r>
            <a:r>
              <a:rPr lang="en-US" altLang="zh-CN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of its member particles.</a:t>
            </a:r>
            <a:endParaRPr lang="en-US" altLang="zh-CN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14/15</a:t>
            </a:r>
            <a:endParaRPr lang="en-US" altLang="zh-CN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Summary</a:t>
            </a: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15/15</a:t>
            </a:r>
            <a:endParaRPr lang="en-US" altLang="zh-CN" smtClean="0"/>
          </a:p>
        </p:txBody>
      </p:sp>
      <p:sp>
        <p:nvSpPr>
          <p:cNvPr id="5" name="文本框 4"/>
          <p:cNvSpPr txBox="1"/>
          <p:nvPr/>
        </p:nvSpPr>
        <p:spPr>
          <a:xfrm>
            <a:off x="758190" y="1104900"/>
            <a:ext cx="11360150" cy="4970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800"/>
              <a:t>The PMFs across all levels exhibit approximate </a:t>
            </a:r>
            <a:r>
              <a:rPr lang="en-US" altLang="zh-CN" sz="2800" b="1">
                <a:solidFill>
                  <a:schemeClr val="accent3"/>
                </a:solidFill>
                <a:latin typeface="Arial Bold" panose="020B0604020202090204" charset="0"/>
                <a:cs typeface="Arial Bold" panose="020B0604020202090204" charset="0"/>
              </a:rPr>
              <a:t>universality</a:t>
            </a:r>
            <a:r>
              <a:rPr lang="en-US" altLang="zh-CN" sz="2800"/>
              <a:t> and can be obtained analytically via </a:t>
            </a:r>
            <a:r>
              <a:rPr lang="en-US" altLang="zh-CN" sz="2800" b="1">
                <a:solidFill>
                  <a:schemeClr val="accent3"/>
                </a:solidFill>
                <a:latin typeface="Arial Bold" panose="020B0604020202090204" charset="0"/>
                <a:cs typeface="Arial Bold" panose="020B0604020202090204" charset="0"/>
              </a:rPr>
              <a:t>"convolution"</a:t>
            </a:r>
            <a:r>
              <a:rPr lang="en-US" altLang="zh-CN" sz="2800"/>
              <a:t> from the PMFs at the first level. Such universality reveals the fractal structure of the merger tree.</a:t>
            </a:r>
            <a:endParaRPr lang="en-US" altLang="zh-CN" sz="280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80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800"/>
              <a:t>Using the model, we study subhalo properties across levels: contributions to the total, accretion redshifts, and merger ratios. </a:t>
            </a:r>
            <a:endParaRPr lang="en-US" altLang="zh-CN" sz="2800"/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 altLang="zh-CN" sz="280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 altLang="zh-CN" sz="2800"/>
              <a:t>A </a:t>
            </a:r>
            <a:r>
              <a:rPr lang="en-US" altLang="zh-CN" sz="2800" b="1">
                <a:solidFill>
                  <a:schemeClr val="accent3"/>
                </a:solidFill>
                <a:latin typeface="Arial Bold" panose="020B0604020202090204" charset="0"/>
                <a:cs typeface="Arial Bold" panose="020B0604020202090204" charset="0"/>
              </a:rPr>
              <a:t>physical </a:t>
            </a:r>
            <a:r>
              <a:rPr lang="en-US" altLang="zh-CN" sz="2800"/>
              <a:t>definition could potentially provide more self-consistent boundaries for the study of halo mergers. </a:t>
            </a:r>
            <a:endParaRPr lang="en-U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The Peak Mass Function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/>
              <a:t>1/15</a:t>
            </a:r>
            <a:endParaRPr lang="en-US" alt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833120"/>
            <a:ext cx="4980940" cy="5308600"/>
          </a:xfrm>
          <a:prstGeom prst="rect">
            <a:avLst/>
          </a:prstGeom>
        </p:spPr>
      </p:pic>
      <p:pic>
        <p:nvPicPr>
          <p:cNvPr id="15" name="334E55B0-647D-440b-865C-3EC943EB4CBC-18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740" y="5885180"/>
            <a:ext cx="1003300" cy="278130"/>
          </a:xfrm>
          <a:prstGeom prst="rect">
            <a:avLst/>
          </a:prstGeom>
        </p:spPr>
      </p:pic>
      <p:cxnSp>
        <p:nvCxnSpPr>
          <p:cNvPr id="14" name="直接箭头连接符 13"/>
          <p:cNvCxnSpPr>
            <a:stCxn id="16" idx="3"/>
          </p:cNvCxnSpPr>
          <p:nvPr/>
        </p:nvCxnSpPr>
        <p:spPr>
          <a:xfrm>
            <a:off x="3915410" y="4377690"/>
            <a:ext cx="1113790" cy="1429385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 rot="4320000">
            <a:off x="3355975" y="3541395"/>
            <a:ext cx="855345" cy="85915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485255" y="5807075"/>
            <a:ext cx="5376545" cy="367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>
                <a:latin typeface="Times New Roman Regular" panose="02020603050405020304" charset="0"/>
                <a:ea typeface="宋体" charset="0"/>
                <a:cs typeface="Times New Roman Regular" panose="02020603050405020304" charset="0"/>
              </a:rPr>
              <a:t>maximum mass of progenitors reached in their histories</a:t>
            </a:r>
            <a:endParaRPr lang="en-US" altLang="zh-CN">
              <a:latin typeface="Times New Roman Regular" panose="02020603050405020304" charset="0"/>
              <a:ea typeface="宋体" charset="0"/>
              <a:cs typeface="Times New Roman Regular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67805" y="2633980"/>
            <a:ext cx="4187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Universal specific merger rate </a:t>
            </a:r>
            <a:endParaRPr lang="en-US" altLang="zh-CN"/>
          </a:p>
        </p:txBody>
      </p:sp>
      <p:sp>
        <p:nvSpPr>
          <p:cNvPr id="6" name="上下箭头 5"/>
          <p:cNvSpPr/>
          <p:nvPr/>
        </p:nvSpPr>
        <p:spPr>
          <a:xfrm>
            <a:off x="8464550" y="3075305"/>
            <a:ext cx="395605" cy="744855"/>
          </a:xfrm>
          <a:prstGeom prst="up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68440" y="3820160"/>
            <a:ext cx="4187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Universal progenitor mass function </a:t>
            </a:r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 rot="4320000">
            <a:off x="1263650" y="1571625"/>
            <a:ext cx="317500" cy="31940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4320000">
            <a:off x="1895475" y="2661285"/>
            <a:ext cx="567055" cy="56959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6" grpId="0" animBg="1"/>
      <p:bldP spid="7" grpId="0"/>
      <p:bldP spid="8" grpId="0" animBg="1"/>
      <p:bldP spid="9" grpId="0" animBg="1"/>
      <p:bldP spid="16" grpId="1" animBg="1"/>
      <p:bldP spid="3" grpId="1"/>
      <p:bldP spid="6" grpId="1" animBg="1"/>
      <p:bldP spid="7" grpId="1"/>
      <p:bldP spid="8" grpId="1" animBg="1"/>
      <p:bldP spid="9" grpId="1" animBg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Studies on PMFs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2/15</a:t>
            </a:r>
            <a:endParaRPr lang="en-US" altLang="zh-CN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0" y="1430020"/>
            <a:ext cx="5499100" cy="45974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7705" y="1430020"/>
            <a:ext cx="5090795" cy="14592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859915" y="6090920"/>
            <a:ext cx="3288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Han et al. 2018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2573020" y="998220"/>
            <a:ext cx="1861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All level</a:t>
            </a:r>
            <a:endParaRPr lang="en-US" altLang="zh-CN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5" y="1466850"/>
            <a:ext cx="4886325" cy="449897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126730" y="6090920"/>
            <a:ext cx="3288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Li &amp; Mo 2009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8613775" y="993140"/>
            <a:ext cx="1861820" cy="3829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/>
              <a:t>Level 1</a:t>
            </a:r>
            <a:endParaRPr lang="en-US" altLang="zh-CN"/>
          </a:p>
        </p:txBody>
      </p:sp>
      <p:cxnSp>
        <p:nvCxnSpPr>
          <p:cNvPr id="3" name="直接箭头连接符 2"/>
          <p:cNvCxnSpPr>
            <a:stCxn id="13" idx="3"/>
          </p:cNvCxnSpPr>
          <p:nvPr/>
        </p:nvCxnSpPr>
        <p:spPr>
          <a:xfrm>
            <a:off x="4434840" y="1182370"/>
            <a:ext cx="34366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857625" y="1698625"/>
            <a:ext cx="49606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Relation ？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Simulation &amp; Subhalo Finder </a:t>
            </a:r>
            <a:endParaRPr lang="en-US" altLang="zh-CN"/>
          </a:p>
        </p:txBody>
      </p:sp>
      <p:pic>
        <p:nvPicPr>
          <p:cNvPr id="5" name="334E55B0-647D-440b-865C-3EC943EB4CBC-1" descr="/private/var/folders/s0/dxv4ljxd10s46zphkr0xt2fw0000gn/T/com.kingsoft.wpsoffice.mac/wpsoffice.lNIOqxwpsoffi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75" y="1667510"/>
            <a:ext cx="2668270" cy="33782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060950" y="1965960"/>
            <a:ext cx="2964180" cy="66929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HBT+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6244590" y="594487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1600">
                <a:sym typeface="+mn-ea"/>
              </a:rPr>
              <a:t>(Han et al. 2018)</a:t>
            </a:r>
            <a:endParaRPr lang="en-US" altLang="zh-CN" sz="1600"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50" y="3286125"/>
            <a:ext cx="2743835" cy="246443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423660" y="911860"/>
            <a:ext cx="3846830" cy="1998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Courier New Regular" panose="02070409020205090404" charset="0"/>
                <a:cs typeface="Courier New Regular" panose="02070409020205090404" charset="0"/>
              </a:rPr>
              <a:t>depth</a:t>
            </a:r>
            <a:r>
              <a:rPr lang="en-US" altLang="zh-CN">
                <a:latin typeface="Arial" panose="020B0604020202090204" pitchFamily="34" charset="0"/>
                <a:cs typeface="Arial" panose="020B0604020202090204" pitchFamily="34" charset="0"/>
              </a:rPr>
              <a:t>:  level of subhalos according to the merger history</a:t>
            </a:r>
            <a:endParaRPr lang="en-US" altLang="zh-CN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6" name="334E55B0-647D-440b-865C-3EC943EB4CBC-5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5" y="2224405"/>
            <a:ext cx="2963545" cy="346710"/>
          </a:xfrm>
          <a:prstGeom prst="rect">
            <a:avLst/>
          </a:prstGeom>
        </p:spPr>
      </p:pic>
      <p:pic>
        <p:nvPicPr>
          <p:cNvPr id="8" name="334E55B0-647D-440b-865C-3EC943EB4CBC-6" descr="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75" y="2921000"/>
            <a:ext cx="1569085" cy="3695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63575" y="996950"/>
            <a:ext cx="5021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LCDM Simulation</a:t>
            </a: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120" y="2872740"/>
            <a:ext cx="2744470" cy="2925445"/>
          </a:xfrm>
          <a:prstGeom prst="rect">
            <a:avLst/>
          </a:prstGeom>
        </p:spPr>
      </p:pic>
      <p:sp>
        <p:nvSpPr>
          <p:cNvPr id="16" name="上箭头 15"/>
          <p:cNvSpPr/>
          <p:nvPr/>
        </p:nvSpPr>
        <p:spPr>
          <a:xfrm rot="1500000">
            <a:off x="8350250" y="1577340"/>
            <a:ext cx="335280" cy="604520"/>
          </a:xfrm>
          <a:prstGeom prst="upArrow">
            <a:avLst/>
          </a:prstGeom>
          <a:noFill/>
          <a:ln w="28575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左右箭头 25"/>
          <p:cNvSpPr/>
          <p:nvPr/>
        </p:nvSpPr>
        <p:spPr>
          <a:xfrm>
            <a:off x="6423660" y="4108450"/>
            <a:ext cx="1087755" cy="452755"/>
          </a:xfrm>
          <a:prstGeom prst="left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3/15</a:t>
            </a:r>
            <a:endParaRPr lang="en-US" altLang="zh-CN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The universality of the level-1 PMF</a:t>
            </a:r>
            <a:endParaRPr lang="en-US" dirty="0"/>
          </a:p>
        </p:txBody>
      </p:sp>
      <p:pic>
        <p:nvPicPr>
          <p:cNvPr id="7" name="图片 6" descr="Corr_z0_Mb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780" y="1151890"/>
            <a:ext cx="5047615" cy="4665980"/>
          </a:xfrm>
          <a:prstGeom prst="rect">
            <a:avLst/>
          </a:prstGeom>
        </p:spPr>
      </p:pic>
      <p:pic>
        <p:nvPicPr>
          <p:cNvPr id="8" name="图片 7" descr="Corr_z3_Mb_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170" y="1151890"/>
            <a:ext cx="5046980" cy="46653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692275" y="5817870"/>
                <a:ext cx="4328160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For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𝑀</m:t>
                        </m:r>
                      </m:e>
                      <m:sub>
                        <m:r>
                          <a:rPr lang="en-US" altLang="zh-CN" i="1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ℎ</m:t>
                        </m:r>
                      </m:sub>
                    </m:sSub>
                  </m:oMath>
                </a14:m>
                <a:r>
                  <a:rPr lang="en-US" altLang="zh-CN"/>
                  <a:t>, the universality reaches </a:t>
                </a:r>
                <a:r>
                  <a:rPr lang="en-US" altLang="zh-CN" b="1">
                    <a:solidFill>
                      <a:schemeClr val="accent3"/>
                    </a:solidFill>
                    <a:latin typeface="Arial Bold" panose="020B0604020202090204" charset="0"/>
                    <a:cs typeface="Arial Bold" panose="020B0604020202090204" charset="0"/>
                  </a:rPr>
                  <a:t>5%. </a:t>
                </a:r>
                <a:endParaRPr lang="en-US" altLang="zh-CN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275" y="5817870"/>
                <a:ext cx="4328160" cy="6451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7266305" y="5817235"/>
            <a:ext cx="4328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At z=3, the universality can still be preserved within </a:t>
            </a:r>
            <a:r>
              <a:rPr lang="en-US" altLang="zh-CN" b="1">
                <a:solidFill>
                  <a:schemeClr val="accent3"/>
                </a:solidFill>
                <a:latin typeface="Arial Bold" panose="020B0604020202090204" charset="0"/>
                <a:cs typeface="Arial Bold" panose="020B0604020202090204" charset="0"/>
              </a:rPr>
              <a:t>10%</a:t>
            </a:r>
            <a:r>
              <a:rPr lang="en-US" altLang="zh-CN"/>
              <a:t>.</a:t>
            </a:r>
            <a:endParaRPr lang="en-US" altLang="zh-CN"/>
          </a:p>
        </p:txBody>
      </p:sp>
      <p:pic>
        <p:nvPicPr>
          <p:cNvPr id="16" name="334E55B0-647D-440b-865C-3EC943EB4CBC-4" descr="/private/var/folders/s0/dxv4ljxd10s46zphkr0xt2fw0000gn/T/com.kingsoft.wpsoffice.mac/wpsoffice.QliFEH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265" y="887095"/>
            <a:ext cx="2646680" cy="26479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H="1">
            <a:off x="4669790" y="1081405"/>
            <a:ext cx="804545" cy="790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4/15</a:t>
            </a:r>
            <a:endParaRPr lang="en-US" altLang="zh-CN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om_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0" y="1080770"/>
            <a:ext cx="3823335" cy="35293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Cosmological Dependence</a:t>
            </a:r>
            <a:endParaRPr lang="en-US" dirty="0"/>
          </a:p>
        </p:txBody>
      </p:sp>
      <p:pic>
        <p:nvPicPr>
          <p:cNvPr id="3" name="图片 2" descr="sigma_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935" y="1080135"/>
            <a:ext cx="3825240" cy="35299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79295" y="5473700"/>
            <a:ext cx="9288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The universality of the level-1 PMFs can be preserved within </a:t>
            </a:r>
            <a:r>
              <a:rPr lang="en-US" altLang="zh-CN" b="1">
                <a:solidFill>
                  <a:schemeClr val="accent3"/>
                </a:solidFill>
                <a:latin typeface="Arial Bold" panose="020B0604020202090204" charset="0"/>
                <a:cs typeface="Arial Bold" panose="020B0604020202090204" charset="0"/>
              </a:rPr>
              <a:t>10%</a:t>
            </a:r>
            <a:r>
              <a:rPr lang="en-US" altLang="zh-CN"/>
              <a:t> across comologies with different        and        , but it shows mild dependence on       . </a:t>
            </a:r>
            <a:endParaRPr lang="en-US" altLang="zh-CN"/>
          </a:p>
        </p:txBody>
      </p:sp>
      <p:pic>
        <p:nvPicPr>
          <p:cNvPr id="9" name="334E55B0-647D-440b-865C-3EC943EB4CBC-7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980" y="5872480"/>
            <a:ext cx="285750" cy="193675"/>
          </a:xfrm>
          <a:prstGeom prst="rect">
            <a:avLst/>
          </a:prstGeom>
        </p:spPr>
      </p:pic>
      <p:pic>
        <p:nvPicPr>
          <p:cNvPr id="10" name="334E55B0-647D-440b-865C-3EC943EB4CBC-8" descr="/private/var/folders/s0/dxv4ljxd10s46zphkr0xt2fw0000gn/T/com.kingsoft.wpsoffice.mac/wpsoffice.kcwAaQ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785" y="5814695"/>
            <a:ext cx="377825" cy="2438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090" y="1080770"/>
            <a:ext cx="3742055" cy="3481705"/>
          </a:xfrm>
          <a:prstGeom prst="rect">
            <a:avLst/>
          </a:prstGeom>
        </p:spPr>
      </p:pic>
      <p:pic>
        <p:nvPicPr>
          <p:cNvPr id="23" name="334E55B0-647D-440b-865C-3EC943EB4CBC-9" descr="wpsoffi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025" y="5897245"/>
            <a:ext cx="267970" cy="190500"/>
          </a:xfrm>
          <a:prstGeom prst="rect">
            <a:avLst/>
          </a:prstGeom>
        </p:spPr>
      </p:pic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5/15</a:t>
            </a:r>
            <a:endParaRPr lang="en-US" altLang="zh-CN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Convolu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17855" y="1191895"/>
            <a:ext cx="6797040" cy="382333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205220" y="2186940"/>
            <a:ext cx="368300" cy="157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Build up the subhalo hierarchy</a:t>
            </a:r>
            <a:endParaRPr lang="en-US" altLang="zh-CN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6/15</a:t>
            </a:r>
            <a:endParaRPr lang="en-US" altLang="zh-CN" smtClean="0"/>
          </a:p>
        </p:txBody>
      </p:sp>
      <p:grpSp>
        <p:nvGrpSpPr>
          <p:cNvPr id="9" name="组合 8"/>
          <p:cNvGrpSpPr/>
          <p:nvPr/>
        </p:nvGrpSpPr>
        <p:grpSpPr>
          <a:xfrm>
            <a:off x="-208915" y="3179445"/>
            <a:ext cx="2413000" cy="1520190"/>
            <a:chOff x="-329" y="5007"/>
            <a:chExt cx="3800" cy="2394"/>
          </a:xfrm>
        </p:grpSpPr>
        <p:sp>
          <p:nvSpPr>
            <p:cNvPr id="5" name="文本框 4"/>
            <p:cNvSpPr txBox="1"/>
            <p:nvPr/>
          </p:nvSpPr>
          <p:spPr>
            <a:xfrm>
              <a:off x="-329" y="6624"/>
              <a:ext cx="380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/>
                <a:t>level-1 PMF</a:t>
              </a:r>
              <a:endParaRPr lang="zh-CN" altLang="en-US" sz="1200"/>
            </a:p>
          </p:txBody>
        </p:sp>
        <p:sp>
          <p:nvSpPr>
            <p:cNvPr id="6" name="左弧形箭头 5"/>
            <p:cNvSpPr/>
            <p:nvPr/>
          </p:nvSpPr>
          <p:spPr>
            <a:xfrm rot="18900000">
              <a:off x="2030" y="5007"/>
              <a:ext cx="1235" cy="2395"/>
            </a:xfrm>
            <a:prstGeom prst="curved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-69850" y="3124835"/>
            <a:ext cx="2413000" cy="704850"/>
            <a:chOff x="0" y="4801"/>
            <a:chExt cx="3800" cy="1110"/>
          </a:xfrm>
        </p:grpSpPr>
        <p:sp>
          <p:nvSpPr>
            <p:cNvPr id="7" name="文本框 6"/>
            <p:cNvSpPr txBox="1"/>
            <p:nvPr/>
          </p:nvSpPr>
          <p:spPr>
            <a:xfrm>
              <a:off x="0" y="5477"/>
              <a:ext cx="380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/>
                <a:t>level-1 PMF</a:t>
              </a:r>
              <a:endParaRPr lang="zh-CN" altLang="en-US" sz="1200"/>
            </a:p>
          </p:txBody>
        </p:sp>
        <p:sp>
          <p:nvSpPr>
            <p:cNvPr id="8" name="左弧形箭头 7"/>
            <p:cNvSpPr/>
            <p:nvPr/>
          </p:nvSpPr>
          <p:spPr>
            <a:xfrm rot="17100000">
              <a:off x="1634" y="4598"/>
              <a:ext cx="561" cy="966"/>
            </a:xfrm>
            <a:prstGeom prst="curvedRightArrow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79185" y="1772285"/>
            <a:ext cx="4563110" cy="3204210"/>
            <a:chOff x="9731" y="2791"/>
            <a:chExt cx="7186" cy="5046"/>
          </a:xfrm>
        </p:grpSpPr>
        <p:grpSp>
          <p:nvGrpSpPr>
            <p:cNvPr id="27" name="组合 26"/>
            <p:cNvGrpSpPr/>
            <p:nvPr/>
          </p:nvGrpSpPr>
          <p:grpSpPr>
            <a:xfrm>
              <a:off x="9731" y="2791"/>
              <a:ext cx="7186" cy="3887"/>
              <a:chOff x="9731" y="2791"/>
              <a:chExt cx="7186" cy="3887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9731" y="2791"/>
                <a:ext cx="7186" cy="3887"/>
                <a:chOff x="9731" y="2791"/>
                <a:chExt cx="7186" cy="3887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9731" y="2791"/>
                  <a:ext cx="7186" cy="2647"/>
                  <a:chOff x="9615" y="3428"/>
                  <a:chExt cx="7186" cy="2647"/>
                </a:xfrm>
              </p:grpSpPr>
              <p:sp>
                <p:nvSpPr>
                  <p:cNvPr id="32" name="文本框 31"/>
                  <p:cNvSpPr txBox="1"/>
                  <p:nvPr/>
                </p:nvSpPr>
                <p:spPr>
                  <a:xfrm>
                    <a:off x="9615" y="3428"/>
                    <a:ext cx="6404" cy="5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en-US" altLang="zh-CN"/>
                      <a:t>“Convolution”  for sub-subhalos :</a:t>
                    </a:r>
                    <a:endParaRPr lang="en-US" altLang="zh-CN"/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3" name="文本框 12"/>
                      <p:cNvSpPr txBox="1"/>
                      <p:nvPr/>
                    </p:nvSpPr>
                    <p:spPr>
                      <a:xfrm>
                        <a:off x="13654" y="4126"/>
                        <a:ext cx="2739" cy="5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p>
                        <a:pPr algn="l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=</m:t>
                                  </m:r>
                                  <m:r>
                                    <a:rPr lang="en-US" altLang="zh-CN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      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zh-CN" i="1">
                          <a:latin typeface="PingFang SC" panose="020B0400000000000000" charset="-122"/>
                          <a:ea typeface="PingFang SC" panose="020B0400000000000000" charset="-122"/>
                          <a:cs typeface="DejaVu Math TeX Gyre" panose="02000503000000000000" charset="0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3" name="文本框 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3654" y="4126"/>
                        <a:ext cx="2739" cy="584"/>
                      </a:xfrm>
                      <a:prstGeom prst="rect">
                        <a:avLst/>
                      </a:prstGeom>
                      <a:blipFill rotWithShape="1">
                        <a:blip r:embed="rId2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41" name="文本框 40"/>
                      <p:cNvSpPr txBox="1"/>
                      <p:nvPr/>
                    </p:nvSpPr>
                    <p:spPr>
                      <a:xfrm>
                        <a:off x="13654" y="5491"/>
                        <a:ext cx="3147" cy="5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p>
                        <a:pPr algn="l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accent3"/>
                                      </a:solidFill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accent3"/>
                                      </a:solidFill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accent3"/>
                                      </a:solidFill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accent3"/>
                                      </a:solidFill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accent3"/>
                                      </a:solidFill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=</m:t>
                                  </m:r>
                                  <m:r>
                                    <a:rPr lang="en-US" altLang="zh-CN" i="1">
                                      <a:solidFill>
                                        <a:schemeClr val="accent3"/>
                                      </a:solidFill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accent3"/>
                                      </a:solidFill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accent3"/>
                                  </a:solidFill>
                                  <a:latin typeface="DejaVu Math TeX Gyre" panose="02000503000000000000" charset="0"/>
                                  <a:cs typeface="DejaVu Math TeX Gyre" panose="02000503000000000000" charset="0"/>
                                </a:rPr>
                                <m:t>      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accent3"/>
                                      </a:solidFill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accent3"/>
                                      </a:solidFill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accent3"/>
                                      </a:solidFill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solidFill>
                                        <a:schemeClr val="accent3"/>
                                      </a:solidFill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solidFill>
                                        <a:schemeClr val="accent3"/>
                                      </a:solidFill>
                                      <a:latin typeface="DejaVu Math TeX Gyre" panose="02000503000000000000" charset="0"/>
                                      <a:cs typeface="DejaVu Math TeX Gyre" panose="02000503000000000000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zh-CN" i="1">
                          <a:solidFill>
                            <a:schemeClr val="accent3"/>
                          </a:solidFill>
                          <a:latin typeface="DejaVu Math TeX Gyre" panose="02000503000000000000" charset="0"/>
                          <a:ea typeface="PingFang SC" panose="020B0400000000000000" charset="-122"/>
                          <a:cs typeface="DejaVu Math TeX Gyre" panose="02000503000000000000" charset="0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41" name="文本框 4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3654" y="5491"/>
                        <a:ext cx="3147" cy="584"/>
                      </a:xfrm>
                      <a:prstGeom prst="rect">
                        <a:avLst/>
                      </a:prstGeom>
                      <a:blipFill rotWithShape="1">
                        <a:blip r:embed="rId3"/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2" name="文本框 41"/>
                  <p:cNvSpPr txBox="1"/>
                  <p:nvPr/>
                </p:nvSpPr>
                <p:spPr>
                  <a:xfrm>
                    <a:off x="9731" y="4978"/>
                    <a:ext cx="2783" cy="5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en-US" altLang="zh-CN"/>
                      <a:t>More general :</a:t>
                    </a:r>
                    <a:endParaRPr lang="en-US" altLang="zh-CN"/>
                  </a:p>
                </p:txBody>
              </p:sp>
            </p:grpSp>
            <p:sp>
              <p:nvSpPr>
                <p:cNvPr id="14" name="文本框 13"/>
                <p:cNvSpPr txBox="1"/>
                <p:nvPr/>
              </p:nvSpPr>
              <p:spPr>
                <a:xfrm>
                  <a:off x="9761" y="6098"/>
                  <a:ext cx="7156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/>
                    <a:t>play equivalent roles in the hierarchy</a:t>
                  </a:r>
                  <a:endParaRPr lang="en-US" altLang="zh-CN"/>
                </a:p>
              </p:txBody>
            </p:sp>
          </p:grpSp>
          <p:pic>
            <p:nvPicPr>
              <p:cNvPr id="3" name="334E55B0-647D-440b-865C-3EC943EB4CBC-11" descr="wpsoffi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05" y="3595"/>
                <a:ext cx="478" cy="478"/>
              </a:xfrm>
              <a:prstGeom prst="rect">
                <a:avLst/>
              </a:prstGeom>
            </p:spPr>
          </p:pic>
          <p:pic>
            <p:nvPicPr>
              <p:cNvPr id="21" name="334E55B0-647D-440b-865C-3EC943EB4CBC-12" descr="wpsoffi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05" y="4978"/>
                <a:ext cx="478" cy="478"/>
              </a:xfrm>
              <a:prstGeom prst="rect">
                <a:avLst/>
              </a:prstGeom>
            </p:spPr>
          </p:pic>
        </p:grpSp>
        <p:pic>
          <p:nvPicPr>
            <p:cNvPr id="19" name="334E55B0-647D-440b-865C-3EC943EB4CBC-17" descr="/private/var/folders/s0/dxv4ljxd10s46zphkr0xt2fw0000gn/T/com.kingsoft.wpsoffice.mac/wpsoffice.PRjXonwpsoffi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42" y="7444"/>
              <a:ext cx="4893" cy="39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6060440" y="911225"/>
            <a:ext cx="5572760" cy="4989830"/>
            <a:chOff x="10691" y="1435"/>
            <a:chExt cx="8776" cy="7858"/>
          </a:xfrm>
        </p:grpSpPr>
        <p:pic>
          <p:nvPicPr>
            <p:cNvPr id="15" name="图片 14" descr="Hier_stack_z0_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8" y="1435"/>
              <a:ext cx="7542" cy="702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0691" y="8713"/>
              <a:ext cx="877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align well with the simulation at z=0  (&lt;</a:t>
              </a:r>
              <a:r>
                <a:rPr lang="en-US" altLang="zh-CN" b="1">
                  <a:solidFill>
                    <a:schemeClr val="accent3"/>
                  </a:solidFill>
                  <a:latin typeface="Arial Bold" panose="020B0604020202090204" charset="0"/>
                  <a:cs typeface="Arial Bold" panose="020B0604020202090204" charset="0"/>
                </a:rPr>
                <a:t>10%</a:t>
              </a:r>
              <a:r>
                <a:rPr lang="en-US" altLang="zh-CN"/>
                <a:t>) </a:t>
              </a:r>
              <a:endParaRPr lang="en-US" altLang="zh-CN"/>
            </a:p>
          </p:txBody>
        </p:sp>
      </p:grpSp>
      <p:grpSp>
        <p:nvGrpSpPr>
          <p:cNvPr id="28" name="组合 27"/>
          <p:cNvGrpSpPr/>
          <p:nvPr/>
        </p:nvGrpSpPr>
        <p:grpSpPr>
          <a:xfrm rot="0">
            <a:off x="5431155" y="911225"/>
            <a:ext cx="6228080" cy="4998720"/>
            <a:chOff x="766" y="1435"/>
            <a:chExt cx="9808" cy="7872"/>
          </a:xfrm>
        </p:grpSpPr>
        <p:sp>
          <p:nvSpPr>
            <p:cNvPr id="29" name="文本框 28"/>
            <p:cNvSpPr txBox="1"/>
            <p:nvPr/>
          </p:nvSpPr>
          <p:spPr>
            <a:xfrm>
              <a:off x="766" y="8727"/>
              <a:ext cx="98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The universality can still be preserved  (&lt;</a:t>
              </a:r>
              <a:r>
                <a:rPr lang="en-US" altLang="zh-CN" b="1">
                  <a:solidFill>
                    <a:schemeClr val="accent3"/>
                  </a:solidFill>
                  <a:latin typeface="Arial Bold" panose="020B0604020202090204" charset="0"/>
                  <a:cs typeface="Arial Bold" panose="020B0604020202090204" charset="0"/>
                </a:rPr>
                <a:t>10%</a:t>
              </a:r>
              <a:r>
                <a:rPr lang="en-US" altLang="zh-CN"/>
                <a:t>) </a:t>
              </a:r>
              <a:endParaRPr lang="en-US" altLang="zh-CN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5" y="1435"/>
              <a:ext cx="7370" cy="704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矩形 30"/>
          <p:cNvSpPr/>
          <p:nvPr/>
        </p:nvSpPr>
        <p:spPr>
          <a:xfrm>
            <a:off x="3133090" y="835025"/>
            <a:ext cx="2124075" cy="3235960"/>
          </a:xfrm>
          <a:prstGeom prst="rect">
            <a:avLst/>
          </a:prstGeom>
          <a:solidFill>
            <a:schemeClr val="bg2">
              <a:alpha val="60000"/>
            </a:schemeClr>
          </a:solidFill>
          <a:ln w="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181860" y="2971165"/>
            <a:ext cx="873760" cy="880745"/>
          </a:xfrm>
          <a:prstGeom prst="ellipse">
            <a:avLst/>
          </a:prstGeom>
          <a:gradFill>
            <a:gsLst>
              <a:gs pos="50000">
                <a:srgbClr val="ED8D72"/>
              </a:gs>
              <a:gs pos="0">
                <a:srgbClr val="F3B3A1"/>
              </a:gs>
              <a:gs pos="100000">
                <a:srgbClr val="E66643"/>
              </a:gs>
            </a:gsLst>
            <a:lin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0">
            <a:off x="1985010" y="5213350"/>
            <a:ext cx="1290903" cy="1290903"/>
            <a:chOff x="3734" y="5907"/>
            <a:chExt cx="2213" cy="2213"/>
          </a:xfrm>
        </p:grpSpPr>
        <p:sp>
          <p:nvSpPr>
            <p:cNvPr id="4" name="椭圆 3"/>
            <p:cNvSpPr/>
            <p:nvPr/>
          </p:nvSpPr>
          <p:spPr>
            <a:xfrm>
              <a:off x="3734" y="5907"/>
              <a:ext cx="2213" cy="2213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6" name="334E55B0-647D-440b-865C-3EC943EB4CBC-2" descr="/private/var/folders/s0/dxv4ljxd10s46zphkr0xt2fw0000gn/T/com.kingsoft.wpsoffice.mac/wpsoffice.cuRXPrwpsoffi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72" y="6786"/>
              <a:ext cx="617" cy="385"/>
            </a:xfrm>
            <a:prstGeom prst="rect">
              <a:avLst/>
            </a:prstGeom>
          </p:spPr>
        </p:pic>
      </p:grpSp>
      <p:sp>
        <p:nvSpPr>
          <p:cNvPr id="25" name="椭圆 24"/>
          <p:cNvSpPr/>
          <p:nvPr/>
        </p:nvSpPr>
        <p:spPr>
          <a:xfrm>
            <a:off x="3435985" y="4214495"/>
            <a:ext cx="330200" cy="337820"/>
          </a:xfrm>
          <a:prstGeom prst="ellipse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2634615" y="4452620"/>
            <a:ext cx="828040" cy="381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rot="20220000">
            <a:off x="3810000" y="3353435"/>
            <a:ext cx="540385" cy="551180"/>
          </a:xfrm>
          <a:prstGeom prst="ellipse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2635250" y="3712210"/>
            <a:ext cx="1184275" cy="502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618740" y="3851910"/>
            <a:ext cx="12065" cy="1361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 rot="2040000">
            <a:off x="843280" y="3034665"/>
            <a:ext cx="661670" cy="674370"/>
          </a:xfrm>
          <a:prstGeom prst="ellipse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913255" y="4654550"/>
            <a:ext cx="198755" cy="202565"/>
          </a:xfrm>
          <a:prstGeom prst="ellipse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 flipV="1">
            <a:off x="1439545" y="3593465"/>
            <a:ext cx="1175385" cy="927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096135" y="4788535"/>
            <a:ext cx="534670" cy="295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090035" y="2000885"/>
            <a:ext cx="12065" cy="1361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 rot="20220000">
            <a:off x="3898900" y="1652270"/>
            <a:ext cx="369570" cy="377190"/>
          </a:xfrm>
          <a:prstGeom prst="ellipse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102100" y="1829435"/>
            <a:ext cx="742950" cy="5022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4813300" y="1600835"/>
            <a:ext cx="294640" cy="304800"/>
          </a:xfrm>
          <a:prstGeom prst="ellipse">
            <a:avLst/>
          </a:prstGeom>
          <a:gradFill>
            <a:gsLst>
              <a:gs pos="0">
                <a:srgbClr val="FECF40"/>
              </a:gs>
              <a:gs pos="100000">
                <a:srgbClr val="CDCD1B"/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3459480" y="2011045"/>
            <a:ext cx="630555" cy="5562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146425" y="1684020"/>
            <a:ext cx="389255" cy="402590"/>
          </a:xfrm>
          <a:prstGeom prst="ellipse">
            <a:avLst/>
          </a:prstGeom>
          <a:gradFill>
            <a:gsLst>
              <a:gs pos="0">
                <a:srgbClr val="FECF40"/>
              </a:gs>
              <a:gs pos="100000">
                <a:srgbClr val="CDCD1B"/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4090035" y="2489200"/>
            <a:ext cx="607060" cy="374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4694555" y="2364740"/>
            <a:ext cx="195580" cy="202565"/>
          </a:xfrm>
          <a:prstGeom prst="ellipse">
            <a:avLst/>
          </a:prstGeom>
          <a:gradFill>
            <a:gsLst>
              <a:gs pos="0">
                <a:srgbClr val="FECF40"/>
              </a:gs>
              <a:gs pos="100000">
                <a:srgbClr val="CDCD1B"/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3555365" y="2783840"/>
            <a:ext cx="534670" cy="295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382010" y="2640330"/>
            <a:ext cx="179070" cy="186055"/>
          </a:xfrm>
          <a:prstGeom prst="ellipse">
            <a:avLst/>
          </a:prstGeom>
          <a:gradFill>
            <a:gsLst>
              <a:gs pos="0">
                <a:srgbClr val="FECF40"/>
              </a:gs>
              <a:gs pos="100000">
                <a:srgbClr val="CDCD1B"/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标题 3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Self-Similarity in merger tree</a:t>
            </a:r>
            <a:endParaRPr lang="en-US" altLang="zh-CN"/>
          </a:p>
        </p:txBody>
      </p:sp>
      <p:cxnSp>
        <p:nvCxnSpPr>
          <p:cNvPr id="36" name="直接箭头连接符 35"/>
          <p:cNvCxnSpPr/>
          <p:nvPr/>
        </p:nvCxnSpPr>
        <p:spPr>
          <a:xfrm flipH="1" flipV="1">
            <a:off x="4276090" y="3836670"/>
            <a:ext cx="346710" cy="5695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4571365" y="4229100"/>
            <a:ext cx="1567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level 1</a:t>
            </a:r>
            <a:endParaRPr lang="en-US" altLang="zh-CN"/>
          </a:p>
        </p:txBody>
      </p:sp>
      <p:sp>
        <p:nvSpPr>
          <p:cNvPr id="38" name="文本框 37"/>
          <p:cNvSpPr txBox="1"/>
          <p:nvPr/>
        </p:nvSpPr>
        <p:spPr>
          <a:xfrm>
            <a:off x="5547360" y="2783840"/>
            <a:ext cx="1567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level 2</a:t>
            </a:r>
            <a:endParaRPr lang="en-US" altLang="zh-CN"/>
          </a:p>
        </p:txBody>
      </p:sp>
      <p:cxnSp>
        <p:nvCxnSpPr>
          <p:cNvPr id="40" name="直接箭头连接符 39"/>
          <p:cNvCxnSpPr/>
          <p:nvPr/>
        </p:nvCxnSpPr>
        <p:spPr>
          <a:xfrm flipH="1" flipV="1">
            <a:off x="4845050" y="2518410"/>
            <a:ext cx="705485" cy="4387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2472055" y="836295"/>
            <a:ext cx="325755" cy="328295"/>
          </a:xfrm>
          <a:prstGeom prst="ellipse">
            <a:avLst/>
          </a:prstGeom>
          <a:gradFill>
            <a:gsLst>
              <a:gs pos="50000">
                <a:srgbClr val="ED8D72"/>
              </a:gs>
              <a:gs pos="0">
                <a:srgbClr val="F3B3A1"/>
              </a:gs>
              <a:gs pos="100000">
                <a:srgbClr val="E66643"/>
              </a:gs>
            </a:gsLst>
            <a:lin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 rot="5400000">
            <a:off x="2350770" y="2243455"/>
            <a:ext cx="718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Arial Bold" panose="020B0604020202090204" charset="0"/>
                <a:cs typeface="Arial Bold" panose="020B0604020202090204" charset="0"/>
              </a:rPr>
              <a:t>...</a:t>
            </a:r>
            <a:endParaRPr lang="en-US" altLang="zh-CN" sz="2400" b="1"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43" name="椭圆 42"/>
          <p:cNvSpPr/>
          <p:nvPr/>
        </p:nvSpPr>
        <p:spPr>
          <a:xfrm rot="20220000">
            <a:off x="3937635" y="829945"/>
            <a:ext cx="335915" cy="342900"/>
          </a:xfrm>
          <a:prstGeom prst="ellipse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 rot="5400000">
            <a:off x="3814445" y="1266190"/>
            <a:ext cx="718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Arial Bold" panose="020B0604020202090204" charset="0"/>
                <a:cs typeface="Arial Bold" panose="020B0604020202090204" charset="0"/>
              </a:rPr>
              <a:t>...</a:t>
            </a:r>
            <a:endParaRPr lang="en-US" altLang="zh-CN" sz="2400" b="1"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622800" y="5224780"/>
            <a:ext cx="7228840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altLang="zh-CN" sz="2000">
                <a:solidFill>
                  <a:srgbClr val="000000"/>
                </a:solidFill>
                <a:latin typeface="Arial Regular" panose="020B0604020202090204" charset="0"/>
                <a:ea typeface="SFRM1000"/>
                <a:cs typeface="Arial Regular" panose="020B0604020202090204" charset="0"/>
              </a:rPr>
              <a:t>The tree truncated at </a:t>
            </a:r>
            <a:r>
              <a:rPr lang="en-US" altLang="zh-CN" sz="2000" b="1">
                <a:solidFill>
                  <a:schemeClr val="accent3"/>
                </a:solidFill>
                <a:latin typeface="Arial Bold" panose="020B0604020202090204" charset="0"/>
                <a:ea typeface="SFRM1000"/>
                <a:cs typeface="Arial Bold" panose="020B0604020202090204" charset="0"/>
              </a:rPr>
              <a:t>any</a:t>
            </a:r>
            <a:r>
              <a:rPr lang="en-US" altLang="zh-CN" sz="2000">
                <a:solidFill>
                  <a:srgbClr val="000000"/>
                </a:solidFill>
                <a:latin typeface="Arial Regular" panose="020B0604020202090204" charset="0"/>
                <a:ea typeface="SFRM1000"/>
                <a:cs typeface="Arial Regular" panose="020B0604020202090204" charset="0"/>
              </a:rPr>
              <a:t> branch has the </a:t>
            </a:r>
            <a:r>
              <a:rPr lang="en-US" altLang="zh-CN" sz="2000" b="1">
                <a:solidFill>
                  <a:schemeClr val="accent3"/>
                </a:solidFill>
                <a:latin typeface="Arial Bold" panose="020B0604020202090204" charset="0"/>
                <a:ea typeface="SFRM1000"/>
                <a:cs typeface="Arial Bold" panose="020B0604020202090204" charset="0"/>
              </a:rPr>
              <a:t>same</a:t>
            </a:r>
            <a:r>
              <a:rPr lang="en-US" altLang="zh-CN" sz="2000">
                <a:solidFill>
                  <a:srgbClr val="000000"/>
                </a:solidFill>
                <a:latin typeface="Arial Regular" panose="020B0604020202090204" charset="0"/>
                <a:ea typeface="SFRM1000"/>
                <a:cs typeface="Arial Regular" panose="020B0604020202090204" charset="0"/>
              </a:rPr>
              <a:t> branching properties as the</a:t>
            </a:r>
            <a:r>
              <a:rPr lang="en-US" altLang="zh-CN" sz="2000">
                <a:solidFill>
                  <a:schemeClr val="accent3"/>
                </a:solidFill>
                <a:latin typeface="Arial Bold" panose="020B0604020202090204" charset="0"/>
                <a:ea typeface="SFRM1000"/>
                <a:cs typeface="Arial Bold" panose="020B0604020202090204" charset="0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Arial" panose="020B0604020202090204" pitchFamily="34" charset="0"/>
                <a:ea typeface="SFRM1000"/>
                <a:cs typeface="Arial" panose="020B0604020202090204" pitchFamily="34" charset="0"/>
              </a:rPr>
              <a:t>root</a:t>
            </a:r>
            <a:r>
              <a:rPr lang="en-US" altLang="zh-CN" sz="2000">
                <a:solidFill>
                  <a:srgbClr val="000000"/>
                </a:solidFill>
                <a:latin typeface="Arial Regular" panose="020B0604020202090204" charset="0"/>
                <a:ea typeface="SFRM1000"/>
                <a:cs typeface="Arial Regular" panose="020B0604020202090204" charset="0"/>
              </a:rPr>
              <a:t> branch.</a:t>
            </a:r>
            <a:endParaRPr lang="en-US" altLang="zh-CN" sz="2000">
              <a:solidFill>
                <a:srgbClr val="000000"/>
              </a:solidFill>
              <a:latin typeface="Arial Regular" panose="020B0604020202090204" charset="0"/>
              <a:ea typeface="SFRM1000"/>
              <a:cs typeface="Arial Regular" panose="020B0604020202090204" charset="0"/>
            </a:endParaRPr>
          </a:p>
        </p:txBody>
      </p:sp>
      <p:sp>
        <p:nvSpPr>
          <p:cNvPr id="47" name="右弧形箭头 46"/>
          <p:cNvSpPr/>
          <p:nvPr/>
        </p:nvSpPr>
        <p:spPr>
          <a:xfrm rot="1500000">
            <a:off x="3985260" y="3728720"/>
            <a:ext cx="1616075" cy="2560955"/>
          </a:xfrm>
          <a:prstGeom prst="curved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7/15</a:t>
            </a:r>
            <a:endParaRPr lang="en-US" altLang="zh-CN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9" grpId="0" bldLvl="0" animBg="1"/>
      <p:bldP spid="12" grpId="0" bldLvl="0" animBg="1"/>
      <p:bldP spid="14" grpId="0" bldLvl="0" animBg="1"/>
      <p:bldP spid="22" grpId="0" bldLvl="0" animBg="1"/>
      <p:bldP spid="24" grpId="0" bldLvl="0" animBg="1"/>
      <p:bldP spid="31" grpId="1" animBg="1"/>
      <p:bldP spid="9" grpId="1" animBg="1"/>
      <p:bldP spid="12" grpId="1" animBg="1"/>
      <p:bldP spid="14" grpId="1" animBg="1"/>
      <p:bldP spid="22" grpId="1" animBg="1"/>
      <p:bldP spid="24" grpId="1" animBg="1"/>
      <p:bldP spid="38" grpId="0"/>
      <p:bldP spid="38" grpId="1"/>
      <p:bldP spid="43" grpId="0" bldLvl="0" animBg="1"/>
      <p:bldP spid="43" grpId="1" animBg="1"/>
      <p:bldP spid="44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" name="矩形 55"/>
          <p:cNvSpPr/>
          <p:nvPr/>
        </p:nvSpPr>
        <p:spPr>
          <a:xfrm>
            <a:off x="4577080" y="751840"/>
            <a:ext cx="1351280" cy="1475105"/>
          </a:xfrm>
          <a:prstGeom prst="rect">
            <a:avLst/>
          </a:prstGeom>
          <a:solidFill>
            <a:schemeClr val="bg2">
              <a:alpha val="60000"/>
            </a:schemeClr>
          </a:solidFill>
          <a:ln w="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Self-Similarity in merger tree</a:t>
            </a: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948815" y="3242310"/>
            <a:ext cx="631825" cy="637540"/>
          </a:xfrm>
          <a:prstGeom prst="ellipse">
            <a:avLst/>
          </a:prstGeom>
          <a:gradFill>
            <a:gsLst>
              <a:gs pos="50000">
                <a:srgbClr val="ED8D72"/>
              </a:gs>
              <a:gs pos="0">
                <a:srgbClr val="F3B3A1"/>
              </a:gs>
              <a:gs pos="100000">
                <a:srgbClr val="E66643"/>
              </a:gs>
            </a:gsLst>
            <a:lin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0">
            <a:off x="1609090" y="5224780"/>
            <a:ext cx="1256665" cy="1256665"/>
            <a:chOff x="3734" y="5907"/>
            <a:chExt cx="2213" cy="2213"/>
          </a:xfrm>
        </p:grpSpPr>
        <p:sp>
          <p:nvSpPr>
            <p:cNvPr id="4" name="椭圆 3"/>
            <p:cNvSpPr/>
            <p:nvPr/>
          </p:nvSpPr>
          <p:spPr>
            <a:xfrm>
              <a:off x="3734" y="5907"/>
              <a:ext cx="2213" cy="2213"/>
            </a:xfrm>
            <a:prstGeom prst="ellipse">
              <a:avLst/>
            </a:prstGeom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6" name="334E55B0-647D-440b-865C-3EC943EB4CBC-10" descr="/private/var/folders/s0/dxv4ljxd10s46zphkr0xt2fw0000gn/T/com.kingsoft.wpsoffice.mac/wpsoffice.cuRXPrwpsoffi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72" y="6786"/>
              <a:ext cx="617" cy="385"/>
            </a:xfrm>
            <a:prstGeom prst="rect">
              <a:avLst/>
            </a:prstGeom>
          </p:spPr>
        </p:pic>
      </p:grpSp>
      <p:sp>
        <p:nvSpPr>
          <p:cNvPr id="25" name="椭圆 24"/>
          <p:cNvSpPr/>
          <p:nvPr/>
        </p:nvSpPr>
        <p:spPr>
          <a:xfrm>
            <a:off x="2737485" y="4338955"/>
            <a:ext cx="404495" cy="414655"/>
          </a:xfrm>
          <a:prstGeom prst="ellipse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2255520" y="4607560"/>
            <a:ext cx="504190" cy="232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 rot="20220000">
            <a:off x="3556635" y="3404870"/>
            <a:ext cx="548005" cy="558800"/>
          </a:xfrm>
          <a:prstGeom prst="ellipse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2244090" y="3771900"/>
            <a:ext cx="1351280" cy="691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255520" y="3863340"/>
            <a:ext cx="12065" cy="1361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 rot="2040000">
            <a:off x="1001395" y="3637280"/>
            <a:ext cx="518795" cy="529590"/>
          </a:xfrm>
          <a:prstGeom prst="ellipse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448435" y="4535170"/>
            <a:ext cx="285750" cy="291465"/>
          </a:xfrm>
          <a:prstGeom prst="ellipse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 flipV="1">
            <a:off x="1431925" y="4084955"/>
            <a:ext cx="840105" cy="53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732915" y="4735195"/>
            <a:ext cx="534670" cy="295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830320" y="2183765"/>
            <a:ext cx="0" cy="12236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 rot="20220000">
            <a:off x="3590925" y="1763395"/>
            <a:ext cx="469900" cy="459105"/>
          </a:xfrm>
          <a:prstGeom prst="ellipse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973955" y="1677035"/>
            <a:ext cx="440690" cy="452755"/>
          </a:xfrm>
          <a:prstGeom prst="ellipse">
            <a:avLst/>
          </a:prstGeom>
          <a:gradFill>
            <a:gsLst>
              <a:gs pos="0">
                <a:srgbClr val="FECF40"/>
              </a:gs>
              <a:gs pos="100000">
                <a:srgbClr val="CDCD1B"/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3234055" y="2364740"/>
            <a:ext cx="596900" cy="432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3166745" y="2866390"/>
            <a:ext cx="285115" cy="295275"/>
          </a:xfrm>
          <a:prstGeom prst="ellipse">
            <a:avLst/>
          </a:prstGeom>
          <a:gradFill>
            <a:gsLst>
              <a:gs pos="0">
                <a:srgbClr val="FECF40"/>
              </a:gs>
              <a:gs pos="100000">
                <a:srgbClr val="CDCD1B"/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3420745" y="3068320"/>
            <a:ext cx="409575" cy="2222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2963545" y="2014855"/>
            <a:ext cx="389255" cy="419100"/>
          </a:xfrm>
          <a:prstGeom prst="ellipse">
            <a:avLst/>
          </a:prstGeom>
          <a:gradFill>
            <a:gsLst>
              <a:gs pos="0">
                <a:srgbClr val="FECF40"/>
              </a:gs>
              <a:gs pos="100000">
                <a:srgbClr val="CDCD1B"/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3830320" y="2876550"/>
            <a:ext cx="466725" cy="1917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4286250" y="2628900"/>
            <a:ext cx="336550" cy="349885"/>
          </a:xfrm>
          <a:prstGeom prst="ellipse">
            <a:avLst/>
          </a:prstGeom>
          <a:gradFill>
            <a:gsLst>
              <a:gs pos="0">
                <a:srgbClr val="FECF40"/>
              </a:gs>
              <a:gs pos="100000">
                <a:srgbClr val="CDCD1B"/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120265" y="844550"/>
            <a:ext cx="325755" cy="328295"/>
          </a:xfrm>
          <a:prstGeom prst="ellipse">
            <a:avLst/>
          </a:prstGeom>
          <a:gradFill>
            <a:gsLst>
              <a:gs pos="50000">
                <a:srgbClr val="ED8D72"/>
              </a:gs>
              <a:gs pos="0">
                <a:srgbClr val="F3B3A1"/>
              </a:gs>
              <a:gs pos="100000">
                <a:srgbClr val="E66643"/>
              </a:gs>
            </a:gsLst>
            <a:lin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 rot="5400000">
            <a:off x="2103120" y="1610995"/>
            <a:ext cx="494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Arial Bold" panose="020B0604020202090204" charset="0"/>
                <a:cs typeface="Arial Bold" panose="020B0604020202090204" charset="0"/>
              </a:rPr>
              <a:t>...</a:t>
            </a:r>
            <a:endParaRPr lang="en-US" altLang="zh-CN" sz="2400" b="1">
              <a:latin typeface="Arial Bold" panose="020B0604020202090204" charset="0"/>
              <a:cs typeface="Arial Bold" panose="020B060402020209020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184140" y="1193165"/>
            <a:ext cx="0" cy="4838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4988560" y="822960"/>
            <a:ext cx="350520" cy="362585"/>
          </a:xfrm>
          <a:prstGeom prst="ellipse">
            <a:avLst/>
          </a:prstGeom>
          <a:gradFill>
            <a:gsLst>
              <a:gs pos="0">
                <a:srgbClr val="FECF40"/>
              </a:gs>
              <a:gs pos="100000">
                <a:srgbClr val="CDCD1B"/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5193665" y="1076960"/>
            <a:ext cx="474345" cy="2076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5623560" y="844550"/>
            <a:ext cx="285115" cy="29464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5185410" y="1369060"/>
            <a:ext cx="305435" cy="1282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5447030" y="1269365"/>
            <a:ext cx="176530" cy="19685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2" name="直接连接符 41"/>
          <p:cNvCxnSpPr/>
          <p:nvPr/>
        </p:nvCxnSpPr>
        <p:spPr>
          <a:xfrm>
            <a:off x="4937125" y="1527175"/>
            <a:ext cx="256540" cy="98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4708525" y="1369695"/>
            <a:ext cx="226695" cy="22479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4" name="直接连接符 43"/>
          <p:cNvCxnSpPr/>
          <p:nvPr/>
        </p:nvCxnSpPr>
        <p:spPr>
          <a:xfrm>
            <a:off x="4744720" y="1113155"/>
            <a:ext cx="439420" cy="305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5" name="椭圆 44"/>
          <p:cNvSpPr/>
          <p:nvPr/>
        </p:nvSpPr>
        <p:spPr>
          <a:xfrm>
            <a:off x="4577080" y="939800"/>
            <a:ext cx="332740" cy="32956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820795" y="1903730"/>
            <a:ext cx="1167765" cy="6051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H="1" flipV="1">
            <a:off x="3979545" y="3877945"/>
            <a:ext cx="346710" cy="5695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4131945" y="4304030"/>
            <a:ext cx="1567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level 1</a:t>
            </a:r>
            <a:endParaRPr lang="en-US" altLang="zh-CN"/>
          </a:p>
        </p:txBody>
      </p:sp>
      <p:cxnSp>
        <p:nvCxnSpPr>
          <p:cNvPr id="53" name="直接箭头连接符 52"/>
          <p:cNvCxnSpPr/>
          <p:nvPr/>
        </p:nvCxnSpPr>
        <p:spPr>
          <a:xfrm flipH="1" flipV="1">
            <a:off x="5354955" y="2093595"/>
            <a:ext cx="346710" cy="5695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5489575" y="2508885"/>
            <a:ext cx="1567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level 2</a:t>
            </a:r>
            <a:endParaRPr lang="en-US" altLang="zh-CN"/>
          </a:p>
        </p:txBody>
      </p:sp>
      <p:sp>
        <p:nvSpPr>
          <p:cNvPr id="57" name="椭圆 56"/>
          <p:cNvSpPr/>
          <p:nvPr/>
        </p:nvSpPr>
        <p:spPr>
          <a:xfrm rot="20220000">
            <a:off x="3634740" y="828675"/>
            <a:ext cx="348615" cy="346710"/>
          </a:xfrm>
          <a:prstGeom prst="ellipse">
            <a:avLst/>
          </a:prstGeom>
          <a:gradFill>
            <a:gsLst>
              <a:gs pos="0">
                <a:srgbClr val="56A0B9"/>
              </a:gs>
              <a:gs pos="100000">
                <a:srgbClr val="5DBDC3"/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 rot="5400000">
            <a:off x="3654425" y="1285875"/>
            <a:ext cx="494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Arial Bold" panose="020B0604020202090204" charset="0"/>
                <a:cs typeface="Arial Bold" panose="020B0604020202090204" charset="0"/>
              </a:rPr>
              <a:t>...</a:t>
            </a:r>
            <a:endParaRPr lang="en-US" altLang="zh-CN" sz="2400" b="1">
              <a:latin typeface="Arial Bold" panose="020B0604020202090204" charset="0"/>
              <a:cs typeface="Arial Bold" panose="020B0604020202090204" charset="0"/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 flipH="1" flipV="1">
            <a:off x="5828665" y="1096010"/>
            <a:ext cx="346710" cy="56959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5963285" y="1511300"/>
            <a:ext cx="1567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level 3</a:t>
            </a:r>
            <a:endParaRPr lang="en-US" altLang="zh-CN"/>
          </a:p>
        </p:txBody>
      </p:sp>
      <p:sp>
        <p:nvSpPr>
          <p:cNvPr id="61" name="文本框 60"/>
          <p:cNvSpPr txBox="1"/>
          <p:nvPr/>
        </p:nvSpPr>
        <p:spPr>
          <a:xfrm>
            <a:off x="4622800" y="5224780"/>
            <a:ext cx="7228840" cy="706755"/>
          </a:xfrm>
          <a:prstGeom prst="rect">
            <a:avLst/>
          </a:prstGeom>
        </p:spPr>
        <p:txBody>
          <a:bodyPr wrap="square">
            <a:spAutoFit/>
          </a:bodyPr>
          <a:p>
            <a:pPr algn="just"/>
            <a:r>
              <a:rPr lang="en-US" altLang="zh-CN" sz="2000">
                <a:solidFill>
                  <a:srgbClr val="000000"/>
                </a:solidFill>
                <a:latin typeface="Arial Regular" panose="020B0604020202090204" charset="0"/>
                <a:ea typeface="SFRM1000"/>
                <a:cs typeface="Arial Regular" panose="020B0604020202090204" charset="0"/>
              </a:rPr>
              <a:t>The tree truncated at </a:t>
            </a:r>
            <a:r>
              <a:rPr lang="en-US" altLang="zh-CN" sz="2000" b="1">
                <a:solidFill>
                  <a:schemeClr val="accent3"/>
                </a:solidFill>
                <a:latin typeface="Arial Bold" panose="020B0604020202090204" charset="0"/>
                <a:ea typeface="SFRM1000"/>
                <a:cs typeface="Arial Bold" panose="020B0604020202090204" charset="0"/>
              </a:rPr>
              <a:t>any</a:t>
            </a:r>
            <a:r>
              <a:rPr lang="en-US" altLang="zh-CN" sz="2000">
                <a:solidFill>
                  <a:srgbClr val="000000"/>
                </a:solidFill>
                <a:latin typeface="Arial Regular" panose="020B0604020202090204" charset="0"/>
                <a:ea typeface="SFRM1000"/>
                <a:cs typeface="Arial Regular" panose="020B0604020202090204" charset="0"/>
              </a:rPr>
              <a:t> branch has the </a:t>
            </a:r>
            <a:r>
              <a:rPr lang="en-US" altLang="zh-CN" sz="2000" b="1">
                <a:solidFill>
                  <a:schemeClr val="accent3"/>
                </a:solidFill>
                <a:latin typeface="Arial Bold" panose="020B0604020202090204" charset="0"/>
                <a:ea typeface="SFRM1000"/>
                <a:cs typeface="Arial Bold" panose="020B0604020202090204" charset="0"/>
              </a:rPr>
              <a:t>same</a:t>
            </a:r>
            <a:r>
              <a:rPr lang="en-US" altLang="zh-CN" sz="2000">
                <a:solidFill>
                  <a:srgbClr val="000000"/>
                </a:solidFill>
                <a:latin typeface="Arial Regular" panose="020B0604020202090204" charset="0"/>
                <a:ea typeface="SFRM1000"/>
                <a:cs typeface="Arial Regular" panose="020B0604020202090204" charset="0"/>
              </a:rPr>
              <a:t> branching properties as the</a:t>
            </a:r>
            <a:r>
              <a:rPr lang="en-US" altLang="zh-CN" sz="2000">
                <a:solidFill>
                  <a:schemeClr val="accent3"/>
                </a:solidFill>
                <a:latin typeface="Arial Bold" panose="020B0604020202090204" charset="0"/>
                <a:ea typeface="SFRM1000"/>
                <a:cs typeface="Arial Bold" panose="020B0604020202090204" charset="0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Arial" panose="020B0604020202090204" pitchFamily="34" charset="0"/>
                <a:ea typeface="SFRM1000"/>
                <a:cs typeface="Arial" panose="020B0604020202090204" pitchFamily="34" charset="0"/>
              </a:rPr>
              <a:t>root</a:t>
            </a:r>
            <a:r>
              <a:rPr lang="en-US" altLang="zh-CN" sz="2000">
                <a:solidFill>
                  <a:srgbClr val="000000"/>
                </a:solidFill>
                <a:latin typeface="Arial Regular" panose="020B0604020202090204" charset="0"/>
                <a:ea typeface="SFRM1000"/>
                <a:cs typeface="Arial Regular" panose="020B0604020202090204" charset="0"/>
              </a:rPr>
              <a:t> branch.</a:t>
            </a:r>
            <a:endParaRPr lang="en-US" altLang="zh-CN" sz="2000">
              <a:solidFill>
                <a:srgbClr val="000000"/>
              </a:solidFill>
              <a:latin typeface="Arial Regular" panose="020B0604020202090204" charset="0"/>
              <a:ea typeface="SFRM1000"/>
              <a:cs typeface="Arial Regular" panose="020B0604020202090204" charset="0"/>
            </a:endParaRPr>
          </a:p>
        </p:txBody>
      </p:sp>
      <p:sp>
        <p:nvSpPr>
          <p:cNvPr id="62" name="右弧形箭头 61"/>
          <p:cNvSpPr/>
          <p:nvPr/>
        </p:nvSpPr>
        <p:spPr>
          <a:xfrm rot="1920000">
            <a:off x="3987165" y="2229485"/>
            <a:ext cx="1616075" cy="4325620"/>
          </a:xfrm>
          <a:prstGeom prst="curvedLef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175375" y="2404745"/>
            <a:ext cx="5676265" cy="2691765"/>
            <a:chOff x="9725" y="3787"/>
            <a:chExt cx="8939" cy="4239"/>
          </a:xfrm>
        </p:grpSpPr>
        <p:pic>
          <p:nvPicPr>
            <p:cNvPr id="31" name="图片 30" descr="snow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00" y="4832"/>
              <a:ext cx="4264" cy="3194"/>
            </a:xfrm>
            <a:prstGeom prst="rect">
              <a:avLst/>
            </a:prstGeom>
          </p:spPr>
        </p:pic>
        <p:pic>
          <p:nvPicPr>
            <p:cNvPr id="35" name="图片 34" descr="leaf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5" y="4831"/>
              <a:ext cx="4264" cy="31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12308" y="3787"/>
              <a:ext cx="390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chemeClr val="accent3"/>
                  </a:solidFill>
                  <a:latin typeface="Arial Bold" panose="020B0604020202090204" charset="0"/>
                  <a:cs typeface="Arial Bold" panose="020B0604020202090204" charset="0"/>
                </a:rPr>
                <a:t>Fractals</a:t>
              </a:r>
              <a:r>
                <a:rPr lang="en-US" altLang="zh-CN"/>
                <a:t> in nature</a:t>
              </a:r>
              <a:endParaRPr lang="en-US" altLang="zh-CN"/>
            </a:p>
          </p:txBody>
        </p:sp>
      </p:grpSp>
      <p:sp>
        <p:nvSpPr>
          <p:cNvPr id="40" name="灯片编号占位符 3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r>
              <a:rPr lang="en-US" altLang="zh-CN" smtClean="0"/>
              <a:t>8/15</a:t>
            </a:r>
            <a:endParaRPr lang="en-US" altLang="zh-CN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2" grpId="1" animBg="1"/>
      <p:bldP spid="14" grpId="1" animBg="1"/>
      <p:bldP spid="22" grpId="1" animBg="1"/>
      <p:bldP spid="24" grpId="1" animBg="1"/>
      <p:bldP spid="56" grpId="1" animBg="1"/>
      <p:bldP spid="56" grpId="2" bldLvl="0" animBg="1"/>
      <p:bldP spid="18" grpId="0" bldLvl="0" animBg="1"/>
      <p:bldP spid="33" grpId="0" bldLvl="0" animBg="1"/>
      <p:bldP spid="41" grpId="0" bldLvl="0" animBg="1"/>
      <p:bldP spid="43" grpId="0" bldLvl="0" animBg="1"/>
      <p:bldP spid="45" grpId="0" bldLvl="0" animBg="1"/>
      <p:bldP spid="60" grpId="0"/>
      <p:bldP spid="62" grpId="0" bldLvl="0" animBg="1"/>
    </p:bldLst>
  </p:timing>
</p:sld>
</file>

<file path=ppt/tags/tag2.xml><?xml version="1.0" encoding="utf-8"?>
<p:tagLst xmlns:p="http://schemas.openxmlformats.org/presentationml/2006/main">
  <p:tag name="ISLIDE.GUIDESSETTING" val="{&quot;Id&quot;:&quot;177e98ad-1ab0-4991-b7e8-761cc9e9e2e8&quot;,&quot;Name&quot;:&quot;极简9&quot;,&quot;Kind&quot;:&quot;Custom&quot;,&quot;OldGuidesSetting&quot;:{&quot;HeaderHeight&quot;:11.0,&quot;FooterHeight&quot;:4.0,&quot;SideMargin&quot;:4.0,&quot;TopMargin&quot;:0.0,&quot;BottomMargin&quot;:0.0,&quot;IntervalMargin&quot;:0.0}}"/>
  <p:tag name="resource_record_key" val="{&quot;13&quot;:[4364950]}"/>
</p:tagLst>
</file>

<file path=ppt/theme/theme1.xml><?xml version="1.0" encoding="utf-8"?>
<a:theme xmlns:a="http://schemas.openxmlformats.org/drawingml/2006/main" name="Office 主题​​">
  <a:themeElements>
    <a:clrScheme name="SJTUB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F08300"/>
      </a:accent3>
      <a:accent4>
        <a:srgbClr val="FDD000"/>
      </a:accent4>
      <a:accent5>
        <a:srgbClr val="338D27"/>
      </a:accent5>
      <a:accent6>
        <a:srgbClr val="00514E"/>
      </a:accent6>
      <a:hlink>
        <a:srgbClr val="B5B5B6"/>
      </a:hlink>
      <a:folHlink>
        <a:srgbClr val="BD9F68"/>
      </a:folHlink>
    </a:clrScheme>
    <a:fontScheme name="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JIkltZ1NldHRpbmdKc29uIiA6ICJ7XCJkcGlcIjpcIjYwMFwiLFwiZm9ybWF0XCI6XCJQTkdcIixcInRyYW5zcGFyZW50XCI6dHJ1ZSxcImF1dG9cIjpmYWxzZX0iLAoJIkxhdGV4IiA6ICJYRnNnVEY5N1hHMWhkR2h5Ylh0aWIzaDlmVDAyTURBZ1hHMWhkR2h5Ylh0TmNHTjlYQ3hvWG5zdE1YMWNYUT09IiwKCSJMYXRleEltZ0Jhc2U2NCIgOiAiaVZCT1J3MEtHZ29BQUFBTlNVaEVVZ0FBQXIwQUFBQlpCQU1BQUFEQlFJRldBQUFBTUZCTVZFWC8vLzhBQUFBQUFBQUFBQUFBQUFBQUFBQUFBQUFBQUFBQUFBQUFBQUFBQUFBQUFBQUFBQUFBQUFBQUFBQUFBQUF2M2FCN0FBQUFEM1JTVGxNQXplL2R1ekoyaVptclZCQkVaaUxEV1g1aEFBQUFDWEJJV1hNQUFBN0VBQUFPeEFHVkt3NGJBQUFSOEVsRVFWUjRBZTFkWFd4anhSVysyY1hzYnB4TnNrQ3JvcXE5SVZHRmFDV2NUVkRGRmxVT1hSVktlYkJGa2RvSEpCdFVoTVJEblZaQ3U3emdRSkVBUWVXQXFBUXZPQ0RhZ3FyVzJXNUxoZEFTcTYzS0M4VjVRRlVSVWgwdDVZRUNTdUlzUDl0bGQvcWQrYi8zamgzZkpIWXM0ZEhLZCtiTW1UTm52amx6NXN4Y08rdDUvZFFSQkpKK3RTTnkrMElGQW45bCtUNFVuVVBnZWRiSHQyUG92dnFQQjFnZjM0N0Jld0RnSHVuajJ6bDh4NC9jbWVqajJ6RjhTWEFmMzQ3QzI4ZTNzL0QyOGUzajIyRUVPaXUrNzMvNytIWVdnYzVLNzl0dkg5L09JdEJaNlgzN2pZRnY4clovM250OWFpNUdpMGg4NXJQeGljT0hEaDJhbmhwblorSUk2aG5lRkU3OVNJMXNSS09oTks5aGpVaE5tNFF5YnovZkpqZG5DOWt2aWladHhCSFVNN3dTWHpZWjBXaXZITnFXOFJXaWx5T0NXeEJDK0hwM1BYSzkwT0t5cHgrNnMwVzdMbFFsN3Iya2NlMUNvS05URDZhdnVDRnNtQ0hpY1RtQ2p3SXRxWkRqK0Z6MjFFT1JtallKZnovMkJNQlphWk9iczRYeEJmRWl5RGdiSGtRY21UdkQrMUthSnJveGEwbTdsYkVOL0FzYWtJTTR5QnFNZldvMUZObFNDUUlYSXVSWWhGUk03K0xBbDY0dFoySjEyZ25taXhtNzlvMVhYMHV2TDJycEw3T050NzNrczJ6ZG5ud25zWFFseHFEYnFjeDZoYkZQVkdHTHp4UTdHNnVsQTE5eVV3dXhoSFNBZWRobjN5S3hCMU9UU3Zwd1NyeHFlWTZkVnlUUGN4Szl3dFVZUTlETUllbzg4TFdhR2lIdDU1SnhKVGp3WFhMTmZmc3E3QXhuWGEzdm5GN250N0QvY2RrS1VsNXdFcjM2V0lheDBaQW1BK2VBcnhBUnFtbS9PTWhZMUsrM2F1N0FGMXFzdDJyU2picUQ2dG8vOFdPMktEcE1TdlBGUG1WUWNoSTk0SXRCWEFncHVqcS9mWHozTTdZV0VqdVloajBHMDhhSzVuSGdXOXErbDlMaXQ1cXBxNFdjMGV0OFFNODZYSE5XQ25ZU0NkK1I2Q0NLMWUzakM5ODVFeG9UYlZmaGxOYzhEbnpUakgybTYzY25BL09kNFQwRFNqWXZkQ2dZclZKNjdUdUpoQzhNTFJ6bVRuamJ4M2RKclN1RFMrTG9kRGdka1VzT1RGRjg0Y0lqYThCSTYwNXVsVFdFaWhRcmpvbytVK2JFVU5BT3dra2tmREd1MENZOTlQRU80SXNaeXNhQ0lJb3ZYTGdhVWl4Sk84bWNWZ0FTdmpOYzhqN0xjZ0MvNk0xSlJGVjl6RXVyaG9JVFlmMjVIY0MzNUFqN1ZBZk9aeFJmckN3MjYrVHRHaEd3alluT2tKUEs3TEVzQjE2d3l1dWRSTlFBM3dKajU0UU0rYmswc3dQNHB1TmV5a1R4cGZDM0d0Q3M2NFdjdGxYRUI5SlQxQ3pMZ1FuTWM2V2NSTlFBM3lYR1BnNG9YbGpZUHI3d25VR2hnUjVjaFNpK1VDeDY5SEUxN1J3dHcxUlE1cjAzL296b3A2ekRCOC9EcnJmR3FVNGlhb0F2dHZYZy9kU1V0MzE4WTRlL2p2ME5OckhMNGU4dzdqOGlrMmZUTU16em5NRkpGUGdPd1V6c3JTaUJrM0ZsdStjTFIvZ2JVVFJJaU5wdk1SbzVCcHQwdklSUkNQaXNuZ0NwUHNpUlVmQUpjQktwRWV6WFN6RTJSM21aRGx6WUFYemhPMGVWd1BhZVVYejlYUTkvbDZKbkx3OGJuYm1hZ1J2a0FZU1RTT01tZkdFbndva0lJRVlBekxidEY1ck5Dbkh0ZmtidzdZSHd0eEJFaGc5bElMQ3pNT0dnblVSaUozeFhnNnVndnJ3RCtOWmliLzF3VTNuU1NDZnlXNWpxM1V4K09IU0ZNaU1CMXdrZHE4MklwRG5oaTlEWjNrZDhrQ3NCSWNRWU14VmpiLzNZaXVjRG5aaUlNMER1WmdIb1JWWWhyTkU2dEtjRWg1TkltaEsrY003V3E0WmhjdGdHMytTN3Y3dnJ5VXZwS3V5RlN4clgzSU9ublpKdkhXVlgvR0xSSm9tOHo2ZnNoYU9OSTh2UnlpamxsVmR2dzR5Yy9kWDdyNWc2ckRsdUc0YlM3Unl0b0lWd3A3WEF4V0JhV0lXVFNDMEpYdzlpekRUdEl5d052dUpTNWlNdmVRZTRHUHNtS2swYXpIRGltYXdoaVJ4ODV5ZmU4TTlZSTgwYStYQmx0RXdEa2Nsd2o0QVNaZTBtaFZaUTFmTitPTFZ4K1lMdXR4N1k4OUxDZ3ppSjFJVGpXOUtuUUZEMlRPSWppbStGZmZIM0h3RGpyMU1ybVJLdzBqdGYrZS90N015aUlza25BUHZNcXpkZzdzOHhXZyticENIV0dKOCtmT24wdUw1WlJZTmEwRzF0SXFJVDFiU0NzdDUvOE1uWU02cURRaGhmd3N0SnBCWWMzNXp0YlN0NWtBMitnOGQvRHVrZjdXZS81T3dCaDE5aTYxV2l2c1N1cG9lVk1QTnJMemVXUVVGWU1HdFZ4TWdXN1VBb1JydWRZeDNCeUZlR1V0OWU4VjVqN0ZFcHR4VEdkd3dWVGlJMTRQZ2lXRFhmNE1pUUxScDhVWGdIeHBnUnJ6TVNLV1plODJGZm5DY1pubmRDSHMxRkNaK1krVkgvWmw3MEk5ZjNtcXQxeGc5c0pLMTVPMU83Q253WFYvbklUN0RHaXVpa0hNQVhTcTZCN2lRU1A4Y1hsOGo2bUoza1NBZnd4YzdlVUY5Q3lURjJuZWpIODN5MTlCTlBLS0JWMVJKakQwcS9vTjlmcWJwMm4xQ0tWTi9wOUtmWG02VTN3bDNWb0VKeUtzdkp2b29hTWk1OG5VUnF4L0dsU0Q3UHBlREdnZ2NmQVh3cHZxQk5qeEx5S3BiRHpqY3BpT0FPM3NDUjcwek5pOHBhNkhaRFVEZi83RkQ0aTN1d3Bpa2YwZ3JqWWdka01QWUhkWW1RQ2VOTFEzY1NTUnJIbDh4YlF1WHRIU015SkF1SFFBVzRVUE9LR2F5elJFUlQxU1BkSUJ0dVhsYzBkMGE1TFVZQnRIbkxucmpJSGZxd1FoVjBFRXd6b1Q3cXFNN05DU0xXK0RkNERsQmF4dVNMa3BOSTdBTGZtakhRR2g5VEdGL2pubGVWVjhUZGtxU1MrWWN1STlIdEJhRVhtZktpek1aNk9NUGZnNGpGcjR3bEpzSk1YeXh5cDQxcWlMa0F4OGkzSTZLbjVIQjlGNzVPSXJVUytPNHhkMExsRlNLSDhUWHc0VXBKT0Fqc2JuTHBVUHdjc2w5UThpUUhxYjVGZkVjZ0l6SXhxeUNhMnhYUlFlYytpK2hOMzVXaHNFQmQrV0Y4eVpDY1JPSVcrTkphcEpMbkpRVjR6ZkVsWjFFbHpwenhLUmxqclZUamVWaUUra3E1cUY1UmlhcTJQMnRxSXUwV0o5TGR4bGR0UERUZVVWTEZEd3dXSmZJV1RpSnhDM3l4MXFXSFBTanVPNXZqUzg2VzkxTTJ0NXFuVld1U1NBbnpwV3didmwxdGlLS3UzYytpRzhsaUYrMjNBRmpHbEw0amNrd1pGNzVPSXJVVStOTCt4MEh6QnRhNHZJcTk0bUd5eGo5NEdEZjM3K2g3V2ZYOXIzdFVUandwL0ZXVXRJcmlGS0hOcDIvTmtkVmtwSXY0MWpIR2VkVTNmQ2pmYjV4UU9vblVVdUlMUEM5d1FYSzdiSUd2ckFwZUNpa2w1SFBFYlAzWS9LekpDZkcxS21KczFqNnRPZmQyRVY4TVZXOGpIdTIzcEVWR1FjVlZTb3NnM1Vra0Jva3ZKa2RzRzZVc2J3Ykpac2NLMnUrcWVDV0NmYTc1N1V0TittaklRbHlqWFJnWDNlWkhOUHc5eFZ0MkUxOE1RK3hwMURQMmMvNGFyZXpDMTBta1ZoSmZvQ1crS0RGQnhGYnhBOTB2MDk2MVY3WGcvS0dQb3NFZXA1QzFVRzFiUmRweVp3T2NHVDcxQTEyMDN4eDBFUFlHUlFoZlVxZ1VNSmkwR0o2VFNOcExmR0dpZktZRzVWcXVOTGRmQUV1R0syRW1HZEhrbXowTksyTW15ckE1SlJMK0pzUnk2U2ErcXhqcWlsS1ZMbXJuVVNpRThaMXNScVNXRWwrS0NtWlF4RmQzZUdxQnIvUkR3TGQ1WEtDOERXVGxyRzFReUc3dkUvS0Q0ZTkrY1ovUlRYeVhiQjBJM3hub1hnL2pPOXFNU0FOVitLSVZRYnRLTTRUVUFsOWFKeXY4cFowNTFQRTI1Z08rVTRkblJjc0VETWZtdVpvVlFuUHVFU0d5bS9qU0hLOG9WV25ESVNpaG1CNGNmL2RPa0RtSjFGTGh1eVMyK1dLVmlOdkZGNzV6VGNnaEJmUkpRNUhhZW1KZTlOR0pONUNhZGhOZmFVcENYOEozRXRtYzdUclZxeDhua2RvcGZHSDloTU00MFpBcXRwQmcvTkNHZndBTHpUU2xZRnRCYSt2VHR6V2dGdWxaM3E2YitOSWVtMVhhS3Z1RlVaOVhOUDVxYlFFbEo1RzRGTDRVRG1XOUlYVzJiNEZ2Ry9zYmVoTmdlQjYwdWtEOXhFN1FKeEQrSnVSSXQ0MXZvdG4xNyt1UisxK0s4VFcreXYvQ2VFeEFUMWRiS3hpYmswaGpWdmlLTC9IUVYzZDRhb0V2d05zc1BxdVo4QmZodzZpVUdlc0J1OWRYcHJ6aFJkTE5iQmZmT1BlL2RHMVFWV29Udm5Nb3dLaVZGWXFyVzJKd0VxbEM0MXNrbjdrMFF6U2tGdml1Q3NkSTNRbmU2Q2RrS1NLZ3pxdDhuQ2ZlbWZEUjZEWTFhVFNFYi9MRnFjYVhxcm9LdDFKdlhkSzQvTGNXb1htV0ZtcXpOQk51QnNabFJTTm5uRWNCUmkwaUdhcFFyeHVjUkdMUStDNlJXOEUzVTBWcWdhK3NDcXdkMlVvOXJQQzNKS0tzRnhkVlhadFBHczJDelp1VzNnTDRKb3ZzbXFPc2tkZlZ3MlYyemVNcDhZbzNOMzc0MEhScURIWDE4Y09YVGtYUGpqSHVmM0UzcFIyZFByL0JKWmpBRkdiQTU5MUpKUDAwdmhqUXVwY21FcVVXK0FLeE5YQ1E1OGtUcXlOWkswamVTcWRYSEd5dFNDTVFiOC9KeFR6MlJBdmcreGY2WGVxZnJkK2xsOWg5K0gxZmlXT1JRME54NjFXblRCVGZWcjJHNjJyVy9RNWNyRGppK3RhRnE5NWVuRVNJMC9pU1BiNnJJNklXK0taa243NEl0NlZLUDdMQXdCSlVseGZJMG1hYkVKcUYxVzlSem9YQzM1cXk1Z0g4OERkUERkL1IyL2dKOWxVaURQTmZzQTdmZGdjdXVySW8veEVpN3FiTTFwTzllMkRHQlR3RmErYXgyWTl5OFU0aWFqUyt0TUVkMTdOZE1SQnhKMjQ4T3ZtdkZSSlpzNEpjUkU5Vm9va0VaNisyZm5ocHl1N1hFNmQ0Tm50Q1g3c05kaVhaQW1iMEdjOG0wOUkzSnROeXZaNFVyN2FUdmxpelEyeWp1bGszbTlSYkkvR1cxR0pBWmtHMUcxRU8ya2tFVjMxTnNaYnd5bmRTRlNvaGZNMVk0VWRFSVJDU0RLbmhrd0RVS0VIb2Z3YVVQWHJpcUw2ZGxMRVY4THpUZWsrQjhHVWhJQ2NYLzRDS0FCUHlEZGxKOFV1Si9lYnV0cDBlWFR3SUlOUktKSmM1dzNuZ0UrWVZjMDNac3BNSXJzS2FZczB4clhuVS94cVBEalpobklpZ3pLby9ZTFpVSG16UFNhbXJZcTVyQ20vVjJhWlBLS1BXQUhqeHRSWmh0RFI1Nmp4NFFPYUtiRTZLS3d2UGdaOEZVMzg1V3lmSkVmZFJOS3NJTTU3bHpRRzZCcTJzWW1FbkVlemxDNnBMR0liWlVlcld4TkVaekt3SVgrZUwxZ2FYc3cwVWs3b2dwU0pMT1g5Wmx0dDlrQmNpakVSS29xc3htVGUvUTRWYUpCWWJiVmJXMWVTYzVNaVFoOVVYTUdUbGxoN3dyNHVpSVFCVVRyS29QVC82VmxvNmlWQk9OYUtMY0RQaEJiRXZDZEdFcjNqM3ozOHdvMXJBVTJoVTAvT1cra0JES29WRlJkWTJhQXpkWW11VlZjRzg0TUdPcGVNa2d5OTJqREhVWTJVcVNTUFMyckJYejNzbnpacFQ5ZkdmbU9jWjBRcWpIWlh0OTZwZmF0RlBnNnF0aU40SlkycVlDN1VHK1NXeWdwSHZiK3RLMllweFB0aGdOaVNPQndMZlAvUDFFc1ltU0pkc2U0MWdxYzBtanlUbVY2eDFNSDZZUVVIYnFJVnZocy92aUFsSE1YQWh1QUN6OFNjMzZhU3Q2cUp5QUhVTkt2MmxoM25SdUtacStaOS9pQkpmU3NGb3M3S2pzbDZEL0J2WGpRV2xBT3ozNC9JTUw4RXlETzZZVXZtOXlkTFhGQzg5MVE2SXJMQ29rdXpaWm1xZVAzWDhhWjhRdmVyaFk4ZU9IWDg4VFhrell4YStSYTVMelN3N3VEZ3hHTmowbTJydW0zZlVUZzBrTFJNZkJuNmQ1czlKRUFETVhBdml2VWU1NnV6eXh6aFRUYTdCWTQ4OEtlZzNQWFdNVnhDK0YyMXd6VXZHM2xHRlVwNDRmcUN0aTBwZzE1dnVQckxmZmZHR1doYTlCei8xbFlxRmI0RXZEbXNMd29UblNRUCtFbEpPdlNodi9iUEV6aTdDeVpmczd6aGp1NTBqaVJYTDJHZ1BEaEZodkNJSjVmZEtyNm5KS2tBZ2ZMM1NtYW8zREVmNEtBbVdhU2pOR28rOS84SHQ3R1pGb1NjYytUbGRUck9WaEgrZExyYVRlVUNwWlQrL3JGcGErTmE1WnlpWlFjSWR6Z2srRThXcGRsdDlEdUlFZXZldk00eC9tVmtKZVprMWZ1SjV6N0pHVlZId2pCQlRqWWxwL1AyMjhaVEFkMGgrc1NzMURpcWw2WEhoemppK3dISUNnRDlqQ1FTVVBzZmdLd0VpOW9SNVRUaUI0eFlad0k2bEFMNmtYOGFFVUNZSXhXYXlRL2JyN2VQMkZ2anJVWjczTjNncy9DQTVIeGlXa3hqZ2NCYzR2dDdRVDFNVDM2dUdPUGpGMVgwaDRoMzJOL0NlVDEzRlBVdUlaOHZGQUw2MDY1YU4vNFg5eXBuRnZVdGd5OTF5ZDJnNGRIOTY0c2J3R0Q1OFBIWEZqZFdRV0NjeHhPTW9DbndkRmJ0QnN2QXRjR1RoR1pVZThMK3pJbC81MUlSVHFyWm5uNzJLci9DOHdndHo4TFRYVGJCOHhjRGVzOEJLeFhvVlg1L0h2NnNtZHR1akRqYW5QNlcvSEREWDY4RDJPTDdpY0FxalhaU0tMc21qUnBLT3h2cGswUE1vOTZqOUl1UmZBSGJ5UVNoVzVBbjBKSGxrYkhiTFJPejkxR1A0eWpNd2J0TEVvVDJqTHdaOGVWa2dBbTVmb3QzekFQY1l2aXBHcU1zUTk3UTZMdUtQbFhKUDhZNjRkRG1wVHN1OURuQ3Y0U3RPM3ppUFpqbHlVRTlrNUlVN3pvK2NEc2V4VTJlTXpzNFFCbUF1ZFRyYjFlYlNCOWdYaEYrdE1YV3BkSXY0VWZSZ2luNEVtZmdOemx0NWt2TWV6cGIzdkwrNXhGM253SUhYdkIvYWJXMEdXUFlXK3JPN3Q1b0xsMlNHZlgvUk8rWHphNUFDbmRqUGtaWSs1ZlJOLzI3cjNhTC93TTE3Qzc2dVZBMmM5Wkxsalp1K3c5YXJ1cjhobi80UUF2c3VFUW9UaDZkVEFsL2NvMHlsRmpSWHoyWVFZYktWWHRGdThHM2NaZCtlbXJqQjFtajR6YW5Ha1gvM2lvcXg5RGo0OFAyMHpEYTIvcmZZWTNYM3VXTkdtQzdUNTI3b1hSbndBWWEvTElMLzVFTi93YVBUdmY0Zitnc2hiRkQvNkJJQUFBQUFTVVZPUks1Q1lJST0iCn0K"/>
    </extobj>
    <extobj name="334E55B0-647D-440b-865C-3EC943EB4CBC-2">
      <extobjdata type="334E55B0-647D-440b-865C-3EC943EB4CBC" data="ewoJIkltZ1NldHRpbmdKc29uIiA6ICJ7XCJkcGlcIjpcIjYwMFwiLFwiZm9ybWF0XCI6XCJQTkdcIixcInRyYW5zcGFyZW50XCI6dHJ1ZSxcImF1dG9cIjpmYWxzZX0iLAoJIkxhdGV4IiA6ICJYRnNnVFY5b1hGMD0iLAoJIkxhdGV4SW1nQmFzZTY0IiA6ICJpVkJPUncwS0dnb0FBQUFOU1VoRVVnQUFBSElBQUFCSEJBTUFBQUFwUkE1UUFBQUFNRkJNVkVYLy8vOEFBQUFBQUFBQUFBQUFBQUFBQUFBQUFBQUFBQUFBQUFBQUFBQUFBQUFBQUFBQUFBQUFBQUFBQUFBQUFBQXYzYUI3QUFBQUQzUlNUbE1BbWUvZEVDTE5WSGFKcTd0bVJESXhhMVFQQUFBQUNYQklXWE1BQUE3RUFBQU94QUdWS3c0YkFBQUVya2xFUVZSWUNaVlh2MjlqUlJDZVhQd2ppWjNZVUNCeEZJNXk2SkJvZkVxa0syaHNycUNoU0NwYVIxZGNBWVZkSVZIWkJiMXpGYVZkSUJxS1JCUlhIRVZjVWlENS9nTmI0Zyt3OFpFN1NDNE0zOHp1dnJlN2RwTEhTdkhiK1dabTMrNSs4K09GeUl6M1djZnJwcFhUUi82cFVYMlNRc0hNYUprN0FTcEN3YXIrWHRJWTRMdjdQOWZGcExla0h3djg1dVdIb3lWTkFwUzV3VnhOUkR2SlhXSEZtM1pxYmJhNXozd2NlNWF1OGNwUmpJYnk1cUxGdkJ0aVJOM2Y0ZG1NMFZBdVhGYVk1eUZHdVlkYk9HVUV4bUxsM1QzbWl3aGR1d0Q0VHdURzR1d0NCRnhINk9RRVI0akJ5SWI2dTJ2TU1Xc0hCRmJpSThTZTU4TU41ajlEZFBPYVRsZGNlR2hFUENveVg0VmdxMHAxNXBNUWpLVWRQdHBoZmgzQ1Q1dDVrUElxQkdOcFkwRTVXQVZ3K1MyVll5d3dVS0YwU2JLekkxOXplRWE0dGJ2cEpHcEhPenMvb3ZVc2RKTGM0OGg3WnhFY0hXYWhrMmdRM3VPVFk4UnRGanBKV0I5Njc2eE5pV3BaNkNTYUJXYmJFcStOY0J2ZXVtNEtPdlZRY3djUXJlK1NFblUzblVRVjVyOVN6d0ZjRUZZaHhhbmF6WVJPb2VCZkIxQmVrSXgwVW9uNWJlSlorTmlzZFhkMndtN1RUN1B4Q0VoR09pVklaWXM2Y3BvMldlZzhnLzIyRjZRbExTeFo2T3pCRXltMTBCZmlweXRBSmpxbllwaHlrSHNnc3VUZFhYUWExaHBKbXEwcFBVSm5VNWFRa2YvdCtZdURxVTY5bjVJcEkrZEpUNXBVUlJ2UTJjSXlQUFdjZEhyUEZMMWEwcFAyRlE2eTg4dDllTWFPTkRPeDAzYzlDVVZQQnVoTVEwUEU1ZnJRbjZ0bGwxbllJV29OOVFIWkMyUjRMZ2ZVdVhWZ2ZxUXU3YVkrc0hzanEwU1RGZVcrM2xNZGttVXVrL0k3RllYT3FwbnA3MkM1M09mdG5ibWVkSGlzbGtKbngvTnNML2ZYc3IwejE1TlE5R1FFZEVKZVVSKzJiRmRBczVSOUZ1MUZnRTYvNkNPc1g4bUMvckIwRW5xU09EMTVaSlNnMDI5UlNFTGZTZWN0V3dxd1BVa3pLWG95SWpwTEsrZ2N6NDJwNlVrNzdrVVJuWlVWZEo2ZUdVL1RrOWFsanNnWWhIVE9nb0F5SnBaT1RiTW1EVG9HbFQ1VHRWTjU5SU9BVW9XalUzdlNORzh2V3JQVExTSjI1d2lvN1EvcUQ3OVhKLzF4ZEdwUDZoUmNxSUtGTkR0aGlCMFVHMjkrclhNdmNYVjBtcDZrUlU5MFlNR25FOWZYcVNFYlM4cTVjWFowYWsvNk1ja2tSSlM3WmJFRDJWOWROakh4ZG1LekUrQ0UrWnZrYXdyeDcyZm5GaS9hSjdEQmVYdnlrREdZbTZkeW4zNktZQmwzWk5Fakhjd1dhdW1OMTNlZEoxNlRIaTJpcytWNjVLbE5mN21KNUoySTFQUmJyUkUyNHJFN1g1dUg5azM5MUJvOXlhR0V1K1NSTlpISHFidlR1anZRdDZqc3ptS05GMDJ4a3ZFSFBJYzZNejkxVzFrUW9pTWdHeDloVDNEOStnZFZsKzF0bHAvZi8wWHhsKzhaaGJhT25yWFJDb0xObTJFYXlvNDlmTmZCZUtvNWFwT3IvMkJIb0FudkhUeDdkckRuRXVoeFV3MW52SGdnK1A2ZUpxeGdPSWlxd0k3azhQOFk2ODVoVmJMZHVzNmgrMnl1cFNUZTZwQW91Kzdyb3g3Y2VLSy9lZUplaGR6cjNHeTFTdE93MTQ1U0N2VlBxMHhXWStDL3A1cUszRlEramU3VjVoNktnanBWc1N1eHVtWnJ1V2R3NHpRcDA2ZThpNHp6MCs5R0g2TW91UDhyR3BLZFkveGxIUlZIWnh2bnpZWGYrN2V2TVhGMERwQXBCUlN5ekNQcHVpMnU1aHZEekg3eVdXNnRpM3pWOWt2aW5XdDg4V25UMm56ZStHeEs5Qjg4L2EzYkVDMWV4QUFBQUFCSlJVNUVya0pnZ2c9PSIKfQo="/>
    </extobj>
    <extobj name="334E55B0-647D-440b-865C-3EC943EB4CBC-3">
      <extobjdata type="334E55B0-647D-440b-865C-3EC943EB4CBC" data="ewoJIkltZ1NldHRpbmdKc29uIiA6ICJ7XCJkcGlcIjpcIjYwMFwiLFwiZm9ybWF0XCI6XCJQTkdcIixcInRyYW5zcGFyZW50XCI6dHJ1ZSxcImF1dG9cIjpmYWxzZX0iLAoJIkxhdGV4IiA6ICJYRnNnUEU1ZmUxeHRZWFJvY20xN2MzVmlhR0ZzYjMxOUtENWNiWFVwUGlCY1hRPT0iLAoJIkxhdGV4SW1nQmFzZTY0IiA6ICJpVkJPUncwS0dnb0FBQUFOU1VoRVVnQUFBcEVBQUFCVEJBTUFBQUExdWtGdUFBQUFNRkJNVkVYLy8vOEFBQUFBQUFBQUFBQUFBQUFBQUFBQUFBQUFBQUFBQUFBQUFBQUFBQUFBQUFBQUFBQUFBQUFBQUFBQUFBQXYzYUI3QUFBQUQzUlNUbE1BTXBtSlJMdDJWTTFtM2U4UUlxczNWYVdEQUFBQUNYQklXWE1BQUE3RUFBQU94QUdWS3c0YkFBQVJMa2xFUVZSNEFlVmNhNHhrUlJXK1BhK2VSL2ZNUk9UWEdtZU1pU0crZXJOLy9BSGFuUmpVK0pvbEdreFlwVWVNaVZGaXp5ODBoTkRyQTl3STB2TUhmNGpZRStJcTdocnVLZ1lGUW03SGpZaGtZNDhtaW9paFI1TFYxV2htWEZrWXBtSEs3OVQ3dnUvTTN1bGg1ZjdvcWpwMTZsVFZ1YWRPZlhYcXpqak8vOGRUL0g1dTgzaG1PVGRSbDZLZ3ltTzVqWHJ5UW02aUxrRkIwMncydDFHWDNEdHprM1hwQ2FvL24rT1luOW5xNUNqdDBoSTF6dkwwYlFYMjQ0Rk1mOXhqOUd6VmRHOGx0Ly9JL2NlT25YaVVyV2phWURQci84MjF2K1ptcnVMaWhNMXhSVEpMYXlPU3d0aEdYS085cFErenc3bDJNTXpXY3BVWEkyenMwRHV2STlVWnoxUzZnUlBZNW5PMW1EWjdURjVnblh4N2NGL0lWMTY4dEFZMDZjTUt6NEx3cG5qK3ZhMHBlUy9sM0VFdlJ5aVFQTFFLR2VXcXpWTm5QN0dMQTgyUHM2TTU5emRtK2E2Y1JRZkV1VytGSnVkdFl0T3ZXTHRxei9QdC9QdjI4dDNDWWxWUVlsK0NKbjNieThMQVBFdG9WQ1YyUGtTN1dFSjdRTXU3eURvZVl6N24xSDdsWWdlLzYvYlQ3T1ZkdDQxck9KbTd3NGp1YVdqTHFRSlIycFdWbzNacG9QazV2NS9KcGU4aWV6RVhPV2xDSnM4N1hTenZXWXZQWGJRS2c4M1c4OFpBTkh5M1A1QkpkRjkwcHFISk5kTlp5YWRXUXg5QXJyQUhidEp4R214eEFHTjNtaTg3ZEs2eDNGT1JEYUxmeUQ1RzJYOGk2UmRIN0xKVEZ5ZkF0SDdkUVpNUDVpb3JNSC9HTEtRdzVNUHBRZjQ5TFhkdDdEZnk5NXo2bW81eGxCOWQybWtIVjdNRVdPUE9PMDZiTWN1VlRDWnc3N1RySGZJM21QWE9aOWhETzJ3ZXd6N0NvcU1Zckw4WTB5S0cvR1VXODA2SXY4VHdZbWF3dk0zNzZlN0ZDb3NaVzREczJyaDhDaXVsRTJEWVhURndobE5DUE1hdVV2a3M2WGRnY011eGpJQ1Rqak1FVFI3VkxNME5uUjF3cHVBem5uS2RzZk9yZVF5aGJwdTZFZmdIVFBzZHBwaVcrMEtpSXAxaFFwSmxpRFNHV0RtY0puT3Y2b2RzZCswNEJhaHllemFIenRxMis3WGtYWTU1LzlVcUoyVkxWYUR1cFFTT2NYNDZ3NUROS1czLzRPU01GZDZqTVpmWEVhYktRWlU5eTA1OHVxQ3cxelUrU2x5aFhHRnNzeFpYUzNUQVNUeE5TT3hRQmsrSjFYaTZEejhML3ZNL3hrTGpUektFYklPY2pOMXlmNG1KZnlPRGtBenZkSUVEU1RoM2pWNzNFVTVXTFc4dHBsZTZFbXRxT2NOVUUxbW0vUUZZbS9lMHg5aVBiRUprbnZ1WjFjZ3FUYXl1VUhZTW11UVo1SWVpSVFPeDdmWFRpdGdaeU04dlp1djR5ampVTk1IaUR4dGpVR1ZjTzlYdFNDdkQzdGVhSi9ZU05LbHVJQ1l0a0s1RURTaTFzWmp1a3JCSEpyQUNCS0o5NnAvNnRrOG9XRFZhcnNwTXVJdzkyRkdscUxRSWpuUThKbkhrdXJtQjZDcVZSZ25kVTlwSTlJU0JoOW5iTTNUY3RWNkU1L2U0TE9ubXQ5aUN4WFhpTzVqSVlMVU9qdHhDeEJ4R0svM0Evc0hKNFpoRmVEVUc5Ky80bWFxYWh0azFpNEhZdGN2V0ZGZEVPbElIMm9yMWdvOTdXVHlwZ0pNUVBvN0JIaFNkN0Y5MGN0UWZKalZ6ZmlOR2x3NVc2cVk1b2xzcnBybmpyQ2ZITUFxMEpHZnRCaVovR24xbjJkMEZuSFFjK0dUVm1TczFhb1FOS2pjVnU4WCtIc1A3ZXRvd1BMYXRXSUJGNWxXZTBvcC9zZHRWUEIrUEZqUDFUREptWHBKU1BYVURzWTl3Y3NZNkhzaGhxWVFzNDRlcUVKMWlXMUdUY1hvQng5aGdLUmNxY1NlWWJLdUJCclNnZXFpcUc0aDloSk85V0FEdE9PbmVDc3RLVFlhQ1d6Ni8xOVRJSlBvdEFMMEFiWVdCYTBZUFRVS3JwNlJvdkVXQklmWVJUaTRZb3dwUG1PK2duVEJkVStBYjFXVGdGNjBvSVRqbWtpUkxDZmNBYmQyb3BmRk1WdFJBekswMTNzUnhScUZKbnM4SUp5YytjL2FiRDhxMk1ybnAwTG1USzM1U3NQUytRMmRQNnVrR0syRkpTUUFzRGRYQk54NVdJcjJBeCszNVF5T0t6Wi9lREJYNGdHdG1KRXR5Tk00Q2xoTTNFQm5oWkEvOEFRanZnclRpSDF5d1ZBZkxScENveTlXNFFJUGdTRGxwOU15QkY3RXRmN1I2eG14R3VyZHc1Z01ZblJWbHczclBlcm9pT0xtcUJFSVB2UGVNY1BJSjhBYzBlYzVMMWVRVmFCV3Z5WXB4ZEdwVXZyUlFUNHF5dFEydWg4czBRVUlTTWVNTGZQcUUyZ1U3eXNiM29HVzdOakUvYk54SkEyK0FlRFBEeVdwUWszZ3ZhVGJwbEwwRVRhN2I5M0pSNCthNHJ4WlZBOXE2d2ZWd21mNzNsVkdURG0zVkgrZnlPUzVhaXVrcWdqeXVFUmkvOUthV21lSGtURWlUbU14S1JDYytValV3UjdzeVZaTk8wdndzMzJpN1RON0JETnV5TzRyUEUzd2tIRjdDZTdsUWkrY0wxV2c0cVc4Z3NzUEp5YkFtcSttYWJDUm9zcDVtazVoaEZXQWxjb2EyYit3Wmx5bW1QQlhZeTBPSzBBUUNydmdqRnJ5TDdWbE56SkRSY0JLaGZvZ0FIc3NPSjNlbnlYYUNKbHNKZFhveTJBY2lQMDZ4ZldQYnVFelJMcnNtblRHUEFpSGQxSU9BSHBESWFEaUpZb3ZmUUdTSGsrTzdzc21MMWlRdURQejdzcHlTN1JzdGx5bHFKNDBQbGV5eENVWEhGL25wT1QwQWJBblJjQkswSm95eTQyU0VrK0RmSDAzU252QXZhd1k2YS90R3kyV0srdXcyU1p2YWRrZWNxZElDd0xwdlpEU2NSQjVEd2N2SUNDZkJuNzhtTS9oSndpblJVYUdlOFkyMnl4U3puY3E2NHhEUUVsR2hDUzh0QUN4RWkxOExUanJPTUFhNTRqVDk4TUhtRHVUejEyVDYzaDNBenZhSTJzWTMyaWR3d1pKVmt6YjRwek5WVWdEWTd0eXg0S1M2Z2NnTUovZkFKbE0xR1RyUFdiT3hmS045QWhjY0dmR2svMEJLYXQxZXRicEl5RnB3RWx3WXk0WHNjSElQTkpsMnhvbUlNWmpKV2I0UmZtck5WRkJ1Sm5BTzk5ZXFFaTNvaHpxcXRLTXZGeXc0aWZZTFdONS9ZVFVqS1RtWC8rcXVKa1l3S080Vi8xbU83UnQ3Z2Vna2J2V3puTHNmaHlJZjlzMlozM0puVXNpY0R1aVJBRUFGOXE3NDYweGZIeWprcjhsbU5GSVVIWE5NdmhRY2hDN0ROK3BBVWpzUW5YUVErUTNFQ0hRN2t5Rk1IZ3dtSjUycFRFdmtHcWZzSWdiRGZycHBLRS8vMDN2a1k3UFRLNkRjZE9qc0hTOVR6YmNST1pPTlNKT2xXMC8ydjFxakN2N3dNODZ0YnYrK21pamp0L3pGTy9ySFA2MkxpSnh0cUVMcGUzZjA3N3BGbFpBbVJSSGo3d2VFQUQrY3BBaEN3YnBFUzR4OENnSFIxd3hadjF5b3J3a3A4aGVhdE43ZHMreUJ0OXhRMzI3UnpGM1VjRTBTaTlFazdPVDRkYXkvcUtTUUptOW1keDFoVzZ1U0JLOTkyem43RHNab0Vrdm4rRG5QdmpUc1dyMHJrVElsbUJkM1o4VlpzS0JXVkJ2aE1xZXRvMUI2ekR6Mm1vRjh5cUtTSEp2YWNCSk1GYWhKTDVFUmp0dHdraWRObm9NcXVTYVBlYlltUDBUeCt0T3NQeXQ3Z0Nhbk41Zm93MjRWMUdyUTZiWG9zVFhKWWRsa2hiMGJKbHRoQjFVVjlnWHptWmNtOHN4SVBXMGI3Wm80cjNTWlUzekFRazdxUFU3Q05VT1dlRy9CUkNkNWh6MW9ja05Ob1NmQ1JNT0NnbE81R0JoY3dDbkJNczYyMkNKbC82eEQrOUJrblVoRGJJc3E2RERQZFRQTk5rV1pQaCtXUFR6QnZrVzBzcnZaVVhXVGhrMlJSTXJ2OWxmOXRFQ3B5ZlRia2k1emJzV3dwTjB0MGpXREZlTTFEU21YV0NsWWZYQVNKTHFCT0NxcUhLY3VYNmtyWnQ2U21zUkMxNXFVQmx4eWxXMVgyUS80OVI3MHZzVGw0QU9UWmNxNCttSkFhYkxrU3VVK2FmNlVmVFFtWWpPQkZaSDJOUW5XMDBFNWROemRieUJiblpkbEpIV3o5QTNSNUdCMi9uc0hVMFc1QklPVmpNRi90NEV2Ri9Sd0hOVjNnMFpGSzE5cXRtNXBrbXVKZGdxNW1LdnFtdGxqODd3VjNzMGFaUllVaDdiSmNSVWZMeGlvaCsrOE9zUWRlQ2c2azNvRWhyTG5aYnVtV0RhdEpTTkhqY2RRN0Z5cUs0eDFva3JLWEJBYVlNZzFXVmxRQ3VzSlRWWWpOQ21YTVA2ZVIrYWd5UTV2MzVLMkRadWNKNEx4Z01vbXEzcmk2OEpIZ0F1bVBFdmMvdWMwUnBVYWxxRlB4QTZMZG5DVGxDMWJlQTYxUzM2aFZpbkw5aHk5c1JzaHJhQ0RiNWpnVTFIRnJtWTJlQU90U2YxaHlMajJhdERBc21UYUZ0TFZhaXA3L1E1UnhyWGhTVTFpYnJPQ0ZmWXFyUjBCRmVVbVpCVWxwNkdZOUs5SmFEbXRpRmJZeGVrdERjdWhFQkVEWEJXVjRkOVNOY3ZIcmpTS0lOZzBzbjdGeERRTnBhdVZRM2N5NHZ1d0NhVWtPZDhJVFRxZU5PQ3FndGFhcWJqRXBac3ZmcVFtWWF5cVcyT3ZjR2RyaXFwU3NnWnhzNklva1Nua3FSZXlmanYzVVZNYWhkQzNPdnlLS3FvbDRkUXMxd3gwQUlwYkdWUVgrTlptMmdKMEdOcnR5bXd3aENTYmhBYUVvOVRYckZxVGN2QjYvU3MvYVlVVUpzMDBxOHFsNkRtVGg4cnlUVDBab3ZCVm8xdG51Q2JiSzFvSTNJOWxvSWFNSEE5SFd0UDBWZm9LdE8xRmVldnllNDZnYjhaKzhiZFZpNzlnNENRd0laNzc3bFcxaVpxc3lsbUVtWGp6MzczLzgxcGIwaVlYek55dzFhcXBMS2h0U1BWS3UyWXNPbEZNbEhacHREVmtSdkN2bGlydzBtV1BTdktaMGpoTlVXUTZVcy93c2E3azlRZUt0Q0FjcnVRenIybkk4QU9OSUdEYnBlZWhqaWlHbFdUOEpMUitnWE9GbVJDc3V4VXZVOTRBZzBscXNtcEFPRHBhRkgxZ1k3TE9KYUFSa3J0SzFpVW5UY2JxOU1jN3Y2N0Q5NDlDY1Fmc1BXQk9yZnlBRU1LcGFmREtOQmtCOS9tT0tZdmNNS04vQzNUaXBOZXYyVlVINWsycGltbmcrWm1naEpWa2FiSXQvV3VZeWNGZ3QvN3hFYmhrS1ZocXNtTDhDRjZxNmpXd0NoR09ESDZwWTRibnoxVVlLN1JZL3lUYnF2RXIxa2UxVE9KclNDamhiK09RbFNsTENWUkZGZ3QxeGg2THJFa21rZ3VoWjVtemhaWGswNlJRVkpocHhPVi81alVkMUNRTVNQV096V0pONWtjMEd4R2c0dmdvbW15aEVoZXJvdnhadC84MTdpZ0tWL1I5dTFROUFoT2dKU2I0c0JLUUtVV29JUEkyTHExeDZiM2NsNnJOSkdIdmpyZkpkYmJkUVQ4aFRZS3V1b2ZDMWxUZTQ3NU9sbkRkdjZRcVVsS0Fxb1Fwb3JZVEpTQUoyRVR4dzlxdjNJMU5rcXluM3FZK3F3eWJtMldURGFtWEVCTjhJRGZwa0NZckdtRFNHZldnR25mVktCWHF6NEpPUkV2QVNSVXpVYUtzZE13c0FJc0ttL1FacnE4cXo4SXRRdGdINWM2cWxXU2RGamRWZjhycmFTYUZncXJTVkVLYVZGWU1DZGk3dWJaSldGZkZONVRrakNrOHhFWTg2MlNTbXVPYjVWUlRWSDZzTG5aV3JhU1d3bnlXVGJZMG52UzdBQ3lybzN3OFBEYnhlc3JLSGFlbkRwajhkcmpEbWZBVDl6ZnRxajR1Qlp3OEhGZEhFZk9qOFpWN1hqTWg5aEF5azNucXJLR0FoRHJQd0phMFRhcVRtbGEzdE1saFpXNWNrNjFWeUpHYWhDRjJTQ3dlNjJDRnc3S1dLU296L25ZTmtvcG9VYkc5YjBUOTNwSW1WTytqd291MXBTWVJIemdsZWphYWhKZGE0clNnSnJHWmtQYm9pZ2d2eHRha2JrTGZmanpQZWZoUFJhTjBROHVRV3pEb1BzeGRNajQ1WExuM2xBbmwrNGVFRjJ0S1RTTHlwVFdwekZick5LaEpiWGxkMHFSTFdwVTI2ZFRaVVRtSmxyMHd1M1loK3l5ckpEL3VHZDVYTjRsRHY3U1VjV0ZXUFhtUW05SytIV282S0FiZlZuaFZhMUp1UzdESkpjNVNwWUNGMTBGZWFmSVpkWndwc2o3UjViUExXYmNNcUZLU1ROcFZSbUZJZzh6cDhNbWNBSDZUT0lIUnN5NHVkcENESnNYWnJ1Q3BKYm11M241TGJLVll3MnZVcUh5ZTNDS1AvaWhsSTlBMVMxV09EaFB6a3VOcW5DbksyWDZ0UDhVSk42aHFseHl1R3dBRmx5RjNVamNsVjJEUkNiRVhETC9RVU9lOGNmWVZzZkFYNUQ5WlBQTTBBbFFmN2pqT21UL2kvdW9OeU9CTFFxNy9BeXQxdGpnQkhaMTV5cE0xemdIMmN6QTRSYTh2TkVvRlBBdktQNHRpdHQ4UjYwOXhRaTNLMGdaQ0ZRTWlUTEFML0toMmo1cG9oVDYySzdUbUd3Z2dmWW9HTWM1bUQyeENDNWV6Q3gwK0tKY2ZMcUU2bm5MemZKSi9vdmZzVm1lT2JWZGVvZnNVZXJqZktOWFpKenJPYjFyc2s3eXgraGxTYmxnUnNxVEQybmxIY09mL0h5MGpPa2tnWWU5dXM5dk90dlRIaWpEUzQyZTlsd0NINUhrQ0h4V1YxcmV1UDhJMmEwS08rK2lKWXlmQTRUQmtUbnI4MElFcmtnZU9BRWRobzlxQzF1dWNSWGhnaEZiNlVQNDFnVUc0Q3NnRzZFbEZPSnExMlBwMnZ4TmJONGlLQWo2MnZ0dnRQM0NqN3F4NGhkdS90dU0wN3IvK3paeFkvQzRjNE9lOFI2NWQxU3dSbWN1dTg0NWZCZnBsejlXQ3RlVzdUL1lmdURkSTdTbW5HNnhJS004bzNCckJVMUpiWjBUZC96ZXBhRzV0TTA5MFFlSFdpQmFqYkRHQytwb2dOVFozUE0xR0FweXM3TUpiN0hnQXI4NEd1L2dINU0zNG1Oclk3cUQrcTFNMU94MVZOWGdObnlwZ2FHczVqcWU1SzN3YUorMFNvNDhKbUpyTHFBdkFEYS9ocDVrUXRkMmhXcm9Kb2ZRZGlyb1UyY3VaTG1ZenpleTNpUkF0VnNUL0FNQjc0UlZSVmpTSkFBQUFBRWxGVGtTdVFtQ0MiCn0K"/>
    </extobj>
    <extobj name="334E55B0-647D-440b-865C-3EC943EB4CBC-4">
      <extobjdata type="334E55B0-647D-440b-865C-3EC943EB4CBC" data="ewoJIkltZ1NldHRpbmdKc29uIiA6ICJ7XCJkcGlcIjpcIjYwMFwiLFwiZm9ybWF0XCI6XCJQTkdcIixcInRyYW5zcGFyZW50XCI6dHJ1ZSxcImF1dG9cIjpmYWxzZX0iLAoJIkxhdGV4IiA6ICJYRnNnWjE4eEtGeHRkU2tnUFNBb1lWOHhYRzExWG50Y1lXeHdhR0ZmTVgwcllWOHlYRzExWG50Y1lXeHdhR0ZmTW4wcFpWNTdMV05jYlhWZVpIMGdYRjA9IiwKCSJMYXRleEltZ0Jhc2U2NCIgOiAiaVZCT1J3MEtHZ29BQUFBTlNVaEVVZ0FBQkRjQUFBQnNCQU1BQUFDTVpVVERBQUFBTUZCTVZFWC8vLzhBQUFBQUFBQUFBQUFBQUFBQUFBQUFBQUFBQUFBQUFBQUFBQUFBQUFBQUFBQUFBQUFBQUFBQUFBQUFBQUF2M2FCN0FBQUFEM1JTVGxNQUlvbk43N3QyUkZReTNSQm1tYXNjWmFQekFBQUFDWEJJV1hNQUFBN0VBQUFPeEFHVkt3NGJBQUFhdmtsRVFWUjRBZTFkWFl4a3gxVytQZjh6UFRzenhDWWcvbm9rL0pMa29ZZG9DWVJJNlNGZUV6QklkNldJUkNJaDNSSllrRHlrQjNDRWxCQjZGTmtQSk1JemtoTVpJVG05MXBwQTFzRTlpZTBrcklON0h1REZ5T21OYkNFZVFEUEJKSUFqMFFNN0crTE9lb3V2N3ExVGYvZi9kbzFueGZSOTZGdS9wNzQ2ZGVxY1UzWHIzdmE4eVRYaFFKUURmL3J0eDM4cG1qcEptWEFBSEdDTTNad3dZc0tCV0E3ODJmUHN2Mk16Sm9rVERuaXpiSFBDaFFrSDRqbXd5ZzdqTXlhcEV3NTAyZmFFQ1JNT3hIT2d6dmJpTXlhcEV3NDBSaE1lVERpUXdBSDJXa0xHSlBuTWMyQ2VmZi9NODJEQ2dCZ09QTlM3ZTMrSy9TQW1aNUowMWpud2Qrdzc5NDN1WUJ0bm5RK1Qva2M1OEJUN3J1ZDFmTFllelpxa25IRU9WUHovQVFjV0dOczY0NHlZZEQvS2dhdnNHay9zc1dqV0pPV3NjNkFaYm43NU44NDZJeWI5ajNCZ2dYR3I0bFhZOXlKWms0U3p6b0dsOEVuOU1udjFySE5pMHY4SUI3cmhFblpsOHNBK3dwcEpRanYwUjJjbUQrd25zaERod0FIYjUybTE4QmJKbmlTY1pRNGNzRjNlL1FGYjh6NjNkcFlaTWVsN2xBUGlHRWZ6MlBPR2U5SHNTY3BaNWtBMzBCd0w3SmJuWFQvTGZKajBQWVlEMDZ5RjFBRk9jeXovYjB4Mlp0TENYNllXdVhNL05idEU1cWUyU2xUNi8xbWw4bXNuM0srS2p6Y1NucnZWdk80OXZWR21xWU5mVEsyMTVIcmo5ZHp4eERPU0hPOWRsTUdUQ2Z3WSsrZjdqcmV2c24rOFVJYnJLNkUvbXdpdDJudEhZbDZwaktIVHpicXZ2K3pmL2FaU09FNitVZzVzVjYvdmpZbWorbzN6eDIvZEpTSWZmcmNJZlkyUy90Ny9pMzNQKzYzamIxR1JJdmRtbGkyNmN6UXVmZ1BPck5PSHg1OWx4eDlzc0xjYkxkd3VrVHpZS3Y0VDQ4RmRiTEs3WC9aSGF5R1ZlWVpsQ2IvbVdkYXdodVhTZjZjenQwY1cyWmo0VFFBTmwrOXMvaFM3dGV0Vm1vSFg1VlhOaGs0N2xnOWJkN3lwVnhteTkwRVVHc0kxV0dIaWtQbVNrd1BGdytDcFhTb2pkMXd1Z2xaY0hrbGFZS010UUY4Sm56a094ZlJKN2N6cmxwa1QyOEo0NS9kMjJDL3pIajJOcFNxL1Zra20raTdlbTU1aUYwT3lLYjlUTGpmbTZ5NzkyN1pRYW41Z3FtNnY4eXg1c2RYRnVLWU1RSExXSEFzVXp6SlpreTRkTXQ5eDhkNTBKOCtMVUQxM2h3SG1YWjZDbmdwWjQzbDEvdEJ4d2FXQ1N4NlBuRG01c1MyRk5qRW5XYXRZblFYMnBNYkV4R2lUVEJ5d0k2dG84V2pWeitNQjFESVdOQVhhZlRyVHhTbEFiRUNzQ0pUb2l1cktTOXpZbk80VmoyM2hGZi9lNzVqV3J6TEdVWXRsRm81TW00bUowYVJIODcwY0ZpR0xRZE81TE40Y3U1UkZLRzkrdytIMFhtVGg4MmpQbStiTVdaVnZadnpCT0pNeGIwL1N5OFZqbS9OWmo3SHJ1MGJkZHZrWEZUdkN4UmlRaCtFTEQ2REtITENBUDYzTGNRVW5tSE9VeXl5eVRITTlzMlNPQWt1TWJPSTVIbW9maG5WKzVDNFhuTW5SZmxxUldHelZ4dWYzdkIvdGhTZjNaTzJaOGk1NlR4anBsZEYrUUE0aUdRWncydHlVUU5sYS9rQ1ZuTnVNS29QeG13cGI2Tk5jejJnd1YzWmJIb3lFZXQzeS9JQWRtRE9ZbmExY0JFNndVQ3kyNmVCOVZZQzlwcmRjL2dqZkhMUGtDcVREeVk3Wm9qZFJLcnlTMHoxY3ltVjlja0FZMGx6UFVUYXppQy9SejJQR0xJZkxvT3JsZi8zMHp1a0xSeXcyb2RzRzFnWlZMOFBVZmdyeWJsMlBCY3habGFwVDhHcUZWaTFMYlB4RllkZVU0Y1RoV0tBVlVtS0pmQm1MT1RWVkxtcFFuUnVpSU5ScGEwWjk4eXFYY0x3UXpyRmNUUlV1RkkvTmYxZEFhSmJjUjBGMkorTzdLa05MTWhBTmw0ODdGaUZ2aG1TaUw1VnFZZWl5UWpQdlJPNkpYVmxaczF4Z1ZzNzFjdldOV3JQS3RhZ2dXRCtVdVhtRVk5R0JPeThiakFSaXNRSGxOaThKeVRFRWM0bVdHQkV5WWNKbnIwUXV2T0dJcTJtTFFJMFNPbU1zZ2NKR3Zmd1R1ZTFHVWVmVlZBSmYrZzFLbFhnTVIrTk5NdUo1ZVlSandkMEtMQVptTERZSXh6b3ZpL3VXWG1lT2hsUlB6Qk5tdG5zL0lKbW9qNy9OTVV1ME1wSDBNNFE3azBCWW9PbktzZVhrYXByVHhkZ3Iya1pkSHVGWWR0T2poSTdIWS9ORHpRRlIzdGJyVmNsVDBCTnpoQ0ZrUjJheElTVTBwTVUxQ3hTSTlYUFBuaFVuVGtlVkhnc1Z3SmhjdEtOWlhKamhEVlh5OUlVakh0dkRudzh3d2tNeU5JYzNOSVZGZFNROUJEZGM2elF2NjFPQ3ZZeEpKeFNiMjdaV1FyR0Znc1I1YlNDU1MyWGx6RmtyL0t6eTZmbjg3QnRkUGp2ZW8zQStzM0t5bWlNWkcxQml3YW1CUlVLSHhsUjFJVS9JWGhOemU3VWVWSVRZbU9LWGg1eFZwcWZaYVN2TGppcjdidWNVaUl0Mzh3clVTQ3U2bzRtYWJ4akkwOWNjeWRqUW8ybDJ5K3pYcXUwN21ObEpNVGkyNjBZZXBDV1VpU2t1Zm90L1pXUVdqQ3dXVUFkTkMwZkJwc0xpM1hJekpLR3RMcnNwYzNvRzVkTVhqbVJzZ0x6RGZsVUNEd0t6bXBpYk9ha3h1UjlLcFZab0NrOXorejAxMWxmQXpoWEFOTWp0bmhEU21QdUJDd21UZEZjMStBM0R2VHg5NFVqRzVublZudTFpTEpmMHhUVE5zYklMdm1EUFB1Uk9uMXZjcFI5SVZwVUlyRm83ZFdra2FvYmVUaXVaa2tkYUw2VklnYXhaSnJVejlPbVJWdlAwaFNNWm00ZXZrQ3VORjRLR3I4REh0dkRWVkFkdEd1dW8zU2ZoR1BJbWFodUZDV29WT2daSHRZeVk0RkxadGJoR0MyNlNGaHM3dUtqbUcvWVFieS9oU01hR044OXN4Y0cvdTlNcXc0NnVWT2RQQmY3NGpqQXJtQ3M0UWRyZUwwT1Q2dFFOUTAycDhmY1YycGlOejg2Vk9sWEF4OGxEY0VoblF4NjQwZVV1M1l0VTZmUTFCeVJnUDBSalk4T1p4aThRVG5rZmx0dXVsUnNNaTM1dzV1ZUFoYTFDU01DT25pUWZFM2pEK2VQM3hpU3JwRWJVQmJncjZlOThJSXlxWXNuUXRPWWtTQklQUFg3OTMyVWtPVEIxb1JYSlhCS08zZk9zZFE1NmRGNXU4YnNTRGh6TmVlZFdwTmxJUWlGc1hsTWFRMFZvWUNnK3BGYytjdjc0cnpPYnJ2YkNCWHhsZUdPUEUrdXhRSlVzczRmaEJDeW9oYjVxaUVJZlpld0NQMzA2djBzcDl0M2FxRU0ybnZUSzBuY2NiMnNWNEJuTEhDMjVVSEExdXBOVy9XMTIzR1B2OTd5djdxV1RPbEErVDZXQlh2R3IyaGh0b1g5M3NiZGdoWC9EdTFPYWNrZkM4UldmM2N2QTl1ckh3L2FTZmd0aHUwb3FSYWZXVmIwTGtyK01ZZTR4M3J2MDZ5bkczMWI4aWVieE5pL0hUeXNBN21ManNYazRwTjBVZi9RT050cjJ2c3oySzRtZkNvTUxzTXRwYWhjOG1tMksrcVkwQzQxRnVXWHVIWXNGb05GbXI2MTVIeHZ0bmN2d2pkRnZ1VENia1Vwc0NpK3R2SWVOM2dKQ24yRy9ydXkyRytIQWFZbHZldk85Sjd5RDlCMmxRdGdXZmY2MDNYNkpZdFgwVWYrV3NRK3NlVzgwRTJNNTNtYjMvRmVEWGQ4UE1ySHY4Uks3L20wZkR4SjIyTSttZ0lZWldFZU43dmZCU2xzRUFrcFlCMHNtaXdRK1ZuTHZEaTBkeVhRRWVzb3oxcE9MaEtOUGc1NWhJdzZ1dVRISWNHa3dVSElpd0tKU3ExOS94YjhjSHNtc3ZubjBuNVNhNjhGYjVnNXB0Ums0QjdQWHdjcUxrblJNb0JDMlRxRHMyMXNtblNXbTJ4b016TnQ1L3RXa2tWT1ZxOTk0L1BqeVArMkZDZnlFejBQbmo5K0dhUFhOYVcrNE5jT3BPSDhNVnU0cVlucG9Wbm43bE54VVNkaFF1VVRKL0Q0MGRoTDBuTnpocGtrUkZrRThDMWk2MmNzUURqd0N2MFR0REJWSVNyTHVUalRIL2NKOTdqMmZJUnhGc0MySG10bitWSVk4cE1NN1VtMklsZUZpZ1FVRHI3aVUwK0VINEcxZUhvLzgxVHdMRXRTUFBCbWlrbndsd2RBNDExU0dCOTE2cEVmTGhIMTdCdExqS1JpNGpKVXkwQnhTa3o3ZjRVbTlYQWdITUcwRWpYUUFycFhXWEJGczlaOEpLUGtXUGVOVTMvMDBkdDVRblYreUtzUkcrM0VPZjB6Skp0a3JkQzNwRU5wcWhNbndPcVZUVjdPY0RQbEdoTjVhOVpFL1RMclc5SEpoMkJJM0hDZWhGeTNoZjZXLzJ0bFZhTEJqSkVGRzJ3aFNYQWhIbDQzMkFtTFlka3d4M3loU0FOdHNLTlpmc1ljRWxrbnlDMUpKN2xXYkFnbjl0SkozTXBnb2lrTnhYQXlENkZyUys0N3kySkJzQTlaVnl1cEF3OHNMeExiOE5CaVhjR25IS3dSOWpHcExCTU5iVjNLOWJUazRSakVlMGREb0lDUGx3Z1FId2dIQkZlS0tnWk0rVG14NytiSEJZSVNYcmZyZzRHMFI3VzdvTGZMb1RqSGhpUHAwUk5PNGc5bENFcUd3a3Vaa0p6SUQ0V2RzRXAyaGRRS2xHeW1Oa2gzUjJaaGI5SUFycHNRK1VRL3VQV25Fd0pBTkk4dU9hR2gwa0hheE1GNGRzbmZFNTJpcEdRNHBKdFZoV0JwaVlrOTBqUXlDK2JIZFNYeXladzdhMkJkRUs3NXFycDAwZENZQWlqVXltQmlXUTF2VVBJVGppQ3BiZC9zUXRJZnpxYVJ3K0xrUmMzaHJjUnBveGFmdVJ1NThBVzVlbVBKeWV2QWNRS09uazMwMVc4dzZGTlBRNkNBcFc3Ky9mSVdEdXZkeXVyVGhVTVdtWHNzT0g4Z0RJbGlwSnVuZXNGSnViRlhKTFh2UW9WVFhCUUowNzFVQzAwd2FPaXBnM2hVUk05Mk1RZXhwNFRlZFBDZnJDb1dvWGxPS0gzQkp2c0xNVlRuTnpiYnl4N0JDMjlWTGQxUm5FRFRrUmkvR3d6b2FEYVJkTElnMzJJVjdyMXk0a0Q3Mi9NVE5abXoxTUJGYWppUUNRWHNzallyNXNXSE9pb3RHUnhLU2VncXYvWkxLUXE4UFpZRWNBUUJOWmFJZzBWWU5yS29Sd0JySnFIeWdIQXhSYjZDR0Q5TmNDbkNRdTZxMFhRNmdjVVdnS2RiMGRGL0Y2NlpadDRBR1o2Y2tHZzJrVHExb09GMDRNSC9KKzRKTUgwbmk4eS82bzdjYVhPVG51c2JISnFjd1JFMXlhZHFjVEJKRVFpQm0zeXF1Sk5oT0hlaW9vUGN4MHlFY1N2VkNOSVpxakdEWkZVdDQvdmpDQVpKNzFCTHVjUFNrNGNJbW41WmpBK1VmNEZCb05KQjZuYUxoZE9Gb0t3T3I2OTVsY0pheFk3NGxLeThuMktSd1lDbEJyS2cyWDVPTjVBa0VMd3huRmdUYlIxU29yc2I3UVdVMGd0eW9jS1JaejFWRmsyZ1h2RnZDZ2NrcG5YR2x4RGxORzJpNk0xUVFCUlZQRnc0SXdiWW91YXAwYjZVMytwMGYrdjBlWS90RUJYZmRCOUlZcUpYSUVaUjdmRjFsenU5WERtQU9Dbno2bW81QWZDWEFsVEpIYy9KTGYvUVNaTDZsVjJqYW1pUFZlczVZcXhlZFVyNHdKb1d1T1FaS0craG1QUVpvOEJZQ1FkZEI1bXRYbGZvYmJWUG1FK3pkV3V6M1ZDRWVncW1ReTllTzByM2QwUzR5TWZmMHplNmFZbXQ1YkQ1NVFFTnlGNnNmbGw2UGlTMHh0bXFQWjJ6SkhjMkZFbk1TczVZOXFYb1JWR3NvVlIyU1NiV2U0d3NIOUxNT0Z4TndROFExc3g0SE5Oam00TVBDTHgxa21KTDdWNjBXd0EzcmFobFU0TkdUY3VjZW9zaXIrTzhQUWwzbDBpRStTSEhVREtKcEVTa2NnQVd1UFB2SUN6MTJnN3FjVmxITFc3NnlyY1dTZ3NQb25GeTU4T1NINEN5MzlDb1I0Y0RBSEZFQjBLQmdlQWUveklUQ01WTTR1T3ZlRWpRMHN4NEhsRzhseU1aMWtBVWhRRUVsWGhjTldsMmwzRDNTdlRnMUxnUUdkRzZxNGs2dzlRVG5OWWp2WFZOdE9BeUJBOVJYYlU3eTNlcVcza3BFT0ZLdHAydk5BZVVzM2ZKVlpkWTVRQnVvc2VtaWc5UjdreWY4YjRteVlSMmRhS3ZGaXFmOG9SMWFnVUllOW1SN21wOVJIaHRwRHF6bzJKVXJsei80TDc5N01xS0JUMUFxajBtYmt4R2VSM3lPbXBLZXFQV2NHZHNoTlgwT0lKTW50enJLckhPZVI0UkRSNk9CbE9OVEpwRHFrRGJVVmpHNFNkc2N6V3VpSVIyREcyeStlT2dNcmtnZFdhWlhtWFdnTGVRQ1daK1ROczhqcTVXQnFnZkxUdXQ4MGQ3NHdnR0RvT2FiMTlmY3VyckpFUnVvNFdjQXBKTkpsU1ljL0VqVm9laTMwcjE0cFhVOVRNUVFYaExaanJDUmNFRDNTR2VIV25CNjU2cUpDSGEwT1duelBDSWNRMVVQQTdsSk5NSzc2MzBPSUpPR1c1bjFvQzBicUxYTklSV09DYkJnTEUwNDRuVXZZSW0xSWdTR0xJd2piT1NjcjJvTHpZSWR5bGNjNmx0S0grYWtuSzAyenlNN3BLYjFQRFJiVzFWYlZtWkc3cGk1UXdvTlFCdUw5dE1MRzZpMWxhQ3ZJM00zSGltWUpoeDhKYnNyYXZTbFB3U1JFWHpWOWFydVoyakhZU0x0cFNlUWw0alc1SlJKcjFFeUYrc0tlaTZndWRwUlUxNlh4alJzeUxLZSsyYnpmV054VDNtUGFIc0ZaakNxK3pIZnRxaGVjQ0x4U01RMHN4NmtSSVNqWmpoRGJyaVhKaHpjV1Nha0hZa2EvQkZidW5qQ1RuNkk1d1FicHNkaDBDQ28wWlFoQUc3dmtPWFlyVWViNXp1cVdBQUE4MEYyR2ZQYUd0MmFramdGdDlCNURyQjBXMVU5SUUwYUhHWWxPUW55YmFCOEs0SEVTcCswaWxpSlVKcHdRTWZwdXBlbzk0aGhBQ0dIMEFrMnlOMTYwQXFFdzJBRk5lM3NEdUVnNk1hY3RIbHVuOURRZHhEQ013cUwzMUtnT25INnJzTVNML25jUkpKQSsvc3l3cmN1cm9tWVdGTDk4WjZJMjBDdGJZNU5GUHZjbWloYitwWW1IT0NFdGNVOC8xMDA5TU9qL2JBNWFCYnBycU1maEVFNGFpV3dZWnhDMHYySXIwZkVIZDFoVmdpNjdqbEZWb2g5U3hlZzNpV0NFTG9mSzFJREpad0VLM1NlQTdwem5lanpNNm1zSldMZ0NKZVR4cTZJUjRRRHIzQ0lMSEkvaHR1VVVQYWVKaHpRSFBTWUFxQzVuRXpUZEF1YWcxZTNTZTA2d1NaUGdxMXFZMEF0T0wwRCtwRWdpUEhla0xSdG50dG5TREZHRjBWaDRYN01TSitjK3dna2NaSmcwWURTRmFoWnA4bkM1WTdibTZxY2dUWlFESkRVUTdWUXB2eTlvbzNiNWRPRUEzT0tIQnNNRzU4aGZlSm9RQVpEZUUzUWM0TU5xbWd0SUdnTW1HakM2UTFkbzY1MDljbHE4OXcreVk0eE9oUkFoUHZSdmFTQUhVaWlLcTFneVBpSVJsdjVFUWZCa21wQkNvQU5GQU1rVnlpRG9OcWkxQ1FGSWFqaWFjS0JzU0x2QzBxRXo1Q2RpNnBtNEV5SFl4bDhHZEFCTnJRUzBrZmdrdGJTSFZ0YXhFa1FCb3lFbzZsR0lMcGFtVlZibEVHN0dLTjFBUUJlQUNkUnZ5Yml1RFVOMUNxOVFLaXBsSEZ3Wm50WDFQVURxN0ZDbWp4aS84QXhiZm5GMlRnbFhZSUN6WnRGMDRRRDBrbG1CQTdjSlZRY3R2VGEyc3NSYnJESlY0Z3dLMm5zMEdDMVp6U3JReWdkbGo0SG1sTGJIQkdlWTM3czZXMzBsTEtFRXRsRVZtTmI1ZnRTazZxMGdxRzIyanJpcHcrNExlRVgrTXNubi9ySXJLMDVvR3RKR0tCRStCN1l0T1lNY1JJbHJqVGh3UE1VYWdBejVoRFUvVFd0Q2JCMWs2SnVzTTFRQjJHbHVLSVMxOVh4RlNTUmt2YzZkUTFqckpHM2VZNDR6VjFlRmJqSTU0REx3WU1WNlFVRXVkdXlnWktCcnB5UElBRFhmaitrTXdqZHY4NW1HSTJxdUw3eU9XcGhzSFpFWlV2ZlU0VWorUGdKSjgyblZ3dXY1aG03c2pXbS90L1NEYlkralJqOGRESm80RG45T1ZmcFRzWlVwUDBxVERPU1NGN0tGZzdNajMydE5pOTlLWXhqT25BOU1TV3RhVkI1VFN0Y0ttaThMZ3cwaHdFVjNpNTMvNGJyUVJRL05sQk54bnRoajdTdkZWT2xvdmRVNGVpU2s0T21PWk5XcEZuanpUUTBJWGVEclN1OS9ScTFqSGIrWE1rZ2I5Yk5CWEhmNDVRR3Q1UjZSTlRtT2R5SVExNU1YTkR1cE5LR2J3dmNqeGtseEpoQ3h1U2hTb1h1MnJlUVVLOGhyR3ZuNWdHZk4xVzE2MllEUFFDeW9FUGV5dlYyNEg3NFc0VWFqaXVjS2h6d3VZSTY4K3lGd1ByMTlaVWFHS1dhZDROdElPMlVadXVYYzd4OUU5ZXpqTFR3UXpIUHNVL0s0ZVlWYko2SGYzNGxTWEYxRVU2UTJkR3pnWEFNTHNsTVdBRk5qYWprUWlGOE1VRXJYd3RWNlRKckJidHhVM0t4RWdFS2RTRmM1ZVlUd2ViTXNtWXNOWXFGZ3FuQ0FidTZ6YWtOdmdlbTdjTXp2OGhqNG1xelg2Rmc4TDBVQjlpR2FwbzJLRGpmSUVkTHRlWWlkSTRmTVh1VVBZWUpjRW5SaXdoSFJ5b3pYcWlQSVFpbXhEeitaZmdBK3lNVmZYN095SlcvSWxnMGhHWFVtcXF6RUw0Mk5MeUpMNmhCOExwcWNscEF1VE1VV3VLUFhjZUhQTEN4ZmFlbTBoVEJZcUZVNGNEV0MzL2ZhZ1dDd2RYcm9vNGJuLzdiazAwNXd1WXJBLytVbUtFTHpkR3ViTVpwNEFIK3Zad3Y4aFhCTlVYWDRqbGZNRUNkeXd2V3M4bGVXL08rMW9URThpL2VmVWFYM0M2WkhGbStSRURNUjFGekI1K2xxZHcxMnVMZlh0eGE4RnVTb0FVVVRza04vaDJWNm9POE4wMjJ2K2hydlpLMUNnYlNoU1A0Mzg4MytIaHQ3eXJrOGdHNXlrWWpBM0xiZVlOdXNLSERleEoray8wY3RQeEgvTkcrVEhJY2VLZzMrZy9QNnhpallmR2NUd3pkVkJ3d3R0aGd4NDh6REplSDEwMHY2SUtGRGRLTjhTRnEyaFBFS2cwMkN0WUMzalBzbUgrT2hpNExLR3o4MGNONHdkRVB2bkgwSE1ycVVrdVZpdDdUaGNPN2czOTNpV09xTnNHSmxxSytyUFpja09nRzI1eDZ6Z2Q1Ni9GQllMY3dDaWQ2MVhXSmpKaHluQ2ZVZllBZTlxZ3I5L1hFLzZJdnZuajhQaDBiSnF3ZUxSZnVzRTI5NHVLTC9qMy9FQ1I4b3ZIa3JzcXhoQVBPMEVYdmpiL0J4Ri9XUDlxNHh3WGZNb1REZS9UODhRZjJPS2I1RjdWdkJuSEZvYmZ1QnB2NVpkTEZuKzZOM3ZraHhZNFRDbUZxYXBRdG5pTW4vSy9lc0Fpc3B6WjV0V3BCRUxrQnArejBZdkVaYlJHZlV0TUMyZy9WUzBxRk1sbFp3cEZBYzVtRi82QWxzdDFnNjd1dzJRbUFFNU9OYlk2bzVzQnk1VkRXaGZWOFZVWWlnVGw5d3lTU216ZGh5ckJqaWJVczRZQXp0SnRZdG5SR1NlRm9oeDkxWFA1bTJMQWJiRzNEZ3BmdVVxR0tXQjNvSHFmRmM1RHFheHY1M0hvbVUxOUtrNXprYWxZTzlJK1ZFaHUxZ01JWmlpMDJYbUk1NFpnVDAybEpySzNjWU91ZGhQUm5zQWVQWjdXTitoak5JYitBQzBLQjlVd2tXSFBoai9LWGs3WVRtMUFabG5Cd1o4ajl0YXl2OG5PVGI0dXQwbFV4a1p4Z3EraithRzRvWXhZMHR6bGloRU5IbFc0OUR3dzNyRFN1ZkRKbUNrZTZNMVFheW53WmNaOGp0N3k3RVRUc0JsdldSMWhMOXpHdFlzMzA1RXllQnhVUGxEN3JwRm4ycXFQSmV5NlhkVEtCd2ppbU9FTnAvVS9QTzcrZG5oK1hLNy9ESkI3dXVNSFcxM2RPNHBwMWwvYlJVVXNRZzBIYzAraWFQQTh5TkZoMVkxMnJWZVBCS1VmamswL0lUS0F3anBzV25OT0t6dEdUc0srS25RODMyT3BxaXA1d3ovRGtSaXhKOFlEQWVKZ0lNVzlaald1RDNraGJTZlMxWlkxRm9sZzBGeDlNb0RDT2g4VWFPYkhTYlhhQlh6NmpSMjlPc0ZYVE9PKzJMMTE1ck41eU9UeUlUWVRMUGJsSHFvNU54dUNwR3lvb3BrRGVwS1VvaEdoVkUrZ3FJME1mTGZuNnBrQlB5R3N0YU5vSnRpbGoyWENpWFdwTDRVQW83QUp2NzlrdlBWTEhudXlmL1BpelJ1c2RjalF4VzlXVEw2TUlJaFYyMDA0cUdaL1AzQWFMQU8zbzNTalpySnRxWUtDOFFvcE9zTlZlUCtGdmtsbkJycFo2ZUlteHA2dWxjK29jMmZOVTZ6bGR4clBYbTFIaEEzM0hYaVhMVUJSb3FqTWs2NzBPQWJoQzhoSTd6MDZ3TmVRTFZDZmVpU0U5cGgrdzQxM1pHaDZqWExoeStSZXV3RjYyWkNJUDlNUkRyRlRyT1FqLzg4V29XREt5bExFWkdBV2E2Z3lWUkZHcUdtYWJ2SVExZG9GdFdYNk50UlNxUXBVRy9QOVljRDNEK0gvY1pGNDE0U212cGxqMnFxYUNNZ2xtRktnVVh2ZWtPa01acloxMHRndHNmYkxzSncwVzlLZlp1ejZPQjgwUE12NHZUZG5YZ3ZnMmZTZkZzczlhMmlhYmFrcUpIZTJvVEVveG1aWHFETWxTcHhOd2dxMlo4cnpUZWJmZ05oMWZnZjc3K1h5VTI2SEZhNmRzY3h3STA1T1BZRWFwdVlMK0M1WXVteGtrVHkzYkJiWnpHWGJXY2VjKytaN0gyYjIvK2VtY1ZLZkN4ZVVPN1k1RXE4MjUzY0NyeTlWenRLbVlGRmo2Vmt6eWJaSGtBbHY3SkI0Y09lTk9QZGdwT3pmYVQ2SzRVMncwazhoUStoUmJwMkN1KzhFWGN4VTdsVUxqWTF2SXMvRnpLbjBMR3BVUGt4SWdMTHJXZSsyYkNTMmR4ZVN1UzVOOUFnemNTWCt1MVhmdE1DMjhibzhTVG9CWmprbFdiMStiR2ZhMElrNDFKZlQ3T2JYTm1sQ2lhUEpQT3FkWUZNRnRVNzZxZlI3bjVFSDlIenlKK2orT20yT0FBQUFBQUVsRlRrU3VRbUNDIgp9Cg=="/>
    </extobj>
    <extobj name="334E55B0-647D-440b-865C-3EC943EB4CBC-5">
      <extobjdata type="334E55B0-647D-440b-865C-3EC943EB4CBC" data="ewoJIkltZ1NldHRpbmdKc29uIiA6ICJ7XCJkcGlcIjpcIjYwMFwiLFwiZm9ybWF0XCI6XCJQTkdcIixcInRyYW5zcGFyZW50XCI6dHJ1ZSxcImF1dG9cIjpmYWxzZX0iLAoJIkxhdGV4IiA6ICJYRnNnYlY5Y2JXRjBhSEp0ZTNCOUlEMGdOUzQxWEhScGJXVnpJREV3WG5zNGZTQk5YM3RjYjJSdmRIMWNMR2hlZXkweGZTQmNYUT09IiwKCSJMYXRleEltZ0Jhc2U2NCIgOiAiaVZCT1J3MEtHZ29BQUFBTlNVaEVVZ0FBQXowQUFBQmhCQU1BQUFBTzR0SlhBQUFBTUZCTVZFWC8vLzhBQUFBQUFBQUFBQUFBQUFBQUFBQUFBQUFBQUFBQUFBQUFBQUFBQUFBQUFBQUFBQUFBQUFBQUFBQUFBQUF2M2FCN0FBQUFEM1JTVGxNQVZMdnZ6Wmt5RU4yclpuYUpSQ0lHWEdMMEFBQUFDWEJJV1hNQUFBN0VBQUFPeEFHVkt3NGJBQUFWamtsRVFWUjRBZTFkYjJ4azExVi90dGN6M3JVOXRnS2hLa0xNU0ExMCtRQmoxVWtiU0pzM2JBS2tSV0ZNbXhRMUNacWhKWitnZU1wbUd4SlFiTElMM1ZTQ2NVT2pxcWhpUmtnUm9CYlpxR3BCZktpblFWUUtLaDJMZkNsL21oazFRRkFGOG5iSFNieWIzVngrNTc3Ny8vMlpHWHZzbWRYTys3RHYzSFBQUGVlK2MrNDU5NXo3M25nOWIzeEJBK2xiejNlZStkb29xU0pkM0JtbDZReDNMdWtTMjd2TlovY1BkeGFXOUcrekxhdDlVemRlMnY5Yno4czAyY2JJYU9FV05yYVBNc1lFV3lRNG5kOVRxS0VDVC8zYmg5allQdG9FcmRjRGVISTBIT2dralBQTTJEN2FQdFZHQUtmOTZ4bzVQT2prOGpOZlRZM3Rvd3h3aXJVRnZIMUZJWWNNak8yakRUREpKTHpha2RDdzcyUDdhQXRNS2Y5WlU1YlN2Y09CeHZiUmVsOWdEZEhZSGR0SHEyVmtvQVVtOGpjdk95SUp0dWVOL1Vjdmp4bldFV2NwK1RjMWRyalEyRDVhLzlPTXZWYWg1anhiMTlqaFFtUDdhUDFuVUE5eXh6bkxoQi9wdm1GQlkvc1ltbS9DUUgrRUE3anE5dzNrY01HeGZRejl6OEErN0tlOHphTnluL1RIdi9qaWJmNktJYkVyT0xhUG9hSjBrUXowQVB1Y2dRTTQ3Uk9hc1UvWmFHcjlwODk3T292aHJnaE1qUk52UlBURW9zYjJNVlV6eHhYNGJoTUZlSUZqR1l1SWV0eWc2TjV5aGtRM2ZjNm9IdDBaalIybWZYNmpyT2FVL3FJQ05aRDZxb2FmN0UwRGVrQUlTaTIzSFZ6NitkT2RNNFlNZFA4NmFmQ3lRemp4ajU5L0IrSERTZmNwUXJNenovMlR3em1tK2UvZi9CT1FPOXhqYUFWNm1QWXA3ZitGbU1WRWJUOWltdFBzMHhXQmZ2dmhNOTVXOEhKSHkwbmxHYXN5OW1tTjhiekFnWUlzMjhSN20vdEl2aTBNTmRaZ3R4NWpteGpycy82TzlvWnFIOGIrNEs5ZjlaNzZ0UmNZaXpyUVJ6MnkvOURMbGZSLy93ZzB1Uk5TVG4rSWM4eXhUN3BHNXY5RWtmMjhaalRydjFZaWozQWpuT2UxM21Rc2ZLaVFiekYyVlEvdkFmSlpmMGZqUTdZUEtZTmZqWWhuZzMzVWRTMml2eC9VNy9xdWZWNEo0dFdFeitxU1VicTQxMDd4TFVXaFpGZnpibmlLYk1qN3hOVk54dDZRclY3dTZYN3RPU0wyaVZTL2FaOUdMMDhmUzVQNWN6TDBvdG1mOGtWYjJJbjZYcUlEVWhnc3dwMkxHOENhNHdrK1c2Z3hWbkN4U2UwSnBzNzRrc2gwMzRqWXA2NW5wQ0hEUHYwRkVjMkNvSWtIVDBPM3VDejduSlhiUFRRZ091WURGTitEMmpZUGo5WDk4TTVlYWdQWmNDZ1RtM2lrU3c3QkJQWkE1OXB2SzVyUnNJK3hCYWlab2U1UTA5NHJHK2grUVdMVCtSYkNsbVdmb2xyNDIzSko3d3BkUDRFQkc3YVVGR3VEd1k2Tm5MOUdKMElPMGlaeFc2aUFjdzZPdmpKd3J5MUZNeEwydVV0Tnh3S1VmVHA2dmhaQmI0M3BPeTg4VlBZYys4eHF4VTdKalQ4dk41aVhHSHZMNWozYjhVcWhLbWRtbmZKcm03QkxheTNFeEV1ZHZ1aGV6MVFVbTZIYXB4T3NtdytvMmRqQU5QTTV3VjdkeGgrbzVkaG5pcW1NSHFaYUpKWVpsWXJoSE1HcGRTYXZlTnVNcmRpU216dFkrK0dremlheVcxbkd5amFtUzJ1bzlsbjYza2Z1dS9DRnQ4Vk5jYnFUZWY2ekY5Ly9kYjJhNGloN3dEdjJhV29MSUVndEVZTTV2VFZNdWJYT3dsVVBxczFaY2pLdmVWT01SV1kyRnAzWktQWHBiME45UDFmaWFqR25iOFBUTXQ3WTZJTzFIUHY0Y3RNQnQycFFmVTFxL2MrN2JySDZscmZLbkJyNXhIdTgzWWhNTDNGNlZYWTVzVC9VT1Z6L0NVM0hRaHloZmViTlBLb1UxSXd6UmxKUWRjTFc5cEszWmc2aGVXNHU0cVJiKzV3MTlaZ0d5aDhuY01ZUUt2Uk5haDlzSEFXbGcrMGc2Snd3N0pPL29ubzVrTitnV0dZbERXbDRBc0tWWm1PUGlHejFYZjdjclBGdHdjeWdzNHdmSVp3MGRPMStnQUNDRTA0c200UzFxb2N2ZnlMdHFKRTNzditrLzE0L2g0QWVYUXloQktKbzFUOHd5WXFpWEEyTU5XdjRSOVUrdFVINTQ4SGxyQ281dStVaFhQVmQvaFNVMko2QUc5aytKNDJBRkR6c2ZQeHBtRzJmcHJudzE0SUVMcTJUdG5tSE04b2ZPdG8yYzdYMDdUaVpnSDE2MHJJa2dxU0doSHU3MzlqMmNYWUpyOVdyZldDdExhV2dCWEhJMlZUT01OT3BxRjRDVVA1NHFFVk5jZE92OHdNT0o0K3dSb1ViclQ3OWpUNGxNaVlhWm5pa21NUG0xeWdqTjZ3SjRtSHFGc0pvMlA2RGhiK29PbUdmNjlRNEVkem9CMEM4clFnOGxEKzBVNXZHYURVOEQ2YzFwa3RwK2ppbzJhZS9lUjZLWi9XTXR5ei9YSmx6L3NRRC92NmZDaG5QNHdlWjhqVmFuTmdENGc5ckgrOTNyQldObHpUMkRtRk55N0tQZlc2bXFzdzhhL0F4MzFhT0pGaWcvT0diamNIeFBHQ0VLOGVRQmtFVVdPUW12dlYwNTVsNlZMZUxlL3lwajhPaVYzN28xY2VwWjVvdEI4K0xWMWw0VzhnVDlYU0p2MlBjY2tjT3BIMW8remdPbE9RKzl2a2JLSTF6RnJoQkVMbXdXSC9WOHo3NWQreVhuT2REK2VONUdGTlIrRGt5VExiLzh1ZWFsL2tIMXFteVhvNFVhWmJpSWdPVS90QnJVZ2s5eSs0b2UvTStnU2pBUGx6eGZxRGZvaGNEZTduSVB2TXYzdlpqWDRzaDV2WHBmeng3NXVGMkRJSDNtRFd6SlBleDdVUG5tcG9wN0NPcStuTjQvVnhsN0dkZGVTaC9lREpkVmgyN2hDbjFXZjVBNGRlOXpjNDNQS2pVM01zVVZ4dVlaNTNsaXhmdXU3anMweDQwZ1QxeGlyeW14ajFubDdLWmFiNDVJUnFzMkNNSDA0Sjkvb3V2ajErTTVnZjdaS0FDeEgxTUwvS0NBK1ZVUjZMNzJQYUJvOWoya1llbDh5OVVPMCtIMXd2ZjF2TG1ublZQQlhKaHlvWVMzd09BRlBEU0U1MDZLTEdaTlhvWVlKTE00UE9oU2V4ZmszdHRRaVBkYjN2NXdOSHpSbVZnRGpra1hGcWFabmY4YU9WN1ZmcG9NK0tDZlVxZFgzNDE4NWRzZnllaW0xQ21BMldqUG9CUzQ0cW1kcWRkK3lTZjlGSDU0eUc0NkZUcUZCS0cvc3NmbExpRjRqdjVsSXA5cXpTN3poUEdlakhIR1NDM1g1a1VicC9WbFFIdkc5QS9wYnVydjArc29LMUkvNXp1L00vK0loR1VZdVViRG9RSmMySWFFSEZaOXNIaU0vd0hha3N1WTZqOG9WaXZVNm0xSEJDUW1EeU9ScG5YR21NZkZIRnRNL2FSekFFbVhOemlUdk1SWVJONDRIb3BGeENzaGorTk1FY2E4Q2UvRTNlOWJGQUpzTlFSazkyT2pzWjQvN1BCU1JHT0FpRE1RenRRc3Z2WThRMXhvaC83Qk91MFpldzIrVGFtZ25WbFp0emh5YmtZY0JCUGhGUnozKzFOYm1jb09hR1ZWQWpvY0haeFZiTFlOVE9YSkRacEh3eGlMcGpmdVVveUJtTTVSK2wvV2xVWHRXZ0RncDl5b0M3dTA4MCtlUGo0YTBIc3lHeEowRXh3eEVIS0g2blMxVDVkejVzbHYwRWxJTmNWbFFodmllbUFXVnVBeVRjakl3eFpLUmNhV3BMRkhhMkZVQyt0ejRiQXJzVVhubytKTmR6RmZjTDIwUmFoVmFsYkVSTlp4VmtCLzh6M2t1Zzh1MDRBWnRWdithTlUydW9pVWdqU3R4T2tJVGlLVkJTcGVrdDBaM3RtUnQrdlJsOFJXM3l6SU1VM0l4ZkFuSW9lU0h6a1dwRkQ1QjBPUkd5NnVZOXRIOXNpZGtzeU51N2IzQzV3RnptSlVwbDZzMzErL0VZVmxGVHBaczhxRmZOWUlObVFXQkJ0bEFqU0YrblZ1OEFPOVBaa1JiS0RneFlrck85cGRXN2huSzFvRWtBbnVBTjFjNTl1OW1sYlBKMUdQa2NJYkZyaUMvbjU0RXZmVXVTc25iRkdFMHRlcWJUWjg1WXVHTFNXQUVCaVdiU3grYW52OVd1YXIrZ2Q4QTF4bFllUVdMYStubGlJaGh5b3EvdUU3ZE5XakxyNmo4OVhQVFRDdHgyY3U1R3VEbFQrWEpkQ2EzMm1GbDZ6d1NXcWtBSnZEbWJCMFNLcGs5d0hmVWVDa0N5aHhsZ3VUaWdjcUpMdHVoTVV6ZlE3bkw5VjRyZ0Rud29XTGJKSThZVjhjNGVvc1dzbVp2UWhqbGdIQlltc3htWThrc0s1LzB1YlM1UmJ0cmVtaXhKTVJLR2RVUU5xVWoyZnBDR0tzUFliTTFOd2tYMmcrN245SWV3ekcwUjMrR2l3aURKQldZQjI4cVROT1JLOHdGVENBNVVLWDNTSmt0cVFxQnl3cFJlSGlVNGFmdkErT2crckp3M2YxSWxMbUl6aWs1cDN1RHZBSk5nSG9TSnhmeFZsT2pMYVlQczRFU3dWeER1MW5RaXBxYStjWGo3elVEdG1EbEFwZHp4MDQ0R1RBM29rQzBpOEpEdWFlbkdZYU5rOTJEc3R4WTBrbGxsNXhCeEpCTjNMQjQvc0o2UmxIL3Y4b0p0OXBzUlNsMmJjckhNcEdDYmlIVy9pbjBkOWtNQnEzNUlJK3c2VlNnUW1vRFF0Y2QzdmtGaVFWRVc5T0xCNzV5VDZhTzZVekM4bHNXNUYvTHBEMHpmWmZrVzNvaUhMUGxoeEtoSGlyOW1VNHFJRzc0cWw3alBXUm45YTdORnJSZ2JGaDMyWDdYLzl0OUwvZDZ2UGZpV0tEWmFJMnQwUHBsSkliRWpPeHVMWTFXbTc3QjN3SGZsejhucGFCVUdzVE5xOVBoWGJLem9zKzlDSXNocUJaZWtHS3RWSHdLWlk2bUN4Z3laOXVFTlgxdGtUejdHNzJyd2pWZEpxNUFqeGo3R040M25xWmxkdk1DVFNCT2pDaWxicGRkTjhtS0I3d1ArU2ZlTDNmd2pEODhUdnhkdHNyN3NEUWJtTGF0YTAzNVZWQy9aUkMxc2hEYUNXQ3hxMVFLblpSdEFzNFlReWdQaS9HZithYktWcmV4VUo2enRVcW5aSnFMU3RlM3FGSUZHU1lvVXBoVldUbDVjYzB1YzkvYUYzeWNXQVQ5TjFiYTdZbkZ2K1NRWHZncUN0V2pZd3l6cmxZbGNIc3V4RDhWUUpwMU90S3paTHV4V1VQeDRsa1EyRXR6dEZiMVZudUlUSlh0WTJTVlhmTFlpTUc3MzlrVTMvUUNxdDZuV0VDbUZkTU1QaVZpdEQ4aC9BSGF0V25pWFI2NnB3UG9QbnIwczVxeUFveTRaejM4YlBSVTkwZFNETFBpUnZVYkZaU0g3QWpKU2M1VWtNZmJoRGwxUCtuTEppMm0vTE1RRXQvOWNvZnlEL0FPbTFXZWRneml1Q2Q4TGhseUc5YjdCcGJQbWtMK1d1V3F6T0dWWkJvSmVuSll2Y3gvUHkzUnlvYUZxRVRzTHFpZ3VlVmNWeWhkVEFLUmxVTUlsMWhGcWhGNmY4YWRrc1NuZHJCZ0tDbUlZQWtaK0lUU3hFbFlBdzZ4ek1wUzVJNGY3ckNhT3NybFRjNjUvdnZHelJvVkdFanNvQ1NmSG1ra05BVlkycUVWcG9PUDJ5MmVTL3RwN3M1a0FRdHlpSGNPRmJxcldXcksyVDhtZ0RkSmprK1Vvd0VNdld5Q295TWdnS3JpZU5Qb0hDTSt3SUVDb3RDTENQbTFubmJPdDREMVBwWjBsbWwvWlo3T1h5cUlKU3pwZlc0cExER3ZGUDc2ZFp3OWxzdWpudVB0MGR5TFpQVTY5bG5ueGNzcGxhTFZuK1VQMy9oamNuL1FUcnh5aC9aZ3lZank1dVdFelFnRXlKYXZXdVVqa0VkeU5BSWw2b1YvS2x3RlQvV3ZFOC9IbWY4dzF2L2dILzlzOFk0elJJZmhCMzVUUVpoNkF3RmJJb24zS2ZoL3hIeGJ6TjJDMjh5WUpJMHMyQklHNVJ6eUJyeWtPam9MdENrQ3gvU0QrdmU3czVRYkJtUmNYdGdqUHVyUEo5MldHVVA2WGcwZDhPbGZaeFFXSkRraHY2OElPc29Wcm1hUlpyelByNFVDNG1aZWpqL1UvTjRJRllvY0twbkFIVitHbzZXSHRYWllkMWgvdTBBMFNYSGNpMkR4NjFvUGhzSjY5bVdmN1FKelBmOTRwU3B5MWorWGllWDFic0FtQTJsTElieitzSEozblZ0ak1vdVFtSk80SUNHN2JVQjN5Q2NvME0vQ2w5bjgvWU42cXZsYjBucSt4OXljeTY5dUlOU0YwUzBYbXlmRzZKZzgxK1JzSndaKzFMQ2ttQWRCOTZQWk40aUdEYkI2NndwUGlVZEN4WE9BT281VVFETTdyR1A5emhiU3laZGRHQmorZXZLRkFDL3FLRWdqdjBLRU1qUU5KdVNvVW9tekt1QllsU1NTaC9aSUtCWFluQ1REQURiQlJGUGhWZ3QrTDQ5SVpmZlVNSzQrL1ZROHN0eFI3WGpMQXVDcnFsSWUwKzNYWWcyejVtZVlmUDJFTEN0UVM0aG54UVJPRXJhMm9hWUxpaXlQamJUZFhpd0thaURQQ3dyZ3pYY0VRQ3A5MDlLeUNNL2RjNGNzT0NYaEoweURWeUFHZXU4ellVVmVkQWlYc1ZCdy8yejVSY1RSaStxMU9CMUFjL0xQZ1pDNURxMTUwb01kcDl5SUZrcUl1aXRPMkRVa0tMMTdFaWFxQjQrNE11TFBzOS91RU9KOE9VRmhWOXE2QkFDU3hJYXdnRVhIWmRnQXVCU3FkQ1c1UWNHMzAzRWhKdzJCQkUwRjBkWUN1d1YxVnVQQkFYcWJGbzFoRlkvWFVCVDIxeWdtUmI3VHI2OHdUNjdZMU1jaTFPcHZ1UUF3V3Bna1VpRzdaOXZCSlRFUWxxZDFRcHgvRDduTXE2cUNLOUp2c3dTa1VidkhqZWtuaDFQMGtoekxpZzBoWFJoRW9YQWJiV2plN3VJQ1NxTmJVcTNRUmNnbmtVNjV4RFVTNENMT21sN2p3VEtOTEc4dk5WS1VTUEhYaXF0NlptUXljd2tXdk5kSjh1RGdUN0JFOFFUQWtxa25ORHRBbHJWM1lpOXVwZEFuTmJseDFZTWthSjQ3Y2xYdDBubkJVRlBaSlI2QUpJTjZGU0FudTVqQUJKUjAxdE1hYkZNKzE1TVV2OVoxRnFodzF3SmJuRDBZOWMzaFRTS0dzVER6YXRwa0RUaVZLaDdUNzRjanpCZ2FvMkN6eHNYWWhjTXhVdGNNYXRxUXhKMzF2dnlCNlVaOG9Edll3eTFVZnYvSnlnU0d1N2NreFQrMXVXUzV4d0NDVG51THNSSU0zeVo1WHZudlIxTmwzYVByMS9WQnFNRFAwN28vS3RWUjFOcVNxVkQxdVZMdzJRVFdwZEdIeHM5NkhQWCtOM0lQQmRNWVpDMSs4UnpacDBXTE5id1ZnN3lpWjVZeHFZc3c1Z0tla3J5Si9VRkxSZE9UTmpkMi94SlNoMmRDV3BHN0JnUElHdlp6TEZ3Vkl1R0s3dGc1aFQ3c1l5c1Q4amo4d3lvc0lpYXNxMDVjUHVTZ08rRXAyOTRlU3RiVXVveGNiY2o0THYxWXBCL1lwOFFrVFVMUVB2Z0JORkk4MHZLWnQ2cWFxNVppWmtKbllXWWdxQ2hWUGRXTHM3MFpjMkhGbGRtbGdSY3FWZ2MxR0xZNDcwTlNkVnBlMERUVGE2Y096UzNSSi9UdjlqMm4zb3hid1NQUzlxTFB5cHRrajNtUXlGczVPcUtqQkVwNy81NExQdkFGczQ1azg4OTBoZDlNQW5HeHhjTlk5cFJLZThmZVUwSDNmN0Z4WTVabFBzSUY5NjhGbWZPdDcxM0NOQng2eE1HMXJBeW1Ralg1WnM2QTU1YWorMVZXcFNKY0diT2tEQ1RhVVUrc3lybk1yTFlLRHRnd2llUzJMWHZXK2VYUzZEQ2ovWGs3c1BXaldEYll2OU9ERHBVc3dLbjc5UVFiZDFSYTFKU3J2MGxaUDBId3ZzZ2tkdFNKUjdwOFVTWEV1OGF6WHdiQXhSMXlYZU1TY2ZBRHBVbVV4dHgrUUhYcVpLMjZtaWpONG1WUkxjMHNrampMMmlTQi9EcngydlZFUlQyd2VCdWFCb0RnWjhsM1VlL3VFWEVORGFldnlwb3Y2MVZpYlA3dmliTCtYcGI0WWY0a3F6NVl2M0J0ZDk1LzJjNUpTdTBmdG94Sy8zU1V6b2poK3czWG5oWGd3U0pwejVCVTRDN2VCM2JmZnlIN1p0Y013cDZUK0lRZW9ndmxnMkdTS01CclNFdEZScVVpWEJjOHNOMWYzbE94VG9lYmY0UDcwam05bytXQkJMRW52USt3L3lkWGhaY1hmNVVQVEhwZCtqdWdTSGFjL0Q4T2NadStzd1BNVFlpU3NDUUk2bFZyWmZzVGgvK2IxR0V5b3RHODNCZ2RvK0EvQWZ6L3ZmMC82Rno5alBZYzAxODhMNS9mZS96VUlOcnBINXEzczZaLzU1RVB4VS9wWXgva0NWazc4TlFrNTNIdG8rMkg4MnV0UGZIQlM2MXBsNFJBWURPbEErL2t2YjUvRDUyL0hQL3NnazR1V0xlNTJTTWMvdE9OSzJ0cy9DWWV1Zkk1M25NVFBudnk2d1pVNnFkTnJHSDIxTDI2ZWw2dnlqbFhoRGNGOWREMDF6N1ZJSWRRd0liWis4cnJlT1FlNklpNWdTWjdyR05MZHpSdVBZUUhWK2pTS2djR3hTUjE1UStHMTIyaThQWTlicUx3L2pQenRzRDJNQ0l5clRYM1FtRnZIRzI2RTRraVlLeGlDQnJLbHpqQ09SYzZNeHpicW5OYnR2RGVVUmlzem5lUW1POHN0RG1jQ0lDajBoRDkzRi9OTFZ4bEJtV21UMyszK0czMy81N0oxRGtUK3FRdE8rYlEvNXAzR09lNzdJMzU1Z1QzK1dzZnVQVy9LSXkxdVZSOWpCUEd0dXZEdW02Vk4rL1h2M1JQME5ybU9hd0tpS21iQk91eDRiVnZLazY1OVJWZFN3NXZYU1hsdUpUdmwvck9EakJjYjJpZE4zcG5xdEl2b3lOU2RiaUJzemVQellQckU2UGNmZTIrYWRxVkxTRncyeDR3ZlNNYlpQdkJyNTc3ZTkrTjl2eDQ4Y1hNL1lQZ202Zk5TbnQ3MnhmLzhnWWVUQXVxcmpVN2NFWGFaZVBOMTUrdUYyQXNWUmQvbUgvK2pncUtkNEUvTi8vRGZ4aGZpck1rMjVpUlV4bW85T1AvUEFOWnlUdjlGVXlVak5Lb1B2dnZBMTJOZyt4MitWL3dlM1E4WU1mcFN2N0FBQUFBQkpSVTVFcmtKZ2dnPT0iCn0K"/>
    </extobj>
    <extobj name="334E55B0-647D-440b-865C-3EC943EB4CBC-6">
      <extobjdata type="334E55B0-647D-440b-865C-3EC943EB4CBC" data="ewoJIkltZ1NldHRpbmdKc29uIiA6ICJ7XCJkcGlcIjpcIjYwMFwiLFwiZm9ybWF0XCI6XCJQTkdcIixcInRyYW5zcGFyZW50XCI6dHJ1ZSxcImF1dG9cIjpmYWxzZX0iLAoJIkxhdGV4IiA6ICJYRnNnVGw5Y2JXRjBhSEp0ZTNCOUlEMGdNekEzTWw0eklGeGQiLAoJIkxhdGV4SW1nQmFzZTY0IiA6ICJpVkJPUncwS0dnb0FBQUFOU1VoRVVnQUFBWndBQUFCaEJBTUFBQUFRRkFwNUFBQUFNRkJNVkVYLy8vOEFBQUFBQUFBQUFBQUFBQUFBQUFBQUFBQUFBQUFBQUFBQUFBQUFBQUFBQUFBQUFBQUFBQUFBQUFBQUFBQXYzYUI3QUFBQUQzUlNUbE1BemUvZFJCQXlkb21acTdzaVZHYVpCbTlCQUFBQUNYQklXWE1BQUE3RUFBQU94QUdWS3c0YkFBQU1Qa2xFUVZSNEFlMWJYMmlrVnhYL3Nwa3ZtLzJUUDkzNHArekxaSGRWS2dwZitrY1VsWDZES0NJaUU3dllRaEV6VkIrRWdnbjd0R0F4MDRmU0J3dVRpZ3JTaDBSUVVkWXlVZFFXRVdZc0ZCU2x5WW9XZkNnVGxQcFFzRWttcmU0bWJhKy9jLytkYzcrWjdNNXNKbVJuOExKODk5eHp6ejMzbkh2UFBlZmNPOWtvR29DU2V6eHBmdnl4QVZCRXF6Q2FxRS84VXFsM0RZWStJOG4xVWhUOVVhbGZENFEreGQxWjBxT29kblRkNXpyRlNWbHJjRnlweVQ1WGhjUWZWUi9WV3NSS3ZUMEE2aHhUYWtHcmtWZmJBNkRPaERPeXFsS0RvYzZNVm1NdzFEbnBqSzJtZGdaZ2QrTHYzR1cwU05YdUFLampWSUJuZThQQkExQ1BLclU2QUdvNEZSNVFxdVRnQWFpckF4RkYzVWFjVUtyZzRDZzZvM1M1anpFWDFmbDc3N2hqNnA2a0w5emZXRjc5am1VZk1kcEl6MTIwcUtPS3RiVVZGdThtME5pVkthVitJb2t1LytCS1N2SVhQUEtoWnpSQ25mMnVSL1VHaVA4K2xWeDQvbThaWmw5NUpqMzNYRWtnMDNkRVE0RHhhMmVhZHo4N0t6QVJJcWxTZDlZbEtvcVFZWWUrN2pUU0Jyb1o5YmJrYWpTUFVqOEsyRDZxMUE3K2JUQVNyWjgrK2ExL3YrS0sxZDhPbDVRMDVzRkxhcmZPZ3dIaE1DbjFsa1NkVXMyU2JQY0NQcDFYZDc3ODU4L21sWHFQWVBldzJuazFpcStxYlQrZk0zOFNTaGNqR1paNCsyZS9BS0pwMG1qbXNhekM3Unkrbm1JM3VEK0t4a0x0Wk5jdHc1dnFDUm83bHJoVWkxcW5FNVBrLzRWRkd0TTZpTThXRVVhUHFQdnhIYzhydFJmWW05Nk5NbEc0TXZkMkE2TmRpK3FjdlVsSTNBSGg0K3A3aHNPYVhMcEhiTXh3YW9FRVFUNHNlamZHckw1ME1ENlFFU1ZWLzVXWXhwdTRDYWtOZ1JwWGRkSHFDZGh3TjBaYWZXY3ZzZDJjS0pxM2VrWG1lQXVGek5WczNsay8vRzR6STF3alRBdVdaMmhGWm9UVUozcCt2WXNUcDBLVWNzbzQ1TytSV1BXU0VXQllxRUtnUGpweDhtRXJIcTNHKzRXb0FDZmNQYzZnMHlVa3Blby9nbVk0MkQzUmNjdmdjZFYwOGFFQzg3ZDhGamtYVHR6N0JZUUx5anJSbnVSQVVsWForOENwUVBoWXJVY1ptam1wMnkycklBZlNtaGNNWWg1ZzNZQUoyOFNpczdhMW5aZGZOTDMwTFpxcnpEeDdxam5tWk1sZ1c5ZDR4SmlheFZ1Vnd0ZVh4cFlIZXdTUUVET0dGNEViR29RY0M0Ny9tbW9hc1BpR1E2R09rMm5kcXIzcGtSUldKcW1WKzVmRndWRGRkZ056QXJrWkxWN1o5cUphWG1XNE54QnRpUlZwd3M4RkQxUnk3Q0ZCUWNPTDB3NkYrcVFsVUNzZVNYR0p6bE9jcWlXREhGZitDQUl4akkwRVJrMmJUdnFtZnRFWWR6QW9vNDRSQkRiaHVXTFJWM1NqYW9YVWpVMWpSVGovNy9XVWlkS09HUVBzUGtKNHNUdHo1RUtoRGxXbXhMeG9EblhRbXJaazJqQ1pBMWpXSUFLOVFlRUxpOW5TamZ5NngwV25yWC93QmtaZE5iTVpRLzdFd0diTkNkTURHMlFFeTNMRHhualJORVVQUGlUUWd1RkRHN1doUVNrR051QWRnNnpyU24rR3JNK0E3N0s5UUZmUVFBVjFyUDlGSXNwYkVWVm0wTGtHbWhKcVhVNkl2WE80ZzlaVjczMktiaXBvd0E0TFIwSXZjU3lYc21JMEpOSFpuamJSbU5YaDFoNUdITUV0RmkrL0JKajBwMXFYM29jZFpHZC9oUWk2TENLdWF5QndzQWg5R3B0ais0dEduQWNnZFR5K2dVYWQ4c29QNFV0bDNtODhHaFIycU5ON25paWFrNzZTQnZTMDFKelJzN2tRZndpZ0ZYWmFBelhjdEEyNjEvamowVUNqaE41MEJSOHF3Yk5oem5CSnZDbEdVZS9EanBuWGZDR05zWktKd09hQkxrZ3l3RlczckRsME9qaXl4aGE1MElxZGNCa1F4b3lhSjRGRjNKb2N0K1ZKQngxQ1RYWlExbnpYaEl4UmhQVTBhRC9uR0NPV2hUMVZ3SUJvY3ZyS2dNVlh6Ym9mRXcyWjR6Z0hvb0xGcG1YdTdqbUVlR21QUVRISXRWSVhlUHlNRC9qMWpVYSsvWlJIMTl6Wis3MjY2ek5SL1BsdzNJUnhjbVNlcTJaSTdQWHlMSG9JUUFsckc1dkJIUmpxMlBuZFpEVUsvcTBsOFE3eEtoUkQ2emVTcG1nTTJlVU82RHFFc01NVDRxTG1iR014cTg0TWt3RWFaMWNyOFNTbzJZRW9ldW5wcEhuMlZkbHJ3ZzR3ZWVkd290N2Zkc1NFc0xWUDJ1WnlWcDFwUVFmL0twTmk3b0Y3ZC9rRkl4blNZUWROYkwzTmFZZEZ1czEwdllGeUtZZk9hcUFPbG5Ncm1LUGEvdEtGb0dtVGlvRGFOVndmazNVYWR1S3ZmWHEvVW5mY3cvckwzNmlwdlpMRDFXNm9UbTZmUFdnSUYrdzRjWjJ6YVpGK2NqREcyMm5Zd2RQOWZxWHR3cDdDc1ZWN2RUOTNMYXVPVFZvTXdYRDdveE9sZ1QvMHpDd3dhaTBNMmF1ajZ6VHNGREZpbjdLWG5ZYmFGelh4eCtxdXIrYmlxVWJrZ3hhRms1SWpsRFZkWlJZa0lvU0hmUElBN2didU5PeWNwTlZ1WCs0TEovR3QrT3VwMml2WVpqNVFJR3doaCtHbzQ0Y0RnRWw0aVNYZXdoTTJhYVUvQmpGWjArR0dIZHhyZG1mTjNLRUNhTWs0TSs0ejhGRG9hdmhzRTNaQ0NjOERMbFJ2NDZHR0haMy8ybmUvVUlGUXVlaFk4TFRrcFViMmRzTy93S2xNTzFLc20zWW1oeHAyVE81ZTBIUFdndjNJcU5QSXVHMHJKYzdmUjV6QTdlcjhpc1BTWXh1RjI4TU1PelFYdEREWjhRM1Z5V2RUSGlObVRXMWJVelh0N05lRkhlQ1hUWExZYWRqSmN1cTBQWTk0clVVSzFVbURNSXBVcHR5R0lWS0NkN2RCZTVRUE84QmdIZ3BDbllZZHo2TkxnSzZXcXpRR3A5b2ZYSGl5UUIyOExheTM0ZHZnTzNhYlh0eDJYTmhCTDgyemhFMmFiRXZaTXlTZFVXMXR5eTdRYWRhaE9oTjZaYk56WXM5V3NyaWd6V0hIWDdBN0RUc0JueTRha01uY2VCYXo2c3d3bDRaNGdtUHNDL3Q0YjAvQllRZW9oQzdZaHh0MmFHS29vek9yemF3NndpeXFMaC8ya2dMQTd5Y2JzdDBLYzloQlg0V3l1ME1PTzVnbWhUb2JxSXZPeFFIV2E3bWlBZjFwbTJkZTlCY2RKZ3doRGp2QXoyR2V3aUdISFV5VHh6UXJxT2Y1SG9ZV2tHVlVwaUJhN2ptWTYzeXp4STIyRUljZGRPc0w5dUdFblVmUC84clBYNFBrWkZjVDRtbFRxN1B1U2VDUXIvdUdBMDY1VzdsRHROYUJNZEw3ejF0ZGhKM083enZFdWV4bXI2SkJweDZlbEM4U0ZNVHJqaUpDd25YTk54eXc3Tk9iTDh3NlhGaVBDQmJvU2NHbDg3RFR4WDJIU1AxUFlEVTBTSjNnRlpUOEhjczJGMnljd1k5eWV0UCsybzEzZXhGMk1HZ1RBZHVIbmZITFY2Ync5M3lmTzlNOHkxYkFNNW9VSEVLMEsxbkRCMk5lN2p3YXEyQ0VGN2Rkenc4Ti8yeXJXZnRNMzVGcyt2VG1kQ2kxSThEVE5QTWpKS3laaldJTjhMWG9rbjc3S2ZNUWhycTQ3MVRBeTZ1WW9yRUVOckF2MWdEQmxTMHZXZ3k4aEo1eWpOT2JNUjdHMGhBVWhCMzc5eDhGUy9MRmU2RE9WOVgzby9pZnF1bVF0cS9iQ3VMeDJVN1EwUHVkRjhFRldZM0llS3F0NmhSWmg5RldOMkVFbWhjc2dLRUx0ckRnaHRyV0hoWEpxVmk1YmxVaCtnYjR1c2N4T3ZSbWtrWDd5azRVT1B5VFZKdVNCaUdKY0NNaXd4N2FUNW9nN0dCUVRlNC9ybEQyUnlJczNZS1o1eGEvWkxpcmRpdzlVaHZEbXhONTVvUUpyWllHSk9ZUzRlZDd3ZHNxNG1PbXp4T2xiZzZMYVlnVHExZXNiRHJ5V2U2ZVEyY0ExdDRiQ0wzN0dTK0hWVnB4NDR0aXAraFVzU1BVRkhIcUthTm9NWGp5Y1J4b0I4dmNJQWo3SVRRZjhqOHErSi9KUS9LT1crUHE1N09PR0hOWUxXRGJXdzVibGZaTVh0djdkVTB4MUxSL0VmYjY2NWVmNWxGdXRLbUhzbTlaOEM5K0FvcHo3dmdoWDFnSWgzYlpTbG02Qm1TMXVsWDhMNTdZanhsbVNWR1hCeEMrQmd5WFNTWVZVRnpML25rTHVBcFNWZ2ZMTlMwR2RnLzZQeEhTc2RwWndMQzlsK3I4cXNCYzZYZ0Y2bEQ2SmNvS2t6SVVYOExCTDNDYm9LbzBQMVlIZDRlQWZUaW9nOWE0ZXArbHdvSHhtUlYrVGxneDZLSzBOZjNUWmpCZlJlZ0NjS0YxeGo5Y1NZaW1lZll4MlRldkN0d1U2dFE0cUhOL045Q20rckVoaDJUT1pWTlNiVkl6N1A2UzRFWlBuVklkMmkxWkNvTFdnbFhYNzEwT2RReUpzQ1BPRHE1Q3dsRzJNcnM1SnBlb1o0bnFUN2pKbER6NVNHTFVhSVNyUmVMTGlFalhmbG5xbm9FSEt2VG4wbFAzbnZkV29IdEdQdWdKcEN0QTF1RzhndWp2Q29SLzNudnlsVzlDcXJJWTk3QnF3anF1cW1aQklMV2puaFlJK1BtZ2lLNHVRR0ZzbXlJZjZZS0RKSDFJRzdkcVBpR1JFWDdhM01FUGNwblRBTlBKWUlKQnQ5WVE2aHg4ZDVCQ3ZUYWx6ajFYejhqeTBnK1RjODhYTXNqUjVQNE1wZ2ROb1U1RjVQSTk0SHdrTElRNkIvWnNSNkpBT0tsUUozU2NJVm0vdEZnZFpCMHovU0wxdm5LeU92aURxdlY5eWZxbGd6UHErUU9IbmR0QVp3Umo2LzNUbXo5eDNRYnkza1FFcUdOeVh5UzBwWnZROWtIM2tHcWFJMU50K1c4TWZTQjlpNGh3QlovYXJVZlJQOVRlYkV0bi95R2dUbHpkK1cyKzVWYlVmNnFReE9TbzQ4ZVRDeTE1VnYrcTA1K1N0NVdhdzJqYjduNUQvbCtkMjNuSEJteDNoZ2NoVTJON09YYndCd0ptZHRSUS9DQ2V4Sjc2MGxHTDBhdjUxOHhiVUwxWC9JNll6MXJ6d3QxNGh1c1BkZjRISlFuMER3MUFFaWNBQUFBQVNVVk9SSzVDWUlJPSIKfQo="/>
    </extobj>
    <extobj name="334E55B0-647D-440b-865C-3EC943EB4CBC-7">
      <extobjdata type="334E55B0-647D-440b-865C-3EC943EB4CBC" data="ewoJIkltZ1NldHRpbmdKc29uIiA6ICJ7XCJkcGlcIjpcIjYwMFwiLFwiZm9ybWF0XCI6XCJQTkdcIixcInRyYW5zcGFyZW50XCI6dHJ1ZSxcImF1dG9cIjpmYWxzZX0iLAoJIkxhdGV4IiA6ICJYRnNnSUZ4emFXZHRZVjg0WEYwPSIsCgkiTGF0ZXhJbWdCYXNlNjQiIDogImlWQk9SdzBLR2dvQUFBQU5TVWhFVWdBQUFFb0FBQUF5QkFNQUFBQUpqMUR1QUFBQU1GQk1WRVgvLy84QUFBQUFBQUFBQUFBQUFBQUFBQUFBQUFBQUFBQUFBQUFBQUFBQUFBQUFBQUFBQUFBQUFBQUFBQUFBQUFBdjNhQjdBQUFBRDNSU1RsTUFFR2FaM2U5VVJMc3lpU0xOcTNZdTBkRnBBQUFBQ1hCSVdYTUFBQTdFQUFBT3hBR1ZLdzRiQUFBQ3FFbEVRVlE0RVhWVVBXOFRRUkRkU3h5Zmt3dU9CUW9TQlhJYWFpaVEwaUFkRkFFa2hJNlc2aUx4QXh3SkxOR0JhSU4wS1NpUm9LU0xDNmlkQmlnZ2N2Z0hRYUtqTU9BY2hHQjR6T3pIN05xNVRIRzNPKy90ek03WEttWGw5T1VjSXRlZGR1ci9VQmk4S0tkUXUzMDJRUUlxV1F0VHBLTXFWakpnTDJ0TUhYOGsyVjJ2WXIwaGVGV3BlZ0g4cnNLMUxzbUJmVjdOQUlkYVUvVWhVN2VNZmdoc1ZURllsMkZzb1JwdzZRVFdLV0RIUXVUeTZnbXNEdEN6VUFKODk2em8zbHA1KzZ2WlJ6bCtDQklHR2FVWVA4M3hYb096b1JmZ3A1em9IbnhXS3RuR0htdmF3SW9nOEhicldHZDFWT2pRMHJDMmdhMUhOc0VOTmhZQi84UVUzVjZTbjcwMDZpai9wZlA5UjFqemdOdk1TT0REdjBvMXdzczNnVy8yU0VPNjV3VjEyeEpnVFJOTUNiNWpXWE5pcTAxOHl1bUdCWlNhZzRtYkZFdHl1RStzN2JBeCt6RGhhNWFMbzBPcFNIRWdwdFRRSDZtaHRENEt5a0VCQ3NGSjV2dUxTakpxc1Q3bUJzZ20wMFc1TVVLcE04Z3kzM3ZnYTZKb1NCNDdGbDhZTjZpUUdWZTJDT3BMSmUwSml6b1MyRlFYZFFwU2lCT0tKTGhqTkdEYUZYemljeDF2aTY1eVRVd3A5azl5VjJ2YS92WlVMTytRd09mTU90U3FoZzgrOVdhMUFXTk01eU1HV3NZTmpjYStXWmx2TXgrbGJFMzdMQndXM0pCcDBXRGNtOWNSck5CdTJiYlVMTW90UnAxMHVkejFuSXh4RXBKY28zUnMweEg0SDV1bzlOMDRnTmM0NnFtekEwNTBJSDNiT2VmSjJCN3JMNkRNZ0NjQmhaYUZldys3cnN2dnZ5MTNhZlpDU2FTOFZBTS9QaUdGMWdzeUFOVEFveWxRdGczZkhiRThTWUs2UlUwR2dGcFFUN2REd3Y5aXdDcUNUZ2s1UEhNN291REdyNWFtRERsNURONjBTWGJrQTRzRDU1TWtudE1OcTZxVnJXbFE5b3V1MDZQQ3Q3eWdzaWhzSVIrSVVZR0NCYjAvcTBxZCs0SVBnZkw0OGt5dXUrRGRjV1JDRTcvS3lwdjZKZjhQaFdLZ2w0UWdjcW9BQUFBQVNVVk9SSzVDWUlJPSIKfQo="/>
    </extobj>
    <extobj name="334E55B0-647D-440b-865C-3EC943EB4CBC-8">
      <extobjdata type="334E55B0-647D-440b-865C-3EC943EB4CBC" data="ewoJIkltZ1NldHRpbmdKc29uIiA6ICJ7XCJkcGlcIjpcIjYwMFwiLFwiZm9ybWF0XCI6XCJQTkdcIixcInRyYW5zcGFyZW50XCI6dHJ1ZSxcImF1dG9cIjpmYWxzZX0iLAoJIkxhdGV4IiA6ICJYRnNnWEhocFBUQXVNeUJjWFE9PSIsCgkiTGF0ZXhJbWdCYXNlNjQiIDogImlWQk9SdzBLR2dvQUFBQU5TVWhFVWdBQUFQMEFBQUJMQkFNQUFBQkppSnluQUFBQU1GQk1WRVgvLy84QUFBQUFBQUFBQUFBQUFBQUFBQUFBQUFBQUFBQUFBQUFBQUFBQUFBQUFBQUFBQUFBQUFBQUFBQUFBQUFBdjNhQjdBQUFBRDNSU1RsTUEzWmxFelhhcmlXWWk3N3N5RUZUc2lYWm5BQUFBQ1hCSVdYTUFBQTdFQUFBT3hBR1ZLdzRiQUFBR2VFbEVRVlJvQmNWWlRXZ2tSUlN1M1RHYnpHNDZXZlhndWlDZHUwb0NvaDQ4SkF2ckQ2NHcwYU0vVE1DRGlqOEppSUtISllPSHZjbkdpK0o2U01UZGc2Sk1GcFhGZzh5QStJTWl5WUlpN29LWjFadW8yZEUxcXhQWDUxZGRWYStxdTZkN3U2Y25TUi9TcjE2OTkzMVZyNnJlcTU0SVlaL3JyTGdUVXVuU1RyQmF6b0VOSysrRXRQdHlmMWk5bDA5M2pqeWFqT1g5ZEtqKzFwbmZZZ2FEZjhWVXZTaUdHMFErMFlFazN4TDY1Zk40MUdEb2o2aW1sN1kzU3dkV3hZOFZlcUM3ZDdsQzkvNzZ4dTBWaWhtVU93OTllUGp3RTgzdWZsbTFKeWdJNDBpZGFsMWRqdE5ScVVjL1RZY012QWRWWElwRlliaE9yUUJXanlORWdjWUEzYXBVaTBRaHBuS0Q2TktFOEM1MG9pNjUydWZVOUlVWUpqMlFzUHY2ZjdvOWd0azZBY0N5MFpQVXZyWnUvTU51bVZzVm10SzJWZm8zN3VYVm1kTW4rdE1hL0VMMHR2ajhJTFhQTEZobGZtbUFhRUo3N2FVdStXeUFPcy9vL25taVRTYllqZUN2Y3F0M1lTKzFqVE9HMGpJeXYzY2g2bnFBS3hCNXJvaitGQnNWRU9idDhwV0psbUpJYXlEZHI3UlNyR21EUFVUdGZreGYxSjFGOTkzMTFVUnkwbGVVUEFweFRxdXI1UGhwWFMrdkV0RkY5aHVuZUVHSjhJOHBZNXdWSGdxNzl5SWdqbFBzaDBteGJBUTU2U1hWV0xPazF4QVZPL1VPL0l5UnhicGRYOVpobjV0VEwwTlJVeDJUWkxjTm0vWWlnSEtNL1VBd3d3MGp6Sktwc2lDbHBsSTNlRk1Zc3g3ZjgrNDZybkdvSGJUeXoyYWZWMjNRaVdqWnNlbGRySEIwZ1RHYVBxc0dtVkJnMTVwRjZaMDY4QVJRaXlIQTd5UllWaHNCdHZva0RrR2NNT29pYjZRY0IyZ3ZUN0FicHF3L2M2cGpFT0pDTjV1OE9obklKanNoMThZVGdOdHI2Z015TmExeVJ3RkJCdEpPQlB5MndNUlFKNG5lMFVvWkN1c1dzOHl1a0JPeFFPRG5ZaFRES05lcFkwekR5eFl6emE2UTJjV0FDZ0grNUt5R3poc1pPSFJzV0p0ZlFQcDErSkZWNHdsWWc1Wjg5L2ExemtXeEM2ZjM2VzFKajUycjh0dVhrZitITHh1MDJiUmNHTGU1bGxtbGtjNEJOT0dKZmpERStWY05pdlBlVndmY1ptanNQamJEWjAvajh0MXk3TFE0bVVBdVFTTFdrdDh5eXZqYmxqVTlHd0RlNEE3Z1BKRWNWTmRieUI3VkUzUkgvbHh2UVFNcHpCaHVoVXk5TDN6YW5IQlU0OGdWM3dqdk5TZDlPYjFaeFRDamJMbVRES0hncUc3WTRPQ3JBWFBINWR1a3BKQnQ1a2FZTVR5YUtNZ0swWHVzcTFMdHp0UElDUGU0TWVIZXpFSzIvYWZnWk5JemJPZnBrOHdjYVlaNStFV0R5NlBubXp0SkduaUd2akEvVWx4aS9nRVlGcUNqZHNEWlBsVi9FYzUvVitHWDIyTTVtRlMvcGk5ay9tOXluSzdDTDR0VmNEL1owNmZMbC95NGp2QW4xNy9nQTFrZHQ2cGVCaDU0ejRLcy82SDVweDVuR012OFVFN0ovVGxISXU4LzVrd0pnZnRYeXYxSENCL1dOU0gyT1o4c09mbWk1dkk3cXNYSzBkVDdueEFWV00vSWMyQ0h6TDQ5Q21wRzJobjhzYXI2OWJzZk1IUUQxbE5DekNaZlVwUnA5dm92cHpUTitHdEUvM0JEQ1hLQjVveHVGbzM5d25NdklxYkxmZWVvLzJMZWdaY0o1cUlMQkZsaThhOHlqWUIvS0I2a3NOTWt6QktlYVAyWG41d3o3STNHRkRlVWNCeEFuR3NyYUN4aiswV0RGUEhKVWYvRm1rdFpkUmREZ2M2RGtnZnRvekdHV3lvSEpFTGNReE01ZFluZHh1UGx2d3BLL3RXdmprWUxYNGwvczBkaEFRbndDb1A0OGR2RU9pak5tZkFnb3o2TnBpY0pSc3NrQU5QQUMwRThzK0diYjFIdWk2QmMxa2p5QW9DMUdIVlRaaWFTTkNQbk54K2NOUk9McWprV0tFa2Nmdm5WaWFXSDZxWTB4SHg5aTdia294anJYQ0JQdmZvU0g2S25WZzBnMHJNOExLaVo3UVdqSy96R3BHb2FaSTIvL3VTMVFPOTYzMjUydVJjd0dQbnhkNWtIVlhnQVByMnZNV2I1MXdkNUVkQ1ZlS1hUTkJTK0RzcHNYd2R3d214bkJIMWFVOGxybVo3L0VINWxWbys4cTlTa0dPVFh6UW1sTGZ3WEpYQXVBRm14TzAxZUM4d2hQMDdQS281NWMxVHdKWTZuODFKaGFnWHdsZUxGNlZMamtGcUVlRm5EbCtyMG5CVGZ4SkkwbGU1VnlVOTBuMm9WL1l0L0pKeGFFQ01WRGpRQWh5cDNNeXgyNk9ZTHZ6OENRaDdmZU1CUEd4TnNWRVFvTllnT0VwMUt3dmd1aURkMWpyS0I5N0FhUVBzeFZoVVJ5c2Z1N3h4NVBobWhmT3dRbmZ4b3dUVzRTdzJBUG5hVjJ5bS9yb0xpM042Mmt4MWNJMWcxUERZOWJUTy9VUC8rUy90ZzJPb1IzU0VEME54cWxoVDg3OEhmU3VuZjhxNFR0bnB0T1ZjM0FpVHEvdVNnYnVBWmRDZ2VHYXkyenFSa2l1ZldVU1FnZnpzdE93YXY5aTJRNEYxY3Zhc3RGMzZScnd6RkVmTWhlSTFMcjRoU25TK24rYno3WUkyQzNiWTNwajRBNW9Vb3YraWY3RS85emNYOFB4MGFZeEIwUmk1akFBQUFBRWxGVGtTdVFtQ0MiCn0K"/>
    </extobj>
    <extobj name="334E55B0-647D-440b-865C-3EC943EB4CBC-9">
      <extobjdata type="334E55B0-647D-440b-865C-3EC943EB4CBC" data="ewoJIkltZ1NldHRpbmdKc29uIiA6ICJ7XCJkcGlcIjpcIjYwMFwiLFwiZm9ybWF0XCI6XCJQTkdcIixcInRyYW5zcGFyZW50XCI6dHJ1ZSxcImF1dG9cIjpmYWxzZX0iLAoJIkxhdGV4IiA6ICJYRnNnYmw5Y2JXRjBhSEp0ZTNOOUlGeGQiLAoJIkxhdGV4SW1nQmFzZTY0IiA6ICJpVkJPUncwS0dnb0FBQUFOU1VoRVVnQUFBRWdBQUFBekJBTUFBQURHSmxOMkFBQUFNRkJNVkVYLy8vOEFBQUFBQUFBQUFBQUFBQUFBQUFBQUFBQUFBQUFBQUFBQUFBQUFBQUFBQUFBQUFBQUFBQUFBQUFBQUFBQXYzYUI3QUFBQUQzUlNUbE1BVkx2dnpaa3lFTjJyWm5hSlJDSUdYR0wwQUFBQUNYQklXWE1BQUE3RUFBQU94QUdWS3c0YkFBQUN2RWxFUVZRNEVYMVZQVzhUUVJBZGZ4QW41NjhJaWRxV29JQUdXNHBBRVkzZFVCc2hHbWhpVVVIbFVDQkJnYkNJQktVcGlFQWdaRnBvTGhVVUZMWW9hRzN4Qjg3L3dKQnpnZ09ZeDh6dTdYM2FiTEU3OCtiZGV1Yk43cHFJNlBUVzFUWXZSUGR1TkxaZkt5c3hiYUNCSTBIdkEzUGdkNElnUVA4cGpWQWx5dU5TbTRvTk1SUERjbmNwSTkvMzFSNVR2V3VNbHZsQmxBWW9QWnRJWkFOb3l4b2RsUzdSS1dDelZWVjRDbmdlSlloWE8xQ2YzenpVb1RXZ25pRGxzRXVVQmREVW9SendNMEd5WkljTWt5WTZWQUwrSmtqWlh3eE5BVmxrOE04bFNXV0JLdjZ2a1FWOFYrenc1RWlhTzBIZFhHZzNIRmYyYU1oTER6TVQ0QnFxeHZiWGJ4TWlydWlQQWNyQTBOaVJsUVZjR01BQnhzYU9ySnlIbnl5bkY0bjV6bnBRWERnOVA2Nk14MEVlcktVNkRGR0NlSlVnRDVicE9Fa1FKSlFISzlCZFRnckp4QTBhTGlXRlpScjRuWTVSd3pMMU1JOUZQVGNrRXhmbmF4OGxjN0pORHlub2cxSzhLSDdwL1o3NzVDdTlVckdRVEN4cmw3R3N5RkRxei9jL1g4Y0wzUUVua0trREhIQjhLbDF5RHRzOFAvVGFOSUtjY3pYWW5MQXhxdkpHM3EwWjZaMWFRVVdlWXIxTnVZdjZ5M1ZOZ245cHVUZzU2MnN1VDJWUGk3d2lGUUcreEdxd0tmY3BMVDN1Q0pOSFNaRzRiSFBUbUtSU3JuT3dva3BnUTVGQ1BlV2ZhekxjZThlVGd5T2QxQWQycUF4Y2sxVkdRMG9xcUJ2UDhPeWpSbm51QkRMUlFIWWFQSk5ZSGp6bXR5WmlFOW1CVFB3b0hOTnRkNkx3bXJEZ2ZsS09FK3Bwcm9VOXZGUXdjVUdLTlJhM3NEWFVxTXlwcys1YjQ5M1ZMUE5LR0RpMlB2clNFRjQ3QnNmZDBobW1kZU5vNEtlMFNzWGVxdXNqMUlvblhuclZSUlNTWFpkWlhoUDFUNkNkK0d3dlBLUzI0dFJMMkQ3eFNEdi8wY0EyVDFBcitZWjZuMHUzZEZKcnl4NS93N0l4VXlJODhGcHA4TWhxbzNhRkFhdHhPUUpISFh0aFlYYmhIRTdVZnRHWTc5MFprM1VlMjIrWTh3OU5KV0p2UE8yWUNBQUFBQUJKUlU1RXJrSmdnZz09Igp9Cg=="/>
    </extobj>
    <extobj name="334E55B0-647D-440b-865C-3EC943EB4CBC-10">
      <extobjdata type="334E55B0-647D-440b-865C-3EC943EB4CBC" data="ewoJIkltZ1NldHRpbmdKc29uIiA6ICJ7XCJkcGlcIjpcIjYwMFwiLFwiZm9ybWF0XCI6XCJQTkdcIixcInRyYW5zcGFyZW50XCI6dHJ1ZSxcImF1dG9cIjpmYWxzZX0iLAoJIkxhdGV4IiA6ICJYRnNnVFY5b1hGMD0iLAoJIkxhdGV4SW1nQmFzZTY0IiA6ICJpVkJPUncwS0dnb0FBQUFOU1VoRVVnQUFBSElBQUFCSEJBTUFBQUFwUkE1UUFBQUFNRkJNVkVYLy8vOEFBQUFBQUFBQUFBQUFBQUFBQUFBQUFBQUFBQUFBQUFBQUFBQUFBQUFBQUFBQUFBQUFBQUFBQUFBQUFBQXYzYUI3QUFBQUQzUlNUbE1BbWUvZEVDTE5WSGFKcTd0bVJESXhhMVFQQUFBQUNYQklXWE1BQUE3RUFBQU94QUdWS3c0YkFBQUVya2xFUVZSWUNaVlh2MjlqUlJDZVhQd2ppWjNZVUNCeEZJNXk2SkJvZkVxa0syaHNycUNoU0NwYVIxZGNBWVZkSVZIWkJiMXpGYVZkSUJxS1JCUlhIRVZjVWlENS9nTmI0Zyt3OFpFN1NDNE0zOHp1dnJlN2RwTEhTdkhiK1dabTMrNSs4K09GeUl6M1djZnJwcFhUUi82cFVYMlNRc0hNYUprN0FTcEN3YXIrWHRJWTRMdjdQOWZGcExla0h3djg1dVdIb3lWTkFwUzV3VnhOUkR2SlhXSEZtM1pxYmJhNXozd2NlNWF1OGNwUmpJYnk1cUxGdkJ0aVJOM2Y0ZG1NMFZBdVhGYVk1eUZHdVlkYk9HVUV4bUxsM1QzbWl3aGR1d0Q0VHdURzR1d0NCRnhINk9RRVI0akJ5SWI2dTJ2TU1Xc0hCRmJpSThTZTU4TU41ajlEZFBPYVRsZGNlR2hFUENveVg0VmdxMHAxNXBNUWpLVWRQdHBoZmgzQ1Q1dDVrUElxQkdOcFkwRTVXQVZ3K1MyVll5d3dVS0YwU2JLekkxOXplRWE0dGJ2cEpHcEhPenMvb3ZVc2RKTGM0OGg3WnhFY0hXYWhrMmdRM3VPVFk4UnRGanBKV0I5Njc2eE5pV3BaNkNTYUJXYmJFcStOY0J2ZXVtNEtPdlZRY3djUXJlK1NFblUzblVRVjVyOVN6d0ZjRUZZaHhhbmF6WVJPb2VCZkIxQmVrSXgwVW9uNWJlSlorTmlzZFhkMndtN1RUN1B4Q0VoR09pVklaWXM2Y3BvMldlZzhnLzIyRjZRbExTeFo2T3pCRXltMTBCZmlweXRBSmpxbllwaHlrSHNnc3VUZFhYUWExaHBKbXEwcFBVSm5VNWFRa2YvdCtZdURxVTY5bjVJcEkrZEpUNXBVUlJ2UTJjSXlQUFdjZEhyUEZMMWEwcFAyRlE2eTg4dDllTWFPTkRPeDAzYzlDVVZQQnVoTVEwUEU1ZnJRbjZ0bGwxbllJV29OOVFIWkMyUjRMZ2ZVdVhWZ2ZxUXU3YVkrc0hzanEwU1RGZVcrM2xNZGttVXVrL0k3RllYT3FwbnA3MkM1M09mdG5ibWVkSGlzbGtKbngvTnNML2ZYc3IwejE1TlE5R1FFZEVKZVVSKzJiRmRBczVSOUZ1MUZnRTYvNkNPc1g4bUMvckIwRW5xU09EMTVaSlNnMDI5UlNFTGZTZWN0V3dxd1BVa3pLWG95SWpwTEsrZ2N6NDJwNlVrNzdrVVJuWlVWZEo2ZUdVL1RrOWFsanNnWWhIVE9nb0F5SnBaT1RiTW1EVG9HbFQ1VHRWTjU5SU9BVW9XalUzdlNORzh2V3JQVExTSjI1d2lvN1EvcUQ3OVhKLzF4ZEdwUDZoUmNxSUtGTkR0aGlCMFVHMjkrclhNdmNYVjBtcDZrUlU5MFlNR25FOWZYcVNFYlM4cTVjWFowYWsvNk1ja2tSSlM3WmJFRDJWOWROakh4ZG1LekUrQ0UrWnZrYXdyeDcyZm5GaS9hSjdEQmVYdnlrREdZbTZkeW4zNktZQmwzWk5Fakhjd1dhdW1OMTNlZEoxNlRIaTJpcytWNjVLbE5mN21KNUoySTFQUmJyUkUyNHJFN1g1dUg5azM5MUJvOXlhR0V1K1NSTlpISHFidlR1anZRdDZqc3ptS05GMDJ4a3ZFSFBJYzZNejkxVzFrUW9pTWdHeDloVDNEOStnZFZsKzF0bHAvZi8wWHhsKzhaaGJhT25yWFJDb0xObTJFYXlvNDlmTmZCZUtvNWFwT3IvMkJIb0FudkhUeDdkckRuRXVoeFV3MW52SGdnK1A2ZUpxeGdPSWlxd0k3azhQOFk2ODVoVmJMZHVzNmgrMnl1cFNUZTZwQW91Kzdyb3g3Y2VLSy9lZUplaGR6cjNHeTFTdE93MTQ1U0N2VlBxMHhXWStDL3A1cUszRlEramU3VjVoNktnanBWc1N1eHVtWnJ1V2R3NHpRcDA2ZThpNHp6MCs5R0g2TW91UDhyR3BLZFkveGxIUlZIWnh2bnpZWGYrN2V2TVhGMERwQXBCUlN5ekNQcHVpMnU1aHZEekg3eVdXNnRpM3pWOWt2aW5XdDg4V25UMm56ZStHeEs5Qjg4L2EzYkVDMWV4QUFBQUFCSlJVNUVya0pnZ2c9PSIKfQo="/>
    </extobj>
    <extobj name="334E55B0-647D-440b-865C-3EC943EB4CBC-11">
      <extobjdata type="334E55B0-647D-440b-865C-3EC943EB4CBC" data="ewoJIkltZ1NldHRpbmdKc29uIiA6ICJ7XCJkcGlcIjpcIjYwMFwiLFwiZm9ybWF0XCI6XCJQTkdcIixcInRyYW5zcGFyZW50XCI6dHJ1ZSxcImF1dG9cIjpmYWxzZX0iLAoJIkxhdGV4IiA6ICJYRnNnWEc5MGFXMWxjeUJjWFE9PSIsCgkiTGF0ZXhJbWdCYXNlNjQiIDogImlWQk9SdzBLR2dvQUFBQU5TVWhFVWdBQUFEZ0FBQUE0QkFNQUFBQmFxQ1l0QUFBQU1GQk1WRVgvLy84QUFBQUFBQUFBQUFBQUFBQUFBQUFBQUFBQUFBQUFBQUFBQUFBQUFBQUFBQUFBQUFBQUFBQUFBQUFBQUFBdjNhQjdBQUFBRDNSU1RsTUFNbmFyemUvZHU0bEVFR1lpbVZTOHpFWEFBQUFBQ1hCSVdYTUFBQTdFQUFBT3hBR1ZLdzRiQUFBQ1kwbEVRVlE0RVkyVVBXOFRRUkNHMzhzSDhma2NoOElJVVNBaldhSzFSVU9KRzBTQkVFR2k0a1BubnNLSUFpRUs4RDl3RUIzTlhVVkZRUk5SSVJzQlFxSXgvOENob1QwUyt6NGdtR0YyOTI1M3o0a2l0ampOekx2UHp0N096Z0wvTjV6V1ZhTGt5YXZqWnIvMFNZM3I0UkY1bCtKSEw4YlZENjAremNaTDZpN2RQNjFDMVhjMEMwdHFneDRZL3lNZEdBZnc2TkIyUDlGVHk3MlNocFlIak9LeDlqZm9yYmFsNGZqN09uRHpyelp6NHpYbDI4TXFMWmJGZ083bG9lRUJEY3FxUzVlVFVJWmMyb3V5c2hqTXFuNUhodFlYcU5NM1czV3BnNmJhUjdzSFJLV3N3UXhZU2NUMEt1MmdqQW9RNkYvZ3orYWNQeVcweVNCSDd2Qm44a3VZVmxaSGdqZ2xOam5zQ3RGQ0ZRZzM1cWpQS1hsb05BZFoySU5MVWpOb0RnTFREaXBwTHRaVktnMGkyc2Fhcm1Ra042bEJiTzFqNjA5T2NsYitQUU5pNHhDVG40VUlnVGFMTEVBbFE3Q3RSVVlkZXFoZEwwWFUxUjZqZ1FIaHpqRXlVem1yQmNKTjBPNFlFdE00Tko2VG5FeVdjbWJXWnVITkVmVDBRaDRON04ydXBQWi9qcmhJRnJxWldTZkVvRGloYnJFU245Q2FiaG9CTWlvdmhyRDRZSFZWSkdpalhCV25xS2NDTFpUcktRb3VSZzR5Nm5kbFFGNlIvQTRWSUhCR1phMkxPNlJ1bndZMUttL2ZxaXpFeUxyeUNvMStNMWtUcmVqWnphS3k5Z2NpOWJESGZXNkJ3R2ZPV2hFcGdmV3NEUEppdk9GQWRSbjNaeGtVYU5HZmFHZDJSckZZemI4bU81RE5ZOTZFaVg0VDhQeUUxNFRSZ1ZqTURLZC95empUZEd3Y3R0cUo1ZGZMVDJGRDlWUXgvd3ZkTFV6Z3JPMkljRU8vdDdXTHRBak5UR245SUxyeC9ldWJjeTMvcUFhY0w5NzRaMHVZZEd2dkgvdng3VXM3UnZzSDZGZ1FqOHVPL2pvQUFBQUFTVVZPUks1Q1lJST0iCn0K"/>
    </extobj>
    <extobj name="334E55B0-647D-440b-865C-3EC943EB4CBC-12">
      <extobjdata type="334E55B0-647D-440b-865C-3EC943EB4CBC" data="ewoJIkltZ1NldHRpbmdKc29uIiA6ICJ7XCJkcGlcIjpcIjYwMFwiLFwiZm9ybWF0XCI6XCJQTkdcIixcInRyYW5zcGFyZW50XCI6dHJ1ZSxcImF1dG9cIjpmYWxzZX0iLAoJIkxhdGV4IiA6ICJYRnNnWEc5MGFXMWxjeUJjWFE9PSIsCgkiTGF0ZXhJbWdCYXNlNjQiIDogImlWQk9SdzBLR2dvQUFBQU5TVWhFVWdBQUFEZ0FBQUE0QkFNQUFBQmFxQ1l0QUFBQU1GQk1WRVgvLy84QUFBQUFBQUFBQUFBQUFBQUFBQUFBQUFBQUFBQUFBQUFBQUFBQUFBQUFBQUFBQUFBQUFBQUFBQUFBQUFBdjNhQjdBQUFBRDNSU1RsTUFNbmFyemUvZHU0bEVFR1lpbVZTOHpFWEFBQUFBQ1hCSVdYTUFBQTdFQUFBT3hBR1ZLdzRiQUFBQ1kwbEVRVlE0RVkyVVBXOFRRUkNHMzhzSDhma2NoOElJVVNBaldhSzFSVU9KRzBTQkVFR2k0a1BubnNLSUFpRUs4RDl3RUIzTlhVVkZRUk5SSVJzQlFxSXgvOENob1QwUyt6NGdtR0YyOTI1M3o0a2l0ampOekx2UHp0N096Z0wvTjV6V1ZhTGt5YXZqWnIvMFNZM3I0UkY1bCtKSEw4YlZENjAremNaTDZpN2RQNjFDMVhjMEMwdHFneDRZL3lNZEdBZnc2TkIyUDlGVHk3MlNocFlIak9LeDlqZm9yYmFsNGZqN09uRHpyelp6NHpYbDI4TXFMWmJGZ083bG9lRUJEY3FxUzVlVFVJWmMyb3V5c2hqTXFuNUhodFlYcU5NM1czV3BnNmJhUjdzSFJLV3N3UXhZU2NUMEt1MmdqQW9RNkYvZ3orYWNQeVcweVNCSDd2Qm44a3VZVmxaSGdqZ2xOam5zQ3RGQ0ZRZzM1cWpQS1hsb05BZFoySU5MVWpOb0RnTFREaXBwTHRaVktnMGkyc2Fhcm1Ra042bEJiTzFqNjA5T2NsYitQUU5pNHhDVG40VUlnVGFMTEVBbFE3Q3RSVVlkZXFoZEwwWFUxUjZqZ1FIaHpqRXlVem1yQmNKTjBPNFlFdE00Tko2VG5FeVdjbWJXWnVITkVmVDBRaDRON04ydXBQWi9qcmhJRnJxWldTZkVvRGloYnJFU245Q2FiaG9CTWlvdmhyRDRZSFZWSkdpalhCV25xS2NDTFpUcktRb3VSZzR5Nm5kbFFGNlIvQTRWSUhCR1phMkxPNlJ1bndZMUttL2ZxaXpFeUxyeUNvMStNMWtUcmVqWnphS3k5Z2NpOWJESGZXNkJ3R2ZPV2hFcGdmV3NEUEppdk9GQWRSbjNaeGtVYU5HZmFHZDJSckZZemI4bU81RE5ZOTZFaVg0VDhQeUUxNFRSZ1ZqTURLZC95empUZEd3Y3R0cUo1ZGZMVDJGRDlWUXgvd3ZkTFV6Z3JPMkljRU8vdDdXTHRBak5UR245SUxyeC9ldWJjeTMvcUFhY0w5NzRaMHVZZEd2dkgvdng3VXM3UnZzSDZGZ1FqOHVPL2pvQUFBQUFTVVZPUks1Q1lJST0iCn0K"/>
    </extobj>
    <extobj name="334E55B0-647D-440b-865C-3EC943EB4CBC-13">
      <extobjdata type="334E55B0-647D-440b-865C-3EC943EB4CBC" data="ewoJIkltZ1NldHRpbmdKc29uIiA6ICJ7XCJkcGlcIjpcIjYwMFwiLFwiZm9ybWF0XCI6XCJQTkdcIixcInRyYW5zcGFyZW50XCI6dHJ1ZSxcImF1dG9cIjpmYWxzZX0iLAoJIkxhdGV4IiA6ICJYRnNnUEU1ZmUxeHRZWFJvY20xN2MzVmlhR0ZzYjMxOUtENWNiWFVwUGlCY1hRPT0iLAoJIkxhdGV4SW1nQmFzZTY0IiA6ICJpVkJPUncwS0dnb0FBQUFOU1VoRVVnQUFBcEVBQUFCVEJBTUFBQUExdWtGdUFBQUFNRkJNVkVYLy8vOEFBQUFBQUFBQUFBQUFBQUFBQUFBQUFBQUFBQUFBQUFBQUFBQUFBQUFBQUFBQUFBQUFBQUFBQUFBQUFBQXYzYUI3QUFBQUQzUlNUbE1BTXBtSlJMdDJWTTFtM2U4UUlxczNWYVdEQUFBQUNYQklXWE1BQUE3RUFBQU94QUdWS3c0YkFBQVJMa2xFUVZSNEFlVmNhNHhrUlJXK1BhK2VSL2ZNUk9UWEdtZU1pU0crZXJOLy9BSGFuUmpVK0pvbEdreFlwVWVNaVZGaXp5ODBoTkRyQTl3STB2TUhmNGpZRStJcTdocnVLZ1lGUW03SGpZaGtZNDhtaW9paFI1TFYxV2htWEZrWXBtSEs3OVQ3dnUvTTN1bGg1ZjdvcWpwMTZsVFZ1YWRPZlhYcXpqak8vOGRUL0g1dTgzaG1PVGRSbDZLZ3ltTzVqWHJ5UW02aUxrRkIwMncydDFHWDNEdHprM1hwQ2FvL24rT1luOW5xNUNqdDBoSTF6dkwwYlFYMjQ0Rk1mOXhqOUd6VmRHOGx0Ly9JL2NlT25YaVVyV2phWURQci84MjF2K1ptcnVMaWhNMXhSVEpMYXlPU3d0aEdYS085cFErenc3bDJNTXpXY3BVWEkyenMwRHV2STlVWnoxUzZnUlBZNW5PMW1EWjdURjVnblh4N2NGL0lWMTY4dEFZMDZjTUt6NEx3cG5qK3ZhMHBlUy9sM0VFdlJ5aVFQTFFLR2VXcXpWTm5QN0dMQTgyUHM2TTU5emRtK2E2Y1JRZkV1VytGSnVkdFl0T3ZXTHRxei9QdC9QdjI4dDNDWWxWUVlsK0NKbjNieThMQVBFdG9WQ1YyUGtTN1dFSjdRTXU3eURvZVl6N24xSDdsWWdlLzYvYlQ3T1ZkdDQxck9KbTd3NGp1YVdqTHFRSlIycFdWbzNacG9QazV2NS9KcGU4aWV6RVhPV2xDSnM4N1hTenZXWXZQWGJRS2c4M1c4OFpBTkh5M1A1QkpkRjkwcHFISk5kTlp5YWRXUXg5QXJyQUhidEp4R214eEFHTjNtaTg3ZEs2eDNGT1JEYUxmeUQ1RzJYOGk2UmRIN0xKVEZ5ZkF0SDdkUVpNUDVpb3JNSC9HTEtRdzVNUHBRZjQ5TFhkdDdEZnk5NXo2bW81eGxCOWQybWtIVjdNRVdPUE9PMDZiTWN1VlRDWnc3N1RySGZJM21QWE9aOWhETzJ3ZXd6N0NvcU1Zckw4WTB5S0cvR1VXODA2SXY4VHdZbWF3dk0zNzZlN0ZDb3NaVzREczJyaDhDaXVsRTJEWVhURndobE5DUE1hdVV2a3M2WGRnY011eGpJQ1Rqak1FVFI3VkxNME5uUjF3cHVBem5uS2RzZk9yZVF5aGJwdTZFZmdIVFBzZHBwaVcrMEtpSXAxaFFwSmxpRFNHV0RtY0puT3Y2b2RzZCswNEJhaHllemFIenRxMis3WGtYWTU1LzlVcUoyVkxWYUR1cFFTT2NYNDZ3NUROS1czLzRPU01GZDZqTVpmWEVhYktRWlU5eTA1OHVxQ3cxelUrU2x5aFhHRnNzeFpYUzNUQVNUeE5TT3hRQmsrSjFYaTZEejhML3ZNL3hrTGpUektFYklPY2pOMXlmNG1KZnlPRGtBenZkSUVEU1RoM2pWNzNFVTVXTFc4dHBsZTZFbXRxT2NOVUUxbW0vUUZZbS9lMHg5aVBiRUprbnZ1WjFjZ3FUYXl1VUhZTW11UVo1SWVpSVFPeDdmWFRpdGdaeU04dlp1djR5ampVTk1IaUR4dGpVR1ZjTzlYdFNDdkQzdGVhSi9ZU05LbHVJQ1l0a0s1RURTaTFzWmp1a3JCSEpyQUNCS0o5NnAvNnRrOG9XRFZhcnNwTXVJdzkyRkdscUxRSWpuUThKbkhrdXJtQjZDcVZSZ25kVTlwSTlJU0JoOW5iTTNUY3RWNkU1L2U0TE9ubXQ5aUN4WFhpTzVqSVlMVU9qdHhDeEJ4R0svM0Evc0hKNFpoRmVEVUc5Ky80bWFxYWh0azFpNEhZdGN2V0ZGZEVPbElIMm9yMWdvOTdXVHlwZ0pNUVBvN0JIaFNkN0Y5MGN0UWZKalZ6ZmlOR2x3NVc2cVk1b2xzcnBybmpyQ2ZITUFxMEpHZnRCaVovR24xbjJkMEZuSFFjK0dUVm1TczFhb1FOS2pjVnU4WCtIc1A3ZXRvd1BMYXRXSUJGNWxXZTBvcC9zZHRWUEIrUEZqUDFUREptWHBKU1BYVURzWTl3Y3NZNkhzaGhxWVFzNDRlcUVKMWlXMUdUY1hvQng5aGdLUmNxY1NlWWJLdUJCclNnZXFpcUc0aDloSk85V0FEdE9PbmVDc3RLVFlhQ1d6Ni8xOVRJSlBvdEFMMEFiWVdCYTBZUFRVS3JwNlJvdkVXQklmWVJUaTRZb3dwUG1PK2duVEJkVStBYjFXVGdGNjBvSVRqbWtpUkxDZmNBYmQyb3BmRk1WdFJBekswMTNzUnhScUZKbnM4SUp5YytjL2FiRDhxMk1ybnAwTG1USzM1U3NQUytRMmRQNnVrR0syRkpTUUFzRGRYQk54NVdJcjJBeCszNVF5T0t6Wi9lREJYNGdHdG1KRXR5Tk00Q2xoTTNFQm5oWkEvOEFRanZnclRpSDF5d1ZBZkxScENveTlXNFFJUGdTRGxwOU15QkY3RXRmN1I2eG14R3VyZHc1Z01ZblJWbHczclBlcm9pT0xtcUJFSVB2UGVNY1BJSjhBYzBlYzVMMWVRVmFCV3Z5WXB4ZEdwVXZyUlFUNHF5dFEydWg4czBRVUlTTWVNTGZQcUUyZ1U3eXNiM29HVzdOakUvYk54SkEyK0FlRFBEeVdwUWszZ3ZhVGJwbEwwRVRhN2I5M0pSNCthNHJ4WlZBOXE2d2ZWd21mNzNsVkdURG0zVkgrZnlPUzVhaXVrcWdqeXVFUmkvOUthV21lSGtURWlUbU14S1JDYytValV3UjdzeVZaTk8wdndzMzJpN1RON0JETnV5TzRyUEUzd2tIRjdDZTdsUWkrY0wxV2c0cVc4Z3NzUEp5YkFtcSttYWJDUm9zcDVtazVoaEZXQWxjb2EyYit3Wmx5bW1QQlhZeTBPSzBBUUNydmdqRnJ5TDdWbE56SkRSY0JLaGZvZ0FIc3NPSjNlbnlYYUNKbHNKZFhveTJBY2lQMDZ4ZldQYnVFelJMcnNtblRHUEFpSGQxSU9BSHBESWFEaUpZb3ZmUUdTSGsrTzdzc21MMWlRdURQejdzcHlTN1JzdGx5bHFKNDBQbGV5eENVWEhGL25wT1QwQWJBblJjQkswSm95eTQyU0VrK0RmSDAzU252QXZhd1k2YS90R3kyV0srdXcyU1p2YWRrZWNxZElDd0xwdlpEU2NSQjVEd2N2SUNDZkJuNzhtTS9oSndpblJVYUdlOFkyMnl4U3puY3E2NHhEUUVsR2hDUzh0QUN4RWkxOExUanJPTUFhNTRqVDk4TUhtRHVUejEyVDYzaDNBenZhSTJzWTMyaWR3d1pKVmt6YjRwek5WVWdEWTd0eXg0S1M2Z2NnTUovZkFKbE0xR1RyUFdiT3hmS045QWhjY0dmR2svMEJLYXQxZXRicEl5RnB3RWx3WXk0WHNjSElQTkpsMnhvbUlNWmpKV2I0UmZtck5WRkJ1Sm5BTzk5ZXFFaTNvaHpxcXRLTXZGeXc0aWZZTFdONS9ZVFVqS1RtWC8rcXVKa1l3S080Vi8xbU83UnQ3Z2Vna2J2V3puTHNmaHlJZjlzMlozM0puVXNpY0R1aVJBRUFGOXE3NDYweGZIeWprcjhsbU5GSVVIWE5NdmhRY2hDN0ROK3BBVWpzUW5YUVErUTNFQ0hRN2t5Rk1IZ3dtSjUycFRFdmtHcWZzSWdiRGZycHBLRS8vMDN2a1k3UFRLNkRjZE9qc0hTOVR6YmNST1pPTlNKT2xXMC8ydjFxakN2N3dNODZ0YnYrK21pamp0L3pGTy9ySFA2MkxpSnh0cUVMcGUzZjA3N3BGbFpBbVJSSGo3d2VFQUQrY3BBaEN3YnBFUzR4OENnSFIxd3hadjF5b3J3a3A4aGVhdE43ZHMreUJ0OXhRMzI3UnpGM1VjRTBTaTlFazdPVDRkYXkvcUtTUUptOW1keDFoVzZ1U0JLOTkyem43RHNab0Vrdm4rRG5QdmpUc1dyMHJrVElsbUJkM1o4VlpzS0JXVkJ2aE1xZXRvMUI2ekR6Mm1vRjh5cUtTSEp2YWNCSk1GYWhKTDVFUmp0dHdraWRObm9NcXVTYVBlYlltUDBUeCt0T3NQeXQ3Z0Nhbk41Zm93MjRWMUdyUTZiWG9zVFhKWWRsa2hiMGJKbHRoQjFVVjlnWHptWmNtOHN4SVBXMGI3Wm80cjNTWlUzekFRazdxUFU3Q05VT1dlRy9CUkNkNWh6MW9ja05Ob1NmQ1JNT0NnbE81R0JoY3dDbkJNczYyMkNKbC82eEQrOUJrblVoRGJJc3E2RERQZFRQTk5rV1pQaCtXUFR6QnZrVzBzcnZaVVhXVGhrMlJSTXJ2OWxmOXRFQ3B5ZlRia2k1emJzV3dwTjB0MGpXREZlTTFEU21YV0NsWWZYQVNKTHFCT0NxcUhLY3VYNmtyWnQ2U21zUkMxNXFVQmx4eWxXMVgyUS80OVI3MHZzVGw0QU9UWmNxNCttSkFhYkxrU3VVK2FmNlVmVFFtWWpPQkZaSDJOUW5XMDBFNWROemRieUJiblpkbEpIV3o5QTNSNUdCMi9uc0hVMFc1QklPVmpNRi90NEV2Ri9Sd0hOVjNnMFpGSzE5cXRtNXBrbXVKZGdxNW1LdnFtdGxqODd3VjNzMGFaUllVaDdiSmNSVWZMeGlvaCsrOE9zUWRlQ2c2azNvRWhyTG5aYnVtV0RhdEpTTkhqY2RRN0Z5cUs0eDFva3JLWEJBYVlNZzFXVmxRQ3VzSlRWWWpOQ21YTVA2ZVIrYWd5UTV2MzVLMkRadWNKNEx4Z01vbXEzcmk2OEpIZ0F1bVBFdmMvdWMwUnBVYWxxRlB4QTZMZG5DVGxDMWJlQTYxUzM2aFZpbkw5aHk5c1JzaHJhQ0RiNWpnVTFIRnJtWTJlQU90U2YxaHlMajJhdERBc21UYUZ0TFZhaXA3L1E1UnhyWGhTVTFpYnJPQ0ZmWXFyUjBCRmVVbVpCVWxwNkdZOUs5SmFEbXRpRmJZeGVrdERjdWhFQkVEWEJXVjRkOVNOY3ZIcmpTS0lOZzBzbjdGeERRTnBhdVZRM2N5NHZ1d0NhVWtPZDhJVFRxZU5PQ3FndGFhcWJqRXBac3ZmcVFtWWF5cVcyT3ZjR2RyaXFwU3NnWnhzNklva1Nua3FSZXlmanYzVVZNYWhkQzNPdnlLS3FvbDRkUXMxd3gwQUlwYkdWUVgrTlptMmdKMEdOcnR5bXd3aENTYmhBYUVvOVRYckZxVGN2QjYvU3MvYVlVVUpzMDBxOHFsNkRtVGg4cnlUVDBab3ZCVm8xdG51Q2JiSzFvSTNJOWxvSWFNSEE5SFd0UDBWZm9LdE8xRmVldnllNDZnYjhaKzhiZFZpNzlnNENRd0laNzc3bFcxaVpxc3lsbUVtWGp6MzczLzgxcGIwaVlYek55dzFhcXBMS2h0U1BWS3UyWXNPbEZNbEhacHREVmtSdkN2bGlydzBtV1BTdktaMGpoTlVXUTZVcy93c2E3azlRZUt0Q0FjcnVRenIybkk4QU9OSUdEYnBlZWhqaWlHbFdUOEpMUitnWE9GbVJDc3V4VXZVOTRBZzBscXNtcEFPRHBhRkgxZ1k3TE9KYUFSa3J0SzFpVW5UY2JxOU1jN3Y2N0Q5NDlDY1Fmc1BXQk9yZnlBRU1LcGFmREtOQmtCOS9tT0tZdmNNS04vQzNUaXBOZXYyVlVINWsycGltbmcrWm1naEpWa2FiSXQvV3VZeWNGZ3QvN3hFYmhrS1ZocXNtTDhDRjZxNmpXd0NoR09ESDZwWTRibnoxVVlLN1JZL3lUYnF2RXIxa2UxVE9KclNDamhiK09RbFNsTENWUkZGZ3QxeGg2THJFa21rZ3VoWjVtemhaWGswNlJRVkpocHhPVi81alVkMUNRTVNQV096V0pONWtjMEd4R2c0dmdvbW15aEVoZXJvdnhadC84MTdpZ0tWL1I5dTFROUFoT2dKU2I0c0JLUUtVV29JUEkyTHExeDZiM2NsNnJOSkdIdmpyZkpkYmJkUVQ4aFRZS3V1b2ZDMWxUZTQ3NU9sbkRkdjZRcVVsS0Fxb1Fwb3JZVEpTQUoyRVR4dzlxdjNJMU5rcXluM3FZK3F3eWJtMldURGFtWEVCTjhJRGZwa0NZckdtRFNHZldnR25mVktCWHF6NEpPUkV2QVNSVXpVYUtzZE13c0FJc0ttL1FacnE4cXo4SXRRdGdINWM2cWxXU2RGamRWZjhycmFTYUZncXJTVkVLYVZGWU1DZGk3dWJaSldGZkZONVRrakNrOHhFWTg2MlNTbXVPYjVWUlRWSDZzTG5aV3JhU1d3bnlXVGJZMG52UzdBQ3lybzN3OFBEYnhlc3JLSGFlbkRwajhkcmpEbWZBVDl6ZnRxajR1Qlp3OEhGZEhFZk9qOFpWN1hqTWg5aEF5azNucXJLR0FoRHJQd0phMFRhcVRtbGEzdE1saFpXNWNrNjFWeUpHYWhDRjJTQ3dlNjJDRnc3S1dLU296L25ZTmtvcG9VYkc5YjBUOTNwSW1WTytqd291MXBTWVJIemdsZWphYWhKZGE0clNnSnJHWmtQYm9pZ2d2eHRha2JrTGZmanpQZWZoUFJhTjBROHVRV3pEb1BzeGRNajQ1WExuM2xBbmwrNGVFRjJ0S1RTTHlwVFdwekZick5LaEpiWGxkMHFSTFdwVTI2ZFRaVVRtSmxyMHd1M1loK3l5ckpEL3VHZDVYTjRsRHY3U1VjV0ZXUFhtUW05SytIV282S0FiZlZuaFZhMUp1UzdESkpjNVNwWUNGMTBGZWFmSVpkWndwc2o3UjViUExXYmNNcUZLU1ROcFZSbUZJZzh6cDhNbWNBSDZUT0lIUnN5NHVkcENESnNYWnJ1Q3BKYm11M241TGJLVll3MnZVcUh5ZTNDS1AvaWhsSTlBMVMxV09EaFB6a3VOcW5DbksyWDZ0UDhVSk42aHFseHl1R3dBRmx5RjNVamNsVjJEUkNiRVhETC9RVU9lOGNmWVZzZkFYNUQ5WlBQTTBBbFFmN2pqT21UL2kvdW9OeU9CTFFxNy9BeXQxdGpnQkhaMTV5cE0xemdIMmN6QTRSYTh2TkVvRlBBdktQNHRpdHQ4UjYwOXhRaTNLMGdaQ0ZRTWlUTEFML0toMmo1cG9oVDYySzdUbUd3Z2dmWW9HTWM1bUQyeENDNWV6Q3gwK0tKY2ZMcUU2bm5MemZKSi9vdmZzVm1lT2JWZGVvZnNVZXJqZktOWFpKenJPYjFyc2s3eXgraGxTYmxnUnNxVEQybmxIY09mL0h5MGpPa2tnWWU5dXM5dk90dlRIaWpEUzQyZTlsd0NINUhrQ0h4V1YxcmV1UDhJMmEwS08rK2lKWXlmQTRUQmtUbnI4MElFcmtnZU9BRWRobzlxQzF1dWNSWGhnaEZiNlVQNDFnVUc0Q3NnRzZFbEZPSnExMlBwMnZ4TmJONGlLQWo2MnZ0dnRQM0NqN3F4NGhkdS90dU0wN3IvK3paeFkvQzRjNE9lOFI2NWQxU3dSbWN1dTg0NWZCZnBsejlXQ3RlVzdUL1lmdURkSTdTbW5HNnhJS004bzNCckJVMUpiWjBUZC96ZXBhRzV0TTA5MFFlSFdpQmFqYkRHQytwb2dOVFozUE0xR0FweXM3TUpiN0hnQXI4NEd1L2dINU0zNG1Oclk3cUQrcTFNMU94MVZOWGdObnlwZ2FHczVqcWU1SzN3YUorMFNvNDhKbUpyTHFBdkFEYS9ocDVrUXRkMmhXcm9Kb2ZRZGlyb1UyY3VaTG1ZenpleTNpUkF0VnNUL0FNQjc0UlZSVmpTSkFBQUFBRWxGVGtTdVFtQ0MiCn0K"/>
    </extobj>
    <extobj name="334E55B0-647D-440b-865C-3EC943EB4CBC-14">
      <extobjdata type="334E55B0-647D-440b-865C-3EC943EB4CBC" data="ewoJIkltZ1NldHRpbmdKc29uIiA6ICJ7XCJkcGlcIjpcIjYwMFwiLFwiZm9ybWF0XCI6XCJQTkdcIixcInRyYW5zcGFyZW50XCI6dHJ1ZSxcImF1dG9cIjpmYWxzZX0iLAoJIkxhdGV4IiA6ICJYRnNnVFY5b0lGeGQiLAoJIkxhdGV4SW1nQmFzZTY0IiA6ICJpVkJPUncwS0dnb0FBQUFOU1VoRVVnQUFBSElBQUFCSEJBTUFBQUFwUkE1UUFBQUFNRkJNVkVYLy8vOEFBQUFBQUFBQUFBQUFBQUFBQUFBQUFBQUFBQUFBQUFBQUFBQUFBQUFBQUFBQUFBQUFBQUFBQUFBQUFBQXYzYUI3QUFBQUQzUlNUbE1BbWUvZEVDTE5WSGFKcTd0bVJESXhhMVFQQUFBQUNYQklXWE1BQUE3RUFBQU94QUdWS3c0YkFBQUVya2xFUVZSWUNaVlh2MjlqUlJDZVhQd2ppWjNZVUNCeEZJNXk2SkJvZkVxa0syaHNycUNoU0NwYVIxZGNBWVZkSVZIWkJiMXpGYVZkSUJxS1JCUlhIRVZjVWlENS9nTmI0Zyt3OFpFN1NDNE0zOHp1dnJlN2RwTEhTdkhiK1dabTMrNSs4K09GeUl6M1djZnJwcFhUUi82cFVYMlNRc0hNYUprN0FTcEN3YXIrWHRJWTRMdjdQOWZGcExla0h3djg1dVdIb3lWTkFwUzV3VnhOUkR2SlhXSEZtM1pxYmJhNXozd2NlNWF1OGNwUmpJYnk1cUxGdkJ0aVJOM2Y0ZG1NMFZBdVhGYVk1eUZHdVlkYk9HVUV4bUxsM1QzbWl3aGR1d0Q0VHdURzR1d0NCRnhINk9RRVI0akJ5SWI2dTJ2TU1Xc0hCRmJpSThTZTU4TU41ajlEZFBPYVRsZGNlR2hFUENveVg0VmdxMHAxNXBNUWpLVWRQdHBoZmgzQ1Q1dDVrUElxQkdOcFkwRTVXQVZ3K1MyVll5d3dVS0YwU2JLekkxOXplRWE0dGJ2cEpHcEhPenMvb3ZVc2RKTGM0OGg3WnhFY0hXYWhrMmdRM3VPVFk4UnRGanBKV0I5Njc2eE5pV3BaNkNTYUJXYmJFcStOY0J2ZXVtNEtPdlZRY3djUXJlK1NFblUzblVRVjVyOVN6d0ZjRUZZaHhhbmF6WVJPb2VCZkIxQmVrSXgwVW9uNWJlSlorTmlzZFhkMndtN1RUN1B4Q0VoR09pVklaWXM2Y3BvMldlZzhnLzIyRjZRbExTeFo2T3pCRXltMTBCZmlweXRBSmpxbllwaHlrSHNnc3VUZFhYUWExaHBKbXEwcFBVSm5VNWFRa2YvdCtZdURxVTY5bjVJcEkrZEpUNXBVUlJ2UTJjSXlQUFdjZEhyUEZMMWEwcFAyRlE2eTg4dDllTWFPTkRPeDAzYzlDVVZQQnVoTVEwUEU1ZnJRbjZ0bGwxbllJV29OOVFIWkMyUjRMZ2ZVdVhWZ2ZxUXU3YVkrc0hzanEwU1RGZVcrM2xNZGttVXVrL0k3RllYT3FwbnA3MkM1M09mdG5ibWVkSGlzbGtKbngvTnNML2ZYc3IwejE1TlE5R1FFZEVKZVVSKzJiRmRBczVSOUZ1MUZnRTYvNkNPc1g4bUMvckIwRW5xU09EMTVaSlNnMDI5UlNFTGZTZWN0V3dxd1BVa3pLWG95SWpwTEsrZ2N6NDJwNlVrNzdrVVJuWlVWZEo2ZUdVL1RrOWFsanNnWWhIVE9nb0F5SnBaT1RiTW1EVG9HbFQ1VHRWTjU5SU9BVW9XalUzdlNORzh2V3JQVExTSjI1d2lvN1EvcUQ3OVhKLzF4ZEdwUDZoUmNxSUtGTkR0aGlCMFVHMjkrclhNdmNYVjBtcDZrUlU5MFlNR25FOWZYcVNFYlM4cTVjWFowYWsvNk1ja2tSSlM3WmJFRDJWOWROakh4ZG1LekUrQ0UrWnZrYXdyeDcyZm5GaS9hSjdEQmVYdnlrREdZbTZkeW4zNktZQmwzWk5Fakhjd1dhdW1OMTNlZEoxNlRIaTJpcytWNjVLbE5mN21KNUoySTFQUmJyUkUyNHJFN1g1dUg5azM5MUJvOXlhR0V1K1NSTlpISHFidlR1anZRdDZqc3ptS05GMDJ4a3ZFSFBJYzZNejkxVzFrUW9pTWdHeDloVDNEOStnZFZsKzF0bHAvZi8wWHhsKzhaaGJhT25yWFJDb0xObTJFYXlvNDlmTmZCZUtvNWFwT3IvMkJIb0FudkhUeDdkckRuRXVoeFV3MW52SGdnK1A2ZUpxeGdPSWlxd0k3azhQOFk2ODVoVmJMZHVzNmgrMnl1cFNUZTZwQW91Kzdyb3g3Y2VLSy9lZUplaGR6cjNHeTFTdE93MTQ1U0N2VlBxMHhXWStDL3A1cUszRlEramU3VjVoNktnanBWc1N1eHVtWnJ1V2R3NHpRcDA2ZThpNHp6MCs5R0g2TW91UDhyR3BLZFkveGxIUlZIWnh2bnpZWGYrN2V2TVhGMERwQXBCUlN5ekNQcHVpMnU1aHZEekg3eVdXNnRpM3pWOWt2aW5XdDg4V25UMm56ZStHeEs5Qjg4L2EzYkVDMWV4QUFBQUFCSlJVNUVya0pnZ2c9PSIKfQo="/>
    </extobj>
    <extobj name="334E55B0-647D-440b-865C-3EC943EB4CBC-15">
      <extobjdata type="334E55B0-647D-440b-865C-3EC943EB4CBC" data="ewoJIkltZ1NldHRpbmdKc29uIiA6ICJ7XCJkcGlcIjpcIjYwMFwiLFwiZm9ybWF0XCI6XCJQTkdcIixcInRyYW5zcGFyZW50XCI6dHJ1ZSxcImF1dG9cIjpmYWxzZX0iLAoJIkxhdGV4IiA6ICJYRnNnZWlCY1hRPT0iLAoJIkxhdGV4SW1nQmFzZTY0IiA6ICJpVkJPUncwS0dnb0FBQUFOU1VoRVVnQUFBQ1FBQUFBbUJBTUFBQUJlNWlTZ0FBQUFNRkJNVkVYLy8vOEFBQUFBQUFBQUFBQUFBQUFBQUFBQUFBQUFBQUFBQUFBQUFBQUFBQUFBQUFBQUFBQUFBQUFBQUFBQUFBQXYzYUI3QUFBQUQzUlNUbE1BVkx2ZGlSQWk3MFF5Wm5hcm1jMTNsMlFQQUFBQUNYQklXWE1BQUE3RUFBQU94QUdWS3c0YkFBQUJUVWxFUVZRb0ZXV1NQVTdEUUJCR3gwbHN4YkdJRUNkSVIwRVJDaVFhSkhNREl0RWp1cFJCQ0NGb2NFUkRtVWdjSUlnTEpCVXR1UUVJR2hwa0doUTZmb3d3RU9CalBiTmpCYkxOdkgzNzJkN1pOWkdNdVhDcHdlVHRXSE1FWUorNStDa3FNQWJvWnBPMVJWRjlWcnRtVXBZRjh0a2czU1RxalNWVUJGYXVRbUNQQXRSRW5XTkE1SjRDQ1JJeGhIdUc4bldFTjFGT0tsc2ljdXpMcVdTM1F0UjV0OCs1YlFzK1ppM2xwWmZIVmZrNFVkVGFtUXFWcDBQOVo0MXJEZEJXMUJycm5sUlFJZTNtYk9FeE82MC9ZeVBSUGxXN29SeUd6azFkZjVtWU1Icmg4TDlxZnF1cERJVDg2RkpWNjBtbythV0c0anRHTHhxcThtenJFNStycHJ6b2hqVU5VVjF1dG9ybFpFSDJmb3d0WG8yUlJ2ZzVNM3dJT2FBS3hnM3ZBdGkrblFkZU9kVExHcDZSSHdWRFZ0S3dpWmtoblpiazlndXNWam5VK3VCQ2RlTWVCRHNEcWM3bzRFYm9GeSsva3AzOUJKdWdBQUFBQUVsRlRrU3VRbUNDIgp9Cg=="/>
    </extobj>
    <extobj name="334E55B0-647D-440b-865C-3EC943EB4CBC-16">
      <extobjdata type="334E55B0-647D-440b-865C-3EC943EB4CBC" data="ewoJIkltZ1NldHRpbmdKc29uIiA6ICJ7XCJkcGlcIjpcIjYwMFwiLFwiZm9ybWF0XCI6XCJQTkdcIixcInRyYW5zcGFyZW50XCI6dHJ1ZSxcImF1dG9cIjpmYWxzZX0iLAoJIkxhdGV4IiA6ICJYRnNnUEU1ZmUxeHRZWFJvY20xN2MzVmlhR0ZzYjMxOUtENWNiWFVwUGlCY1hRPT0iLAoJIkxhdGV4SW1nQmFzZTY0IiA6ICJpVkJPUncwS0dnb0FBQUFOU1VoRVVnQUFBcEVBQUFCVEJBTUFBQUExdWtGdUFBQUFNRkJNVkVYLy8vOEFBQUFBQUFBQUFBQUFBQUFBQUFBQUFBQUFBQUFBQUFBQUFBQUFBQUFBQUFBQUFBQUFBQUFBQUFBQUFBQXYzYUI3QUFBQUQzUlNUbE1BTXBtSlJMdDJWTTFtM2U4UUlxczNWYVdEQUFBQUNYQklXWE1BQUE3RUFBQU94QUdWS3c0YkFBQVJMa2xFUVZSNEFlVmNhNHhrUlJXK1BhK2VSL2ZNUk9UWEdtZU1pU0crZXJOLy9BSGFuUmpVK0pvbEdreFlwVWVNaVZGaXp5ODBoTkRyQTl3STB2TUhmNGpZRStJcTdocnVLZ1lGUW03SGpZaGtZNDhtaW9paFI1TFYxV2htWEZrWXBtSEs3OVQ3dnUvTTN1bGg1ZjdvcWpwMTZsVFZ1YWRPZlhYcXpqak8vOGRUL0g1dTgzaG1PVGRSbDZLZ3ltTzVqWHJ5UW02aUxrRkIwMncydDFHWDNEdHprM1hwQ2FvL24rT1luOW5xNUNqdDBoSTF6dkwwYlFYMjQ0Rk1mOXhqOUd6VmRHOGx0Ly9JL2NlT25YaVVyV2phWURQci84MjF2K1ptcnVMaWhNMXhSVEpMYXlPU3d0aEdYS085cFErenc3bDJNTXpXY3BVWEkyenMwRHV2STlVWnoxUzZnUlBZNW5PMW1EWjdURjVnblh4N2NGL0lWMTY4dEFZMDZjTUt6NEx3cG5qK3ZhMHBlUy9sM0VFdlJ5aVFQTFFLR2VXcXpWTm5QN0dMQTgyUHM2TTU5emRtK2E2Y1JRZkV1VytGSnVkdFl0T3ZXTHRxei9QdC9QdjI4dDNDWWxWUVlsK0NKbjNieThMQVBFdG9WQ1YyUGtTN1dFSjdRTXU3eURvZVl6N24xSDdsWWdlLzYvYlQ3T1ZkdDQxck9KbTd3NGp1YVdqTHFRSlIycFdWbzNacG9QazV2NS9KcGU4aWV6RVhPV2xDSnM4N1hTenZXWXZQWGJRS2c4M1c4OFpBTkh5M1A1QkpkRjkwcHFISk5kTlp5YWRXUXg5QXJyQUhidEp4R214eEFHTjNtaTg3ZEs2eDNGT1JEYUxmeUQ1RzJYOGk2UmRIN0xKVEZ5ZkF0SDdkUVpNUDVpb3JNSC9HTEtRdzVNUHBRZjQ5TFhkdDdEZnk5NXo2bW81eGxCOWQybWtIVjdNRVdPUE9PMDZiTWN1VlRDWnc3N1RySGZJM21QWE9aOWhETzJ3ZXd6N0NvcU1Zckw4WTB5S0cvR1VXODA2SXY4VHdZbWF3dk0zNzZlN0ZDb3NaVzREczJyaDhDaXVsRTJEWVhURndobE5DUE1hdVV2a3M2WGRnY011eGpJQ1Rqak1FVFI3VkxNME5uUjF3cHVBem5uS2RzZk9yZVF5aGJwdTZFZmdIVFBzZHBwaVcrMEtpSXAxaFFwSmxpRFNHV0RtY0puT3Y2b2RzZCswNEJhaHllemFIenRxMis3WGtYWTU1LzlVcUoyVkxWYUR1cFFTT2NYNDZ3NUROS1czLzRPU01GZDZqTVpmWEVhYktRWlU5eTA1OHVxQ3cxelUrU2x5aFhHRnNzeFpYUzNUQVNUeE5TT3hRQmsrSjFYaTZEejhML3ZNL3hrTGpUektFYklPY2pOMXlmNG1KZnlPRGtBenZkSUVEU1RoM2pWNzNFVTVXTFc4dHBsZTZFbXRxT2NOVUUxbW0vUUZZbS9lMHg5aVBiRUprbnZ1WjFjZ3FUYXl1VUhZTW11UVo1SWVpSVFPeDdmWFRpdGdaeU04dlp1djR5ampVTk1IaUR4dGpVR1ZjTzlYdFNDdkQzdGVhSi9ZU05LbHVJQ1l0a0s1RURTaTFzWmp1a3JCSEpyQUNCS0o5NnAvNnRrOG9XRFZhcnNwTXVJdzkyRkdscUxRSWpuUThKbkhrdXJtQjZDcVZSZ25kVTlwSTlJU0JoOW5iTTNUY3RWNkU1L2U0TE9ubXQ5aUN4WFhpTzVqSVlMVU9qdHhDeEJ4R0svM0Evc0hKNFpoRmVEVUc5Ky80bWFxYWh0azFpNEhZdGN2V0ZGZEVPbElIMm9yMWdvOTdXVHlwZ0pNUVBvN0JIaFNkN0Y5MGN0UWZKalZ6ZmlOR2x3NVc2cVk1b2xzcnBybmpyQ2ZITUFxMEpHZnRCaVovR24xbjJkMEZuSFFjK0dUVm1TczFhb1FOS2pjVnU4WCtIc1A3ZXRvd1BMYXRXSUJGNWxXZTBvcC9zZHRWUEIrUEZqUDFUREptWHBKU1BYVURzWTl3Y3NZNkhzaGhxWVFzNDRlcUVKMWlXMUdUY1hvQng5aGdLUmNxY1NlWWJLdUJCclNnZXFpcUc0aDloSk85V0FEdE9PbmVDc3RLVFlhQ1d6Ni8xOVRJSlBvdEFMMEFiWVdCYTBZUFRVS3JwNlJvdkVXQklmWVJUaTRZb3dwUG1PK2duVEJkVStBYjFXVGdGNjBvSVRqbWtpUkxDZmNBYmQyb3BmRk1WdFJBekswMTNzUnhScUZKbnM4SUp5YytjL2FiRDhxMk1ybnAwTG1USzM1U3NQUytRMmRQNnVrR0syRkpTUUFzRGRYQk54NVdJcjJBeCszNVF5T0t6Wi9lREJYNGdHdG1KRXR5Tk00Q2xoTTNFQm5oWkEvOEFRanZnclRpSDF5d1ZBZkxScENveTlXNFFJUGdTRGxwOU15QkY3RXRmN1I2eG14R3VyZHc1Z01ZblJWbHczclBlcm9pT0xtcUJFSVB2UGVNY1BJSjhBYzBlYzVMMWVRVmFCV3Z5WXB4ZEdwVXZyUlFUNHF5dFEydWg4czBRVUlTTWVNTGZQcUUyZ1U3eXNiM29HVzdOakUvYk54SkEyK0FlRFBEeVdwUWszZ3ZhVGJwbEwwRVRhN2I5M0pSNCthNHJ4WlZBOXE2d2ZWd21mNzNsVkdURG0zVkgrZnlPUzVhaXVrcWdqeXVFUmkvOUthV21lSGtURWlUbU14S1JDYytValV3UjdzeVZaTk8wdndzMzJpN1RON0JETnV5TzRyUEUzd2tIRjdDZTdsUWkrY0wxV2c0cVc4Z3NzUEp5YkFtcSttYWJDUm9zcDVtazVoaEZXQWxjb2EyYit3Wmx5bW1QQlhZeTBPSzBBUUNydmdqRnJ5TDdWbE56SkRSY0JLaGZvZ0FIc3NPSjNlbnlYYUNKbHNKZFhveTJBY2lQMDZ4ZldQYnVFelJMcnNtblRHUEFpSGQxSU9BSHBESWFEaUpZb3ZmUUdTSGsrTzdzc21MMWlRdURQejdzcHlTN1JzdGx5bHFKNDBQbGV5eENVWEhGL25wT1QwQWJBblJjQkswSm95eTQyU0VrK0RmSDAzU252QXZhd1k2YS90R3kyV0srdXcyU1p2YWRrZWNxZElDd0xwdlpEU2NSQjVEd2N2SUNDZkJuNzhtTS9oSndpblJVYUdlOFkyMnl4U3puY3E2NHhEUUVsR2hDUzh0QUN4RWkxOExUanJPTUFhNTRqVDk4TUhtRHVUejEyVDYzaDNBenZhSTJzWTMyaWR3d1pKVmt6YjRwek5WVWdEWTd0eXg0S1M2Z2NnTUovZkFKbE0xR1RyUFdiT3hmS045QWhjY0dmR2svMEJLYXQxZXRicEl5RnB3RWx3WXk0WHNjSElQTkpsMnhvbUlNWmpKV2I0UmZtck5WRkJ1Sm5BTzk5ZXFFaTNvaHpxcXRLTXZGeXc0aWZZTFdONS9ZVFVqS1RtWC8rcXVKa1l3S080Vi8xbU83UnQ3Z2Vna2J2V3puTHNmaHlJZjlzMlozM0puVXNpY0R1aVJBRUFGOXE3NDYweGZIeWprcjhsbU5GSVVIWE5NdmhRY2hDN0ROK3BBVWpzUW5YUVErUTNFQ0hRN2t5Rk1IZ3dtSjUycFRFdmtHcWZzSWdiRGZycHBLRS8vMDN2a1k3UFRLNkRjZE9qc0hTOVR6YmNST1pPTlNKT2xXMC8ydjFxakN2N3dNODZ0YnYrK21pamp0L3pGTy9ySFA2MkxpSnh0cUVMcGUzZjA3N3BGbFpBbVJSSGo3d2VFQUQrY3BBaEN3YnBFUzR4OENnSFIxd3hadjF5b3J3a3A4aGVhdE43ZHMreUJ0OXhRMzI3UnpGM1VjRTBTaTlFazdPVDRkYXkvcUtTUUptOW1keDFoVzZ1U0JLOTkyem43RHNab0Vrdm4rRG5QdmpUc1dyMHJrVElsbUJkM1o4VlpzS0JXVkJ2aE1xZXRvMUI2ekR6Mm1vRjh5cUtTSEp2YWNCSk1GYWhKTDVFUmp0dHdraWRObm9NcXVTYVBlYlltUDBUeCt0T3NQeXQ3Z0Nhbk41Zm93MjRWMUdyUTZiWG9zVFhKWWRsa2hiMGJKbHRoQjFVVjlnWHptWmNtOHN4SVBXMGI3Wm80cjNTWlUzekFRazdxUFU3Q05VT1dlRy9CUkNkNWh6MW9ja05Ob1NmQ1JNT0NnbE81R0JoY3dDbkJNczYyMkNKbC82eEQrOUJrblVoRGJJc3E2RERQZFRQTk5rV1pQaCtXUFR6QnZrVzBzcnZaVVhXVGhrMlJSTXJ2OWxmOXRFQ3B5ZlRia2k1emJzV3dwTjB0MGpXREZlTTFEU21YV0NsWWZYQVNKTHFCT0NxcUhLY3VYNmtyWnQ2U21zUkMxNXFVQmx4eWxXMVgyUS80OVI3MHZzVGw0QU9UWmNxNCttSkFhYkxrU3VVK2FmNlVmVFFtWWpPQkZaSDJOUW5XMDBFNWROemRieUJiblpkbEpIV3o5QTNSNUdCMi9uc0hVMFc1QklPVmpNRi90NEV2Ri9Sd0hOVjNnMFpGSzE5cXRtNXBrbXVKZGdxNW1LdnFtdGxqODd3VjNzMGFaUllVaDdiSmNSVWZMeGlvaCsrOE9zUWRlQ2c2azNvRWhyTG5aYnVtV0RhdEpTTkhqY2RRN0Z5cUs0eDFva3JLWEJBYVlNZzFXVmxRQ3VzSlRWWWpOQ21YTVA2ZVIrYWd5UTV2MzVLMkRadWNKNEx4Z01vbXEzcmk2OEpIZ0F1bVBFdmMvdWMwUnBVYWxxRlB4QTZMZG5DVGxDMWJlQTYxUzM2aFZpbkw5aHk5c1JzaHJhQ0RiNWpnVTFIRnJtWTJlQU90U2YxaHlMajJhdERBc21UYUZ0TFZhaXA3L1E1UnhyWGhTVTFpYnJPQ0ZmWXFyUjBCRmVVbVpCVWxwNkdZOUs5SmFEbXRpRmJZeGVrdERjdWhFQkVEWEJXVjRkOVNOY3ZIcmpTS0lOZzBzbjdGeERRTnBhdVZRM2N5NHZ1d0NhVWtPZDhJVFRxZU5PQ3FndGFhcWJqRXBac3ZmcVFtWWF5cVcyT3ZjR2RyaXFwU3NnWnhzNklva1Nua3FSZXlmanYzVVZNYWhkQzNPdnlLS3FvbDRkUXMxd3gwQUlwYkdWUVgrTlptMmdKMEdOcnR5bXd3aENTYmhBYUVvOVRYckZxVGN2QjYvU3MvYVlVVUpzMDBxOHFsNkRtVGg4cnlUVDBab3ZCVm8xdG51Q2JiSzFvSTNJOWxvSWFNSEE5SFd0UDBWZm9LdE8xRmVldnllNDZnYjhaKzhiZFZpNzlnNENRd0laNzc3bFcxaVpxc3lsbUVtWGp6MzczLzgxcGIwaVlYek55dzFhcXBMS2h0U1BWS3UyWXNPbEZNbEhacHREVmtSdkN2bGlydzBtV1BTdktaMGpoTlVXUTZVcy93c2E3azlRZUt0Q0FjcnVRenIybkk4QU9OSUdEYnBlZWhqaWlHbFdUOEpMUitnWE9GbVJDc3V4VXZVOTRBZzBscXNtcEFPRHBhRkgxZ1k3TE9KYUFSa3J0SzFpVW5UY2JxOU1jN3Y2N0Q5NDlDY1Fmc1BXQk9yZnlBRU1LcGFmREtOQmtCOS9tT0tZdmNNS04vQzNUaXBOZXYyVlVINWsycGltbmcrWm1naEpWa2FiSXQvV3VZeWNGZ3QvN3hFYmhrS1ZocXNtTDhDRjZxNmpXd0NoR09ESDZwWTRibnoxVVlLN1JZL3lUYnF2RXIxa2UxVE9KclNDamhiK09RbFNsTENWUkZGZ3QxeGg2THJFa21rZ3VoWjVtemhaWGswNlJRVkpocHhPVi81alVkMUNRTVNQV096V0pONWtjMEd4R2c0dmdvbW15aEVoZXJvdnhadC84MTdpZ0tWL1I5dTFROUFoT2dKU2I0c0JLUUtVV29JUEkyTHExeDZiM2NsNnJOSkdIdmpyZkpkYmJkUVQ4aFRZS3V1b2ZDMWxUZTQ3NU9sbkRkdjZRcVVsS0Fxb1Fwb3JZVEpTQUoyRVR4dzlxdjNJMU5rcXluM3FZK3F3eWJtMldURGFtWEVCTjhJRGZwa0NZckdtRFNHZldnR25mVktCWHF6NEpPUkV2QVNSVXpVYUtzZE13c0FJc0ttL1FacnE4cXo4SXRRdGdINWM2cWxXU2RGamRWZjhycmFTYUZncXJTVkVLYVZGWU1DZGk3dWJaSldGZkZONVRrakNrOHhFWTg2MlNTbXVPYjVWUlRWSDZzTG5aV3JhU1d3bnlXVGJZMG52UzdBQ3lybzN3OFBEYnhlc3JLSGFlbkRwajhkcmpEbWZBVDl6ZnRxajR1Qlp3OEhGZEhFZk9qOFpWN1hqTWg5aEF5azNucXJLR0FoRHJQd0phMFRhcVRtbGEzdE1saFpXNWNrNjFWeUpHYWhDRjJTQ3dlNjJDRnc3S1dLU296L25ZTmtvcG9VYkc5YjBUOTNwSW1WTytqd291MXBTWVJIemdsZWphYWhKZGE0clNnSnJHWmtQYm9pZ2d2eHRha2JrTGZmanpQZWZoUFJhTjBROHVRV3pEb1BzeGRNajQ1WExuM2xBbmwrNGVFRjJ0S1RTTHlwVFdwekZick5LaEpiWGxkMHFSTFdwVTI2ZFRaVVRtSmxyMHd1M1loK3l5ckpEL3VHZDVYTjRsRHY3U1VjV0ZXUFhtUW05SytIV282S0FiZlZuaFZhMUp1UzdESkpjNVNwWUNGMTBGZWFmSVpkWndwc2o3UjViUExXYmNNcUZLU1ROcFZSbUZJZzh6cDhNbWNBSDZUT0lIUnN5NHVkcENESnNYWnJ1Q3BKYm11M241TGJLVll3MnZVcUh5ZTNDS1AvaWhsSTlBMVMxV09EaFB6a3VOcW5DbksyWDZ0UDhVSk42aHFseHl1R3dBRmx5RjNVamNsVjJEUkNiRVhETC9RVU9lOGNmWVZzZkFYNUQ5WlBQTTBBbFFmN2pqT21UL2kvdW9OeU9CTFFxNy9BeXQxdGpnQkhaMTV5cE0xemdIMmN6QTRSYTh2TkVvRlBBdktQNHRpdHQ4UjYwOXhRaTNLMGdaQ0ZRTWlUTEFML0toMmo1cG9oVDYySzdUbUd3Z2dmWW9HTWM1bUQyeENDNWV6Q3gwK0tKY2ZMcUU2bm5MemZKSi9vdmZzVm1lT2JWZGVvZnNVZXJqZktOWFpKenJPYjFyc2s3eXgraGxTYmxnUnNxVEQybmxIY09mL0h5MGpPa2tnWWU5dXM5dk90dlRIaWpEUzQyZTlsd0NINUhrQ0h4V1YxcmV1UDhJMmEwS08rK2lKWXlmQTRUQmtUbnI4MElFcmtnZU9BRWRobzlxQzF1dWNSWGhnaEZiNlVQNDFnVUc0Q3NnRzZFbEZPSnExMlBwMnZ4TmJONGlLQWo2MnZ0dnRQM0NqN3F4NGhkdS90dU0wN3IvK3paeFkvQzRjNE9lOFI2NWQxU3dSbWN1dTg0NWZCZnBsejlXQ3RlVzdUL1lmdURkSTdTbW5HNnhJS004bzNCckJVMUpiWjBUZC96ZXBhRzV0TTA5MFFlSFdpQmFqYkRHQytwb2dOVFozUE0xR0FweXM3TUpiN0hnQXI4NEd1L2dINU0zNG1Oclk3cUQrcTFNMU94MVZOWGdObnlwZ2FHczVqcWU1SzN3YUorMFNvNDhKbUpyTHFBdkFEYS9ocDVrUXRkMmhXcm9Kb2ZRZGlyb1UyY3VaTG1ZenpleTNpUkF0VnNUL0FNQjc0UlZSVmpTSkFBQUFBRWxGVGtTdVFtQ0MiCn0K"/>
    </extobj>
    <extobj name="334E55B0-647D-440b-865C-3EC943EB4CBC-17">
      <extobjdata type="334E55B0-647D-440b-865C-3EC943EB4CBC" data="ewoJIkltZ1NldHRpbmdKc29uIiA6ICJ7XCJkcGlcIjpcIjYwMFwiLFwiZm9ybWF0XCI6XCJQTkdcIixcInRyYW5zcGFyZW50XCI6dHJ1ZSxcImF1dG9cIjpmYWxzZX0iLAoJIkxhdGV4IiA6ICJYRnNnWjE5Y2JXRjBhSEp0ZTJGc2JIMGdQU0JuWHpFcloxOHlLMmRmTXlzdUxpNGdYRjA9IiwKCSJMYXRleEltZ0Jhc2U2NCIgOiAiaVZCT1J3MEtHZ29BQUFBTlNVaEVVZ0FBQXpVQUFBQkNCQU1BQUFDY0RlVTdBQUFBTUZCTVZFWC8vLzhBQUFBQUFBQUFBQUFBQUFBQUFBQUFBQUFBQUFBQUFBQUFBQUFBQUFBQUFBQUFBQUFBQUFBQUFBQUFBQUF2M2FCN0FBQUFEM1JTVGxNQUlvbk43N3QyUkZReTNSQm1tYXNjWmFQekFBQUFDWEJJV1hNQUFBN0VBQUFPeEFHVkt3NGJBQUFOQlVsRVFWUjRBZTFjMzI5Y1J4VWVOMDFzWjUzYWdvank0eUZCVUZWQ2dvMUVoRkJlSElJUnhUeHNvS0lTb0xJVy80RGRvbEx4bzlwVkd4QVNVbTBrUkI5UVphT0dBbW5WTlZCRUlTcXhCQkpQMGFaQ0NQcUNqV2lydG9EV2tBMmsyemFIYis2ZE16TjM5OXk1ZDNmdmpSVGgrN0IzN3BrejM4eVpiK2JNekxuWFZ1ckd1aTdPbGRUZW1lZHVOT0NTMmpzeTdEU2RIcmxzdU9ENmxYRCt5TG1sQVkvY29wSUtUdEZHU2NpcnZSc051S1Qyamd3N1F5ZEhMaHN1Mk82RzgwZk9MUTE0NUJhVlZIQ1BtNUk2dGdEWVBXNEs2TVNTSVBhNEthbGpDNERkNDZhQVRpd0pZbytia2pxMkFOZzliZ3JveEpJZzlyZ3BxV01MZ1AxLzVlWXR4N3QzRmRCOXVTRW0zbFA3MkZKdTdWZ3hIemVqV0pMcmlGZ2FjRVkzM0VlMFFIY29OYm1Xb1ZoUTltU2R1clZ1VTZtdkRBR1lpNXVSTE1uRFRXbkFHVDN3VnVvMTFjOW9hNkpXVnRBdjJZQ0plZnF4cWxUZlVJZUhDVi9tNFdZMFMzSndVeHB3c21jR25tYUlqa0s0ZnZWbW91c3ljZHIwYjlRM1RjMGF2VGJRbWxSQkRtNUd0Q1NibTlLQVU2MDFHWFg2cjA1TmRsZXZEemY3aVZaMGhZMDdxR0J1UnJRa201dlNnSFUvQkM1MFZUUEtyaE5SUUsrd3JEcGRqYkJRTWUzbVI4MmVONk5ha3NsTmFjQloxdGZwalZpbFFYUTVTMW5LLzlYOWFkYzlram9NM1lya2srRG1tS1FoeTdLNUdkV1NURzVLQTVZdHRWSjAxZW40NFNCRjY0RE55Wm1vMU5ESEtkZVNnRkVuM25HMDRvVk8wSkZFbWR5TWJFa1dONlVCUzJiNnNtV2l1Zmo1RU1VTGo1K2JJNjJIZjlwbFdQZFJEaEQ5eXp4dm00WEh6MDVQWjNJenNpVlozSlFHbkc1c2xETk45QitqQW01MkI3VW52L2lYenkxRTRpKy8vOFd6SndjVjFBdHB6RkJ2WlZCOW5XakpTTUhOWUg2cUpJdWJURXRTa1RPNEtRMDR0VUVtQTQ3c2RaUGNKN3AvVEdqVGhYVWtCUEt5YXVqTGh5UGJOS0w1b2RhM0xHNHlMZWxyaUh2TTRLWTBZTmNDT1lYNXVtTnlaa1gzZitnRWMvTUhkT3ZZM01DbFhlT1crT3ZiejZOOVBPZEk5eXh1UkVzZU9FNlAzUzZoK2JJTWJrVGdlNC9UNGt0elBvcVF6Z0FXU2lSRU5lZnpHeTZaVURuTXJtZWlOajQzT044eUMxaW9PS2ttVyt4WkUxWDdEMW5jU0piOER1T0s2QlJQVkIvT1MyZDBvUVQ4WHVwOXBrYVhWendVSVprQkxKVHdSUmpHOWdPZ0tuUGdLeUI5azVWWHgrZG1tZXluVE1EbGFUaFZ0NnRlWCtYdU1ZTWJ5WkozMHVQMzNQbys0a09DdzBxbXdsMG9BWCtYbmxkcVlwdXVoRmtQQXljYk1maUVZZndtUzlQY1B4cG5WSlp0WjNLWm9lOFloSmRNSVY3ZktyZGVoRlNjTi83UjZRSDZ1SGVPR2pnNkNaWk0wMDkwVlJnT082WktlNnM4NG1GdGQ3MkgrK2VzVXB3UWdDZnA3em9QRS8rSlBtVTFCSEIvMGY3blZjK3YrTzdmMTBNd3lUeTJ4K1ptQ2k1bXhhRE5tdld0ZzduYkVia1o1dWdrV0hJNEh0YllaOWtsanUxNk9uSjI0ay8vSUJHQW45YnhRRnpMZzV1WklZQmpqUFJmOU11dXlmWGRmNkpBa2R6Y2d1NWc4SWFoNllYRmw5YldSVzZHT1RvSmxzd2ZpNnRDUlZ0Y3FibERsSGJ4eVpoTENNRFYzbEtVZTRIRFhheUxJR0VhTE5ranQxTU9wNEIwMm1oNDdqOVpwa2h1WnIwbVZoMU5TdVptbUtQVG9DVlR2Rm5IZ09CekFsdDJTeTIxRDMvRU91WStDS3hxWmlTeFYvWktEQUhzbFpLU2VtQnVtUXlob2ppblNHNGEzc0xzcjI4cDNQaHREdThGQkV2MjgwbzZrYkthTVhwd3lSYUFGUWNlUVRwN0hjWkszSVBBQ1UzaEFYUEZ2ckxCa0Q0cXFDaFZKRGVZSzY5eEpmNzZOalkzZ2lVWDZKU3BhdDV0UnJseS94N3NRZ0VZM01TYjIxSzVRWmhtd1AzN3JZN1NSWEt6N1VZYUJxUTkzcVQ1Tkw4dDRYa2pXTEp1bzBNWUVacytWRjg2eUkwQXJIam5ncGpKUmg5VzRqRUluTkFVSGdCdVh3dWtHbEFrTjNVWEY4S0FkS3ZBMlBOR3NLUmg2MnJiZUs3UUIwb0Z1MUFBVnM4dUhJMkFFTTNaRVJHTk1BZ2NLcWp6QUc2MmcwcjU3ajlSTG91YmFmOTBrRWdQSEVKVXl6bk94UG8yTmplQ0pVZnNQbWZWYmR3VGxwbUhZQmNLd0JialFoZzNUTHBGU1VuZ1hCVy9nMFMrUjFOU080T2JZUTRoMk9HWWw2eEt6VHFhOExHQ3VJZE90Q1BzMHdSTDBLdk5HS0h0VnRVRXBIa0ljaU1BVzR4cXhyNDRDR3hSVWhLb21KZG16LzIvN1crMXhidldiSkVNYnZSR0p1M2kvYm5GQWpjTTNQQUhYUkhjOUZzeVVYL1MxTHM4aGsrVHV5Z0N4cWprT3EyQmljUlkzR0JvOFlzdTUvNi9SSmUvQUFlM3d0VmtjRFBNSVVUN3REbURXL1VYNkxHNUVTMWhDL0E1SENlbGU3QUxBOERZcGpVbFBDc0xBbHV0bEFRV3VsMlRoVFljaTVJSDZCWGN6N2c0UnhZM0tkaWl1TzcyaFMyM0RTbkFwMG1XMkJaNFFVTXI4eExCTGd3QWIzc2JUUS9PSllQQVRrMU9ZYkl3Tit2cy90ZmpZR1RIZm1kUkpEZVlMS1lsaUhMWmJVZ0IzRWlXc00wSTFySjNZRkhpSHV6Q2RPQ0g2QXI3Z0FTY2V3Z0NPelU1aGJXQ3VjR0lYb21VdHVPUStrRzd6aFhKRFJZWjB4S01SM2U4R1g4dklGbkNObVBKdU1ScDZSN3N3aFRnaCs5czBiVTFDYzJUQllHVmV2UnVDekQ5eCtkdE9SYmJFUVVDelBtc0huc3p0TW1VTEpLYldidmV0UDNqemZqY1lKdHA1b2F6aEsxdGg1ZWJqSzJ1RE54QmYxMStOOWVRY2c5emcrbHNQY2N5ZXkybHJMaktlK2hWamtPb2JmTkd4dzYySXJtQmgyaEdodWlYQlJ2T3BMSDNBa3F3eE1Bam5QWVJWNU9RQ25kaEduRGxlelg2cTREbWljTEE4Q0g4dmdRVHdYb1JLNzVnbG56ZFZTWTBlSmcrR2NIUGM0UzZTRzRxZkpMR1dQQWR6ZmpjQ0phWVhzSWgxL29PcitOY010eUY2Y0FJNTJ3NUZDRVZCdFpUNzNSY0Nqcyt1NFJZTWZwOVUyZTNyN2xUNkxkaS9UcVA2eUs1VVcxNlhjUFBFSnJRakN2U3YrTnpJMWtTNDQrNW5Vb0hob3V4VHNtWjRxWEMzTFJBeUVhc2pVMHk5VXhCSis1RTFQMkdIa3k0ZjYzVzRZS0Zjbk5MTkQ0cW5hdFZYdCtpSm8zUERkcXJCK0dnSlFlb0c1NDJHZXROS25BVThscUttcC95RSthbURrTE12TUhHeU00Ykp6NUVWOWJVby9RRFRQd05yNGFKUjc3WjR2OVJVaWczR0d1ZlZkUGJ2YmxrM0w0QWJsSXN3VXdkZUtudkdhcVQ0UzVVYWNCS1lTVUlCZ2JDd0cwUXNoVTNCVjFzUHpqeHhHZW8yNkluZFhUclVxeUgzMmRlaFM2Vnc4MVVqUmFwdDRWOUZiLzYwdFVXd0EyT3k0T1dhTy9aLzVMWm1zbUpjQmZxYzdnRXJFdDdZWHdHOCs5aFlDd3l0bWtkTzRXVUwzNjQxWHM1ZXMvZFpOaUhpSjc2L2J2cTVYQ2pwbDZscDVyNkd4VWJaVVc5UlhDakJpMEJjanZsalNFYnExV0NFUjBvaU1BYW9CN2VabVFBLy9ieWtnYlIxOHo4aCtJRWZqMXhMS3M2OS85Vm91Y2c3SlRFVFZ3Zk50UFJwaUIrS29hYkFVc2dtTEY3VTFPVGNNdm9RaTdoZFpFbk9zcHA0WjRUV0NpWkVEbjNqemtWZlgxVkxqZjdrdXRiSWZNbU5zaFpvcC9idmJtRW5kSkR6aTUwd0Y5Zk16REx6aFdOQVN3VjlXWE8vZGZOcWxRdU43UCsrbGFRVDR2dGNaYmcrUUI5UHBJRy81OWtUbTRzOEsvdFV0bm1BTEhmbFM2ZEU5Z1ZFRlBPL2NQWkxFVXE1WExUU0J4dkN2UnB6aEp0eGJMNWFyQVZtajM1dXRBQmI5dnpQTGc1SFhXVy9KTVBXQzdycE03OVgrRFF2ZDRMVEs5QXBkZzl0S216NnRZM0xjbmwwelpNMmVETldRSzFBN3dSNEFpcldMVE54ejR4bDRVT2VONEd2MkRGRHVjTDkzekFRc0dFeUxuL0ttKzBOVGY3ZFB5d0ZHNmM4NDdha1lPYlNmdlNJdEh5L2dkbkNYS1d6Wit5VHRzdlZ2clY5WE1qbU1zbEhEQzRXWXFsbmVUc1oxVys1d05tN2JUN0VhODZFODl0bGNrTjRvK0o3NDV6Y0tPT045TmE3OHVkSlhyYTZIbVA2eWJqMnVLbi90OTkrSmNrMlpjREJpT2JzWDdOdnZJUXkrY0RGb3VxKzNwTEptUGJWamR2OXJhSVNwNVVCNHVkTjVQMXgwMTlDQlA2VytnOFBrMDJ3VWdsU3pCdFRQeTUwa2dNaENCU1g2WUV2TnI5Vkt6bC9iVmhYN0d4SC9HbXdMUVp3NWlqZGgxekpvUjczVlUzNnc0c3pxY3QyOW1KUVhqVWIzK0RXK0lMODZkRlN6QnR1Z3Y2SWhlQXp3OFphNHJBQjNrV0lneTJNU3hpVHYxMUczSnd2bFN0bXJjR1I3WXhzbWQzQVFXV3pCU3VKZ2Q3em1xc0dvWVpyeGw5eXczK1dvTHR0ZHJESkVSTDhFckhYc1pQRDRNWjZZckEweHplV3FYdTNOQ1ErUXBnR0p0VkVDbXVCRFJ0b2ZqMDRuNE01ZmFPcXZ6MERORXI1eUU2Ly9ZYVhmdStvU2xmRFVrdERFTEREVkt1dHlybjMzRXZjbDcrenZtUnNVVkxNS2JzdFp0c1NlNG5FVmcxRUEvRWhWQm4rS1ZkN21vR0ZldnMwMUNKZlhkZndYdndUVFhSZVFLai9KOWdUSWV2Y2ExRXdTTWtyT0lnWHBaRVF5MUZTcXYyaElESEJzVHhOZktxVUpjc1dUZW8rcllSVlR2OFQxMENWaFB6M2RzMzFTL04yL3ZoVVhPVTZIQ2I4VUo5emVvZnFGSHZ4ZHFiK3EreTlOL2s3ZTh1UG5iaWJNVE53cmtQbnF1TndRMmlRZkZKQWl2WUoyeDk0R1poRWNobkYwWmZjMFJMTUFEc3RlT3FHeW9sQW1QR3pPdi9PS2RmcjVSMXRjM2ZrdjZDVEdRanJtajZ0ck85VDIvQ3JYM2dUOFhXREVxaUNFcWxiaW91REQ3Rmt2SHgwNEFuTGg2bmovNERuVlRXdFk5T2ZVMnB5amRJLzgvQjYzRkZya0E5Zzg4c204VldWNW9scFFGbjJsOGw2cDdEdlA5d3BtWXhDbnAxWG14aEI5SXNCcytobEdaSmFjQ3U3U21wQis4OFM0dDNmenNsdDNqeDFHMG5hdDBmL3JrRVgxQ2FKYVVCQjN2M2YxRW00cm84S1hsUkFBQUFBRWxGVGtTdVFtQ0MiCn0K"/>
    </extobj>
    <extobj name="334E55B0-647D-440b-865C-3EC943EB4CBC-18">
      <extobjdata type="334E55B0-647D-440b-865C-3EC943EB4CBC" data="ewoJIkltZ1NldHRpbmdKc29uIiA6ICJ7XCJkcGlcIjpcIjYwMFwiLFwiZm9ybWF0XCI6XCJQTkdcIixcInRyYW5zcGFyZW50XCI6dHJ1ZSxcImF1dG9cIjpmYWxzZX0iLAoJIkxhdGV4IiA6ICJYRnNnYlY5N1hHMWhkR2h5Ylh0d1pXRnJmWDBnWEYwPSIsCgkiTGF0ZXhJbWdCYXNlNjQiIDogImlWQk9SdzBLR2dvQUFBQU5TVWhFVWdBQUFNNEFBQUE5QkFNQUFBQVhOMHRBQUFBQU1GQk1WRVgvLy84QUFBQUFBQUFBQUFBQUFBQUFBQUFBQUFBQUFBQUFBQUFBQUFBQUFBQUFBQUFBQUFBQUFBQUFBQUFBQUFBdjNhQjdBQUFBRDNSU1RsTUFWTHZ2elpreUVOMnJabmFKUkNJR1hHTDBBQUFBQ1hCSVdYTUFBQTdFQUFBT3hBR1ZLdzRiQUFBR1VFbEVRVlJZQ2UxWVRZaGJWUlErODlNazdVd3l0WFVqb3BORlFVVWhVNmJGRVpRWFVHRTI5WFZSQkJlYTRNcUZrcFJXeFNKMDZHaC9FSHkxVkNzdXpJaUlvTWdVQkRlS0Uxd0kzVGpqTDdwS3BFSVhMcWFhcWFhdDdmRTc5K2ZkRzJjRzh6S3BLODhpOTc1ejd6M2ZQYi92dkJBUmJadDh1SXlCYVArK29QMldtaEc5TjlzNjhiNlo5MmZZeEpOOFdVUTl5OXhtdmlyVGRJazVZajRyODM1UjZTZ3RjcDVvaEhlWEtSdklsT2I1MFNwdDU5LzdoUUU1QTYwcURZa1dOYVhKTWw4aTJxUTB5VEh2N1I5UTVqZWlRV1lhWEdtSzBNM01UU284b3VRWCtMb2ErL0l6UGlQMzU3a3dyOFFOUUlsQlk2OXgwYTFmRk1MWlVPSXhJenZGUEZQS2ErRVZidlVMaFhKY0pScG01cUlXbVdhKzBqYlNsMWtXKzBNam9zY1FjSnBhSHB3ZmU2VVNjemVPTlh3Rk1uQnhHWVN5d0lFbEZZMzNycytXejA1TjMyL0VxR0ZNUWdvQ2k0YTVCY2xxcHJTQU1PeVJjSFAreXovYm1NQlRpYmxzbUFnOUJMcW1tb08wckc3SGc5RS9jQmJyT0JyeGloV1FZUlprUmRGR0NzSkNwejdmTkZITlBPekRyZ2o0YklPY1lCanJ4SkdUeU0xclZrS0RlYXVaKzJ5NzNQMllXWTBEbjF5MEFoWmRqUGxzdTl6OXVBWU9mRkswQWtMbmUyUlYzcktUajhPcjlZRlA2bFlRdTVxRzJEeHIyY25ITlhER21aZU1JS1JwSE5Zd1lUbTVmSHRpRFp5U3k4Y1I1ai90enNpWjBMSVNqR3ZnZU9tRE45R01FWWJLM1pIUkNUQms2Mm9jUDAvR1hQcU11b0thRUVKdFg0M2o1MGtGYnp3akZlRTJZNmE5REt0eC9EeFpZUHVDSUVCdUlOeldzQnZlY2tWNzQ0SjdoU0k2bW1EL1ZDWDY4TnlPMlRwbDl3VzdYck1iWmZ6K3dkWVIxK1A5ZWpxWXVyc2NyeHQ5Umo2NDdZZXYzMUhjd3gzcG8xbzU0UWU2dUVabHZITkI5WkVBalo0Zkd1OXllMGZBWjR6azczamxycEJYYklKWWZTQ2NUWlZ1dVBSQmpIa3ZQR20wY21nUjB0TUI4NWZScFRJZGl2Z0JJNWVlNHF0VnlvWW05VWI0RFN4czF4Mm5iREg2SEJDY2w5VVo1Q05zb3dqcFkxc3BlRTB5YVZUcGgxQUoxUVJjNDdRQmJqZXh2dG1VNElydTlXcXhDd3dPYkxHeVZja21yNlFoZlNZMFUzcUdQS2FaYStvWkNzMnBTWWxGUzFDRDcxVmpxQzlaMG9iSXhLOHNnNVBsMXBMYVIrU1ZOS1RQU2NOZDFwTFYrMWJlaENabkVUVHFITzY1VmUyczZCTUZiVEhVcmJJV1lIRE94ejJ0WDlJUXkzTjZHKzZyTGhycTU5RG1FdVJQeUk1aCt3ck9hRXVYVFAyTjgxempwSUtkUmg0aDcrT1N0dURTcDZFaVBHczZ4VEMyZTAwYnJxSHRKTDJzMHZSOGJNYThGcXh4NXBVVEZRZVdtTkZMUkY3NlZOU0ZwZnNXY2ppbVNRM3Q1YkpHc1p2MHhvSVZwbkEyeFc0Z2drLzI2ajJTTTNINkRLbHBLYStYSEE3aW82eGFDbVUrTmJPblphejVPT25RWmdsVzRKTWxzeFBHanhkR0pYSkcyMVc5NUhBUWtuVWl0SGw1YzhobEJlV2V1VFd5QVN2NmZNdC9tRTBZNXQxR3BFbnNLb1JZT1ZYUXNldmJEZTRFQW41ZitWUlQ3Tkw5YnlJbDQ4UUFEckxSM2hNNERlMUlBVVk1aUUxSUIvRVZlZG1vNC9rSGg0dnFDME1KbFIvVHY5N01mT0tqQ3dXbno2WGFaYWMxcmpaWkZ3eEZIKysyTTR6Ymd2dXNRVDBjV0d4Q2ZablZ2YTJZL3NqOEJJYWF3MEdHbHB3T25idlhlM0wraWZWeG1zc2hmRUtka2RISGVSVlpGbmVEc3ZqdjVIRGdtWlBLUC9qMXFHQWl5TU5CSEtVRFB4Szg3ZXROSFU0Y2IwVi9MOURQcW1jUFIxS3Y0a2VDZjJDZHVjTkJ1cFg5L05FSER0c3lKSEdRV2dKeldEVm9Ydnl2STdtVDdYQWFPcjRLemlBL1krdWlUVHpCR2I0ZTQ4QmZxaXgxU2x2L3llRVVkQ05aY2VlanFyaGZaSU1rVDMyY2hKRVExMnVrV0ZIa0liNGdYbWhBdnAxc3VVT1BOa0VaVDU5Y3NrZ0k3ZXN0dzYybVNFOUh0a1FlRUgvWFRMdU1lTGhJUTFKVU1zYVM0NHcvWExxbTBCYkJtdlhMZVd1NFFoNVN4azBCWGk2aGNvMWRCRWY5bDZOR1BvYWhTd281VUcrSXpkd3E2eU81U0NmbUwrcVRFMjZZQXo4MU5RakY1MDlTK3JrU3QyNFhSUnJNclUrNjFpamtQY0hiS05NQjM2Rmh4RU90cjRodTRid3dZRWJVd2x6dEdQejNPdnErWlZYOWtLa0liSkJYdHUzeHRVZkUyd3Q4NURUekhyZitKRzRhOEU3TlFIZlhQaFhnLzZBRjVxUDRSNkkxOWREeFNZVXo5ZEwwWkJJY2VoSHQ1K2NPaHVqUW5jR3V4eTBqOWNWcyt4N1lKM1V1WnRtbEJLUExud1NIZXRqNlAwNFBSc09SLzhwdWthNXF2VjB5d2FrQTVmSEcwL05QNHdQclF0ZkZvOWNMb1gwVWttcC9ReW5Iazhlblo0T040UHdOcnJlZVVnYXU1aThBQUFBQVNVVk9SSzVDWUlJPSIKfQo=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2870</Words>
  <Application>WPS 演示</Application>
  <PresentationFormat>宽屏</PresentationFormat>
  <Paragraphs>191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Times New Roman Regular</vt:lpstr>
      <vt:lpstr>汉仪书宋二KW</vt:lpstr>
      <vt:lpstr>宋体</vt:lpstr>
      <vt:lpstr>Courier New Regular</vt:lpstr>
      <vt:lpstr>DejaVu Math TeX Gyre</vt:lpstr>
      <vt:lpstr>Arial Bold</vt:lpstr>
      <vt:lpstr>PingFang SC</vt:lpstr>
      <vt:lpstr>Arial Regular</vt:lpstr>
      <vt:lpstr>SFRM1000</vt:lpstr>
      <vt:lpstr>Thonburi</vt:lpstr>
      <vt:lpstr>Times New Roman Bold</vt:lpstr>
      <vt:lpstr>-apple-system</vt:lpstr>
      <vt:lpstr>汉仪旗黑</vt:lpstr>
      <vt:lpstr>Arial Unicode MS</vt:lpstr>
      <vt:lpstr>等线</vt:lpstr>
      <vt:lpstr>汉仪中等线KW</vt:lpstr>
      <vt:lpstr>Calibri</vt:lpstr>
      <vt:lpstr>Helvetica Neue</vt:lpstr>
      <vt:lpstr>-apple-system</vt:lpstr>
      <vt:lpstr>SFRM1000</vt:lpstr>
      <vt:lpstr>微软雅黑</vt:lpstr>
      <vt:lpstr>苹方-简</vt:lpstr>
      <vt:lpstr>Office 主题​​</vt:lpstr>
      <vt:lpstr>Self-similar decomposition of the hierarchical merger tree of dark matter halos</vt:lpstr>
      <vt:lpstr>The Peak Mass Function</vt:lpstr>
      <vt:lpstr>Studies on PMFs</vt:lpstr>
      <vt:lpstr>Simulation &amp; Subhalo Finder </vt:lpstr>
      <vt:lpstr>The universality of the level-1 PMF</vt:lpstr>
      <vt:lpstr>Cosmological Dependence</vt:lpstr>
      <vt:lpstr>Build up the subhalo hierarchy</vt:lpstr>
      <vt:lpstr>Self-Similarity in merger tree</vt:lpstr>
      <vt:lpstr>Self-Similarity in merger tree</vt:lpstr>
      <vt:lpstr>Model Applications</vt:lpstr>
      <vt:lpstr>Model Applications</vt:lpstr>
      <vt:lpstr>PowerPoint 演示文稿</vt:lpstr>
      <vt:lpstr>Non-universality from other definitions</vt:lpstr>
      <vt:lpstr>Mass Conservation</vt:lpstr>
      <vt:lpstr>Self-consistent Halo Boundary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 Xiaodan</dc:creator>
  <cp:lastModifiedBy>遥远的相似性</cp:lastModifiedBy>
  <cp:revision>72</cp:revision>
  <dcterms:created xsi:type="dcterms:W3CDTF">2025-05-26T10:42:05Z</dcterms:created>
  <dcterms:modified xsi:type="dcterms:W3CDTF">2025-05-26T10:42:05Z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72D79C9A4E6A1566CE263368F8BED4A3_43</vt:lpwstr>
  </property>
  <property fmtid="{D5CDD505-2E9C-101B-9397-08002B2CF9AE}" pid="3" name="KSOProductBuildVer">
    <vt:lpwstr>2052-7.4.1.8983</vt:lpwstr>
  </property>
</Properties>
</file>