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4"/>
  </p:notesMasterIdLst>
  <p:sldIdLst>
    <p:sldId id="277" r:id="rId2"/>
    <p:sldId id="1345" r:id="rId3"/>
    <p:sldId id="1350" r:id="rId4"/>
    <p:sldId id="1351" r:id="rId5"/>
    <p:sldId id="1356" r:id="rId6"/>
    <p:sldId id="1305" r:id="rId7"/>
    <p:sldId id="1346" r:id="rId8"/>
    <p:sldId id="1310" r:id="rId9"/>
    <p:sldId id="1357" r:id="rId10"/>
    <p:sldId id="1359" r:id="rId11"/>
    <p:sldId id="1354" r:id="rId12"/>
    <p:sldId id="1366" r:id="rId13"/>
    <p:sldId id="1363" r:id="rId14"/>
    <p:sldId id="1367" r:id="rId15"/>
    <p:sldId id="1322" r:id="rId16"/>
    <p:sldId id="1323" r:id="rId17"/>
    <p:sldId id="1326" r:id="rId18"/>
    <p:sldId id="1324" r:id="rId19"/>
    <p:sldId id="1329" r:id="rId20"/>
    <p:sldId id="1332" r:id="rId21"/>
    <p:sldId id="1368" r:id="rId22"/>
    <p:sldId id="1333" r:id="rId23"/>
    <p:sldId id="1335" r:id="rId24"/>
    <p:sldId id="1334" r:id="rId25"/>
    <p:sldId id="1336" r:id="rId26"/>
    <p:sldId id="1338" r:id="rId27"/>
    <p:sldId id="1365" r:id="rId28"/>
    <p:sldId id="1364" r:id="rId29"/>
    <p:sldId id="1340" r:id="rId30"/>
    <p:sldId id="1348" r:id="rId31"/>
    <p:sldId id="1344" r:id="rId32"/>
    <p:sldId id="134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FE"/>
    <a:srgbClr val="333399"/>
    <a:srgbClr val="0026A6"/>
    <a:srgbClr val="323298"/>
    <a:srgbClr val="2A7715"/>
    <a:srgbClr val="04F2F7"/>
    <a:srgbClr val="7015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20"/>
    <p:restoredTop sz="86637"/>
  </p:normalViewPr>
  <p:slideViewPr>
    <p:cSldViewPr snapToGrid="0" snapToObjects="1">
      <p:cViewPr>
        <p:scale>
          <a:sx n="88" d="100"/>
          <a:sy n="88" d="100"/>
        </p:scale>
        <p:origin x="-88" y="472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B5D78-F4E4-744F-B1B0-1A551A80184B}" type="datetimeFigureOut">
              <a:rPr lang="en-US" smtClean="0"/>
              <a:t>5/27/25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E5C29-5CD9-674D-A766-6F437ED34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8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09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6237A-4177-CDE6-AFEF-5893F68F4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01B1A-ED84-AF54-5887-E930A5355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6865C9-A1C9-06DB-D25F-0F6D80769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62668-A991-43A2-F19C-B7A6BA19D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65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3957-793F-2722-C387-96D42C94E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1E5091-61A8-F9AC-CE91-12AAED7139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3099ED-72BD-98E8-CE8F-1FB778B31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08D6B-6F9D-0DB1-E03B-68083D3A3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11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8CEC0-7DD9-B42B-F730-A63A0DC3C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2E72B-2A5B-D36B-0CF9-9D0C7F122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63AD8F-5F85-8577-95F7-13AF91785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2F58A-EF82-0B77-AC50-A568CC536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0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8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DD39C-E92D-14CD-BF7A-67A8F2E5F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3A742E-209C-0653-BCD9-69EFFA924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B7717F-9293-627C-5A79-0BA752118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140BA-E239-FFC1-15B0-11E4331FD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6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809F8-710B-3DF7-F637-74E027688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8FC384-86E7-64BA-1A2B-B6CCA7872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A9BF9-5DC5-D752-668A-327F9BC38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E58A4-8AEF-4355-A385-9BF8D062D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32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E2476-5C20-AFC5-1B7F-5DCA8E238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3CA5D7-9316-87B6-4494-AAB0C23D2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75B557-087A-8873-80AE-7BDC7DCC4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222A1-4030-4E49-D393-F393080D5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61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1E84A-E931-8DB2-C081-356D53BE6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5C498A-F833-7CA9-2F9C-A7FB8C6FE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D4483-5ADD-B1AC-C8EC-5EC88A819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9E307-6E23-5373-A58E-5A5BF85B8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54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61483-36AD-8B17-AA7C-2B3C4D1C6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5C77F-08CC-E884-9549-4B3E86962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3B6091-180C-6671-5775-CAE739578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61C2-A7C5-A923-AD26-B3E446C9A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2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0B53B-BA8A-4218-F521-2AE458A1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9E30DC-2CDB-CE9C-20EB-A6B6FD8E4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29A247-86BD-6C07-BE8E-3C7EF27E5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D01AB-8AF5-B186-6D41-37195B5C6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63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4D8FC-4684-E328-8A6E-3AC2DA052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A9DCF6-454B-235B-43E4-E3BDE23F9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DD377-D9E4-B05A-6F22-A1F1B15D9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914D2-EC6E-9478-980F-CCEC2CBCB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5C29-5CD9-674D-A766-6F437ED34E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7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4CE-5538-EC42-8556-6D216569E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5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4CE-5538-EC42-8556-6D216569E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4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4CE-5538-EC42-8556-6D216569E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3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4CE-5538-EC42-8556-6D216569E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1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4CE-5538-EC42-8556-6D216569E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3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4CE-5538-EC42-8556-6D216569E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2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4CE-5538-EC42-8556-6D216569E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1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4CE-5538-EC42-8556-6D216569E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8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4CE-5538-EC42-8556-6D216569E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2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4CE-5538-EC42-8556-6D216569E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63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4CE-5538-EC42-8556-6D216569E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3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BB67A-7467-EC4F-A942-47AA11F9315D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244CE-5538-EC42-8556-6D216569E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DDEE65-D46A-9C4A-8FD2-07F080AA70D0}"/>
              </a:ext>
            </a:extLst>
          </p:cNvPr>
          <p:cNvSpPr/>
          <p:nvPr/>
        </p:nvSpPr>
        <p:spPr>
          <a:xfrm>
            <a:off x="1805707" y="264829"/>
            <a:ext cx="8580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Dynamical Halos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FFB0E1-8A89-CC4F-A219-1B3D9133A0E3}"/>
              </a:ext>
            </a:extLst>
          </p:cNvPr>
          <p:cNvSpPr/>
          <p:nvPr/>
        </p:nvSpPr>
        <p:spPr>
          <a:xfrm>
            <a:off x="224919" y="5353972"/>
            <a:ext cx="3161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Eduardo Rozo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1C8FE-89C5-BA44-801C-00D70C0AC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93" y="5963678"/>
            <a:ext cx="1969989" cy="674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B6D25C-19A7-E7F1-CFC9-1DB48C86F8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27" r="3620" b="60805"/>
          <a:stretch/>
        </p:blipFill>
        <p:spPr>
          <a:xfrm>
            <a:off x="224919" y="1280492"/>
            <a:ext cx="11768614" cy="38140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6D56E6-4A92-CBA1-ADA4-D07DD707A04C}"/>
              </a:ext>
            </a:extLst>
          </p:cNvPr>
          <p:cNvSpPr/>
          <p:nvPr/>
        </p:nvSpPr>
        <p:spPr>
          <a:xfrm>
            <a:off x="3206607" y="5353972"/>
            <a:ext cx="8760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Expanding the boundaries of dark matter halos.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Shanghai Jiao Tong University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Shanghai, China, June 2025</a:t>
            </a:r>
          </a:p>
        </p:txBody>
      </p:sp>
    </p:spTree>
    <p:extLst>
      <p:ext uri="{BB962C8B-B14F-4D97-AF65-F5344CB8AC3E}">
        <p14:creationId xmlns:p14="http://schemas.microsoft.com/office/powerpoint/2010/main" val="1124042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3694A-68EC-7290-9798-72841719B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FECA731-06AB-91CD-9E09-148EFC365BF3}"/>
                  </a:ext>
                </a:extLst>
              </p:cNvPr>
              <p:cNvSpPr/>
              <p:nvPr/>
            </p:nvSpPr>
            <p:spPr>
              <a:xfrm>
                <a:off x="362857" y="195824"/>
                <a:ext cx="1182914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latin typeface="Avenir" panose="02000503020000020003" pitchFamily="2" charset="0"/>
                  </a:rPr>
                  <a:t>The orbiting profile defines a </a:t>
                </a:r>
                <a:r>
                  <a:rPr lang="en-US" sz="3600" b="1" i="1" dirty="0">
                    <a:latin typeface="Avenir" panose="02000503020000020003" pitchFamily="2" charset="0"/>
                  </a:rPr>
                  <a:t>halo radius</a:t>
                </a:r>
                <a:r>
                  <a:rPr lang="en-US" sz="3600" b="1" dirty="0">
                    <a:latin typeface="Avenir" panose="02000503020000020003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𝐡</m:t>
                        </m:r>
                      </m:sub>
                    </m:sSub>
                  </m:oMath>
                </a14:m>
                <a:r>
                  <a:rPr lang="en-US" sz="3600" b="1" dirty="0">
                    <a:latin typeface="Avenir" panose="02000503020000020003" pitchFamily="2" charset="0"/>
                  </a:rPr>
                  <a:t>!</a:t>
                </a:r>
                <a:endParaRPr lang="en-US" sz="3600" b="1" i="1" u="sng" dirty="0">
                  <a:latin typeface="Avenir" panose="02000503020000020003" pitchFamily="2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FECA731-06AB-91CD-9E09-148EFC365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57" y="195824"/>
                <a:ext cx="11829143" cy="646331"/>
              </a:xfrm>
              <a:prstGeom prst="rect">
                <a:avLst/>
              </a:prstGeom>
              <a:blipFill>
                <a:blip r:embed="rId3"/>
                <a:stretch>
                  <a:fillRect l="-1608"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027B5C6-CC85-87BA-8C05-B89D4E232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39" y="901375"/>
            <a:ext cx="5267234" cy="47510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F33C53-28E8-B688-E81D-7D55079013E0}"/>
              </a:ext>
            </a:extLst>
          </p:cNvPr>
          <p:cNvSpPr/>
          <p:nvPr/>
        </p:nvSpPr>
        <p:spPr>
          <a:xfrm>
            <a:off x="5889673" y="1346305"/>
            <a:ext cx="593947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600" dirty="0">
                <a:latin typeface="Avenir" panose="02000503020000020003" pitchFamily="2" charset="0"/>
              </a:rPr>
              <a:t>Orbiting profile has two key features: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13D1C-C58D-A8AD-B8AE-4FD89D95DE78}"/>
              </a:ext>
            </a:extLst>
          </p:cNvPr>
          <p:cNvSpPr/>
          <p:nvPr/>
        </p:nvSpPr>
        <p:spPr>
          <a:xfrm>
            <a:off x="8221885" y="6536011"/>
            <a:ext cx="397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dirty="0">
                <a:latin typeface="Avenir" panose="02000503020000020003" pitchFamily="2" charset="0"/>
              </a:rPr>
              <a:t>Salazar et al. 2024: arXiv:2406.04054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3CAAF-6FB8-9761-D478-17FCBF4DAD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776" t="3372" b="-1"/>
          <a:stretch>
            <a:fillRect/>
          </a:stretch>
        </p:blipFill>
        <p:spPr>
          <a:xfrm>
            <a:off x="1558883" y="4924580"/>
            <a:ext cx="4137068" cy="1056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FD0C67-7B53-737E-D1A3-97F47CD5F0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50" t="84353"/>
          <a:stretch>
            <a:fillRect/>
          </a:stretch>
        </p:blipFill>
        <p:spPr>
          <a:xfrm>
            <a:off x="1581150" y="5923170"/>
            <a:ext cx="4308523" cy="8374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DA11D8-4BB0-20FB-112F-C29E5BC6E626}"/>
              </a:ext>
            </a:extLst>
          </p:cNvPr>
          <p:cNvSpPr/>
          <p:nvPr/>
        </p:nvSpPr>
        <p:spPr>
          <a:xfrm>
            <a:off x="622439" y="5574171"/>
            <a:ext cx="1030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dirty="0">
                <a:latin typeface="Aptos" panose="020B0004020202020204" pitchFamily="34" charset="0"/>
              </a:rPr>
              <a:t>-0.05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A82B0E-6321-C2F2-D5B4-E16A166470BE}"/>
              </a:ext>
            </a:extLst>
          </p:cNvPr>
          <p:cNvSpPr/>
          <p:nvPr/>
        </p:nvSpPr>
        <p:spPr>
          <a:xfrm>
            <a:off x="622439" y="4952736"/>
            <a:ext cx="1030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dirty="0">
                <a:latin typeface="Aptos" panose="020B0004020202020204" pitchFamily="34" charset="0"/>
              </a:rPr>
              <a:t>0.05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1B3420-EA3A-C5B4-467F-69787D327FF1}"/>
              </a:ext>
            </a:extLst>
          </p:cNvPr>
          <p:cNvSpPr/>
          <p:nvPr/>
        </p:nvSpPr>
        <p:spPr>
          <a:xfrm>
            <a:off x="1176570" y="4770783"/>
            <a:ext cx="404580" cy="283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3A075D-055D-57DF-3644-32BE9EAC2C7F}"/>
              </a:ext>
            </a:extLst>
          </p:cNvPr>
          <p:cNvSpPr/>
          <p:nvPr/>
        </p:nvSpPr>
        <p:spPr>
          <a:xfrm>
            <a:off x="3067463" y="5579636"/>
            <a:ext cx="1474719" cy="283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B56C0-6A1E-4B0D-9D2C-7AAC4E705781}"/>
              </a:ext>
            </a:extLst>
          </p:cNvPr>
          <p:cNvSpPr/>
          <p:nvPr/>
        </p:nvSpPr>
        <p:spPr>
          <a:xfrm rot="16200000">
            <a:off x="-355109" y="5185433"/>
            <a:ext cx="19550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dirty="0">
                <a:latin typeface="Avenir" panose="02000503020000020003" pitchFamily="2" charset="0"/>
              </a:rPr>
              <a:t>Frac. Error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C16ACCD-0A77-A00E-00DA-1AA2AEB1885E}"/>
                  </a:ext>
                </a:extLst>
              </p:cNvPr>
              <p:cNvSpPr/>
              <p:nvPr/>
            </p:nvSpPr>
            <p:spPr>
              <a:xfrm>
                <a:off x="5962446" y="2082160"/>
                <a:ext cx="5693247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600" dirty="0">
                    <a:latin typeface="Avenir" panose="02000503020000020003" pitchFamily="2" charset="0"/>
                  </a:rPr>
                  <a:t>Exponential truncation: defines the </a:t>
                </a:r>
                <a:r>
                  <a:rPr lang="en-US" sz="2600" i="1" dirty="0">
                    <a:latin typeface="Avenir" panose="02000503020000020003" pitchFamily="2" charset="0"/>
                  </a:rPr>
                  <a:t>halo radius </a:t>
                </a:r>
                <a:r>
                  <a:rPr lang="en-US" sz="2600" dirty="0">
                    <a:latin typeface="Avenir" panose="02000503020000020003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2600" dirty="0">
                    <a:latin typeface="Avenir" panose="02000503020000020003" pitchFamily="2" charset="0"/>
                  </a:rPr>
                  <a:t>).</a:t>
                </a: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C16ACCD-0A77-A00E-00DA-1AA2AEB188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446" y="2082160"/>
                <a:ext cx="5693247" cy="892552"/>
              </a:xfrm>
              <a:prstGeom prst="rect">
                <a:avLst/>
              </a:prstGeom>
              <a:blipFill>
                <a:blip r:embed="rId6"/>
                <a:stretch>
                  <a:fillRect l="-1782" t="-7042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FC8E589-B0B7-E299-A7A9-767695CE3638}"/>
              </a:ext>
            </a:extLst>
          </p:cNvPr>
          <p:cNvSpPr/>
          <p:nvPr/>
        </p:nvSpPr>
        <p:spPr>
          <a:xfrm>
            <a:off x="5962446" y="3684760"/>
            <a:ext cx="569324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venir" panose="02000503020000020003" pitchFamily="2" charset="0"/>
              </a:rPr>
              <a:t>Slowly varying slope in the core.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565D53A-F507-8D4C-6931-8944CDF94DED}"/>
                  </a:ext>
                </a:extLst>
              </p:cNvPr>
              <p:cNvSpPr/>
              <p:nvPr/>
            </p:nvSpPr>
            <p:spPr>
              <a:xfrm>
                <a:off x="5889673" y="4970844"/>
                <a:ext cx="6229554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2600" dirty="0">
                    <a:latin typeface="Avenir" panose="02000503020000020003" pitchFamily="2" charset="0"/>
                  </a:rPr>
                  <a:t>Profiles can be fit using </a:t>
                </a:r>
                <a:r>
                  <a:rPr lang="en-US" sz="2600" i="1" dirty="0">
                    <a:latin typeface="Avenir" panose="02000503020000020003" pitchFamily="2" charset="0"/>
                  </a:rPr>
                  <a:t>two</a:t>
                </a:r>
                <a:r>
                  <a:rPr lang="en-US" sz="2600" dirty="0">
                    <a:latin typeface="Avenir" panose="02000503020000020003" pitchFamily="2" charset="0"/>
                  </a:rPr>
                  <a:t>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2600" dirty="0">
                    <a:latin typeface="Avenir" panose="02000503020000020003" pitchFamily="2" charset="0"/>
                  </a:rPr>
                  <a:t>, and a characteristic slope.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565D53A-F507-8D4C-6931-8944CDF94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673" y="4970844"/>
                <a:ext cx="6229554" cy="892552"/>
              </a:xfrm>
              <a:prstGeom prst="rect">
                <a:avLst/>
              </a:prstGeom>
              <a:blipFill>
                <a:blip r:embed="rId7"/>
                <a:stretch>
                  <a:fillRect l="-1626" t="-7042" r="-1016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D20F653-06F7-4C78-27E3-8E09D8272112}"/>
                  </a:ext>
                </a:extLst>
              </p:cNvPr>
              <p:cNvSpPr/>
              <p:nvPr/>
            </p:nvSpPr>
            <p:spPr>
              <a:xfrm>
                <a:off x="6552314" y="2974712"/>
                <a:ext cx="5566913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2200" dirty="0">
                    <a:latin typeface="Avenir" panose="02000503020000020003" pitchFamily="2" charset="0"/>
                  </a:rPr>
                  <a:t>equivalent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200" dirty="0">
                    <a:latin typeface="Avenir" panose="02000503020000020003" pitchFamily="2" charset="0"/>
                  </a:rPr>
                  <a:t> in Diemer model.</a:t>
                </a: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D20F653-06F7-4C78-27E3-8E09D8272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314" y="2974712"/>
                <a:ext cx="5566913" cy="430887"/>
              </a:xfrm>
              <a:prstGeom prst="rect">
                <a:avLst/>
              </a:prstGeom>
              <a:blipFill>
                <a:blip r:embed="rId8"/>
                <a:stretch>
                  <a:fillRect t="-11429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A92F91-ABFD-7DBA-BBC1-62FE4EEA3731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866557" y="5417120"/>
            <a:ext cx="1023116" cy="151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E7FDA0-82D5-A790-A694-7F9C30162E30}"/>
              </a:ext>
            </a:extLst>
          </p:cNvPr>
          <p:cNvGrpSpPr/>
          <p:nvPr/>
        </p:nvGrpSpPr>
        <p:grpSpPr>
          <a:xfrm>
            <a:off x="1968876" y="3685748"/>
            <a:ext cx="2638122" cy="441720"/>
            <a:chOff x="2496357" y="3323794"/>
            <a:chExt cx="3335255" cy="55333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54E8C8A-B4C6-C170-773D-FF555C3A0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72291"/>
            <a:stretch>
              <a:fillRect/>
            </a:stretch>
          </p:blipFill>
          <p:spPr>
            <a:xfrm>
              <a:off x="2496357" y="3323794"/>
              <a:ext cx="1280115" cy="54812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9DE275A-7FFF-4E61-A9FB-17A2B0822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4627"/>
            <a:stretch>
              <a:fillRect/>
            </a:stretch>
          </p:blipFill>
          <p:spPr>
            <a:xfrm>
              <a:off x="3735411" y="3328996"/>
              <a:ext cx="2096201" cy="548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7FA8E-B6CE-5533-5D0B-446EF060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E6871D-0849-123E-1EAC-C8D624B44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37"/>
          <a:stretch>
            <a:fillRect/>
          </a:stretch>
        </p:blipFill>
        <p:spPr>
          <a:xfrm>
            <a:off x="6096000" y="779488"/>
            <a:ext cx="5895248" cy="58826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8046D0-8A49-20ED-2F65-86ED291A09F7}"/>
              </a:ext>
            </a:extLst>
          </p:cNvPr>
          <p:cNvSpPr/>
          <p:nvPr/>
        </p:nvSpPr>
        <p:spPr>
          <a:xfrm>
            <a:off x="362857" y="195824"/>
            <a:ext cx="11829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venir" panose="02000503020000020003" pitchFamily="2" charset="0"/>
              </a:rPr>
              <a:t>The same model can fit individual halos.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032F9-8BB5-5C10-AD75-10B321E881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322"/>
          <a:stretch>
            <a:fillRect/>
          </a:stretch>
        </p:blipFill>
        <p:spPr>
          <a:xfrm>
            <a:off x="0" y="779488"/>
            <a:ext cx="6076944" cy="588268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4BBE288-182D-644A-8EFA-83E10ECB26B3}"/>
              </a:ext>
            </a:extLst>
          </p:cNvPr>
          <p:cNvCxnSpPr>
            <a:cxnSpLocks/>
          </p:cNvCxnSpPr>
          <p:nvPr/>
        </p:nvCxnSpPr>
        <p:spPr>
          <a:xfrm flipV="1">
            <a:off x="5134708" y="2110154"/>
            <a:ext cx="3323492" cy="160020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CF53D4A-D106-571F-C371-ED86284A8DEE}"/>
              </a:ext>
            </a:extLst>
          </p:cNvPr>
          <p:cNvSpPr/>
          <p:nvPr/>
        </p:nvSpPr>
        <p:spPr>
          <a:xfrm>
            <a:off x="6919546" y="3323492"/>
            <a:ext cx="42291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dirty="0">
                <a:solidFill>
                  <a:srgbClr val="FF0000"/>
                </a:solidFill>
                <a:latin typeface="Avenir" panose="02000503020000020003" pitchFamily="2" charset="0"/>
              </a:rPr>
              <a:t>Profiles rescaled according using best 2-parameter fit.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43492B-D21A-916F-1A0E-03964683BFA4}"/>
              </a:ext>
            </a:extLst>
          </p:cNvPr>
          <p:cNvSpPr/>
          <p:nvPr/>
        </p:nvSpPr>
        <p:spPr>
          <a:xfrm>
            <a:off x="0" y="6488668"/>
            <a:ext cx="397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dirty="0">
                <a:latin typeface="Avenir" panose="02000503020000020003" pitchFamily="2" charset="0"/>
              </a:rPr>
              <a:t>Shields et al., in preparation.</a:t>
            </a:r>
          </a:p>
        </p:txBody>
      </p:sp>
    </p:spTree>
    <p:extLst>
      <p:ext uri="{BB962C8B-B14F-4D97-AF65-F5344CB8AC3E}">
        <p14:creationId xmlns:p14="http://schemas.microsoft.com/office/powerpoint/2010/main" val="6641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3185E-69DA-06B9-C27A-957C83E1E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82D9F5-E538-1BB6-32A8-1E2C3F68B46C}"/>
              </a:ext>
            </a:extLst>
          </p:cNvPr>
          <p:cNvSpPr/>
          <p:nvPr/>
        </p:nvSpPr>
        <p:spPr>
          <a:xfrm>
            <a:off x="362857" y="195825"/>
            <a:ext cx="11829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venir" panose="02000503020000020003" pitchFamily="2" charset="0"/>
              </a:rPr>
              <a:t>Profiles can be described using only one </a:t>
            </a:r>
            <a:r>
              <a:rPr lang="en-US" sz="3200" b="1" dirty="0" err="1">
                <a:latin typeface="Avenir" panose="02000503020000020003" pitchFamily="2" charset="0"/>
              </a:rPr>
              <a:t>dof</a:t>
            </a:r>
            <a:r>
              <a:rPr lang="en-US" sz="3200" b="1" dirty="0">
                <a:latin typeface="Avenir" panose="02000503020000020003" pitchFamily="2" charset="0"/>
              </a:rPr>
              <a:t>: the halo radius!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B5F41-47FA-331F-C26D-30C440D71B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37"/>
          <a:stretch>
            <a:fillRect/>
          </a:stretch>
        </p:blipFill>
        <p:spPr>
          <a:xfrm>
            <a:off x="6096000" y="779488"/>
            <a:ext cx="5895248" cy="5882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D328C9-F371-76C6-06A1-5EBF7CF7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975"/>
          <a:stretch>
            <a:fillRect/>
          </a:stretch>
        </p:blipFill>
        <p:spPr>
          <a:xfrm>
            <a:off x="0" y="1073803"/>
            <a:ext cx="5895248" cy="47134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26A24D-606A-C74B-2A14-CD6052668FB0}"/>
              </a:ext>
            </a:extLst>
          </p:cNvPr>
          <p:cNvSpPr/>
          <p:nvPr/>
        </p:nvSpPr>
        <p:spPr>
          <a:xfrm>
            <a:off x="987972" y="1199817"/>
            <a:ext cx="1439918" cy="429691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BD082AA2-74E5-2DB9-7A32-79269B67F9AE}"/>
              </a:ext>
            </a:extLst>
          </p:cNvPr>
          <p:cNvSpPr/>
          <p:nvPr/>
        </p:nvSpPr>
        <p:spPr>
          <a:xfrm>
            <a:off x="4368800" y="2684961"/>
            <a:ext cx="6486760" cy="1101593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29902A-F414-5B19-7717-EF106574E21A}"/>
              </a:ext>
            </a:extLst>
          </p:cNvPr>
          <p:cNvSpPr/>
          <p:nvPr/>
        </p:nvSpPr>
        <p:spPr>
          <a:xfrm>
            <a:off x="4804229" y="2989535"/>
            <a:ext cx="60513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dirty="0">
                <a:latin typeface="Avenir" panose="02000503020000020003" pitchFamily="2" charset="0"/>
              </a:rPr>
              <a:t>Plot best fit slope against best fit radius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F00385-5353-4B08-1A0A-93DB60D734B2}"/>
              </a:ext>
            </a:extLst>
          </p:cNvPr>
          <p:cNvSpPr/>
          <p:nvPr/>
        </p:nvSpPr>
        <p:spPr>
          <a:xfrm>
            <a:off x="456642" y="5784198"/>
            <a:ext cx="56393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dirty="0">
                <a:latin typeface="Avenir" panose="02000503020000020003" pitchFamily="2" charset="0"/>
              </a:rPr>
              <a:t>Only one </a:t>
            </a:r>
            <a:r>
              <a:rPr lang="en-US" sz="2600" dirty="0" err="1">
                <a:latin typeface="Avenir" panose="02000503020000020003" pitchFamily="2" charset="0"/>
              </a:rPr>
              <a:t>dof</a:t>
            </a:r>
            <a:r>
              <a:rPr lang="en-US" sz="2600" dirty="0">
                <a:latin typeface="Avenir" panose="02000503020000020003" pitchFamily="2" charset="0"/>
              </a:rPr>
              <a:t>: if you know the halo radius, you know the entire profile!</a:t>
            </a:r>
          </a:p>
        </p:txBody>
      </p:sp>
    </p:spTree>
    <p:extLst>
      <p:ext uri="{BB962C8B-B14F-4D97-AF65-F5344CB8AC3E}">
        <p14:creationId xmlns:p14="http://schemas.microsoft.com/office/powerpoint/2010/main" val="28180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F0A5D-F5A3-ED76-25C2-4C7BC39F4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A707A5-18EF-7DEF-91B5-1AD2AC69D68F}"/>
              </a:ext>
            </a:extLst>
          </p:cNvPr>
          <p:cNvSpPr/>
          <p:nvPr/>
        </p:nvSpPr>
        <p:spPr>
          <a:xfrm>
            <a:off x="362857" y="195824"/>
            <a:ext cx="11829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venir" panose="02000503020000020003" pitchFamily="2" charset="0"/>
              </a:rPr>
              <a:t>Profiles can be described using only one </a:t>
            </a:r>
            <a:r>
              <a:rPr lang="en-US" sz="3200" b="1" dirty="0" err="1">
                <a:latin typeface="Avenir" panose="02000503020000020003" pitchFamily="2" charset="0"/>
              </a:rPr>
              <a:t>dof</a:t>
            </a:r>
            <a:r>
              <a:rPr lang="en-US" sz="3200" b="1" dirty="0">
                <a:latin typeface="Avenir" panose="02000503020000020003" pitchFamily="2" charset="0"/>
              </a:rPr>
              <a:t>: the halo radius!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0566A7-B9C6-B003-C4CE-83CBAA18A467}"/>
              </a:ext>
            </a:extLst>
          </p:cNvPr>
          <p:cNvSpPr/>
          <p:nvPr/>
        </p:nvSpPr>
        <p:spPr>
          <a:xfrm>
            <a:off x="8221885" y="6531541"/>
            <a:ext cx="397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dirty="0">
                <a:latin typeface="Avenir" panose="02000503020000020003" pitchFamily="2" charset="0"/>
              </a:rPr>
              <a:t>Diemer 2025, 2410.17324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4AA8A8-F3C9-3733-DF8D-C1D9EB7D3796}"/>
              </a:ext>
            </a:extLst>
          </p:cNvPr>
          <p:cNvSpPr/>
          <p:nvPr/>
        </p:nvSpPr>
        <p:spPr>
          <a:xfrm>
            <a:off x="584180" y="1327518"/>
            <a:ext cx="56932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600" dirty="0">
                <a:solidFill>
                  <a:srgbClr val="FF0000"/>
                </a:solidFill>
                <a:latin typeface="Avenir" panose="02000503020000020003" pitchFamily="2" charset="0"/>
              </a:rPr>
              <a:t>This statement does </a:t>
            </a:r>
            <a:r>
              <a:rPr lang="en-US" sz="2600" i="1" dirty="0">
                <a:solidFill>
                  <a:srgbClr val="FF0000"/>
                </a:solidFill>
                <a:latin typeface="Avenir" panose="02000503020000020003" pitchFamily="2" charset="0"/>
              </a:rPr>
              <a:t>not </a:t>
            </a:r>
            <a:r>
              <a:rPr lang="en-US" sz="2600" dirty="0">
                <a:solidFill>
                  <a:srgbClr val="FF0000"/>
                </a:solidFill>
                <a:latin typeface="Avenir" panose="02000503020000020003" pitchFamily="2" charset="0"/>
              </a:rPr>
              <a:t>contradict what you heard from Benedikt.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57F2B-0F52-BC82-2A2E-EFCBE146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81" y="2591245"/>
            <a:ext cx="4882243" cy="1413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704CF5-986C-900B-FED4-DC34D94875A1}"/>
              </a:ext>
            </a:extLst>
          </p:cNvPr>
          <p:cNvSpPr/>
          <p:nvPr/>
        </p:nvSpPr>
        <p:spPr>
          <a:xfrm>
            <a:off x="584179" y="4474095"/>
            <a:ext cx="56932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venir" panose="02000503020000020003" pitchFamily="2" charset="0"/>
              </a:rPr>
              <a:t>5 parameters don’t are not degenerate when you fit them.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9D5755-E168-A471-B6F7-8FD53B266E75}"/>
              </a:ext>
            </a:extLst>
          </p:cNvPr>
          <p:cNvSpPr/>
          <p:nvPr/>
        </p:nvSpPr>
        <p:spPr>
          <a:xfrm>
            <a:off x="584179" y="5486380"/>
            <a:ext cx="56932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latin typeface="Avenir" panose="02000503020000020003" pitchFamily="2" charset="0"/>
              </a:rPr>
              <a:t>But- recovered values form a tight locus in parameter space!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0DE00A-C1A1-CA28-39FC-AD0FE1872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261" y="1674267"/>
            <a:ext cx="4394179" cy="4468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8F50D23-0666-087B-8B8F-7AC09F0FE108}"/>
                  </a:ext>
                </a:extLst>
              </p:cNvPr>
              <p:cNvSpPr/>
              <p:nvPr/>
            </p:nvSpPr>
            <p:spPr>
              <a:xfrm>
                <a:off x="8833757" y="5902089"/>
                <a:ext cx="1136639" cy="748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3600" dirty="0">
                  <a:latin typeface="Avenir" panose="02000503020000020003" pitchFamily="2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8F50D23-0666-087B-8B8F-7AC09F0FE1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757" y="5902089"/>
                <a:ext cx="1136639" cy="748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4250A55-EB42-EE89-5CE4-69A64B0255BC}"/>
                  </a:ext>
                </a:extLst>
              </p:cNvPr>
              <p:cNvSpPr/>
              <p:nvPr/>
            </p:nvSpPr>
            <p:spPr>
              <a:xfrm>
                <a:off x="6054525" y="3429000"/>
                <a:ext cx="1136639" cy="748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sz="3600" dirty="0">
                  <a:latin typeface="Avenir" panose="02000503020000020003" pitchFamily="2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4250A55-EB42-EE89-5CE4-69A64B0255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525" y="3429000"/>
                <a:ext cx="1136639" cy="748923"/>
              </a:xfrm>
              <a:prstGeom prst="rect">
                <a:avLst/>
              </a:prstGeom>
              <a:blipFill>
                <a:blip r:embed="rId5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A2AE5E-9626-4D65-C9AB-639ADAB0656F}"/>
              </a:ext>
            </a:extLst>
          </p:cNvPr>
          <p:cNvCxnSpPr>
            <a:cxnSpLocks/>
          </p:cNvCxnSpPr>
          <p:nvPr/>
        </p:nvCxnSpPr>
        <p:spPr>
          <a:xfrm flipV="1">
            <a:off x="3370006" y="780599"/>
            <a:ext cx="0" cy="49170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67CF0C9-1DAE-F76B-73DA-01DE77A5F6C0}"/>
              </a:ext>
            </a:extLst>
          </p:cNvPr>
          <p:cNvSpPr/>
          <p:nvPr/>
        </p:nvSpPr>
        <p:spPr>
          <a:xfrm>
            <a:off x="7207392" y="2988192"/>
            <a:ext cx="17950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dirty="0">
                <a:latin typeface="Avenir" panose="02000503020000020003" pitchFamily="2" charset="0"/>
              </a:rPr>
              <a:t>Physics!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703C74-2DF5-1FC3-11AB-6F03D58E669D}"/>
              </a:ext>
            </a:extLst>
          </p:cNvPr>
          <p:cNvCxnSpPr>
            <a:cxnSpLocks/>
          </p:cNvCxnSpPr>
          <p:nvPr/>
        </p:nvCxnSpPr>
        <p:spPr>
          <a:xfrm>
            <a:off x="8221885" y="3587262"/>
            <a:ext cx="943465" cy="78704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67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9" grpId="0"/>
      <p:bldP spid="17" grpId="0"/>
      <p:bldP spid="18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636E4-04ED-30AB-5AFC-69D90C9B4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1D7F6-0B1D-9136-C49C-D525F824F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06" y="785261"/>
            <a:ext cx="5267234" cy="47510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0B55BC-EF7C-D5DF-3298-37A3CC548429}"/>
              </a:ext>
            </a:extLst>
          </p:cNvPr>
          <p:cNvSpPr/>
          <p:nvPr/>
        </p:nvSpPr>
        <p:spPr>
          <a:xfrm>
            <a:off x="5724640" y="1526738"/>
            <a:ext cx="3457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dirty="0">
                <a:latin typeface="Avenir" panose="02000503020000020003" pitchFamily="2" charset="0"/>
              </a:rPr>
              <a:t>Long term goal: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88EB2A-1248-A6A4-547B-5E421CC34A4C}"/>
              </a:ext>
            </a:extLst>
          </p:cNvPr>
          <p:cNvSpPr/>
          <p:nvPr/>
        </p:nvSpPr>
        <p:spPr>
          <a:xfrm>
            <a:off x="8221885" y="6536011"/>
            <a:ext cx="397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dirty="0">
                <a:latin typeface="Avenir" panose="02000503020000020003" pitchFamily="2" charset="0"/>
              </a:rPr>
              <a:t>Salazar et al. 2024: arXiv:2406.04054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FA7B2-891C-45C6-F3C7-17666C0AF3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76" t="3372" b="-1"/>
          <a:stretch>
            <a:fillRect/>
          </a:stretch>
        </p:blipFill>
        <p:spPr>
          <a:xfrm>
            <a:off x="1393850" y="4808466"/>
            <a:ext cx="4137068" cy="1056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DA31A-8992-EAEA-1B7D-C79B5A553B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50" t="84353"/>
          <a:stretch>
            <a:fillRect/>
          </a:stretch>
        </p:blipFill>
        <p:spPr>
          <a:xfrm>
            <a:off x="1416117" y="5807056"/>
            <a:ext cx="4308523" cy="8374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A8E4EC-8B1A-C2BC-9F5C-76A7ED13182A}"/>
              </a:ext>
            </a:extLst>
          </p:cNvPr>
          <p:cNvSpPr/>
          <p:nvPr/>
        </p:nvSpPr>
        <p:spPr>
          <a:xfrm>
            <a:off x="457406" y="5458057"/>
            <a:ext cx="1030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dirty="0">
                <a:latin typeface="Aptos" panose="020B0004020202020204" pitchFamily="34" charset="0"/>
              </a:rPr>
              <a:t>-0.05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646C97-5D2B-5E85-E266-C8A12505ECCE}"/>
              </a:ext>
            </a:extLst>
          </p:cNvPr>
          <p:cNvSpPr/>
          <p:nvPr/>
        </p:nvSpPr>
        <p:spPr>
          <a:xfrm>
            <a:off x="457406" y="4836622"/>
            <a:ext cx="1030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dirty="0">
                <a:latin typeface="Aptos" panose="020B0004020202020204" pitchFamily="34" charset="0"/>
              </a:rPr>
              <a:t>0.05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C66A75-894B-3455-9884-C4FEC0488F63}"/>
              </a:ext>
            </a:extLst>
          </p:cNvPr>
          <p:cNvSpPr/>
          <p:nvPr/>
        </p:nvSpPr>
        <p:spPr>
          <a:xfrm>
            <a:off x="1011537" y="4654669"/>
            <a:ext cx="404580" cy="283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8AE85A-B031-C7FB-5527-546597A04254}"/>
              </a:ext>
            </a:extLst>
          </p:cNvPr>
          <p:cNvSpPr/>
          <p:nvPr/>
        </p:nvSpPr>
        <p:spPr>
          <a:xfrm>
            <a:off x="2902430" y="5463522"/>
            <a:ext cx="1474719" cy="283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9C31E9-1F05-0E67-DDDE-77E5818A1E25}"/>
              </a:ext>
            </a:extLst>
          </p:cNvPr>
          <p:cNvSpPr/>
          <p:nvPr/>
        </p:nvSpPr>
        <p:spPr>
          <a:xfrm rot="16200000">
            <a:off x="-520142" y="5069319"/>
            <a:ext cx="19550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dirty="0">
                <a:latin typeface="Avenir" panose="02000503020000020003" pitchFamily="2" charset="0"/>
              </a:rPr>
              <a:t>Frac. Error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C525DB-0172-BFE3-7F12-834DDDBC5467}"/>
              </a:ext>
            </a:extLst>
          </p:cNvPr>
          <p:cNvSpPr/>
          <p:nvPr/>
        </p:nvSpPr>
        <p:spPr>
          <a:xfrm>
            <a:off x="5724640" y="2474893"/>
            <a:ext cx="62295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latin typeface="Avenir" panose="02000503020000020003" pitchFamily="2" charset="0"/>
              </a:rPr>
              <a:t>Predict profile parameters (halo radius and slope) from first principles!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F6B4E75-B54D-6EFB-E180-CA94854A8673}"/>
              </a:ext>
            </a:extLst>
          </p:cNvPr>
          <p:cNvGrpSpPr/>
          <p:nvPr/>
        </p:nvGrpSpPr>
        <p:grpSpPr>
          <a:xfrm>
            <a:off x="1803843" y="3569634"/>
            <a:ext cx="2638122" cy="441720"/>
            <a:chOff x="2496357" y="3323794"/>
            <a:chExt cx="3335255" cy="55333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EB9875D-9FB6-3B34-C0A7-9BE86B2B5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72291"/>
            <a:stretch>
              <a:fillRect/>
            </a:stretch>
          </p:blipFill>
          <p:spPr>
            <a:xfrm>
              <a:off x="2496357" y="3323794"/>
              <a:ext cx="1280115" cy="54812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FD566CC-74F5-DAC0-424B-EEF82535D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4627"/>
            <a:stretch>
              <a:fillRect/>
            </a:stretch>
          </p:blipFill>
          <p:spPr>
            <a:xfrm>
              <a:off x="3735411" y="3328996"/>
              <a:ext cx="2096201" cy="548128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FE2BAF8-5DAD-9AE7-8BBB-FAF7EC8C2282}"/>
              </a:ext>
            </a:extLst>
          </p:cNvPr>
          <p:cNvSpPr/>
          <p:nvPr/>
        </p:nvSpPr>
        <p:spPr>
          <a:xfrm>
            <a:off x="6328713" y="4871035"/>
            <a:ext cx="49371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latin typeface="Avenir" panose="02000503020000020003" pitchFamily="2" charset="0"/>
              </a:rPr>
              <a:t>Can we make this a zero free parameters fit?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627D76-165D-D959-51F7-D359DE1F87EA}"/>
              </a:ext>
            </a:extLst>
          </p:cNvPr>
          <p:cNvCxnSpPr>
            <a:cxnSpLocks/>
          </p:cNvCxnSpPr>
          <p:nvPr/>
        </p:nvCxnSpPr>
        <p:spPr>
          <a:xfrm flipH="1">
            <a:off x="4660228" y="5356457"/>
            <a:ext cx="143577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881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BF693-6EC5-BBDC-26B4-8E526669D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4483E7-7481-49D7-8278-4CF3A74E2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522" y="2051929"/>
            <a:ext cx="4915244" cy="581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3B492E-31BE-8D3E-4F3E-82EB100D3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201" y="3415672"/>
            <a:ext cx="3276251" cy="38750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CF425B-3207-43F0-3374-FF2F0AC9125E}"/>
              </a:ext>
            </a:extLst>
          </p:cNvPr>
          <p:cNvCxnSpPr>
            <a:cxnSpLocks/>
          </p:cNvCxnSpPr>
          <p:nvPr/>
        </p:nvCxnSpPr>
        <p:spPr>
          <a:xfrm>
            <a:off x="8809279" y="2633302"/>
            <a:ext cx="0" cy="58849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74E03C4-1D38-9355-6450-E8965BC40A0F}"/>
              </a:ext>
            </a:extLst>
          </p:cNvPr>
          <p:cNvSpPr/>
          <p:nvPr/>
        </p:nvSpPr>
        <p:spPr>
          <a:xfrm>
            <a:off x="3890076" y="195824"/>
            <a:ext cx="8301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venir" panose="02000503020000020003" pitchFamily="2" charset="0"/>
              </a:rPr>
              <a:t>Dynamical halos enable us to build a better halo model</a:t>
            </a:r>
            <a:endParaRPr lang="en-US" sz="3600" b="1" i="1" dirty="0">
              <a:latin typeface="Avenir" panose="02000503020000020003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36ACAF-39B3-5EB0-8978-795C93221F62}"/>
              </a:ext>
            </a:extLst>
          </p:cNvPr>
          <p:cNvSpPr/>
          <p:nvPr/>
        </p:nvSpPr>
        <p:spPr>
          <a:xfrm>
            <a:off x="217714" y="217449"/>
            <a:ext cx="392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Advantage no. 2: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AF3D4C-F4FC-7504-D8AE-D512AC9D111E}"/>
              </a:ext>
            </a:extLst>
          </p:cNvPr>
          <p:cNvSpPr/>
          <p:nvPr/>
        </p:nvSpPr>
        <p:spPr>
          <a:xfrm>
            <a:off x="8221885" y="6536011"/>
            <a:ext cx="397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dirty="0">
                <a:latin typeface="Avenir" panose="02000503020000020003" pitchFamily="2" charset="0"/>
              </a:rPr>
              <a:t>Salazar et al. 2024: arXiv:2406.04054</a:t>
            </a:r>
          </a:p>
        </p:txBody>
      </p:sp>
      <p:pic>
        <p:nvPicPr>
          <p:cNvPr id="14" name="Google Shape;968;p97">
            <a:extLst>
              <a:ext uri="{FF2B5EF4-FFF2-40B4-BE49-F238E27FC236}">
                <a16:creationId xmlns:a16="http://schemas.microsoft.com/office/drawing/2014/main" id="{0CEC54D2-70F3-5CD3-E9DF-A3F6E148F4B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9197" t="4121" r="12922" b="43230"/>
          <a:stretch>
            <a:fillRect/>
          </a:stretch>
        </p:blipFill>
        <p:spPr>
          <a:xfrm>
            <a:off x="463343" y="1396153"/>
            <a:ext cx="4704946" cy="37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68;p97">
            <a:extLst>
              <a:ext uri="{FF2B5EF4-FFF2-40B4-BE49-F238E27FC236}">
                <a16:creationId xmlns:a16="http://schemas.microsoft.com/office/drawing/2014/main" id="{1C0A3F09-E2D4-AC47-1C78-E080387C70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9197" t="56769" r="12922" b="9569"/>
          <a:stretch>
            <a:fillRect/>
          </a:stretch>
        </p:blipFill>
        <p:spPr>
          <a:xfrm>
            <a:off x="463342" y="5040323"/>
            <a:ext cx="4704946" cy="113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68;p97">
            <a:extLst>
              <a:ext uri="{FF2B5EF4-FFF2-40B4-BE49-F238E27FC236}">
                <a16:creationId xmlns:a16="http://schemas.microsoft.com/office/drawing/2014/main" id="{F369DF95-859D-5C0E-FEED-74C809FEC3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9197" t="90142" r="12922"/>
          <a:stretch>
            <a:fillRect/>
          </a:stretch>
        </p:blipFill>
        <p:spPr>
          <a:xfrm>
            <a:off x="463342" y="6160193"/>
            <a:ext cx="4704946" cy="6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F4BABCD-3B07-F0AC-FC61-5988AE76F8FE}"/>
              </a:ext>
            </a:extLst>
          </p:cNvPr>
          <p:cNvSpPr/>
          <p:nvPr/>
        </p:nvSpPr>
        <p:spPr>
          <a:xfrm>
            <a:off x="6064759" y="5130762"/>
            <a:ext cx="5912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Avenir" panose="02000503020000020003" pitchFamily="2" charset="0"/>
              </a:rPr>
              <a:t>Orbiting/Infall split allows us to model Corr. Func. w/ 2% accuracy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C5910A-5A95-53C5-A9B1-B0388B97C7C6}"/>
              </a:ext>
            </a:extLst>
          </p:cNvPr>
          <p:cNvCxnSpPr>
            <a:cxnSpLocks/>
          </p:cNvCxnSpPr>
          <p:nvPr/>
        </p:nvCxnSpPr>
        <p:spPr>
          <a:xfrm flipH="1">
            <a:off x="5168288" y="5611905"/>
            <a:ext cx="74841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8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7A4B4-73D5-7A33-985D-BA0EDD28F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B318DF-AA99-1D01-BE46-575C17D46ED5}"/>
              </a:ext>
            </a:extLst>
          </p:cNvPr>
          <p:cNvSpPr/>
          <p:nvPr/>
        </p:nvSpPr>
        <p:spPr>
          <a:xfrm>
            <a:off x="5496706" y="1982672"/>
            <a:ext cx="1717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b="1" u="sng" dirty="0">
                <a:solidFill>
                  <a:srgbClr val="FF0000"/>
                </a:solidFill>
                <a:latin typeface="Avenir" panose="02000503020000020003" pitchFamily="2" charset="0"/>
              </a:rPr>
              <a:t>Problem: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5ADCD-322E-5206-AFF5-9028637683B0}"/>
              </a:ext>
            </a:extLst>
          </p:cNvPr>
          <p:cNvSpPr/>
          <p:nvPr/>
        </p:nvSpPr>
        <p:spPr>
          <a:xfrm>
            <a:off x="7213726" y="2013371"/>
            <a:ext cx="46809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Avenir" panose="02000503020000020003" pitchFamily="2" charset="0"/>
              </a:rPr>
              <a:t>Non-linear growth is treated in an ad-hoc way.</a:t>
            </a:r>
          </a:p>
        </p:txBody>
      </p:sp>
      <p:pic>
        <p:nvPicPr>
          <p:cNvPr id="22" name="Google Shape;968;p97">
            <a:extLst>
              <a:ext uri="{FF2B5EF4-FFF2-40B4-BE49-F238E27FC236}">
                <a16:creationId xmlns:a16="http://schemas.microsoft.com/office/drawing/2014/main" id="{A6B3A4AF-0F60-AA31-C489-879E98D706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9197" t="4121" r="12922" b="43230"/>
          <a:stretch>
            <a:fillRect/>
          </a:stretch>
        </p:blipFill>
        <p:spPr>
          <a:xfrm>
            <a:off x="463343" y="1396153"/>
            <a:ext cx="4704946" cy="37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68;p97">
            <a:extLst>
              <a:ext uri="{FF2B5EF4-FFF2-40B4-BE49-F238E27FC236}">
                <a16:creationId xmlns:a16="http://schemas.microsoft.com/office/drawing/2014/main" id="{51C1385D-F2DF-E1D0-CB32-9BFC59A7F1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9197" t="56769" r="12922" b="9569"/>
          <a:stretch>
            <a:fillRect/>
          </a:stretch>
        </p:blipFill>
        <p:spPr>
          <a:xfrm>
            <a:off x="463342" y="5040323"/>
            <a:ext cx="4704946" cy="113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68;p97">
            <a:extLst>
              <a:ext uri="{FF2B5EF4-FFF2-40B4-BE49-F238E27FC236}">
                <a16:creationId xmlns:a16="http://schemas.microsoft.com/office/drawing/2014/main" id="{921C3090-7E7B-2235-C7D3-D025A9C036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9197" t="90142" r="12922"/>
          <a:stretch>
            <a:fillRect/>
          </a:stretch>
        </p:blipFill>
        <p:spPr>
          <a:xfrm>
            <a:off x="463342" y="6160193"/>
            <a:ext cx="4704946" cy="6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5FDE6F-7763-2B09-1833-615F748C5BFE}"/>
              </a:ext>
            </a:extLst>
          </p:cNvPr>
          <p:cNvSpPr/>
          <p:nvPr/>
        </p:nvSpPr>
        <p:spPr>
          <a:xfrm>
            <a:off x="3890076" y="195824"/>
            <a:ext cx="8301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venir" panose="02000503020000020003" pitchFamily="2" charset="0"/>
              </a:rPr>
              <a:t>Dynamical halos enable us to build a better halo model</a:t>
            </a:r>
            <a:endParaRPr lang="en-US" sz="3600" b="1" i="1" dirty="0">
              <a:latin typeface="Avenir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70F209-9252-913E-328B-AE89EC712F75}"/>
              </a:ext>
            </a:extLst>
          </p:cNvPr>
          <p:cNvSpPr/>
          <p:nvPr/>
        </p:nvSpPr>
        <p:spPr>
          <a:xfrm>
            <a:off x="217714" y="217449"/>
            <a:ext cx="392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Advantage no. 2: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C8B49-9409-D9E2-9D47-45C7892FB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720" y="3808358"/>
            <a:ext cx="4902715" cy="43718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05ADC6-18D7-14C5-0A9C-EDD5345F60EF}"/>
              </a:ext>
            </a:extLst>
          </p:cNvPr>
          <p:cNvCxnSpPr>
            <a:cxnSpLocks/>
          </p:cNvCxnSpPr>
          <p:nvPr/>
        </p:nvCxnSpPr>
        <p:spPr>
          <a:xfrm>
            <a:off x="8420759" y="4212351"/>
            <a:ext cx="0" cy="62859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592C1F0-2E0D-BD6A-331D-495A87826995}"/>
              </a:ext>
            </a:extLst>
          </p:cNvPr>
          <p:cNvSpPr/>
          <p:nvPr/>
        </p:nvSpPr>
        <p:spPr>
          <a:xfrm>
            <a:off x="5455403" y="5913700"/>
            <a:ext cx="6736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800" dirty="0">
                <a:latin typeface="Avenir" panose="02000503020000020003" pitchFamily="2" charset="0"/>
              </a:rPr>
              <a:t>EFT not good enough at these scales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3CC9C9-62E7-A107-01B8-CA9E93FACF1B}"/>
              </a:ext>
            </a:extLst>
          </p:cNvPr>
          <p:cNvSpPr/>
          <p:nvPr/>
        </p:nvSpPr>
        <p:spPr>
          <a:xfrm>
            <a:off x="5455403" y="5040323"/>
            <a:ext cx="6439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latin typeface="Avenir" panose="02000503020000020003" pitchFamily="2" charset="0"/>
              </a:rPr>
              <a:t>Power-law: captures non-linear growth</a:t>
            </a:r>
          </a:p>
        </p:txBody>
      </p:sp>
    </p:spTree>
    <p:extLst>
      <p:ext uri="{BB962C8B-B14F-4D97-AF65-F5344CB8AC3E}">
        <p14:creationId xmlns:p14="http://schemas.microsoft.com/office/powerpoint/2010/main" val="270526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2B8B6-DAB2-55BC-2D1E-1899F1FBF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BEF5DD-EFC7-7B8D-B484-AC07AF93D552}"/>
              </a:ext>
            </a:extLst>
          </p:cNvPr>
          <p:cNvSpPr/>
          <p:nvPr/>
        </p:nvSpPr>
        <p:spPr>
          <a:xfrm>
            <a:off x="3023231" y="1912569"/>
            <a:ext cx="8359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venir" panose="02000503020000020003" pitchFamily="2" charset="0"/>
              </a:rPr>
              <a:t>Non-linear evolution of the density field is due to mass falling in towards the halo.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3758CD-E74D-298D-26BD-6FD268CEE2D7}"/>
              </a:ext>
            </a:extLst>
          </p:cNvPr>
          <p:cNvSpPr/>
          <p:nvPr/>
        </p:nvSpPr>
        <p:spPr>
          <a:xfrm>
            <a:off x="655049" y="1884854"/>
            <a:ext cx="2221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Key idea: </a:t>
            </a:r>
            <a:endParaRPr lang="en-US" sz="3200" i="1" u="sng" dirty="0">
              <a:latin typeface="Avenir" panose="02000503020000020003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043DE-6B43-491B-1021-63E6848143FB}"/>
              </a:ext>
            </a:extLst>
          </p:cNvPr>
          <p:cNvSpPr/>
          <p:nvPr/>
        </p:nvSpPr>
        <p:spPr>
          <a:xfrm>
            <a:off x="789140" y="4437599"/>
            <a:ext cx="10593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Avenir" panose="02000503020000020003" pitchFamily="2" charset="0"/>
              </a:rPr>
              <a:t>Initial conditions set by Gaussian + linear theory.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D5945D-6506-6ED7-D72D-2E434CAF8F09}"/>
              </a:ext>
            </a:extLst>
          </p:cNvPr>
          <p:cNvSpPr/>
          <p:nvPr/>
        </p:nvSpPr>
        <p:spPr>
          <a:xfrm>
            <a:off x="655049" y="5569366"/>
            <a:ext cx="1122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" panose="02000503020000020003" pitchFamily="2" charset="0"/>
              </a:rPr>
              <a:t>Approach trades perturbative limit for spherical symmetry.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FA3C68-EB94-C62A-6452-A853B377A578}"/>
              </a:ext>
            </a:extLst>
          </p:cNvPr>
          <p:cNvSpPr/>
          <p:nvPr/>
        </p:nvSpPr>
        <p:spPr>
          <a:xfrm>
            <a:off x="3890076" y="195824"/>
            <a:ext cx="8301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venir" panose="02000503020000020003" pitchFamily="2" charset="0"/>
              </a:rPr>
              <a:t>The dynamical halo framework opens new theoretical avenues.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B563DD-6A77-777F-419A-2C89886F1A18}"/>
              </a:ext>
            </a:extLst>
          </p:cNvPr>
          <p:cNvSpPr/>
          <p:nvPr/>
        </p:nvSpPr>
        <p:spPr>
          <a:xfrm>
            <a:off x="217714" y="217449"/>
            <a:ext cx="392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Advantage no. 3: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EA5463-56B0-5845-7753-1BC9A520529B}"/>
              </a:ext>
            </a:extLst>
          </p:cNvPr>
          <p:cNvSpPr/>
          <p:nvPr/>
        </p:nvSpPr>
        <p:spPr>
          <a:xfrm>
            <a:off x="799097" y="3632173"/>
            <a:ext cx="105938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000" dirty="0">
                <a:latin typeface="Avenir" panose="02000503020000020003" pitchFamily="2" charset="0"/>
              </a:rPr>
              <a:t>We can treat infall analytically using spherical collapse!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30163-961B-03DC-0F5E-6EA8CA73F327}"/>
              </a:ext>
            </a:extLst>
          </p:cNvPr>
          <p:cNvSpPr/>
          <p:nvPr/>
        </p:nvSpPr>
        <p:spPr>
          <a:xfrm>
            <a:off x="655049" y="5448822"/>
            <a:ext cx="11223320" cy="85177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38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0A439-8492-F6BB-28C1-BD035DAE6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9" y="912725"/>
            <a:ext cx="7000888" cy="5834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C8D54B-6B7F-3581-B269-EA87ED844D5A}"/>
              </a:ext>
            </a:extLst>
          </p:cNvPr>
          <p:cNvSpPr/>
          <p:nvPr/>
        </p:nvSpPr>
        <p:spPr>
          <a:xfrm>
            <a:off x="6914321" y="1534076"/>
            <a:ext cx="50571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venir" panose="02000503020000020003" pitchFamily="2" charset="0"/>
              </a:rPr>
              <a:t>Spherical collapse accurately models infall profiles.</a:t>
            </a:r>
            <a:endParaRPr lang="en-US" sz="2800" b="1" i="1" u="sng" dirty="0">
              <a:latin typeface="Avenir" panose="020005030200000200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D7DFCC-5DB3-F4C7-3308-F92529C4064D}"/>
              </a:ext>
            </a:extLst>
          </p:cNvPr>
          <p:cNvSpPr/>
          <p:nvPr/>
        </p:nvSpPr>
        <p:spPr>
          <a:xfrm>
            <a:off x="2749126" y="3755472"/>
            <a:ext cx="242122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venir" panose="02000503020000020003" pitchFamily="2" charset="0"/>
              </a:rPr>
              <a:t>Linear theory</a:t>
            </a:r>
            <a:endParaRPr lang="en-US" sz="2800" b="1" i="1" u="sng" dirty="0">
              <a:solidFill>
                <a:schemeClr val="accent4">
                  <a:lumMod val="75000"/>
                </a:schemeClr>
              </a:solidFill>
              <a:latin typeface="Avenir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33A9D-85DC-1020-E4E7-CB8B0BB3AD84}"/>
              </a:ext>
            </a:extLst>
          </p:cNvPr>
          <p:cNvSpPr/>
          <p:nvPr/>
        </p:nvSpPr>
        <p:spPr>
          <a:xfrm>
            <a:off x="2804936" y="1221818"/>
            <a:ext cx="3812147" cy="1526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6173D2-625E-9D7E-1908-D3E1BD9E4B21}"/>
              </a:ext>
            </a:extLst>
          </p:cNvPr>
          <p:cNvSpPr/>
          <p:nvPr/>
        </p:nvSpPr>
        <p:spPr>
          <a:xfrm>
            <a:off x="3459610" y="2135196"/>
            <a:ext cx="3331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venir" panose="02000503020000020003" pitchFamily="2" charset="0"/>
              </a:rPr>
              <a:t>Spherical collapse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DB2E3D-A09E-476E-AAA0-8DC51EC837E2}"/>
              </a:ext>
            </a:extLst>
          </p:cNvPr>
          <p:cNvSpPr/>
          <p:nvPr/>
        </p:nvSpPr>
        <p:spPr>
          <a:xfrm>
            <a:off x="2749126" y="1416897"/>
            <a:ext cx="3331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6A6"/>
                </a:solidFill>
                <a:latin typeface="Avenir" panose="02000503020000020003" pitchFamily="2" charset="0"/>
              </a:rPr>
              <a:t>Simulation data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CEB59F-C33D-D034-9BC2-AD80C455CF9A}"/>
              </a:ext>
            </a:extLst>
          </p:cNvPr>
          <p:cNvCxnSpPr/>
          <p:nvPr/>
        </p:nvCxnSpPr>
        <p:spPr>
          <a:xfrm flipH="1">
            <a:off x="2717786" y="1859448"/>
            <a:ext cx="410407" cy="673553"/>
          </a:xfrm>
          <a:prstGeom prst="straightConnector1">
            <a:avLst/>
          </a:prstGeom>
          <a:ln w="50800">
            <a:solidFill>
              <a:srgbClr val="3232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551DFC-A27A-169E-7C17-2F04A7647784}"/>
              </a:ext>
            </a:extLst>
          </p:cNvPr>
          <p:cNvCxnSpPr>
            <a:cxnSpLocks/>
          </p:cNvCxnSpPr>
          <p:nvPr/>
        </p:nvCxnSpPr>
        <p:spPr>
          <a:xfrm flipH="1">
            <a:off x="4711009" y="2624197"/>
            <a:ext cx="139058" cy="43280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B69EC9-2E12-700A-E91F-E615EBC331CF}"/>
              </a:ext>
            </a:extLst>
          </p:cNvPr>
          <p:cNvCxnSpPr>
            <a:cxnSpLocks/>
          </p:cNvCxnSpPr>
          <p:nvPr/>
        </p:nvCxnSpPr>
        <p:spPr>
          <a:xfrm flipH="1" flipV="1">
            <a:off x="3508517" y="3377876"/>
            <a:ext cx="270706" cy="372888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2D5FD0-0B11-11E1-4DD4-9242927E86F4}"/>
                  </a:ext>
                </a:extLst>
              </p:cNvPr>
              <p:cNvSpPr/>
              <p:nvPr/>
            </p:nvSpPr>
            <p:spPr>
              <a:xfrm>
                <a:off x="2629851" y="340930"/>
                <a:ext cx="208115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4000" i="1" dirty="0">
                  <a:latin typeface="Avenir" panose="02000503020000020003" pitchFamily="2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2D5FD0-0B11-11E1-4DD4-9242927E8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851" y="340930"/>
                <a:ext cx="2081158" cy="707886"/>
              </a:xfrm>
              <a:prstGeom prst="rect">
                <a:avLst/>
              </a:prstGeom>
              <a:blipFill>
                <a:blip r:embed="rId3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FEFCC26-BFB8-F7F8-8784-2A77D4E87F54}"/>
                  </a:ext>
                </a:extLst>
              </p:cNvPr>
              <p:cNvSpPr/>
              <p:nvPr/>
            </p:nvSpPr>
            <p:spPr>
              <a:xfrm>
                <a:off x="7374072" y="2974935"/>
                <a:ext cx="374026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Avenir" panose="02000503020000020003" pitchFamily="2" charset="0"/>
                  </a:rPr>
                  <a:t>Generalization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r>
                  <a:rPr lang="en-US" sz="2800" dirty="0">
                    <a:latin typeface="Avenir" panose="02000503020000020003" pitchFamily="2" charset="0"/>
                  </a:rPr>
                  <a:t> in progress.</a:t>
                </a:r>
                <a:endParaRPr lang="en-US" sz="2800" i="1" u="sng" dirty="0">
                  <a:latin typeface="Avenir" panose="02000503020000020003" pitchFamily="2" charset="0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FEFCC26-BFB8-F7F8-8784-2A77D4E87F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072" y="2974935"/>
                <a:ext cx="3740268" cy="954107"/>
              </a:xfrm>
              <a:prstGeom prst="rect">
                <a:avLst/>
              </a:prstGeom>
              <a:blipFill>
                <a:blip r:embed="rId4"/>
                <a:stretch>
                  <a:fillRect t="-789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0B24422-B899-6C82-4BD7-0DACC14D684B}"/>
              </a:ext>
            </a:extLst>
          </p:cNvPr>
          <p:cNvSpPr/>
          <p:nvPr/>
        </p:nvSpPr>
        <p:spPr>
          <a:xfrm>
            <a:off x="6995886" y="4415794"/>
            <a:ext cx="50571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venir" panose="02000503020000020003" pitchFamily="2" charset="0"/>
              </a:rPr>
              <a:t>Is this be a viable alternative to EFT for LSS analyses?</a:t>
            </a:r>
            <a:endParaRPr lang="en-US" sz="2800" i="1" u="sng" dirty="0">
              <a:solidFill>
                <a:srgbClr val="FF0000"/>
              </a:solidFill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33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A8FA96-6A7E-F49B-F687-23318313E4C3}"/>
              </a:ext>
            </a:extLst>
          </p:cNvPr>
          <p:cNvSpPr/>
          <p:nvPr/>
        </p:nvSpPr>
        <p:spPr>
          <a:xfrm>
            <a:off x="217714" y="217449"/>
            <a:ext cx="392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Advantage no. </a:t>
            </a:r>
            <a:r>
              <a:rPr lang="en-US" sz="3200">
                <a:latin typeface="Avenir" panose="02000503020000020003" pitchFamily="2" charset="0"/>
              </a:rPr>
              <a:t>4:</a:t>
            </a:r>
            <a:endParaRPr lang="en-US" sz="3200" dirty="0">
              <a:latin typeface="Avenir" panose="0200050302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5CC106-61B5-26EC-4409-12A1EBB81EB4}"/>
              </a:ext>
            </a:extLst>
          </p:cNvPr>
          <p:cNvSpPr/>
          <p:nvPr/>
        </p:nvSpPr>
        <p:spPr>
          <a:xfrm>
            <a:off x="654786" y="2047481"/>
            <a:ext cx="110975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Avenir" panose="02000503020000020003" pitchFamily="2" charset="0"/>
              </a:rPr>
              <a:t>Spherical collapse predicts a Press-Schechter mass function.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60E55-74F6-D11A-34DC-6486B33758E8}"/>
              </a:ext>
            </a:extLst>
          </p:cNvPr>
          <p:cNvSpPr/>
          <p:nvPr/>
        </p:nvSpPr>
        <p:spPr>
          <a:xfrm>
            <a:off x="654786" y="2875002"/>
            <a:ext cx="43968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Avenir" panose="02000503020000020003" pitchFamily="2" charset="0"/>
              </a:rPr>
              <a:t>Traditional approach: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3C2AE3-92CB-1467-FFF5-75F42EEAE256}"/>
              </a:ext>
            </a:extLst>
          </p:cNvPr>
          <p:cNvSpPr/>
          <p:nvPr/>
        </p:nvSpPr>
        <p:spPr>
          <a:xfrm>
            <a:off x="5051685" y="2875002"/>
            <a:ext cx="64855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venir" panose="02000503020000020003" pitchFamily="2" charset="0"/>
              </a:rPr>
              <a:t>Identify collapsed mass with spherical overdensity (virial) mass.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08499-9B63-B696-4A6C-99ACDEEF5A6D}"/>
              </a:ext>
            </a:extLst>
          </p:cNvPr>
          <p:cNvSpPr/>
          <p:nvPr/>
        </p:nvSpPr>
        <p:spPr>
          <a:xfrm>
            <a:off x="654786" y="4496438"/>
            <a:ext cx="43968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Avenir" panose="02000503020000020003" pitchFamily="2" charset="0"/>
              </a:rPr>
              <a:t>New approach: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EB4C66-CA70-31E2-5BCD-8E8187F181CA}"/>
              </a:ext>
            </a:extLst>
          </p:cNvPr>
          <p:cNvSpPr/>
          <p:nvPr/>
        </p:nvSpPr>
        <p:spPr>
          <a:xfrm>
            <a:off x="4140629" y="4496438"/>
            <a:ext cx="78814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venir" panose="02000503020000020003" pitchFamily="2" charset="0"/>
              </a:rPr>
              <a:t>Identifies collapsed mass with orbiting mass.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2404C3-E65D-AAE8-A1D8-3547BCD04315}"/>
              </a:ext>
            </a:extLst>
          </p:cNvPr>
          <p:cNvSpPr/>
          <p:nvPr/>
        </p:nvSpPr>
        <p:spPr>
          <a:xfrm>
            <a:off x="4140629" y="5231626"/>
            <a:ext cx="76116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000" dirty="0">
                <a:latin typeface="Avenir" panose="02000503020000020003" pitchFamily="2" charset="0"/>
              </a:rPr>
              <a:t>This is a very natural identification!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23C8CC-097D-CB16-7CA7-64DB5D0A3165}"/>
              </a:ext>
            </a:extLst>
          </p:cNvPr>
          <p:cNvSpPr/>
          <p:nvPr/>
        </p:nvSpPr>
        <p:spPr>
          <a:xfrm>
            <a:off x="3890076" y="217449"/>
            <a:ext cx="8301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venir" panose="02000503020000020003" pitchFamily="2" charset="0"/>
              </a:rPr>
              <a:t>The Mass Function + Bias of Dynamical Halos is Easier to Model!</a:t>
            </a:r>
          </a:p>
        </p:txBody>
      </p:sp>
    </p:spTree>
    <p:extLst>
      <p:ext uri="{BB962C8B-B14F-4D97-AF65-F5344CB8AC3E}">
        <p14:creationId xmlns:p14="http://schemas.microsoft.com/office/powerpoint/2010/main" val="225909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079050-466D-ED41-75BF-DE32E3DB2252}"/>
              </a:ext>
            </a:extLst>
          </p:cNvPr>
          <p:cNvSpPr/>
          <p:nvPr/>
        </p:nvSpPr>
        <p:spPr>
          <a:xfrm>
            <a:off x="357851" y="605552"/>
            <a:ext cx="9527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Bulk of the work shown here was performed by: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12BE8-7B04-0D4B-B95B-608931EF2508}"/>
              </a:ext>
            </a:extLst>
          </p:cNvPr>
          <p:cNvSpPr/>
          <p:nvPr/>
        </p:nvSpPr>
        <p:spPr>
          <a:xfrm>
            <a:off x="333217" y="4326688"/>
            <a:ext cx="2507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Rafael Garcia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5A419-7BEC-BD2E-DD2A-AD8847C43BD7}"/>
              </a:ext>
            </a:extLst>
          </p:cNvPr>
          <p:cNvSpPr/>
          <p:nvPr/>
        </p:nvSpPr>
        <p:spPr>
          <a:xfrm>
            <a:off x="3355242" y="4340487"/>
            <a:ext cx="2458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Edgar Salzar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12DE6A-24B6-78F4-9C8E-0AE083B8EA00}"/>
              </a:ext>
            </a:extLst>
          </p:cNvPr>
          <p:cNvSpPr/>
          <p:nvPr/>
        </p:nvSpPr>
        <p:spPr>
          <a:xfrm>
            <a:off x="6137283" y="4371265"/>
            <a:ext cx="2839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Hengwei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 Chang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47D6F-27CD-8590-9A24-4F7914DD46CA}"/>
              </a:ext>
            </a:extLst>
          </p:cNvPr>
          <p:cNvSpPr/>
          <p:nvPr/>
        </p:nvSpPr>
        <p:spPr>
          <a:xfrm>
            <a:off x="9167685" y="4430572"/>
            <a:ext cx="2458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Tristen Shields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C6C038-E335-FBF2-0D00-397E3AC7FB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665" r="15738" b="665"/>
          <a:stretch>
            <a:fillRect/>
          </a:stretch>
        </p:blipFill>
        <p:spPr>
          <a:xfrm>
            <a:off x="3355241" y="1354031"/>
            <a:ext cx="2458258" cy="2917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757B8A-70CA-5194-EC83-22AC9ADB41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41" r="5984"/>
          <a:stretch>
            <a:fillRect/>
          </a:stretch>
        </p:blipFill>
        <p:spPr>
          <a:xfrm>
            <a:off x="333217" y="1354031"/>
            <a:ext cx="2507526" cy="2917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2C1378-DA7F-2E62-763E-E8A14F97FC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814" r="27487" b="60390"/>
          <a:stretch>
            <a:fillRect/>
          </a:stretch>
        </p:blipFill>
        <p:spPr>
          <a:xfrm>
            <a:off x="6327998" y="1373426"/>
            <a:ext cx="2458258" cy="29670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CBC3AC-5B3F-D264-AFE4-D8F6A0218B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452" r="6421" b="9146"/>
          <a:stretch>
            <a:fillRect/>
          </a:stretch>
        </p:blipFill>
        <p:spPr>
          <a:xfrm>
            <a:off x="9167685" y="1373426"/>
            <a:ext cx="2458258" cy="28786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EC1DCB8-F9D5-0852-1110-87B59472D94A}"/>
              </a:ext>
            </a:extLst>
          </p:cNvPr>
          <p:cNvSpPr/>
          <p:nvPr/>
        </p:nvSpPr>
        <p:spPr>
          <a:xfrm>
            <a:off x="357851" y="5329952"/>
            <a:ext cx="9527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In collaboration with: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213857-F249-677F-5A57-B5A054597854}"/>
              </a:ext>
            </a:extLst>
          </p:cNvPr>
          <p:cNvSpPr/>
          <p:nvPr/>
        </p:nvSpPr>
        <p:spPr>
          <a:xfrm>
            <a:off x="4470979" y="5329952"/>
            <a:ext cx="33336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Benedikt Diemer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E4508C-CC0E-E501-AFAF-5209767EA686}"/>
              </a:ext>
            </a:extLst>
          </p:cNvPr>
          <p:cNvSpPr/>
          <p:nvPr/>
        </p:nvSpPr>
        <p:spPr>
          <a:xfrm>
            <a:off x="4470979" y="5883950"/>
            <a:ext cx="31275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Calvin </a:t>
            </a:r>
            <a:r>
              <a:rPr lang="en-US" sz="3000" dirty="0" err="1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Onsaga</a:t>
            </a:r>
            <a:endParaRPr lang="en-US" sz="3000" dirty="0">
              <a:solidFill>
                <a:schemeClr val="bg1">
                  <a:lumMod val="95000"/>
                </a:schemeClr>
              </a:solidFill>
              <a:latin typeface="Avenir" panose="0200050302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48EEC6-D57F-09E5-D12F-9257E6862D05}"/>
              </a:ext>
            </a:extLst>
          </p:cNvPr>
          <p:cNvSpPr/>
          <p:nvPr/>
        </p:nvSpPr>
        <p:spPr>
          <a:xfrm>
            <a:off x="7959007" y="5374529"/>
            <a:ext cx="33336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  <a:latin typeface="Avenir" panose="02000503020000020003" pitchFamily="2" charset="0"/>
              </a:rPr>
              <a:t>Vladimir Ze’ev </a:t>
            </a:r>
          </a:p>
        </p:txBody>
      </p:sp>
    </p:spTree>
    <p:extLst>
      <p:ext uri="{BB962C8B-B14F-4D97-AF65-F5344CB8AC3E}">
        <p14:creationId xmlns:p14="http://schemas.microsoft.com/office/powerpoint/2010/main" val="3644814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8CC8F-8120-B357-293A-7BBFE0F5F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7233A8-670D-BA98-77AB-D85B6BA7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1294667"/>
            <a:ext cx="5439240" cy="5439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B92C4C-81F4-6A07-4AA8-004CAACB6AC0}"/>
                  </a:ext>
                </a:extLst>
              </p:cNvPr>
              <p:cNvSpPr/>
              <p:nvPr/>
            </p:nvSpPr>
            <p:spPr>
              <a:xfrm>
                <a:off x="5873108" y="1549066"/>
                <a:ext cx="580619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latin typeface="Avenir" panose="02000503020000020003" pitchFamily="2" charset="0"/>
                  </a:rPr>
                  <a:t>Excellent agreement with a mass-dependent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3000" dirty="0">
                    <a:latin typeface="Avenir" panose="02000503020000020003" pitchFamily="2" charset="0"/>
                  </a:rPr>
                  <a:t>.</a:t>
                </a:r>
                <a:endParaRPr lang="en-US" sz="3000" i="1" u="sng" dirty="0">
                  <a:latin typeface="Avenir" panose="02000503020000020003" pitchFamily="2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B92C4C-81F4-6A07-4AA8-004CAACB6A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108" y="1549066"/>
                <a:ext cx="5806190" cy="1015663"/>
              </a:xfrm>
              <a:prstGeom prst="rect">
                <a:avLst/>
              </a:prstGeom>
              <a:blipFill>
                <a:blip r:embed="rId3"/>
                <a:stretch>
                  <a:fillRect l="-2402" t="-6098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C721515-26A2-4F52-2D49-E20178919416}"/>
                  </a:ext>
                </a:extLst>
              </p:cNvPr>
              <p:cNvSpPr/>
              <p:nvPr/>
            </p:nvSpPr>
            <p:spPr>
              <a:xfrm>
                <a:off x="6619879" y="2838231"/>
                <a:ext cx="489821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latin typeface="Avenir" panose="02000503020000020003" pitchFamily="2" charset="0"/>
                  </a:rPr>
                  <a:t>Find: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∈[1.52,1.68]</m:t>
                    </m:r>
                  </m:oMath>
                </a14:m>
                <a:endParaRPr lang="en-US" sz="3000" i="1" u="sng" dirty="0">
                  <a:latin typeface="Avenir" panose="02000503020000020003" pitchFamily="2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C721515-26A2-4F52-2D49-E20178919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9" y="2838231"/>
                <a:ext cx="4898213" cy="553998"/>
              </a:xfrm>
              <a:prstGeom prst="rect">
                <a:avLst/>
              </a:prstGeom>
              <a:blipFill>
                <a:blip r:embed="rId4"/>
                <a:stretch>
                  <a:fillRect l="-2850" t="-13636" b="-3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66271048-F814-8583-7AA7-B532D326DF30}"/>
              </a:ext>
            </a:extLst>
          </p:cNvPr>
          <p:cNvSpPr/>
          <p:nvPr/>
        </p:nvSpPr>
        <p:spPr>
          <a:xfrm>
            <a:off x="6327096" y="5119643"/>
            <a:ext cx="4898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Avenir" panose="02000503020000020003" pitchFamily="2" charset="0"/>
              </a:rPr>
              <a:t>Halo bias is consistent w/ peak/background split.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8B1C087-4BFF-C3BA-48D9-7D5A481615A8}"/>
                  </a:ext>
                </a:extLst>
              </p:cNvPr>
              <p:cNvSpPr/>
              <p:nvPr/>
            </p:nvSpPr>
            <p:spPr>
              <a:xfrm>
                <a:off x="5873108" y="3729357"/>
                <a:ext cx="580619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latin typeface="Avenir" panose="02000503020000020003" pitchFamily="2" charset="0"/>
                  </a:rPr>
                  <a:t>Recovered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3000" dirty="0">
                    <a:latin typeface="Avenir" panose="02000503020000020003" pitchFamily="2" charset="0"/>
                  </a:rPr>
                  <a:t> match expectations </a:t>
                </a:r>
                <a:r>
                  <a:rPr lang="en-US" sz="2400" dirty="0">
                    <a:latin typeface="Avenir" panose="02000503020000020003" pitchFamily="2" charset="0"/>
                  </a:rPr>
                  <a:t>(Shapiro et al. 1999).</a:t>
                </a:r>
                <a:endParaRPr lang="en-US" sz="2400" i="1" u="sng" dirty="0">
                  <a:latin typeface="Avenir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8B1C087-4BFF-C3BA-48D9-7D5A48161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108" y="3729357"/>
                <a:ext cx="5806190" cy="1015663"/>
              </a:xfrm>
              <a:prstGeom prst="rect">
                <a:avLst/>
              </a:prstGeom>
              <a:blipFill>
                <a:blip r:embed="rId5"/>
                <a:stretch>
                  <a:fillRect l="-2402" t="-617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DF5A6CCE-CB06-C2DE-7595-A52D625BC303}"/>
              </a:ext>
            </a:extLst>
          </p:cNvPr>
          <p:cNvSpPr/>
          <p:nvPr/>
        </p:nvSpPr>
        <p:spPr>
          <a:xfrm>
            <a:off x="6385810" y="6457890"/>
            <a:ext cx="580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venir" panose="02000503020000020003" pitchFamily="2" charset="0"/>
              </a:rPr>
              <a:t>Garcia et al. 2023, 2207.11827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08D922-F3C9-5C69-8FD2-35A55EC667E3}"/>
              </a:ext>
            </a:extLst>
          </p:cNvPr>
          <p:cNvSpPr/>
          <p:nvPr/>
        </p:nvSpPr>
        <p:spPr>
          <a:xfrm>
            <a:off x="217714" y="217449"/>
            <a:ext cx="392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Advantage no. </a:t>
            </a:r>
            <a:r>
              <a:rPr lang="en-US" sz="3200">
                <a:latin typeface="Avenir" panose="02000503020000020003" pitchFamily="2" charset="0"/>
              </a:rPr>
              <a:t>4:</a:t>
            </a:r>
            <a:endParaRPr lang="en-US" sz="3200" dirty="0">
              <a:latin typeface="Avenir" panose="0200050302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FB1C0C-FB53-0DDE-E804-2EB46CCD5D67}"/>
              </a:ext>
            </a:extLst>
          </p:cNvPr>
          <p:cNvSpPr/>
          <p:nvPr/>
        </p:nvSpPr>
        <p:spPr>
          <a:xfrm>
            <a:off x="3890076" y="217449"/>
            <a:ext cx="8301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venir" panose="02000503020000020003" pitchFamily="2" charset="0"/>
              </a:rPr>
              <a:t>The Mass Function + Bias of Dynamical Halos is Easier to Model</a:t>
            </a:r>
          </a:p>
        </p:txBody>
      </p:sp>
    </p:spTree>
    <p:extLst>
      <p:ext uri="{BB962C8B-B14F-4D97-AF65-F5344CB8AC3E}">
        <p14:creationId xmlns:p14="http://schemas.microsoft.com/office/powerpoint/2010/main" val="374506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CABEB-8D06-FFCE-E677-A5F992A9D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2F73CD-D663-5629-A8F4-2D2467D01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1294667"/>
            <a:ext cx="5439240" cy="5439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1677D4C-01DE-48C7-FE0A-0952152FB130}"/>
                  </a:ext>
                </a:extLst>
              </p:cNvPr>
              <p:cNvSpPr/>
              <p:nvPr/>
            </p:nvSpPr>
            <p:spPr>
              <a:xfrm>
                <a:off x="5873108" y="1549066"/>
                <a:ext cx="580619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latin typeface="Avenir" panose="02000503020000020003" pitchFamily="2" charset="0"/>
                  </a:rPr>
                  <a:t>Excellent agreement with a mass-dependent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3000" dirty="0">
                    <a:latin typeface="Avenir" panose="02000503020000020003" pitchFamily="2" charset="0"/>
                  </a:rPr>
                  <a:t>.</a:t>
                </a:r>
                <a:endParaRPr lang="en-US" sz="3000" i="1" u="sng" dirty="0">
                  <a:latin typeface="Avenir" panose="02000503020000020003" pitchFamily="2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B92C4C-81F4-6A07-4AA8-004CAACB6A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108" y="1549066"/>
                <a:ext cx="5806190" cy="1015663"/>
              </a:xfrm>
              <a:prstGeom prst="rect">
                <a:avLst/>
              </a:prstGeom>
              <a:blipFill>
                <a:blip r:embed="rId3"/>
                <a:stretch>
                  <a:fillRect l="-2402" t="-6098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F4F54593-58C0-032B-1AB8-A0BAFD828862}"/>
              </a:ext>
            </a:extLst>
          </p:cNvPr>
          <p:cNvSpPr/>
          <p:nvPr/>
        </p:nvSpPr>
        <p:spPr>
          <a:xfrm>
            <a:off x="6206936" y="3642271"/>
            <a:ext cx="4794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venir" panose="02000503020000020003" pitchFamily="2" charset="0"/>
              </a:rPr>
              <a:t>Warning: </a:t>
            </a:r>
            <a:r>
              <a:rPr lang="en-US" sz="3000" dirty="0">
                <a:solidFill>
                  <a:srgbClr val="FF0000"/>
                </a:solidFill>
                <a:latin typeface="Avenir" panose="02000503020000020003" pitchFamily="2" charset="0"/>
              </a:rPr>
              <a:t>This breaks down at lower masses!</a:t>
            </a:r>
            <a:endParaRPr lang="en-US" sz="2400" i="1" u="sng" dirty="0">
              <a:solidFill>
                <a:srgbClr val="FF0000"/>
              </a:solidFill>
              <a:latin typeface="Avenir" panose="020005030200000200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0840F-5350-CF55-CF9D-1EF62F1F98D2}"/>
              </a:ext>
            </a:extLst>
          </p:cNvPr>
          <p:cNvSpPr/>
          <p:nvPr/>
        </p:nvSpPr>
        <p:spPr>
          <a:xfrm>
            <a:off x="217714" y="217449"/>
            <a:ext cx="392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Advantage no. </a:t>
            </a:r>
            <a:r>
              <a:rPr lang="en-US" sz="3200">
                <a:latin typeface="Avenir" panose="02000503020000020003" pitchFamily="2" charset="0"/>
              </a:rPr>
              <a:t>4:</a:t>
            </a:r>
            <a:endParaRPr lang="en-US" sz="3200" dirty="0">
              <a:latin typeface="Avenir" panose="0200050302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DB5F8-9679-F562-3DE6-EABC304A5840}"/>
              </a:ext>
            </a:extLst>
          </p:cNvPr>
          <p:cNvSpPr/>
          <p:nvPr/>
        </p:nvSpPr>
        <p:spPr>
          <a:xfrm>
            <a:off x="3890076" y="217449"/>
            <a:ext cx="8301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venir" panose="02000503020000020003" pitchFamily="2" charset="0"/>
              </a:rPr>
              <a:t>The Mass Function + Bias of Dynamical Halos is Easier to Model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E78A55-FA74-02ED-44C3-F3E1B8190847}"/>
              </a:ext>
            </a:extLst>
          </p:cNvPr>
          <p:cNvCxnSpPr/>
          <p:nvPr/>
        </p:nvCxnSpPr>
        <p:spPr>
          <a:xfrm flipV="1">
            <a:off x="8432800" y="2670629"/>
            <a:ext cx="0" cy="758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251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4FC3A9-B040-E0D5-D1E9-4232743999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365" b="50856"/>
          <a:stretch>
            <a:fillRect/>
          </a:stretch>
        </p:blipFill>
        <p:spPr>
          <a:xfrm>
            <a:off x="2154441" y="182379"/>
            <a:ext cx="8748021" cy="51376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4A04F-D8DA-90B2-D211-4BB4FAE45224}"/>
              </a:ext>
            </a:extLst>
          </p:cNvPr>
          <p:cNvSpPr/>
          <p:nvPr/>
        </p:nvSpPr>
        <p:spPr>
          <a:xfrm>
            <a:off x="3333212" y="1510963"/>
            <a:ext cx="6390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latin typeface="Chalkboard SE" panose="03050602040202020205" pitchFamily="66" charset="77"/>
                <a:ea typeface="Ayuthaya" pitchFamily="2" charset="-34"/>
                <a:cs typeface="Ayuthaya" pitchFamily="2" charset="-34"/>
              </a:rPr>
              <a:t>Wow! This is great!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A4950-0555-FC04-2C3E-584BEE7FCE3E}"/>
              </a:ext>
            </a:extLst>
          </p:cNvPr>
          <p:cNvSpPr/>
          <p:nvPr/>
        </p:nvSpPr>
        <p:spPr>
          <a:xfrm>
            <a:off x="8839200" y="1761649"/>
            <a:ext cx="244356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5073B8-EBE1-EF5D-9C4D-EA35E3C6F3EA}"/>
              </a:ext>
            </a:extLst>
          </p:cNvPr>
          <p:cNvSpPr/>
          <p:nvPr/>
        </p:nvSpPr>
        <p:spPr>
          <a:xfrm>
            <a:off x="3333213" y="2412968"/>
            <a:ext cx="63904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halkboard SE" panose="03050602040202020205" pitchFamily="66" charset="77"/>
              </a:rPr>
              <a:t>I will only use dynamical halos from now on!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67E78A-DE2F-45FD-4F43-4A2B2189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65" y="2311458"/>
            <a:ext cx="1823946" cy="43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31685-F311-6A89-9C7F-6A3F5AB87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5F4A79-FD86-0EB7-9D9F-96D99BEA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365" b="50856"/>
          <a:stretch>
            <a:fillRect/>
          </a:stretch>
        </p:blipFill>
        <p:spPr>
          <a:xfrm>
            <a:off x="2154442" y="182379"/>
            <a:ext cx="9908604" cy="51413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5F1E31-704D-6AB1-338E-E1802B7CC525}"/>
              </a:ext>
            </a:extLst>
          </p:cNvPr>
          <p:cNvSpPr/>
          <p:nvPr/>
        </p:nvSpPr>
        <p:spPr>
          <a:xfrm>
            <a:off x="8839200" y="1761649"/>
            <a:ext cx="244356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6CBF7C-4AC4-1B98-1408-588430C7A108}"/>
              </a:ext>
            </a:extLst>
          </p:cNvPr>
          <p:cNvSpPr/>
          <p:nvPr/>
        </p:nvSpPr>
        <p:spPr>
          <a:xfrm>
            <a:off x="4064624" y="1407706"/>
            <a:ext cx="6836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halkboard SE" panose="03050602040202020205" pitchFamily="66" charset="77"/>
              </a:rPr>
              <a:t>But wait a minute…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B02FD0-3965-937B-D9DA-2F7D5ACB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904" b="86023"/>
          <a:stretch>
            <a:fillRect/>
          </a:stretch>
        </p:blipFill>
        <p:spPr>
          <a:xfrm>
            <a:off x="1561379" y="2311459"/>
            <a:ext cx="640132" cy="607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907C8F-A9AE-C410-5D80-B3B93B9EF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01" y="3288322"/>
            <a:ext cx="2333668" cy="34114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3890B3-1EF1-2A46-E8C9-E65DEBC2C00E}"/>
              </a:ext>
            </a:extLst>
          </p:cNvPr>
          <p:cNvSpPr/>
          <p:nvPr/>
        </p:nvSpPr>
        <p:spPr>
          <a:xfrm>
            <a:off x="3769711" y="2396226"/>
            <a:ext cx="7045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halkboard SE" panose="03050602040202020205" pitchFamily="66" charset="77"/>
              </a:rPr>
              <a:t>Finding dynamical halos looks like a lot of work!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8C1335-A494-FBD5-22EE-A7BBFD228B42}"/>
              </a:ext>
            </a:extLst>
          </p:cNvPr>
          <p:cNvSpPr/>
          <p:nvPr/>
        </p:nvSpPr>
        <p:spPr>
          <a:xfrm>
            <a:off x="3513081" y="6025846"/>
            <a:ext cx="7939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latin typeface="Avenir" panose="02000503020000020003" pitchFamily="2" charset="0"/>
              </a:rPr>
              <a:t>E.g. Sparta, Strawberry, and Garcia et al. 2023.</a:t>
            </a:r>
          </a:p>
        </p:txBody>
      </p:sp>
    </p:spTree>
    <p:extLst>
      <p:ext uri="{BB962C8B-B14F-4D97-AF65-F5344CB8AC3E}">
        <p14:creationId xmlns:p14="http://schemas.microsoft.com/office/powerpoint/2010/main" val="4055592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156F8-A7F1-DF01-71C1-ECA7FAFC1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04B314-63AA-1657-F6A1-A2F5A2121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59" y="431805"/>
            <a:ext cx="9981081" cy="33190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80CE00-AEAF-BD3D-A5F2-8F1DFF2DB56A}"/>
              </a:ext>
            </a:extLst>
          </p:cNvPr>
          <p:cNvSpPr/>
          <p:nvPr/>
        </p:nvSpPr>
        <p:spPr>
          <a:xfrm>
            <a:off x="756138" y="4101494"/>
            <a:ext cx="10990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Avenir" panose="02000503020000020003" pitchFamily="2" charset="0"/>
              </a:rPr>
              <a:t>Parallelized post-processing of Rockstar catalogs  to produce a catalog of dynamical halos.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342C01-6FEA-1C0B-67E0-170838A1DD38}"/>
              </a:ext>
            </a:extLst>
          </p:cNvPr>
          <p:cNvSpPr/>
          <p:nvPr/>
        </p:nvSpPr>
        <p:spPr>
          <a:xfrm>
            <a:off x="756138" y="5279692"/>
            <a:ext cx="10990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Avenir" panose="02000503020000020003" pitchFamily="2" charset="0"/>
              </a:rPr>
              <a:t>Fast: e.g. Quijote post-processing takes 50 min for a 1024</a:t>
            </a:r>
            <a:r>
              <a:rPr lang="en-US" sz="3000" baseline="30000" dirty="0">
                <a:latin typeface="Avenir" panose="02000503020000020003" pitchFamily="2" charset="0"/>
              </a:rPr>
              <a:t>3</a:t>
            </a:r>
            <a:r>
              <a:rPr lang="en-US" sz="3000" dirty="0">
                <a:latin typeface="Avenir" panose="02000503020000020003" pitchFamily="2" charset="0"/>
              </a:rPr>
              <a:t> simulation using 50 cores on a server bought second-hand.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C7788-B995-8C5F-4EAE-8B9E583F33A9}"/>
              </a:ext>
            </a:extLst>
          </p:cNvPr>
          <p:cNvSpPr/>
          <p:nvPr/>
        </p:nvSpPr>
        <p:spPr>
          <a:xfrm>
            <a:off x="6385810" y="6457890"/>
            <a:ext cx="580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venir" panose="02000503020000020003" pitchFamily="2" charset="0"/>
              </a:rPr>
              <a:t>Salazar et al.,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4008430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C123F3-D916-2B9E-804F-FBCB1BD670A2}"/>
              </a:ext>
            </a:extLst>
          </p:cNvPr>
          <p:cNvSpPr/>
          <p:nvPr/>
        </p:nvSpPr>
        <p:spPr>
          <a:xfrm>
            <a:off x="6611813" y="707126"/>
            <a:ext cx="2221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Key idea: </a:t>
            </a:r>
            <a:endParaRPr lang="en-US" sz="3200" i="1" u="sng" dirty="0">
              <a:latin typeface="Avenir" panose="0200050302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FA2268-9DC7-D8CC-91A0-96DD954AAC44}"/>
              </a:ext>
            </a:extLst>
          </p:cNvPr>
          <p:cNvSpPr/>
          <p:nvPr/>
        </p:nvSpPr>
        <p:spPr>
          <a:xfrm>
            <a:off x="6611809" y="2942426"/>
            <a:ext cx="5433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Avenir" panose="02000503020000020003" pitchFamily="2" charset="0"/>
              </a:rPr>
              <a:t>Select orbiting particles with a KE energy cut.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5F6E09-253C-FF5E-3C69-01CA9708A16F}"/>
              </a:ext>
            </a:extLst>
          </p:cNvPr>
          <p:cNvSpPr/>
          <p:nvPr/>
        </p:nvSpPr>
        <p:spPr>
          <a:xfrm>
            <a:off x="6611810" y="1642953"/>
            <a:ext cx="54336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000" dirty="0">
                <a:latin typeface="Avenir" panose="02000503020000020003" pitchFamily="2" charset="0"/>
              </a:rPr>
              <a:t>Orbiting particles have less KE than infalling particles!</a:t>
            </a:r>
            <a:endParaRPr lang="en-US" sz="2600" i="1" u="sng" dirty="0">
              <a:latin typeface="Avenir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5B6463-1C54-101D-1305-AE7F8F03B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525"/>
            <a:ext cx="6353908" cy="63248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254739-CE2D-3B5E-C222-1B450083FFFF}"/>
              </a:ext>
            </a:extLst>
          </p:cNvPr>
          <p:cNvSpPr/>
          <p:nvPr/>
        </p:nvSpPr>
        <p:spPr>
          <a:xfrm>
            <a:off x="6611809" y="4395737"/>
            <a:ext cx="5433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" panose="02000503020000020003" pitchFamily="2" charset="0"/>
              </a:rPr>
              <a:t>KE can be self-calibrated from the simulation.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4A1FF6-4EC3-1E15-1419-8C7AD5BAAD70}"/>
              </a:ext>
            </a:extLst>
          </p:cNvPr>
          <p:cNvSpPr/>
          <p:nvPr/>
        </p:nvSpPr>
        <p:spPr>
          <a:xfrm>
            <a:off x="6385810" y="6457890"/>
            <a:ext cx="580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venir" panose="02000503020000020003" pitchFamily="2" charset="0"/>
              </a:rPr>
              <a:t>Salazar et al.,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1787884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6B573-A333-47D7-7343-060E009FDF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487"/>
          <a:stretch>
            <a:fillRect/>
          </a:stretch>
        </p:blipFill>
        <p:spPr>
          <a:xfrm>
            <a:off x="137160" y="746760"/>
            <a:ext cx="6431280" cy="4920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1BC4F8-AECF-64B1-7D05-F639E0C49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52" t="87949" b="110"/>
          <a:stretch>
            <a:fillRect/>
          </a:stretch>
        </p:blipFill>
        <p:spPr>
          <a:xfrm>
            <a:off x="1400990" y="5536438"/>
            <a:ext cx="5167450" cy="9710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418CA9-4459-BA3B-7CB6-3001501A5E15}"/>
              </a:ext>
            </a:extLst>
          </p:cNvPr>
          <p:cNvSpPr/>
          <p:nvPr/>
        </p:nvSpPr>
        <p:spPr>
          <a:xfrm>
            <a:off x="6726478" y="1660613"/>
            <a:ext cx="53283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000" dirty="0">
                <a:latin typeface="Avenir" panose="02000503020000020003" pitchFamily="2" charset="0"/>
              </a:rPr>
              <a:t>KE and orbit-based masses are tightly correlated.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425C6F-EDA1-6E67-E073-9604E756A395}"/>
              </a:ext>
            </a:extLst>
          </p:cNvPr>
          <p:cNvSpPr/>
          <p:nvPr/>
        </p:nvSpPr>
        <p:spPr>
          <a:xfrm>
            <a:off x="7205450" y="2875002"/>
            <a:ext cx="48493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venir" panose="02000503020000020003" pitchFamily="2" charset="0"/>
              </a:rPr>
              <a:t>5% offset with 5% scatter.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57381C-7465-00CC-4EDB-4344581EEC6C}"/>
              </a:ext>
            </a:extLst>
          </p:cNvPr>
          <p:cNvSpPr/>
          <p:nvPr/>
        </p:nvSpPr>
        <p:spPr>
          <a:xfrm>
            <a:off x="6385810" y="6457890"/>
            <a:ext cx="580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venir" panose="02000503020000020003" pitchFamily="2" charset="0"/>
              </a:rPr>
              <a:t>Salazar et al., in preparation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00EC5-FF6D-7A86-33EE-79F53EA96903}"/>
              </a:ext>
            </a:extLst>
          </p:cNvPr>
          <p:cNvSpPr/>
          <p:nvPr/>
        </p:nvSpPr>
        <p:spPr>
          <a:xfrm>
            <a:off x="6726478" y="854689"/>
            <a:ext cx="54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venir" panose="02000503020000020003" pitchFamily="2" charset="0"/>
              </a:rPr>
              <a:t>Oasis Results: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CC400D-6059-17F5-5BD5-A4622572B584}"/>
              </a:ext>
            </a:extLst>
          </p:cNvPr>
          <p:cNvSpPr/>
          <p:nvPr/>
        </p:nvSpPr>
        <p:spPr>
          <a:xfrm>
            <a:off x="7116577" y="4059251"/>
            <a:ext cx="4344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Avenir" panose="02000503020000020003" pitchFamily="2" charset="0"/>
              </a:rPr>
              <a:t>Mass functions also match within 5%</a:t>
            </a:r>
          </a:p>
        </p:txBody>
      </p:sp>
    </p:spTree>
    <p:extLst>
      <p:ext uri="{BB962C8B-B14F-4D97-AF65-F5344CB8AC3E}">
        <p14:creationId xmlns:p14="http://schemas.microsoft.com/office/powerpoint/2010/main" val="678849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69563-C6A7-0F8D-00FC-AA462B612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4082C2-BBA5-9890-3AED-B6F7C8267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23" y="1615458"/>
            <a:ext cx="10332916" cy="50963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B1969B-C7D3-C545-87F9-4A70B29373B0}"/>
              </a:ext>
            </a:extLst>
          </p:cNvPr>
          <p:cNvSpPr/>
          <p:nvPr/>
        </p:nvSpPr>
        <p:spPr>
          <a:xfrm>
            <a:off x="312856" y="434527"/>
            <a:ext cx="325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venir" panose="02000503020000020003" pitchFamily="2" charset="0"/>
              </a:rPr>
              <a:t>Oasis Results: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762DFF2-1C8B-172F-B408-7C81601FC8B7}"/>
                  </a:ext>
                </a:extLst>
              </p:cNvPr>
              <p:cNvSpPr/>
              <p:nvPr/>
            </p:nvSpPr>
            <p:spPr>
              <a:xfrm>
                <a:off x="3681045" y="434527"/>
                <a:ext cx="819809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latin typeface="Avenir" panose="02000503020000020003" pitchFamily="2" charset="0"/>
                  </a:rPr>
                  <a:t>Ran on 100 Quijote simulations spanning a range of flat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3000" dirty="0">
                    <a:latin typeface="Avenir" panose="02000503020000020003" pitchFamily="2" charset="0"/>
                  </a:rPr>
                  <a:t>CDM cosmologies.</a:t>
                </a:r>
                <a:endParaRPr lang="en-US" sz="3000" i="1" u="sng" dirty="0">
                  <a:latin typeface="Avenir" panose="02000503020000020003" pitchFamily="2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762DFF2-1C8B-172F-B408-7C81601FC8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045" y="434527"/>
                <a:ext cx="8198099" cy="1015663"/>
              </a:xfrm>
              <a:prstGeom prst="rect">
                <a:avLst/>
              </a:prstGeom>
              <a:blipFill>
                <a:blip r:embed="rId3"/>
                <a:stretch>
                  <a:fillRect l="-1700" t="-7407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8533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DECC1-A624-776A-29F9-319363C61B75}"/>
              </a:ext>
            </a:extLst>
          </p:cNvPr>
          <p:cNvSpPr/>
          <p:nvPr/>
        </p:nvSpPr>
        <p:spPr>
          <a:xfrm>
            <a:off x="5578279" y="329596"/>
            <a:ext cx="325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venir" panose="02000503020000020003" pitchFamily="2" charset="0"/>
              </a:rPr>
              <a:t>Oasis Results: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C2987-0F30-D6DC-31F0-74BBAEA38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4565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107539-645A-CD44-DBD8-46D2A559E478}"/>
              </a:ext>
            </a:extLst>
          </p:cNvPr>
          <p:cNvSpPr/>
          <p:nvPr/>
        </p:nvSpPr>
        <p:spPr>
          <a:xfrm>
            <a:off x="5709145" y="1930243"/>
            <a:ext cx="5749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" panose="02000503020000020003" pitchFamily="2" charset="0"/>
              </a:rPr>
              <a:t>Approximately Press-Schechter</a:t>
            </a:r>
            <a:endParaRPr lang="en-US" sz="2800" i="1" u="sng" dirty="0">
              <a:latin typeface="Avenir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02B335-7D97-89FA-2C1A-46E8436494A1}"/>
              </a:ext>
            </a:extLst>
          </p:cNvPr>
          <p:cNvSpPr/>
          <p:nvPr/>
        </p:nvSpPr>
        <p:spPr>
          <a:xfrm>
            <a:off x="5578279" y="1229889"/>
            <a:ext cx="6362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venir" panose="02000503020000020003" pitchFamily="2" charset="0"/>
              </a:rPr>
              <a:t>High mass end of the mass-function is:</a:t>
            </a:r>
            <a:endParaRPr lang="en-US" sz="2800" i="1" u="sng" dirty="0">
              <a:latin typeface="Avenir" panose="02000503020000020003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064A86-2B91-C517-6B0D-303932C93A04}"/>
              </a:ext>
            </a:extLst>
          </p:cNvPr>
          <p:cNvCxnSpPr>
            <a:cxnSpLocks/>
          </p:cNvCxnSpPr>
          <p:nvPr/>
        </p:nvCxnSpPr>
        <p:spPr>
          <a:xfrm>
            <a:off x="1129896" y="5296878"/>
            <a:ext cx="412936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D45F81-65B0-5BFB-21ED-040AF6BFCA95}"/>
              </a:ext>
            </a:extLst>
          </p:cNvPr>
          <p:cNvCxnSpPr>
            <a:cxnSpLocks/>
          </p:cNvCxnSpPr>
          <p:nvPr/>
        </p:nvCxnSpPr>
        <p:spPr>
          <a:xfrm>
            <a:off x="1129896" y="4807835"/>
            <a:ext cx="412936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D3B4612-E9FC-09E5-7B98-DD8EE2FC6907}"/>
                  </a:ext>
                </a:extLst>
              </p:cNvPr>
              <p:cNvSpPr/>
              <p:nvPr/>
            </p:nvSpPr>
            <p:spPr>
              <a:xfrm>
                <a:off x="5709144" y="2595377"/>
                <a:ext cx="574938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venir" panose="02000503020000020003" pitchFamily="2" charset="0"/>
                  </a:rPr>
                  <a:t>Approximately universal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≈1.52.</m:t>
                    </m:r>
                  </m:oMath>
                </a14:m>
                <a:endParaRPr lang="en-US" sz="2800" i="1" u="sng" dirty="0">
                  <a:latin typeface="Avenir" panose="02000503020000020003" pitchFamily="2" charset="0"/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D3B4612-E9FC-09E5-7B98-DD8EE2FC69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144" y="2595377"/>
                <a:ext cx="5749380" cy="954107"/>
              </a:xfrm>
              <a:prstGeom prst="rect">
                <a:avLst/>
              </a:prstGeom>
              <a:blipFill>
                <a:blip r:embed="rId3"/>
                <a:stretch>
                  <a:fillRect l="-1762" t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84CB5758-279F-AC7B-6310-46FEE26F244D}"/>
              </a:ext>
            </a:extLst>
          </p:cNvPr>
          <p:cNvSpPr/>
          <p:nvPr/>
        </p:nvSpPr>
        <p:spPr>
          <a:xfrm>
            <a:off x="5709144" y="4342771"/>
            <a:ext cx="60672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" panose="02000503020000020003" pitchFamily="2" charset="0"/>
              </a:rPr>
              <a:t>Difference from PS is </a:t>
            </a:r>
            <a:r>
              <a:rPr lang="en-US" sz="2800" i="1" dirty="0">
                <a:latin typeface="Avenir" panose="02000503020000020003" pitchFamily="2" charset="0"/>
              </a:rPr>
              <a:t>not</a:t>
            </a:r>
            <a:r>
              <a:rPr lang="en-US" sz="2800" dirty="0">
                <a:latin typeface="Avenir" panose="02000503020000020003" pitchFamily="2" charset="0"/>
              </a:rPr>
              <a:t> due to a running threshold for collapse!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2331C4E-3F95-CB7D-1D5E-2D17F2317849}"/>
              </a:ext>
            </a:extLst>
          </p:cNvPr>
          <p:cNvSpPr/>
          <p:nvPr/>
        </p:nvSpPr>
        <p:spPr>
          <a:xfrm>
            <a:off x="1153391" y="426027"/>
            <a:ext cx="1361209" cy="571500"/>
          </a:xfrm>
          <a:custGeom>
            <a:avLst/>
            <a:gdLst>
              <a:gd name="connsiteX0" fmla="*/ 1361209 w 1361209"/>
              <a:gd name="connsiteY0" fmla="*/ 571500 h 571500"/>
              <a:gd name="connsiteX1" fmla="*/ 529936 w 1361209"/>
              <a:gd name="connsiteY1" fmla="*/ 145473 h 571500"/>
              <a:gd name="connsiteX2" fmla="*/ 0 w 1361209"/>
              <a:gd name="connsiteY2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1209" h="571500">
                <a:moveTo>
                  <a:pt x="1361209" y="571500"/>
                </a:moveTo>
                <a:cubicBezTo>
                  <a:pt x="1059006" y="406111"/>
                  <a:pt x="756804" y="240723"/>
                  <a:pt x="529936" y="145473"/>
                </a:cubicBezTo>
                <a:cubicBezTo>
                  <a:pt x="303068" y="50223"/>
                  <a:pt x="151534" y="25111"/>
                  <a:pt x="0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5A1376-3B99-A3B8-2FA4-E1A40241317A}"/>
              </a:ext>
            </a:extLst>
          </p:cNvPr>
          <p:cNvSpPr/>
          <p:nvPr/>
        </p:nvSpPr>
        <p:spPr>
          <a:xfrm>
            <a:off x="5709144" y="4138863"/>
            <a:ext cx="6067219" cy="1359569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07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A7BA9-E46F-D9ED-A6FC-66F8DA845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56"/>
          <a:stretch>
            <a:fillRect/>
          </a:stretch>
        </p:blipFill>
        <p:spPr>
          <a:xfrm>
            <a:off x="0" y="126576"/>
            <a:ext cx="5474787" cy="67314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FAECC3-4848-3350-310C-1D2AE13A8BF0}"/>
              </a:ext>
            </a:extLst>
          </p:cNvPr>
          <p:cNvSpPr/>
          <p:nvPr/>
        </p:nvSpPr>
        <p:spPr>
          <a:xfrm>
            <a:off x="2737393" y="126576"/>
            <a:ext cx="1050836" cy="120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DB6AC4-5D04-6605-04D9-99542A257478}"/>
              </a:ext>
            </a:extLst>
          </p:cNvPr>
          <p:cNvSpPr/>
          <p:nvPr/>
        </p:nvSpPr>
        <p:spPr>
          <a:xfrm>
            <a:off x="5898966" y="1303586"/>
            <a:ext cx="5771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venir" panose="02000503020000020003" pitchFamily="2" charset="0"/>
              </a:rPr>
              <a:t>Low mass end of the mass function is </a:t>
            </a:r>
            <a:r>
              <a:rPr lang="en-US" sz="3000" i="1" dirty="0">
                <a:latin typeface="Avenir" panose="02000503020000020003" pitchFamily="2" charset="0"/>
              </a:rPr>
              <a:t>not </a:t>
            </a:r>
            <a:r>
              <a:rPr lang="en-US" sz="3000" dirty="0">
                <a:latin typeface="Avenir" panose="02000503020000020003" pitchFamily="2" charset="0"/>
              </a:rPr>
              <a:t>Press-Schechter.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59B7A1-4F3A-C0DE-D5BB-6EC11E17782C}"/>
              </a:ext>
            </a:extLst>
          </p:cNvPr>
          <p:cNvSpPr/>
          <p:nvPr/>
        </p:nvSpPr>
        <p:spPr>
          <a:xfrm>
            <a:off x="5898966" y="4360849"/>
            <a:ext cx="55947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venir" panose="02000503020000020003" pitchFamily="2" charset="0"/>
              </a:rPr>
              <a:t>Standard generalization works: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69D07C-8498-06F2-AD9F-EA3DD55C8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78" y="5053648"/>
            <a:ext cx="4902200" cy="4318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9E228EF-ED53-48F1-7136-69491D1CE5DC}"/>
              </a:ext>
            </a:extLst>
          </p:cNvPr>
          <p:cNvSpPr/>
          <p:nvPr/>
        </p:nvSpPr>
        <p:spPr>
          <a:xfrm>
            <a:off x="6385810" y="6457890"/>
            <a:ext cx="580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venir" panose="02000503020000020003" pitchFamily="2" charset="0"/>
              </a:rPr>
              <a:t>Salazar et al., in preparation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FA557F-B96F-89B7-7C8F-261290D3A16B}"/>
              </a:ext>
            </a:extLst>
          </p:cNvPr>
          <p:cNvSpPr/>
          <p:nvPr/>
        </p:nvSpPr>
        <p:spPr>
          <a:xfrm>
            <a:off x="5928210" y="434527"/>
            <a:ext cx="54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venir" panose="02000503020000020003" pitchFamily="2" charset="0"/>
              </a:rPr>
              <a:t>Oasis Results: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9220C8-A755-D647-A6F2-F471626C75AC}"/>
              </a:ext>
            </a:extLst>
          </p:cNvPr>
          <p:cNvCxnSpPr/>
          <p:nvPr/>
        </p:nvCxnSpPr>
        <p:spPr>
          <a:xfrm flipH="1">
            <a:off x="4452555" y="1811417"/>
            <a:ext cx="11842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9E5DF0C-4B76-CFEC-86F5-906736DD01E5}"/>
              </a:ext>
            </a:extLst>
          </p:cNvPr>
          <p:cNvSpPr/>
          <p:nvPr/>
        </p:nvSpPr>
        <p:spPr>
          <a:xfrm>
            <a:off x="5928210" y="2491928"/>
            <a:ext cx="5771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000" dirty="0">
                <a:latin typeface="Avenir" panose="02000503020000020003" pitchFamily="2" charset="0"/>
              </a:rPr>
              <a:t>Can’t be accommodated by a running collapse threshold.</a:t>
            </a:r>
            <a:endParaRPr lang="en-US" sz="3000" i="1" u="sng" dirty="0"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17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352A4-3326-ACD0-0BDA-B6BC95B04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87C8E-6729-8031-E25F-FC86AB56D2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96"/>
          <a:stretch>
            <a:fillRect/>
          </a:stretch>
        </p:blipFill>
        <p:spPr>
          <a:xfrm>
            <a:off x="2213272" y="1245799"/>
            <a:ext cx="6916810" cy="552024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8EEEF6C7-317D-A1A7-FE2C-A7291A2D8BC0}"/>
              </a:ext>
            </a:extLst>
          </p:cNvPr>
          <p:cNvSpPr/>
          <p:nvPr/>
        </p:nvSpPr>
        <p:spPr>
          <a:xfrm>
            <a:off x="5379032" y="1806233"/>
            <a:ext cx="3488259" cy="3168921"/>
          </a:xfrm>
          <a:custGeom>
            <a:avLst/>
            <a:gdLst>
              <a:gd name="connsiteX0" fmla="*/ 3112303 w 3202863"/>
              <a:gd name="connsiteY0" fmla="*/ 110853 h 3155564"/>
              <a:gd name="connsiteX1" fmla="*/ 2348374 w 3202863"/>
              <a:gd name="connsiteY1" fmla="*/ 1233597 h 3155564"/>
              <a:gd name="connsiteX2" fmla="*/ 1318227 w 3202863"/>
              <a:gd name="connsiteY2" fmla="*/ 1858630 h 3155564"/>
              <a:gd name="connsiteX3" fmla="*/ 808941 w 3202863"/>
              <a:gd name="connsiteY3" fmla="*/ 2090123 h 3155564"/>
              <a:gd name="connsiteX4" fmla="*/ 241782 w 3202863"/>
              <a:gd name="connsiteY4" fmla="*/ 2448939 h 3155564"/>
              <a:gd name="connsiteX5" fmla="*/ 10288 w 3202863"/>
              <a:gd name="connsiteY5" fmla="*/ 2877202 h 3155564"/>
              <a:gd name="connsiteX6" fmla="*/ 195483 w 3202863"/>
              <a:gd name="connsiteY6" fmla="*/ 3143420 h 3155564"/>
              <a:gd name="connsiteX7" fmla="*/ 1491848 w 3202863"/>
              <a:gd name="connsiteY7" fmla="*/ 2483663 h 3155564"/>
              <a:gd name="connsiteX8" fmla="*/ 2302075 w 3202863"/>
              <a:gd name="connsiteY8" fmla="*/ 1916503 h 3155564"/>
              <a:gd name="connsiteX9" fmla="*/ 2857660 w 3202863"/>
              <a:gd name="connsiteY9" fmla="*/ 1418792 h 3155564"/>
              <a:gd name="connsiteX10" fmla="*/ 3112303 w 3202863"/>
              <a:gd name="connsiteY10" fmla="*/ 1499815 h 3155564"/>
              <a:gd name="connsiteX11" fmla="*/ 3181751 w 3202863"/>
              <a:gd name="connsiteY11" fmla="*/ 1430367 h 3155564"/>
              <a:gd name="connsiteX12" fmla="*/ 3193326 w 3202863"/>
              <a:gd name="connsiteY12" fmla="*/ 191875 h 3155564"/>
              <a:gd name="connsiteX13" fmla="*/ 3112303 w 3202863"/>
              <a:gd name="connsiteY13" fmla="*/ 110853 h 315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2863" h="3155564">
                <a:moveTo>
                  <a:pt x="3112303" y="110853"/>
                </a:moveTo>
                <a:cubicBezTo>
                  <a:pt x="2971478" y="284473"/>
                  <a:pt x="2647387" y="942301"/>
                  <a:pt x="2348374" y="1233597"/>
                </a:cubicBezTo>
                <a:cubicBezTo>
                  <a:pt x="2049361" y="1524893"/>
                  <a:pt x="1574799" y="1715876"/>
                  <a:pt x="1318227" y="1858630"/>
                </a:cubicBezTo>
                <a:cubicBezTo>
                  <a:pt x="1061655" y="2001384"/>
                  <a:pt x="988348" y="1991738"/>
                  <a:pt x="808941" y="2090123"/>
                </a:cubicBezTo>
                <a:cubicBezTo>
                  <a:pt x="629534" y="2188508"/>
                  <a:pt x="374891" y="2317759"/>
                  <a:pt x="241782" y="2448939"/>
                </a:cubicBezTo>
                <a:cubicBezTo>
                  <a:pt x="108673" y="2580119"/>
                  <a:pt x="18004" y="2761455"/>
                  <a:pt x="10288" y="2877202"/>
                </a:cubicBezTo>
                <a:cubicBezTo>
                  <a:pt x="2572" y="2992949"/>
                  <a:pt x="-51444" y="3209010"/>
                  <a:pt x="195483" y="3143420"/>
                </a:cubicBezTo>
                <a:cubicBezTo>
                  <a:pt x="442410" y="3077830"/>
                  <a:pt x="1140749" y="2688149"/>
                  <a:pt x="1491848" y="2483663"/>
                </a:cubicBezTo>
                <a:cubicBezTo>
                  <a:pt x="1842947" y="2279177"/>
                  <a:pt x="2074440" y="2093982"/>
                  <a:pt x="2302075" y="1916503"/>
                </a:cubicBezTo>
                <a:cubicBezTo>
                  <a:pt x="2529710" y="1739024"/>
                  <a:pt x="2722622" y="1488240"/>
                  <a:pt x="2857660" y="1418792"/>
                </a:cubicBezTo>
                <a:cubicBezTo>
                  <a:pt x="2992698" y="1349344"/>
                  <a:pt x="3112303" y="1499815"/>
                  <a:pt x="3112303" y="1499815"/>
                </a:cubicBezTo>
                <a:cubicBezTo>
                  <a:pt x="3166318" y="1501744"/>
                  <a:pt x="3168247" y="1648357"/>
                  <a:pt x="3181751" y="1430367"/>
                </a:cubicBezTo>
                <a:cubicBezTo>
                  <a:pt x="3195255" y="1212377"/>
                  <a:pt x="3201042" y="413723"/>
                  <a:pt x="3193326" y="191875"/>
                </a:cubicBezTo>
                <a:cubicBezTo>
                  <a:pt x="3185610" y="-29973"/>
                  <a:pt x="3253128" y="-62767"/>
                  <a:pt x="3112303" y="110853"/>
                </a:cubicBezTo>
                <a:close/>
              </a:path>
            </a:pathLst>
          </a:custGeom>
          <a:noFill/>
          <a:ln w="50800">
            <a:solidFill>
              <a:srgbClr val="002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4BFB55-3664-2E93-7BB5-29091035A421}"/>
              </a:ext>
            </a:extLst>
          </p:cNvPr>
          <p:cNvSpPr/>
          <p:nvPr/>
        </p:nvSpPr>
        <p:spPr>
          <a:xfrm>
            <a:off x="540231" y="1675109"/>
            <a:ext cx="1673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enir" panose="02000503020000020003" pitchFamily="2" charset="0"/>
              </a:rPr>
              <a:t>This is a halo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9A2649-F2AB-B138-4C94-55B68681D467}"/>
              </a:ext>
            </a:extLst>
          </p:cNvPr>
          <p:cNvSpPr/>
          <p:nvPr/>
        </p:nvSpPr>
        <p:spPr>
          <a:xfrm>
            <a:off x="9446369" y="4747816"/>
            <a:ext cx="21758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6A6"/>
                </a:solidFill>
                <a:latin typeface="Avenir" panose="02000503020000020003" pitchFamily="2" charset="0"/>
              </a:rPr>
              <a:t>This is not a halo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970A0D2-CF0E-14E0-A284-1A3794180040}"/>
              </a:ext>
            </a:extLst>
          </p:cNvPr>
          <p:cNvSpPr/>
          <p:nvPr/>
        </p:nvSpPr>
        <p:spPr>
          <a:xfrm>
            <a:off x="3356272" y="1628094"/>
            <a:ext cx="3898564" cy="3658331"/>
          </a:xfrm>
          <a:custGeom>
            <a:avLst/>
            <a:gdLst>
              <a:gd name="connsiteX0" fmla="*/ 3600315 w 3663021"/>
              <a:gd name="connsiteY0" fmla="*/ 877902 h 3079923"/>
              <a:gd name="connsiteX1" fmla="*/ 2503035 w 3663021"/>
              <a:gd name="connsiteY1" fmla="*/ 2706702 h 3079923"/>
              <a:gd name="connsiteX2" fmla="*/ 445635 w 3663021"/>
              <a:gd name="connsiteY2" fmla="*/ 2859102 h 3079923"/>
              <a:gd name="connsiteX3" fmla="*/ 232275 w 3663021"/>
              <a:gd name="connsiteY3" fmla="*/ 222582 h 3079923"/>
              <a:gd name="connsiteX4" fmla="*/ 3173595 w 3663021"/>
              <a:gd name="connsiteY4" fmla="*/ 222582 h 3079923"/>
              <a:gd name="connsiteX5" fmla="*/ 3600315 w 3663021"/>
              <a:gd name="connsiteY5" fmla="*/ 877902 h 307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3021" h="3079923">
                <a:moveTo>
                  <a:pt x="3600315" y="877902"/>
                </a:moveTo>
                <a:cubicBezTo>
                  <a:pt x="3488555" y="1291922"/>
                  <a:pt x="3028815" y="2376502"/>
                  <a:pt x="2503035" y="2706702"/>
                </a:cubicBezTo>
                <a:cubicBezTo>
                  <a:pt x="1977255" y="3036902"/>
                  <a:pt x="824095" y="3273122"/>
                  <a:pt x="445635" y="2859102"/>
                </a:cubicBezTo>
                <a:cubicBezTo>
                  <a:pt x="67175" y="2445082"/>
                  <a:pt x="-222385" y="662002"/>
                  <a:pt x="232275" y="222582"/>
                </a:cubicBezTo>
                <a:cubicBezTo>
                  <a:pt x="686935" y="-216838"/>
                  <a:pt x="2617335" y="110822"/>
                  <a:pt x="3173595" y="222582"/>
                </a:cubicBezTo>
                <a:cubicBezTo>
                  <a:pt x="3729855" y="334342"/>
                  <a:pt x="3712075" y="463882"/>
                  <a:pt x="3600315" y="877902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68B38A-6B8D-B9E2-1992-8DC9EF4EA507}"/>
              </a:ext>
            </a:extLst>
          </p:cNvPr>
          <p:cNvCxnSpPr>
            <a:cxnSpLocks/>
          </p:cNvCxnSpPr>
          <p:nvPr/>
        </p:nvCxnSpPr>
        <p:spPr>
          <a:xfrm flipH="1" flipV="1">
            <a:off x="7547272" y="3547039"/>
            <a:ext cx="1899097" cy="1428115"/>
          </a:xfrm>
          <a:prstGeom prst="straightConnector1">
            <a:avLst/>
          </a:prstGeom>
          <a:ln w="76200">
            <a:solidFill>
              <a:srgbClr val="0026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220B1E-C383-28FF-82BA-03AC53DD0CBE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213272" y="2213718"/>
            <a:ext cx="2234628" cy="5481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4ACF52-8A23-090A-DC9B-651416360160}"/>
              </a:ext>
            </a:extLst>
          </p:cNvPr>
          <p:cNvCxnSpPr/>
          <p:nvPr/>
        </p:nvCxnSpPr>
        <p:spPr>
          <a:xfrm>
            <a:off x="3356272" y="1245799"/>
            <a:ext cx="5511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5591B23-D321-0FF9-24F9-D2C69402C8E4}"/>
              </a:ext>
            </a:extLst>
          </p:cNvPr>
          <p:cNvSpPr/>
          <p:nvPr/>
        </p:nvSpPr>
        <p:spPr>
          <a:xfrm>
            <a:off x="354080" y="131821"/>
            <a:ext cx="11268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venir" panose="02000503020000020003" pitchFamily="2" charset="0"/>
              </a:rPr>
              <a:t>What is a Halo?</a:t>
            </a:r>
          </a:p>
        </p:txBody>
      </p:sp>
    </p:spTree>
    <p:extLst>
      <p:ext uri="{BB962C8B-B14F-4D97-AF65-F5344CB8AC3E}">
        <p14:creationId xmlns:p14="http://schemas.microsoft.com/office/powerpoint/2010/main" val="87676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0745E-FD66-4A0B-BBEF-E1AB05A84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2EEFBC-4FAB-4CA2-A136-9F2C4B7CC4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96"/>
          <a:stretch>
            <a:fillRect/>
          </a:stretch>
        </p:blipFill>
        <p:spPr>
          <a:xfrm>
            <a:off x="1935480" y="1127760"/>
            <a:ext cx="6916810" cy="552024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EF109858-985E-A77E-3113-815646CCA3D9}"/>
              </a:ext>
            </a:extLst>
          </p:cNvPr>
          <p:cNvSpPr/>
          <p:nvPr/>
        </p:nvSpPr>
        <p:spPr>
          <a:xfrm>
            <a:off x="5101240" y="1688194"/>
            <a:ext cx="3488259" cy="3168921"/>
          </a:xfrm>
          <a:custGeom>
            <a:avLst/>
            <a:gdLst>
              <a:gd name="connsiteX0" fmla="*/ 3112303 w 3202863"/>
              <a:gd name="connsiteY0" fmla="*/ 110853 h 3155564"/>
              <a:gd name="connsiteX1" fmla="*/ 2348374 w 3202863"/>
              <a:gd name="connsiteY1" fmla="*/ 1233597 h 3155564"/>
              <a:gd name="connsiteX2" fmla="*/ 1318227 w 3202863"/>
              <a:gd name="connsiteY2" fmla="*/ 1858630 h 3155564"/>
              <a:gd name="connsiteX3" fmla="*/ 808941 w 3202863"/>
              <a:gd name="connsiteY3" fmla="*/ 2090123 h 3155564"/>
              <a:gd name="connsiteX4" fmla="*/ 241782 w 3202863"/>
              <a:gd name="connsiteY4" fmla="*/ 2448939 h 3155564"/>
              <a:gd name="connsiteX5" fmla="*/ 10288 w 3202863"/>
              <a:gd name="connsiteY5" fmla="*/ 2877202 h 3155564"/>
              <a:gd name="connsiteX6" fmla="*/ 195483 w 3202863"/>
              <a:gd name="connsiteY6" fmla="*/ 3143420 h 3155564"/>
              <a:gd name="connsiteX7" fmla="*/ 1491848 w 3202863"/>
              <a:gd name="connsiteY7" fmla="*/ 2483663 h 3155564"/>
              <a:gd name="connsiteX8" fmla="*/ 2302075 w 3202863"/>
              <a:gd name="connsiteY8" fmla="*/ 1916503 h 3155564"/>
              <a:gd name="connsiteX9" fmla="*/ 2857660 w 3202863"/>
              <a:gd name="connsiteY9" fmla="*/ 1418792 h 3155564"/>
              <a:gd name="connsiteX10" fmla="*/ 3112303 w 3202863"/>
              <a:gd name="connsiteY10" fmla="*/ 1499815 h 3155564"/>
              <a:gd name="connsiteX11" fmla="*/ 3181751 w 3202863"/>
              <a:gd name="connsiteY11" fmla="*/ 1430367 h 3155564"/>
              <a:gd name="connsiteX12" fmla="*/ 3193326 w 3202863"/>
              <a:gd name="connsiteY12" fmla="*/ 191875 h 3155564"/>
              <a:gd name="connsiteX13" fmla="*/ 3112303 w 3202863"/>
              <a:gd name="connsiteY13" fmla="*/ 110853 h 315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2863" h="3155564">
                <a:moveTo>
                  <a:pt x="3112303" y="110853"/>
                </a:moveTo>
                <a:cubicBezTo>
                  <a:pt x="2971478" y="284473"/>
                  <a:pt x="2647387" y="942301"/>
                  <a:pt x="2348374" y="1233597"/>
                </a:cubicBezTo>
                <a:cubicBezTo>
                  <a:pt x="2049361" y="1524893"/>
                  <a:pt x="1574799" y="1715876"/>
                  <a:pt x="1318227" y="1858630"/>
                </a:cubicBezTo>
                <a:cubicBezTo>
                  <a:pt x="1061655" y="2001384"/>
                  <a:pt x="988348" y="1991738"/>
                  <a:pt x="808941" y="2090123"/>
                </a:cubicBezTo>
                <a:cubicBezTo>
                  <a:pt x="629534" y="2188508"/>
                  <a:pt x="374891" y="2317759"/>
                  <a:pt x="241782" y="2448939"/>
                </a:cubicBezTo>
                <a:cubicBezTo>
                  <a:pt x="108673" y="2580119"/>
                  <a:pt x="18004" y="2761455"/>
                  <a:pt x="10288" y="2877202"/>
                </a:cubicBezTo>
                <a:cubicBezTo>
                  <a:pt x="2572" y="2992949"/>
                  <a:pt x="-51444" y="3209010"/>
                  <a:pt x="195483" y="3143420"/>
                </a:cubicBezTo>
                <a:cubicBezTo>
                  <a:pt x="442410" y="3077830"/>
                  <a:pt x="1140749" y="2688149"/>
                  <a:pt x="1491848" y="2483663"/>
                </a:cubicBezTo>
                <a:cubicBezTo>
                  <a:pt x="1842947" y="2279177"/>
                  <a:pt x="2074440" y="2093982"/>
                  <a:pt x="2302075" y="1916503"/>
                </a:cubicBezTo>
                <a:cubicBezTo>
                  <a:pt x="2529710" y="1739024"/>
                  <a:pt x="2722622" y="1488240"/>
                  <a:pt x="2857660" y="1418792"/>
                </a:cubicBezTo>
                <a:cubicBezTo>
                  <a:pt x="2992698" y="1349344"/>
                  <a:pt x="3112303" y="1499815"/>
                  <a:pt x="3112303" y="1499815"/>
                </a:cubicBezTo>
                <a:cubicBezTo>
                  <a:pt x="3166318" y="1501744"/>
                  <a:pt x="3168247" y="1648357"/>
                  <a:pt x="3181751" y="1430367"/>
                </a:cubicBezTo>
                <a:cubicBezTo>
                  <a:pt x="3195255" y="1212377"/>
                  <a:pt x="3201042" y="413723"/>
                  <a:pt x="3193326" y="191875"/>
                </a:cubicBezTo>
                <a:cubicBezTo>
                  <a:pt x="3185610" y="-29973"/>
                  <a:pt x="3253128" y="-62767"/>
                  <a:pt x="3112303" y="110853"/>
                </a:cubicBezTo>
                <a:close/>
              </a:path>
            </a:pathLst>
          </a:custGeom>
          <a:noFill/>
          <a:ln w="50800">
            <a:solidFill>
              <a:srgbClr val="002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E10C4D-73D0-B3B6-51E2-31AB7F923E0A}"/>
              </a:ext>
            </a:extLst>
          </p:cNvPr>
          <p:cNvSpPr/>
          <p:nvPr/>
        </p:nvSpPr>
        <p:spPr>
          <a:xfrm>
            <a:off x="262439" y="1557070"/>
            <a:ext cx="1673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enir" panose="02000503020000020003" pitchFamily="2" charset="0"/>
              </a:rPr>
              <a:t>This is a halo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59749B-22F0-65C4-11F7-46279AA4137F}"/>
              </a:ext>
            </a:extLst>
          </p:cNvPr>
          <p:cNvSpPr/>
          <p:nvPr/>
        </p:nvSpPr>
        <p:spPr>
          <a:xfrm>
            <a:off x="9168577" y="4629777"/>
            <a:ext cx="21758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6A6"/>
                </a:solidFill>
                <a:latin typeface="Avenir" panose="02000503020000020003" pitchFamily="2" charset="0"/>
              </a:rPr>
              <a:t>This is not a halo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DBA2399-B577-7066-A2FD-493A79DF0222}"/>
              </a:ext>
            </a:extLst>
          </p:cNvPr>
          <p:cNvSpPr/>
          <p:nvPr/>
        </p:nvSpPr>
        <p:spPr>
          <a:xfrm>
            <a:off x="3078480" y="1510055"/>
            <a:ext cx="3898564" cy="3658331"/>
          </a:xfrm>
          <a:custGeom>
            <a:avLst/>
            <a:gdLst>
              <a:gd name="connsiteX0" fmla="*/ 3600315 w 3663021"/>
              <a:gd name="connsiteY0" fmla="*/ 877902 h 3079923"/>
              <a:gd name="connsiteX1" fmla="*/ 2503035 w 3663021"/>
              <a:gd name="connsiteY1" fmla="*/ 2706702 h 3079923"/>
              <a:gd name="connsiteX2" fmla="*/ 445635 w 3663021"/>
              <a:gd name="connsiteY2" fmla="*/ 2859102 h 3079923"/>
              <a:gd name="connsiteX3" fmla="*/ 232275 w 3663021"/>
              <a:gd name="connsiteY3" fmla="*/ 222582 h 3079923"/>
              <a:gd name="connsiteX4" fmla="*/ 3173595 w 3663021"/>
              <a:gd name="connsiteY4" fmla="*/ 222582 h 3079923"/>
              <a:gd name="connsiteX5" fmla="*/ 3600315 w 3663021"/>
              <a:gd name="connsiteY5" fmla="*/ 877902 h 307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3021" h="3079923">
                <a:moveTo>
                  <a:pt x="3600315" y="877902"/>
                </a:moveTo>
                <a:cubicBezTo>
                  <a:pt x="3488555" y="1291922"/>
                  <a:pt x="3028815" y="2376502"/>
                  <a:pt x="2503035" y="2706702"/>
                </a:cubicBezTo>
                <a:cubicBezTo>
                  <a:pt x="1977255" y="3036902"/>
                  <a:pt x="824095" y="3273122"/>
                  <a:pt x="445635" y="2859102"/>
                </a:cubicBezTo>
                <a:cubicBezTo>
                  <a:pt x="67175" y="2445082"/>
                  <a:pt x="-222385" y="662002"/>
                  <a:pt x="232275" y="222582"/>
                </a:cubicBezTo>
                <a:cubicBezTo>
                  <a:pt x="686935" y="-216838"/>
                  <a:pt x="2617335" y="110822"/>
                  <a:pt x="3173595" y="222582"/>
                </a:cubicBezTo>
                <a:cubicBezTo>
                  <a:pt x="3729855" y="334342"/>
                  <a:pt x="3712075" y="463882"/>
                  <a:pt x="3600315" y="877902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7B0BBF1-D340-DB6E-3123-D49539F010DA}"/>
              </a:ext>
            </a:extLst>
          </p:cNvPr>
          <p:cNvCxnSpPr>
            <a:cxnSpLocks/>
          </p:cNvCxnSpPr>
          <p:nvPr/>
        </p:nvCxnSpPr>
        <p:spPr>
          <a:xfrm flipH="1" flipV="1">
            <a:off x="7269480" y="3429000"/>
            <a:ext cx="1899097" cy="1428115"/>
          </a:xfrm>
          <a:prstGeom prst="straightConnector1">
            <a:avLst/>
          </a:prstGeom>
          <a:ln w="76200">
            <a:solidFill>
              <a:srgbClr val="0026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1DA4BB-0A02-21DB-B143-2896A98C39C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935480" y="2095679"/>
            <a:ext cx="2234628" cy="5481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7F3F615-0C38-DADA-A4B6-D7224E87F02F}"/>
              </a:ext>
            </a:extLst>
          </p:cNvPr>
          <p:cNvSpPr/>
          <p:nvPr/>
        </p:nvSpPr>
        <p:spPr>
          <a:xfrm>
            <a:off x="354080" y="131821"/>
            <a:ext cx="10990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venir" panose="02000503020000020003" pitchFamily="2" charset="0"/>
              </a:rPr>
              <a:t>Summary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55ABE2-147D-710E-9D02-B1F90EC2CBE5}"/>
              </a:ext>
            </a:extLst>
          </p:cNvPr>
          <p:cNvCxnSpPr/>
          <p:nvPr/>
        </p:nvCxnSpPr>
        <p:spPr>
          <a:xfrm>
            <a:off x="3078480" y="1127760"/>
            <a:ext cx="5511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389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C48B9-7569-9EF0-2E22-E7CC63859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24DDA9-2EA0-E9A3-A52D-685D4AF79185}"/>
              </a:ext>
            </a:extLst>
          </p:cNvPr>
          <p:cNvSpPr/>
          <p:nvPr/>
        </p:nvSpPr>
        <p:spPr>
          <a:xfrm>
            <a:off x="785440" y="4113782"/>
            <a:ext cx="11090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Avenir" panose="02000503020000020003" pitchFamily="2" charset="0"/>
              </a:rPr>
              <a:t>Orbiting profile has a single degree of freedom: </a:t>
            </a:r>
            <a:r>
              <a:rPr lang="en-US" sz="2800" i="1" dirty="0">
                <a:latin typeface="Avenir" panose="02000503020000020003" pitchFamily="2" charset="0"/>
              </a:rPr>
              <a:t>the halo radius.</a:t>
            </a:r>
            <a:endParaRPr lang="en-US" sz="2800" dirty="0">
              <a:latin typeface="Avenir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FF547A-E695-76E8-F895-BB402AD6C406}"/>
              </a:ext>
            </a:extLst>
          </p:cNvPr>
          <p:cNvSpPr/>
          <p:nvPr/>
        </p:nvSpPr>
        <p:spPr>
          <a:xfrm>
            <a:off x="785440" y="4855356"/>
            <a:ext cx="11406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Avenir" panose="02000503020000020003" pitchFamily="2" charset="0"/>
              </a:rPr>
              <a:t>Infall profile can be modelled using spherical collapse (in progress).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132803-9A9A-4B88-9C85-8FFFF2F39E14}"/>
              </a:ext>
            </a:extLst>
          </p:cNvPr>
          <p:cNvSpPr/>
          <p:nvPr/>
        </p:nvSpPr>
        <p:spPr>
          <a:xfrm>
            <a:off x="785440" y="3372208"/>
            <a:ext cx="1124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Avenir" panose="02000503020000020003" pitchFamily="2" charset="0"/>
              </a:rPr>
              <a:t>Naturally gives rise the 1-halo/2-halo structure of the halo model.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8F46C0-2E2D-2CEC-B09D-4CB9DDB43A05}"/>
              </a:ext>
            </a:extLst>
          </p:cNvPr>
          <p:cNvSpPr/>
          <p:nvPr/>
        </p:nvSpPr>
        <p:spPr>
          <a:xfrm>
            <a:off x="460271" y="2630633"/>
            <a:ext cx="8035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venir" panose="02000503020000020003" pitchFamily="2" charset="0"/>
              </a:rPr>
              <a:t>Dynamical halos have many advantages: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DE5E96-D6B1-9034-98FE-712318E61CF8}"/>
              </a:ext>
            </a:extLst>
          </p:cNvPr>
          <p:cNvSpPr/>
          <p:nvPr/>
        </p:nvSpPr>
        <p:spPr>
          <a:xfrm>
            <a:off x="785440" y="5596930"/>
            <a:ext cx="112469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Avenir" panose="02000503020000020003" pitchFamily="2" charset="0"/>
              </a:rPr>
              <a:t>Dynamical halos are easier to model (improves agreement between simulations and Press-Schechter).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EFA61C-7B67-9F61-D1B4-270C2C213BEF}"/>
              </a:ext>
            </a:extLst>
          </p:cNvPr>
          <p:cNvSpPr/>
          <p:nvPr/>
        </p:nvSpPr>
        <p:spPr>
          <a:xfrm>
            <a:off x="785440" y="1349306"/>
            <a:ext cx="10990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" panose="02000503020000020003" pitchFamily="2" charset="0"/>
              </a:rPr>
              <a:t>Halos do not have radial boundaries: rather, </a:t>
            </a:r>
            <a:r>
              <a:rPr lang="en-US" sz="2800" i="1" dirty="0">
                <a:latin typeface="Avenir" panose="02000503020000020003" pitchFamily="2" charset="0"/>
              </a:rPr>
              <a:t>halos should be defined as the collection of all orbiting particles</a:t>
            </a:r>
            <a:r>
              <a:rPr lang="en-US" sz="2800" dirty="0">
                <a:latin typeface="Avenir" panose="02000503020000020003" pitchFamily="2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57152D-8458-95A1-6BB8-1BF285312983}"/>
              </a:ext>
            </a:extLst>
          </p:cNvPr>
          <p:cNvSpPr/>
          <p:nvPr/>
        </p:nvSpPr>
        <p:spPr>
          <a:xfrm>
            <a:off x="354080" y="131821"/>
            <a:ext cx="10990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venir" panose="02000503020000020003" pitchFamily="2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738960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8AFCC-5E81-2C70-6721-D48F437D9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51A94-0AB5-4076-64AC-05F43548A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812" y="446728"/>
            <a:ext cx="8651755" cy="28770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34DC4C-49D8-4286-62EB-885B32BD3BF5}"/>
              </a:ext>
            </a:extLst>
          </p:cNvPr>
          <p:cNvSpPr/>
          <p:nvPr/>
        </p:nvSpPr>
        <p:spPr>
          <a:xfrm>
            <a:off x="537026" y="4020251"/>
            <a:ext cx="111179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venir" panose="02000503020000020003" pitchFamily="2" charset="0"/>
              </a:rPr>
              <a:t>Developed a fast algorithm to generate dynamical halo catalogs from simulations.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430F9-5096-DC09-A725-776AD62236B2}"/>
              </a:ext>
            </a:extLst>
          </p:cNvPr>
          <p:cNvSpPr txBox="1"/>
          <p:nvPr/>
        </p:nvSpPr>
        <p:spPr>
          <a:xfrm>
            <a:off x="1204684" y="5438610"/>
            <a:ext cx="9782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edgarmsalazar</a:t>
            </a:r>
            <a:r>
              <a:rPr lang="en-US" sz="2800" dirty="0"/>
              <a:t>/oasis</a:t>
            </a:r>
          </a:p>
        </p:txBody>
      </p:sp>
    </p:spTree>
    <p:extLst>
      <p:ext uri="{BB962C8B-B14F-4D97-AF65-F5344CB8AC3E}">
        <p14:creationId xmlns:p14="http://schemas.microsoft.com/office/powerpoint/2010/main" val="2554514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23942-5AB8-5489-5808-C8C841D29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113826-329C-3E3B-E711-127FCED9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96"/>
          <a:stretch>
            <a:fillRect/>
          </a:stretch>
        </p:blipFill>
        <p:spPr>
          <a:xfrm>
            <a:off x="2213272" y="1245799"/>
            <a:ext cx="6916810" cy="552024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54CAF7A5-F4ED-36E2-0808-670811672CF5}"/>
              </a:ext>
            </a:extLst>
          </p:cNvPr>
          <p:cNvSpPr/>
          <p:nvPr/>
        </p:nvSpPr>
        <p:spPr>
          <a:xfrm>
            <a:off x="5379032" y="1806233"/>
            <a:ext cx="3488259" cy="3168921"/>
          </a:xfrm>
          <a:custGeom>
            <a:avLst/>
            <a:gdLst>
              <a:gd name="connsiteX0" fmla="*/ 3112303 w 3202863"/>
              <a:gd name="connsiteY0" fmla="*/ 110853 h 3155564"/>
              <a:gd name="connsiteX1" fmla="*/ 2348374 w 3202863"/>
              <a:gd name="connsiteY1" fmla="*/ 1233597 h 3155564"/>
              <a:gd name="connsiteX2" fmla="*/ 1318227 w 3202863"/>
              <a:gd name="connsiteY2" fmla="*/ 1858630 h 3155564"/>
              <a:gd name="connsiteX3" fmla="*/ 808941 w 3202863"/>
              <a:gd name="connsiteY3" fmla="*/ 2090123 h 3155564"/>
              <a:gd name="connsiteX4" fmla="*/ 241782 w 3202863"/>
              <a:gd name="connsiteY4" fmla="*/ 2448939 h 3155564"/>
              <a:gd name="connsiteX5" fmla="*/ 10288 w 3202863"/>
              <a:gd name="connsiteY5" fmla="*/ 2877202 h 3155564"/>
              <a:gd name="connsiteX6" fmla="*/ 195483 w 3202863"/>
              <a:gd name="connsiteY6" fmla="*/ 3143420 h 3155564"/>
              <a:gd name="connsiteX7" fmla="*/ 1491848 w 3202863"/>
              <a:gd name="connsiteY7" fmla="*/ 2483663 h 3155564"/>
              <a:gd name="connsiteX8" fmla="*/ 2302075 w 3202863"/>
              <a:gd name="connsiteY8" fmla="*/ 1916503 h 3155564"/>
              <a:gd name="connsiteX9" fmla="*/ 2857660 w 3202863"/>
              <a:gd name="connsiteY9" fmla="*/ 1418792 h 3155564"/>
              <a:gd name="connsiteX10" fmla="*/ 3112303 w 3202863"/>
              <a:gd name="connsiteY10" fmla="*/ 1499815 h 3155564"/>
              <a:gd name="connsiteX11" fmla="*/ 3181751 w 3202863"/>
              <a:gd name="connsiteY11" fmla="*/ 1430367 h 3155564"/>
              <a:gd name="connsiteX12" fmla="*/ 3193326 w 3202863"/>
              <a:gd name="connsiteY12" fmla="*/ 191875 h 3155564"/>
              <a:gd name="connsiteX13" fmla="*/ 3112303 w 3202863"/>
              <a:gd name="connsiteY13" fmla="*/ 110853 h 315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2863" h="3155564">
                <a:moveTo>
                  <a:pt x="3112303" y="110853"/>
                </a:moveTo>
                <a:cubicBezTo>
                  <a:pt x="2971478" y="284473"/>
                  <a:pt x="2647387" y="942301"/>
                  <a:pt x="2348374" y="1233597"/>
                </a:cubicBezTo>
                <a:cubicBezTo>
                  <a:pt x="2049361" y="1524893"/>
                  <a:pt x="1574799" y="1715876"/>
                  <a:pt x="1318227" y="1858630"/>
                </a:cubicBezTo>
                <a:cubicBezTo>
                  <a:pt x="1061655" y="2001384"/>
                  <a:pt x="988348" y="1991738"/>
                  <a:pt x="808941" y="2090123"/>
                </a:cubicBezTo>
                <a:cubicBezTo>
                  <a:pt x="629534" y="2188508"/>
                  <a:pt x="374891" y="2317759"/>
                  <a:pt x="241782" y="2448939"/>
                </a:cubicBezTo>
                <a:cubicBezTo>
                  <a:pt x="108673" y="2580119"/>
                  <a:pt x="18004" y="2761455"/>
                  <a:pt x="10288" y="2877202"/>
                </a:cubicBezTo>
                <a:cubicBezTo>
                  <a:pt x="2572" y="2992949"/>
                  <a:pt x="-51444" y="3209010"/>
                  <a:pt x="195483" y="3143420"/>
                </a:cubicBezTo>
                <a:cubicBezTo>
                  <a:pt x="442410" y="3077830"/>
                  <a:pt x="1140749" y="2688149"/>
                  <a:pt x="1491848" y="2483663"/>
                </a:cubicBezTo>
                <a:cubicBezTo>
                  <a:pt x="1842947" y="2279177"/>
                  <a:pt x="2074440" y="2093982"/>
                  <a:pt x="2302075" y="1916503"/>
                </a:cubicBezTo>
                <a:cubicBezTo>
                  <a:pt x="2529710" y="1739024"/>
                  <a:pt x="2722622" y="1488240"/>
                  <a:pt x="2857660" y="1418792"/>
                </a:cubicBezTo>
                <a:cubicBezTo>
                  <a:pt x="2992698" y="1349344"/>
                  <a:pt x="3112303" y="1499815"/>
                  <a:pt x="3112303" y="1499815"/>
                </a:cubicBezTo>
                <a:cubicBezTo>
                  <a:pt x="3166318" y="1501744"/>
                  <a:pt x="3168247" y="1648357"/>
                  <a:pt x="3181751" y="1430367"/>
                </a:cubicBezTo>
                <a:cubicBezTo>
                  <a:pt x="3195255" y="1212377"/>
                  <a:pt x="3201042" y="413723"/>
                  <a:pt x="3193326" y="191875"/>
                </a:cubicBezTo>
                <a:cubicBezTo>
                  <a:pt x="3185610" y="-29973"/>
                  <a:pt x="3253128" y="-62767"/>
                  <a:pt x="3112303" y="110853"/>
                </a:cubicBezTo>
                <a:close/>
              </a:path>
            </a:pathLst>
          </a:custGeom>
          <a:noFill/>
          <a:ln w="50800">
            <a:solidFill>
              <a:srgbClr val="002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F61F7C-871C-8978-4AEB-FACF1472111E}"/>
              </a:ext>
            </a:extLst>
          </p:cNvPr>
          <p:cNvSpPr/>
          <p:nvPr/>
        </p:nvSpPr>
        <p:spPr>
          <a:xfrm>
            <a:off x="540231" y="1675109"/>
            <a:ext cx="1673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enir" panose="02000503020000020003" pitchFamily="2" charset="0"/>
              </a:rPr>
              <a:t>This is a halo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ECD90E-0D35-3C0A-FF00-38BC35F58917}"/>
              </a:ext>
            </a:extLst>
          </p:cNvPr>
          <p:cNvSpPr/>
          <p:nvPr/>
        </p:nvSpPr>
        <p:spPr>
          <a:xfrm>
            <a:off x="9446369" y="4747816"/>
            <a:ext cx="21758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6A6"/>
                </a:solidFill>
                <a:latin typeface="Avenir" panose="02000503020000020003" pitchFamily="2" charset="0"/>
              </a:rPr>
              <a:t>This is not a halo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0F14293-A0B2-7976-9CB9-C777F48E3C1D}"/>
              </a:ext>
            </a:extLst>
          </p:cNvPr>
          <p:cNvSpPr/>
          <p:nvPr/>
        </p:nvSpPr>
        <p:spPr>
          <a:xfrm>
            <a:off x="3356272" y="1628094"/>
            <a:ext cx="3898564" cy="3658331"/>
          </a:xfrm>
          <a:custGeom>
            <a:avLst/>
            <a:gdLst>
              <a:gd name="connsiteX0" fmla="*/ 3600315 w 3663021"/>
              <a:gd name="connsiteY0" fmla="*/ 877902 h 3079923"/>
              <a:gd name="connsiteX1" fmla="*/ 2503035 w 3663021"/>
              <a:gd name="connsiteY1" fmla="*/ 2706702 h 3079923"/>
              <a:gd name="connsiteX2" fmla="*/ 445635 w 3663021"/>
              <a:gd name="connsiteY2" fmla="*/ 2859102 h 3079923"/>
              <a:gd name="connsiteX3" fmla="*/ 232275 w 3663021"/>
              <a:gd name="connsiteY3" fmla="*/ 222582 h 3079923"/>
              <a:gd name="connsiteX4" fmla="*/ 3173595 w 3663021"/>
              <a:gd name="connsiteY4" fmla="*/ 222582 h 3079923"/>
              <a:gd name="connsiteX5" fmla="*/ 3600315 w 3663021"/>
              <a:gd name="connsiteY5" fmla="*/ 877902 h 307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3021" h="3079923">
                <a:moveTo>
                  <a:pt x="3600315" y="877902"/>
                </a:moveTo>
                <a:cubicBezTo>
                  <a:pt x="3488555" y="1291922"/>
                  <a:pt x="3028815" y="2376502"/>
                  <a:pt x="2503035" y="2706702"/>
                </a:cubicBezTo>
                <a:cubicBezTo>
                  <a:pt x="1977255" y="3036902"/>
                  <a:pt x="824095" y="3273122"/>
                  <a:pt x="445635" y="2859102"/>
                </a:cubicBezTo>
                <a:cubicBezTo>
                  <a:pt x="67175" y="2445082"/>
                  <a:pt x="-222385" y="662002"/>
                  <a:pt x="232275" y="222582"/>
                </a:cubicBezTo>
                <a:cubicBezTo>
                  <a:pt x="686935" y="-216838"/>
                  <a:pt x="2617335" y="110822"/>
                  <a:pt x="3173595" y="222582"/>
                </a:cubicBezTo>
                <a:cubicBezTo>
                  <a:pt x="3729855" y="334342"/>
                  <a:pt x="3712075" y="463882"/>
                  <a:pt x="3600315" y="877902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47AEAA-97CF-D1AD-A01C-39F3A06C5F6A}"/>
              </a:ext>
            </a:extLst>
          </p:cNvPr>
          <p:cNvCxnSpPr>
            <a:cxnSpLocks/>
          </p:cNvCxnSpPr>
          <p:nvPr/>
        </p:nvCxnSpPr>
        <p:spPr>
          <a:xfrm flipH="1" flipV="1">
            <a:off x="7547272" y="3547039"/>
            <a:ext cx="1899097" cy="1428115"/>
          </a:xfrm>
          <a:prstGeom prst="straightConnector1">
            <a:avLst/>
          </a:prstGeom>
          <a:ln w="76200">
            <a:solidFill>
              <a:srgbClr val="0026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B3F736-B72A-4C87-24F9-B01C3A914C8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213272" y="2213718"/>
            <a:ext cx="2234628" cy="5481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9CB28CC-1D09-3EB6-0C40-77F230A792ED}"/>
              </a:ext>
            </a:extLst>
          </p:cNvPr>
          <p:cNvSpPr/>
          <p:nvPr/>
        </p:nvSpPr>
        <p:spPr>
          <a:xfrm>
            <a:off x="1307303" y="45470"/>
            <a:ext cx="9357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venir" panose="02000503020000020003" pitchFamily="2" charset="0"/>
              </a:rPr>
              <a:t>There is no radial boundary that separates “halo” from “non-halo”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10C77F-AEE3-0C6E-2B13-B7D4FDA5CD40}"/>
              </a:ext>
            </a:extLst>
          </p:cNvPr>
          <p:cNvCxnSpPr/>
          <p:nvPr/>
        </p:nvCxnSpPr>
        <p:spPr>
          <a:xfrm>
            <a:off x="3356272" y="1245799"/>
            <a:ext cx="5511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099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2285F-C42E-17D6-EB9A-4638CCB87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C5D41-0AD2-2B95-DB94-7FC99099D8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96"/>
          <a:stretch>
            <a:fillRect/>
          </a:stretch>
        </p:blipFill>
        <p:spPr>
          <a:xfrm>
            <a:off x="-82255" y="1337758"/>
            <a:ext cx="6916810" cy="552024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29156C40-DF78-CC23-400F-09F79361EB9E}"/>
              </a:ext>
            </a:extLst>
          </p:cNvPr>
          <p:cNvSpPr/>
          <p:nvPr/>
        </p:nvSpPr>
        <p:spPr>
          <a:xfrm>
            <a:off x="3083505" y="1898192"/>
            <a:ext cx="3488259" cy="3168921"/>
          </a:xfrm>
          <a:custGeom>
            <a:avLst/>
            <a:gdLst>
              <a:gd name="connsiteX0" fmla="*/ 3112303 w 3202863"/>
              <a:gd name="connsiteY0" fmla="*/ 110853 h 3155564"/>
              <a:gd name="connsiteX1" fmla="*/ 2348374 w 3202863"/>
              <a:gd name="connsiteY1" fmla="*/ 1233597 h 3155564"/>
              <a:gd name="connsiteX2" fmla="*/ 1318227 w 3202863"/>
              <a:gd name="connsiteY2" fmla="*/ 1858630 h 3155564"/>
              <a:gd name="connsiteX3" fmla="*/ 808941 w 3202863"/>
              <a:gd name="connsiteY3" fmla="*/ 2090123 h 3155564"/>
              <a:gd name="connsiteX4" fmla="*/ 241782 w 3202863"/>
              <a:gd name="connsiteY4" fmla="*/ 2448939 h 3155564"/>
              <a:gd name="connsiteX5" fmla="*/ 10288 w 3202863"/>
              <a:gd name="connsiteY5" fmla="*/ 2877202 h 3155564"/>
              <a:gd name="connsiteX6" fmla="*/ 195483 w 3202863"/>
              <a:gd name="connsiteY6" fmla="*/ 3143420 h 3155564"/>
              <a:gd name="connsiteX7" fmla="*/ 1491848 w 3202863"/>
              <a:gd name="connsiteY7" fmla="*/ 2483663 h 3155564"/>
              <a:gd name="connsiteX8" fmla="*/ 2302075 w 3202863"/>
              <a:gd name="connsiteY8" fmla="*/ 1916503 h 3155564"/>
              <a:gd name="connsiteX9" fmla="*/ 2857660 w 3202863"/>
              <a:gd name="connsiteY9" fmla="*/ 1418792 h 3155564"/>
              <a:gd name="connsiteX10" fmla="*/ 3112303 w 3202863"/>
              <a:gd name="connsiteY10" fmla="*/ 1499815 h 3155564"/>
              <a:gd name="connsiteX11" fmla="*/ 3181751 w 3202863"/>
              <a:gd name="connsiteY11" fmla="*/ 1430367 h 3155564"/>
              <a:gd name="connsiteX12" fmla="*/ 3193326 w 3202863"/>
              <a:gd name="connsiteY12" fmla="*/ 191875 h 3155564"/>
              <a:gd name="connsiteX13" fmla="*/ 3112303 w 3202863"/>
              <a:gd name="connsiteY13" fmla="*/ 110853 h 315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2863" h="3155564">
                <a:moveTo>
                  <a:pt x="3112303" y="110853"/>
                </a:moveTo>
                <a:cubicBezTo>
                  <a:pt x="2971478" y="284473"/>
                  <a:pt x="2647387" y="942301"/>
                  <a:pt x="2348374" y="1233597"/>
                </a:cubicBezTo>
                <a:cubicBezTo>
                  <a:pt x="2049361" y="1524893"/>
                  <a:pt x="1574799" y="1715876"/>
                  <a:pt x="1318227" y="1858630"/>
                </a:cubicBezTo>
                <a:cubicBezTo>
                  <a:pt x="1061655" y="2001384"/>
                  <a:pt x="988348" y="1991738"/>
                  <a:pt x="808941" y="2090123"/>
                </a:cubicBezTo>
                <a:cubicBezTo>
                  <a:pt x="629534" y="2188508"/>
                  <a:pt x="374891" y="2317759"/>
                  <a:pt x="241782" y="2448939"/>
                </a:cubicBezTo>
                <a:cubicBezTo>
                  <a:pt x="108673" y="2580119"/>
                  <a:pt x="18004" y="2761455"/>
                  <a:pt x="10288" y="2877202"/>
                </a:cubicBezTo>
                <a:cubicBezTo>
                  <a:pt x="2572" y="2992949"/>
                  <a:pt x="-51444" y="3209010"/>
                  <a:pt x="195483" y="3143420"/>
                </a:cubicBezTo>
                <a:cubicBezTo>
                  <a:pt x="442410" y="3077830"/>
                  <a:pt x="1140749" y="2688149"/>
                  <a:pt x="1491848" y="2483663"/>
                </a:cubicBezTo>
                <a:cubicBezTo>
                  <a:pt x="1842947" y="2279177"/>
                  <a:pt x="2074440" y="2093982"/>
                  <a:pt x="2302075" y="1916503"/>
                </a:cubicBezTo>
                <a:cubicBezTo>
                  <a:pt x="2529710" y="1739024"/>
                  <a:pt x="2722622" y="1488240"/>
                  <a:pt x="2857660" y="1418792"/>
                </a:cubicBezTo>
                <a:cubicBezTo>
                  <a:pt x="2992698" y="1349344"/>
                  <a:pt x="3112303" y="1499815"/>
                  <a:pt x="3112303" y="1499815"/>
                </a:cubicBezTo>
                <a:cubicBezTo>
                  <a:pt x="3166318" y="1501744"/>
                  <a:pt x="3168247" y="1648357"/>
                  <a:pt x="3181751" y="1430367"/>
                </a:cubicBezTo>
                <a:cubicBezTo>
                  <a:pt x="3195255" y="1212377"/>
                  <a:pt x="3201042" y="413723"/>
                  <a:pt x="3193326" y="191875"/>
                </a:cubicBezTo>
                <a:cubicBezTo>
                  <a:pt x="3185610" y="-29973"/>
                  <a:pt x="3253128" y="-62767"/>
                  <a:pt x="3112303" y="110853"/>
                </a:cubicBezTo>
                <a:close/>
              </a:path>
            </a:pathLst>
          </a:custGeom>
          <a:noFill/>
          <a:ln w="50800">
            <a:solidFill>
              <a:srgbClr val="002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3F10E7-BAF5-AA29-D038-C81FDBD6C78F}"/>
              </a:ext>
            </a:extLst>
          </p:cNvPr>
          <p:cNvSpPr/>
          <p:nvPr/>
        </p:nvSpPr>
        <p:spPr>
          <a:xfrm>
            <a:off x="1147673" y="1953312"/>
            <a:ext cx="1673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venir" panose="02000503020000020003" pitchFamily="2" charset="0"/>
              </a:rPr>
              <a:t>Halo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A137B59-AEFE-83F7-875C-855BE3BE52E7}"/>
              </a:ext>
            </a:extLst>
          </p:cNvPr>
          <p:cNvSpPr/>
          <p:nvPr/>
        </p:nvSpPr>
        <p:spPr>
          <a:xfrm>
            <a:off x="1060745" y="1720053"/>
            <a:ext cx="3898564" cy="3658331"/>
          </a:xfrm>
          <a:custGeom>
            <a:avLst/>
            <a:gdLst>
              <a:gd name="connsiteX0" fmla="*/ 3600315 w 3663021"/>
              <a:gd name="connsiteY0" fmla="*/ 877902 h 3079923"/>
              <a:gd name="connsiteX1" fmla="*/ 2503035 w 3663021"/>
              <a:gd name="connsiteY1" fmla="*/ 2706702 h 3079923"/>
              <a:gd name="connsiteX2" fmla="*/ 445635 w 3663021"/>
              <a:gd name="connsiteY2" fmla="*/ 2859102 h 3079923"/>
              <a:gd name="connsiteX3" fmla="*/ 232275 w 3663021"/>
              <a:gd name="connsiteY3" fmla="*/ 222582 h 3079923"/>
              <a:gd name="connsiteX4" fmla="*/ 3173595 w 3663021"/>
              <a:gd name="connsiteY4" fmla="*/ 222582 h 3079923"/>
              <a:gd name="connsiteX5" fmla="*/ 3600315 w 3663021"/>
              <a:gd name="connsiteY5" fmla="*/ 877902 h 307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3021" h="3079923">
                <a:moveTo>
                  <a:pt x="3600315" y="877902"/>
                </a:moveTo>
                <a:cubicBezTo>
                  <a:pt x="3488555" y="1291922"/>
                  <a:pt x="3028815" y="2376502"/>
                  <a:pt x="2503035" y="2706702"/>
                </a:cubicBezTo>
                <a:cubicBezTo>
                  <a:pt x="1977255" y="3036902"/>
                  <a:pt x="824095" y="3273122"/>
                  <a:pt x="445635" y="2859102"/>
                </a:cubicBezTo>
                <a:cubicBezTo>
                  <a:pt x="67175" y="2445082"/>
                  <a:pt x="-222385" y="662002"/>
                  <a:pt x="232275" y="222582"/>
                </a:cubicBezTo>
                <a:cubicBezTo>
                  <a:pt x="686935" y="-216838"/>
                  <a:pt x="2617335" y="110822"/>
                  <a:pt x="3173595" y="222582"/>
                </a:cubicBezTo>
                <a:cubicBezTo>
                  <a:pt x="3729855" y="334342"/>
                  <a:pt x="3712075" y="463882"/>
                  <a:pt x="3600315" y="877902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4ADEFF-55E2-B193-B4F9-151C9A13AB37}"/>
              </a:ext>
            </a:extLst>
          </p:cNvPr>
          <p:cNvSpPr/>
          <p:nvPr/>
        </p:nvSpPr>
        <p:spPr>
          <a:xfrm>
            <a:off x="1307303" y="45470"/>
            <a:ext cx="9357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venir" panose="02000503020000020003" pitchFamily="2" charset="0"/>
              </a:rPr>
              <a:t>A halo is the collection of particles orbiting in their self-generated potential.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57F5C7-09B6-5F2A-6B6B-9DEA9623FA36}"/>
              </a:ext>
            </a:extLst>
          </p:cNvPr>
          <p:cNvCxnSpPr/>
          <p:nvPr/>
        </p:nvCxnSpPr>
        <p:spPr>
          <a:xfrm>
            <a:off x="1060745" y="1337758"/>
            <a:ext cx="5511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6CB721B-DAB5-A33D-6D93-6C89D7D79799}"/>
              </a:ext>
            </a:extLst>
          </p:cNvPr>
          <p:cNvSpPr/>
          <p:nvPr/>
        </p:nvSpPr>
        <p:spPr>
          <a:xfrm>
            <a:off x="6921482" y="3199820"/>
            <a:ext cx="48602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latin typeface="Avenir" panose="02000503020000020003" pitchFamily="2" charset="0"/>
              </a:rPr>
              <a:t>Differences in definitions are small if dynamics-based: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E0EF7B-DB5C-D42C-6CA0-04FEFDD13CD8}"/>
              </a:ext>
            </a:extLst>
          </p:cNvPr>
          <p:cNvSpPr/>
          <p:nvPr/>
        </p:nvSpPr>
        <p:spPr>
          <a:xfrm>
            <a:off x="4376954" y="4656857"/>
            <a:ext cx="217588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6A6"/>
                </a:solidFill>
                <a:latin typeface="Avenir" panose="02000503020000020003" pitchFamily="2" charset="0"/>
              </a:rPr>
              <a:t>Not a halo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4390E-1937-594C-68E3-A7496007BB8D}"/>
              </a:ext>
            </a:extLst>
          </p:cNvPr>
          <p:cNvSpPr/>
          <p:nvPr/>
        </p:nvSpPr>
        <p:spPr>
          <a:xfrm>
            <a:off x="7196653" y="4311695"/>
            <a:ext cx="4720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" panose="02000503020000020003" pitchFamily="2" charset="0"/>
              </a:rPr>
              <a:t>Pericenters </a:t>
            </a:r>
            <a:r>
              <a:rPr lang="en-US" sz="2200" dirty="0">
                <a:latin typeface="Avenir" panose="02000503020000020003" pitchFamily="2" charset="0"/>
              </a:rPr>
              <a:t>(Benedikt)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B9BC94-3BD6-9E3E-C6A1-306C6DB27974}"/>
              </a:ext>
            </a:extLst>
          </p:cNvPr>
          <p:cNvSpPr/>
          <p:nvPr/>
        </p:nvSpPr>
        <p:spPr>
          <a:xfrm>
            <a:off x="7179601" y="4843340"/>
            <a:ext cx="472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" panose="02000503020000020003" pitchFamily="2" charset="0"/>
              </a:rPr>
              <a:t>Boundedness</a:t>
            </a:r>
            <a:r>
              <a:rPr lang="en-US" sz="3000" dirty="0">
                <a:latin typeface="Avenir" panose="02000503020000020003" pitchFamily="2" charset="0"/>
              </a:rPr>
              <a:t> </a:t>
            </a:r>
            <a:r>
              <a:rPr lang="en-US" sz="2200" dirty="0">
                <a:latin typeface="Avenir" panose="02000503020000020003" pitchFamily="2" charset="0"/>
              </a:rPr>
              <a:t>(Tamara)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91EAE6-DC11-3A7F-C676-089B0F017238}"/>
              </a:ext>
            </a:extLst>
          </p:cNvPr>
          <p:cNvSpPr/>
          <p:nvPr/>
        </p:nvSpPr>
        <p:spPr>
          <a:xfrm>
            <a:off x="7179601" y="5411869"/>
            <a:ext cx="4720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" panose="02000503020000020003" pitchFamily="2" charset="0"/>
              </a:rPr>
              <a:t>Accretion time </a:t>
            </a:r>
            <a:r>
              <a:rPr lang="en-US" sz="2200" dirty="0">
                <a:latin typeface="Avenir" panose="02000503020000020003" pitchFamily="2" charset="0"/>
              </a:rPr>
              <a:t>(Garcia)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D911DD-3C37-A260-A9F7-0CE3B1834A4C}"/>
              </a:ext>
            </a:extLst>
          </p:cNvPr>
          <p:cNvSpPr/>
          <p:nvPr/>
        </p:nvSpPr>
        <p:spPr>
          <a:xfrm>
            <a:off x="6921483" y="1720053"/>
            <a:ext cx="5270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latin typeface="Avenir" panose="02000503020000020003" pitchFamily="2" charset="0"/>
              </a:rPr>
              <a:t>Useful for coarse-grained descriptions and LSS modeling.</a:t>
            </a:r>
          </a:p>
        </p:txBody>
      </p:sp>
    </p:spTree>
    <p:extLst>
      <p:ext uri="{BB962C8B-B14F-4D97-AF65-F5344CB8AC3E}">
        <p14:creationId xmlns:p14="http://schemas.microsoft.com/office/powerpoint/2010/main" val="243514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D600FB-400F-B3B1-ACBA-406A8C5AAAF3}"/>
              </a:ext>
            </a:extLst>
          </p:cNvPr>
          <p:cNvSpPr/>
          <p:nvPr/>
        </p:nvSpPr>
        <p:spPr>
          <a:xfrm>
            <a:off x="623529" y="1377407"/>
            <a:ext cx="111241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venir" panose="02000503020000020003" pitchFamily="2" charset="0"/>
              </a:rPr>
              <a:t>Are there advantages to foregoing the idea of a halo boundary?</a:t>
            </a:r>
            <a:endParaRPr lang="en-US" sz="3200" b="1" i="1" u="sng" dirty="0">
              <a:latin typeface="Avenir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FACCC5-9C51-F41A-C6AE-109BB5C45BCD}"/>
              </a:ext>
            </a:extLst>
          </p:cNvPr>
          <p:cNvSpPr/>
          <p:nvPr/>
        </p:nvSpPr>
        <p:spPr>
          <a:xfrm>
            <a:off x="623529" y="586992"/>
            <a:ext cx="1937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This talk:</a:t>
            </a:r>
            <a:endParaRPr lang="en-US" sz="3200" i="1" u="sng" dirty="0">
              <a:latin typeface="Avenir" panose="0200050302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4AF9A1-E9C3-70A5-6F16-2F65B7889261}"/>
              </a:ext>
            </a:extLst>
          </p:cNvPr>
          <p:cNvSpPr/>
          <p:nvPr/>
        </p:nvSpPr>
        <p:spPr>
          <a:xfrm>
            <a:off x="623528" y="3622077"/>
            <a:ext cx="1937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Spoilers:</a:t>
            </a:r>
            <a:endParaRPr lang="en-US" sz="3200" i="1" u="sng" dirty="0">
              <a:latin typeface="Avenir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6435CC-B4E7-9E47-58E2-F24650A9558C}"/>
              </a:ext>
            </a:extLst>
          </p:cNvPr>
          <p:cNvSpPr/>
          <p:nvPr/>
        </p:nvSpPr>
        <p:spPr>
          <a:xfrm>
            <a:off x="2452329" y="3622077"/>
            <a:ext cx="1096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venir" panose="02000503020000020003" pitchFamily="2" charset="0"/>
              </a:rPr>
              <a:t>Yes.</a:t>
            </a:r>
            <a:endParaRPr lang="en-US" sz="3200" b="1" i="1" u="sng" dirty="0"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A4DE5-E042-9ECF-F6A0-8D525134E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9577DE0-EB83-9D9E-794C-2BFF3DE256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31" r="2414"/>
          <a:stretch>
            <a:fillRect/>
          </a:stretch>
        </p:blipFill>
        <p:spPr>
          <a:xfrm>
            <a:off x="407021" y="1456491"/>
            <a:ext cx="5507805" cy="4951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6309DC-3DF6-A41D-B8E9-84110C6C5A01}"/>
              </a:ext>
            </a:extLst>
          </p:cNvPr>
          <p:cNvSpPr/>
          <p:nvPr/>
        </p:nvSpPr>
        <p:spPr>
          <a:xfrm>
            <a:off x="4499460" y="4340836"/>
            <a:ext cx="1219252" cy="1244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A1259F-EF69-F14F-F605-AC6700E53E8D}"/>
              </a:ext>
            </a:extLst>
          </p:cNvPr>
          <p:cNvSpPr/>
          <p:nvPr/>
        </p:nvSpPr>
        <p:spPr>
          <a:xfrm>
            <a:off x="3580108" y="246192"/>
            <a:ext cx="8611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Avenir" panose="02000503020000020003" pitchFamily="2" charset="0"/>
              </a:rPr>
              <a:t>Dynamical Halos can ”fit” all the phenomenology of different halo boundaries.</a:t>
            </a:r>
            <a:endParaRPr lang="en-US" sz="3000" b="1" i="1" u="sng" dirty="0">
              <a:latin typeface="Avenir" panose="020005030200000200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897F79-E91E-C81B-BBBC-09E18EDF618C}"/>
              </a:ext>
            </a:extLst>
          </p:cNvPr>
          <p:cNvSpPr/>
          <p:nvPr/>
        </p:nvSpPr>
        <p:spPr>
          <a:xfrm>
            <a:off x="6395286" y="1791036"/>
            <a:ext cx="5163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latin typeface="Avenir" panose="02000503020000020003" pitchFamily="2" charset="0"/>
              </a:rPr>
              <a:t>Points w/ error bars: simulation data.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8F236-F931-DEA9-E6F1-5886C659F3BB}"/>
              </a:ext>
            </a:extLst>
          </p:cNvPr>
          <p:cNvSpPr/>
          <p:nvPr/>
        </p:nvSpPr>
        <p:spPr>
          <a:xfrm>
            <a:off x="6395286" y="2538423"/>
            <a:ext cx="5163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latin typeface="Avenir" panose="02000503020000020003" pitchFamily="2" charset="0"/>
              </a:rPr>
              <a:t>Dashed lines: </a:t>
            </a:r>
            <a:r>
              <a:rPr lang="en-US" sz="2400" i="1" dirty="0">
                <a:latin typeface="Avenir" panose="02000503020000020003" pitchFamily="2" charset="0"/>
              </a:rPr>
              <a:t>orbiting particles.</a:t>
            </a:r>
            <a:endParaRPr lang="en-US" sz="2400" dirty="0">
              <a:latin typeface="Avenir" panose="02000503020000020003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D18F5-AC70-1E53-498E-09ED919A3E97}"/>
              </a:ext>
            </a:extLst>
          </p:cNvPr>
          <p:cNvCxnSpPr>
            <a:cxnSpLocks/>
          </p:cNvCxnSpPr>
          <p:nvPr/>
        </p:nvCxnSpPr>
        <p:spPr>
          <a:xfrm flipH="1">
            <a:off x="3936569" y="2735151"/>
            <a:ext cx="2159431" cy="682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C854FCA-2B6C-4D7D-3953-8B2B46EC4CA4}"/>
              </a:ext>
            </a:extLst>
          </p:cNvPr>
          <p:cNvSpPr/>
          <p:nvPr/>
        </p:nvSpPr>
        <p:spPr>
          <a:xfrm>
            <a:off x="6395286" y="5164127"/>
            <a:ext cx="5163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latin typeface="Avenir" panose="02000503020000020003" pitchFamily="2" charset="0"/>
              </a:rPr>
              <a:t>Dotted lines: </a:t>
            </a:r>
            <a:r>
              <a:rPr lang="en-US" sz="2400" i="1" dirty="0">
                <a:latin typeface="Avenir" panose="02000503020000020003" pitchFamily="2" charset="0"/>
              </a:rPr>
              <a:t>infalling particles.</a:t>
            </a:r>
            <a:endParaRPr lang="en-US" sz="2400" dirty="0">
              <a:latin typeface="Avenir" panose="02000503020000020003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0B2AED-FADF-71F2-E8B9-46FF2CC9EAC5}"/>
              </a:ext>
            </a:extLst>
          </p:cNvPr>
          <p:cNvCxnSpPr>
            <a:cxnSpLocks/>
          </p:cNvCxnSpPr>
          <p:nvPr/>
        </p:nvCxnSpPr>
        <p:spPr>
          <a:xfrm flipH="1" flipV="1">
            <a:off x="4736556" y="4285470"/>
            <a:ext cx="1540620" cy="11094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E6BA25D-4FB4-FFE4-5F1E-0037763EFE2B}"/>
              </a:ext>
            </a:extLst>
          </p:cNvPr>
          <p:cNvSpPr/>
          <p:nvPr/>
        </p:nvSpPr>
        <p:spPr>
          <a:xfrm>
            <a:off x="8221885" y="6536011"/>
            <a:ext cx="397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dirty="0">
                <a:latin typeface="Avenir" panose="02000503020000020003" pitchFamily="2" charset="0"/>
              </a:rPr>
              <a:t>Salazar et al. 2024: arXiv:2406.04054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86BF9-47F5-A056-0A94-08BFDF260037}"/>
              </a:ext>
            </a:extLst>
          </p:cNvPr>
          <p:cNvSpPr/>
          <p:nvPr/>
        </p:nvSpPr>
        <p:spPr>
          <a:xfrm>
            <a:off x="217714" y="217449"/>
            <a:ext cx="392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Advantage no. 1:</a:t>
            </a:r>
          </a:p>
        </p:txBody>
      </p:sp>
    </p:spTree>
    <p:extLst>
      <p:ext uri="{BB962C8B-B14F-4D97-AF65-F5344CB8AC3E}">
        <p14:creationId xmlns:p14="http://schemas.microsoft.com/office/powerpoint/2010/main" val="41139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6B723-0793-255B-AAAB-F812E89E1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070BD04-B7C3-84FC-BEFE-D88B9842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1" r="2414"/>
          <a:stretch>
            <a:fillRect/>
          </a:stretch>
        </p:blipFill>
        <p:spPr>
          <a:xfrm>
            <a:off x="407021" y="1456491"/>
            <a:ext cx="5507805" cy="49517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EB5F86-E717-5E38-7967-6DB39FEFB400}"/>
                  </a:ext>
                </a:extLst>
              </p:cNvPr>
              <p:cNvSpPr/>
              <p:nvPr/>
            </p:nvSpPr>
            <p:spPr>
              <a:xfrm>
                <a:off x="6074396" y="1701985"/>
                <a:ext cx="5557157" cy="1464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2800" b="1" dirty="0">
                    <a:latin typeface="Avenir" panose="02000503020000020003" pitchFamily="2" charset="0"/>
                  </a:rPr>
                  <a:t>Splashback radius </a:t>
                </a:r>
                <a:r>
                  <a:rPr lang="en-US" sz="2800" dirty="0">
                    <a:latin typeface="Avenir" panose="02000503020000020003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steep</m:t>
                        </m:r>
                      </m:sub>
                    </m:sSub>
                  </m:oMath>
                </a14:m>
                <a:r>
                  <a:rPr lang="en-US" sz="2800" dirty="0">
                    <a:latin typeface="Avenir" panose="02000503020000020003" pitchFamily="2" charset="0"/>
                  </a:rPr>
                  <a:t>):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2600" dirty="0">
                    <a:latin typeface="Avenir" panose="02000503020000020003" pitchFamily="2" charset="0"/>
                  </a:rPr>
                  <a:t>Steepening of </a:t>
                </a:r>
                <a:r>
                  <a:rPr lang="en-US" sz="2600" i="1" dirty="0">
                    <a:latin typeface="Avenir" panose="02000503020000020003" pitchFamily="2" charset="0"/>
                  </a:rPr>
                  <a:t>total density</a:t>
                </a:r>
                <a:r>
                  <a:rPr lang="en-US" sz="2600" dirty="0">
                    <a:latin typeface="Avenir" panose="02000503020000020003" pitchFamily="2" charset="0"/>
                  </a:rPr>
                  <a:t> is due to the truncation of orbiting profile.</a:t>
                </a: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EB5F86-E717-5E38-7967-6DB39FEFB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396" y="1701985"/>
                <a:ext cx="5557157" cy="1464632"/>
              </a:xfrm>
              <a:prstGeom prst="rect">
                <a:avLst/>
              </a:prstGeom>
              <a:blipFill>
                <a:blip r:embed="rId4"/>
                <a:stretch>
                  <a:fillRect l="-2283" t="-1709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E2F2041A-B8BE-03F1-E181-A34482781A55}"/>
              </a:ext>
            </a:extLst>
          </p:cNvPr>
          <p:cNvSpPr/>
          <p:nvPr/>
        </p:nvSpPr>
        <p:spPr>
          <a:xfrm>
            <a:off x="4525505" y="4392149"/>
            <a:ext cx="1154477" cy="11605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8A4E3F-7BF4-D01F-FCC6-CF970A1BEFAD}"/>
              </a:ext>
            </a:extLst>
          </p:cNvPr>
          <p:cNvCxnSpPr>
            <a:cxnSpLocks/>
          </p:cNvCxnSpPr>
          <p:nvPr/>
        </p:nvCxnSpPr>
        <p:spPr>
          <a:xfrm flipH="1">
            <a:off x="3913778" y="2219226"/>
            <a:ext cx="2001048" cy="68775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20D45C7-3645-AB3B-6CDC-05696DADAC71}"/>
              </a:ext>
            </a:extLst>
          </p:cNvPr>
          <p:cNvSpPr/>
          <p:nvPr/>
        </p:nvSpPr>
        <p:spPr>
          <a:xfrm>
            <a:off x="6096000" y="4551864"/>
            <a:ext cx="601393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latin typeface="Avenir" panose="02000503020000020003" pitchFamily="2" charset="0"/>
              </a:rPr>
              <a:t>Depletion feature arises from the interplay of orbiting/infalling particles.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989C88-7DEC-E73F-C651-A01F2562041A}"/>
              </a:ext>
            </a:extLst>
          </p:cNvPr>
          <p:cNvSpPr/>
          <p:nvPr/>
        </p:nvSpPr>
        <p:spPr>
          <a:xfrm>
            <a:off x="6046059" y="3990769"/>
            <a:ext cx="5557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b="1" dirty="0">
                <a:latin typeface="Avenir" panose="02000503020000020003" pitchFamily="2" charset="0"/>
              </a:rPr>
              <a:t>Depletion radius:</a:t>
            </a:r>
            <a:endParaRPr lang="en-US" sz="2600" dirty="0">
              <a:latin typeface="Avenir" panose="0200050302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490A5-15D5-233A-B63A-03AB8DD760C2}"/>
              </a:ext>
            </a:extLst>
          </p:cNvPr>
          <p:cNvSpPr/>
          <p:nvPr/>
        </p:nvSpPr>
        <p:spPr>
          <a:xfrm>
            <a:off x="217714" y="217449"/>
            <a:ext cx="392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Advantage no. 1: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15A3BD-529D-E0AE-57EE-0B6DD54A7807}"/>
              </a:ext>
            </a:extLst>
          </p:cNvPr>
          <p:cNvSpPr/>
          <p:nvPr/>
        </p:nvSpPr>
        <p:spPr>
          <a:xfrm>
            <a:off x="8221885" y="6536011"/>
            <a:ext cx="397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dirty="0">
                <a:latin typeface="Avenir" panose="02000503020000020003" pitchFamily="2" charset="0"/>
              </a:rPr>
              <a:t>Salazar et al. 2024: arXiv:2406.04054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5F22B-4829-A984-9A3E-9FC7DCC14619}"/>
              </a:ext>
            </a:extLst>
          </p:cNvPr>
          <p:cNvSpPr/>
          <p:nvPr/>
        </p:nvSpPr>
        <p:spPr>
          <a:xfrm>
            <a:off x="3580108" y="246192"/>
            <a:ext cx="8611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Avenir" panose="02000503020000020003" pitchFamily="2" charset="0"/>
              </a:rPr>
              <a:t>Dynamical Halos can ”fit” all the phenomenology of different halo boundaries.</a:t>
            </a:r>
            <a:endParaRPr lang="en-US" sz="3000" b="1" i="1" u="sng" dirty="0">
              <a:latin typeface="Avenir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54F461-8898-BFCF-3B50-71FD353648CF}"/>
              </a:ext>
            </a:extLst>
          </p:cNvPr>
          <p:cNvSpPr/>
          <p:nvPr/>
        </p:nvSpPr>
        <p:spPr>
          <a:xfrm>
            <a:off x="6227821" y="3080993"/>
            <a:ext cx="5190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sz="2000" dirty="0">
                <a:latin typeface="Avenir" panose="02000503020000020003" pitchFamily="2" charset="0"/>
              </a:rPr>
              <a:t>(see Benedikt’s talk)</a:t>
            </a:r>
          </a:p>
        </p:txBody>
      </p:sp>
    </p:spTree>
    <p:extLst>
      <p:ext uri="{BB962C8B-B14F-4D97-AF65-F5344CB8AC3E}">
        <p14:creationId xmlns:p14="http://schemas.microsoft.com/office/powerpoint/2010/main" val="1272101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430E3-2DA0-1AFE-3952-4624C618B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41DB6-C823-1C58-EA8C-2BED55141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20" y="1787131"/>
            <a:ext cx="4915244" cy="581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5D9947-021D-7B1B-D328-9458A9B6C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999" y="3150874"/>
            <a:ext cx="3276251" cy="38750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79731A-A9A2-790C-A694-90A849EA61EF}"/>
              </a:ext>
            </a:extLst>
          </p:cNvPr>
          <p:cNvCxnSpPr>
            <a:cxnSpLocks/>
          </p:cNvCxnSpPr>
          <p:nvPr/>
        </p:nvCxnSpPr>
        <p:spPr>
          <a:xfrm>
            <a:off x="9031077" y="2368504"/>
            <a:ext cx="0" cy="58849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53B56BA-12F7-B9EE-8606-44B7A07A8082}"/>
              </a:ext>
            </a:extLst>
          </p:cNvPr>
          <p:cNvSpPr/>
          <p:nvPr/>
        </p:nvSpPr>
        <p:spPr>
          <a:xfrm>
            <a:off x="3890076" y="195824"/>
            <a:ext cx="8301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venir" panose="02000503020000020003" pitchFamily="2" charset="0"/>
              </a:rPr>
              <a:t>Dynamical halos enable us to build a better halo model </a:t>
            </a:r>
            <a:r>
              <a:rPr lang="en-US" sz="2400" dirty="0">
                <a:latin typeface="Avenir" panose="02000503020000020003" pitchFamily="2" charset="0"/>
              </a:rPr>
              <a:t>(see also </a:t>
            </a:r>
            <a:r>
              <a:rPr lang="en-US" sz="2400" dirty="0" err="1">
                <a:latin typeface="Avenir" panose="02000503020000020003" pitchFamily="2" charset="0"/>
              </a:rPr>
              <a:t>Yifeng’s</a:t>
            </a:r>
            <a:r>
              <a:rPr lang="en-US" sz="2400" dirty="0">
                <a:latin typeface="Avenir" panose="02000503020000020003" pitchFamily="2" charset="0"/>
              </a:rPr>
              <a:t> talk)</a:t>
            </a:r>
            <a:endParaRPr lang="en-US" sz="2400" i="1" dirty="0">
              <a:latin typeface="Avenir" panose="0200050302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5855C6-14EC-6D93-B57E-CF392A46E0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31" r="2414"/>
          <a:stretch>
            <a:fillRect/>
          </a:stretch>
        </p:blipFill>
        <p:spPr>
          <a:xfrm>
            <a:off x="407021" y="1456491"/>
            <a:ext cx="5507805" cy="4951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030EF6-33F8-9FFB-810C-94DAC6F945BC}"/>
              </a:ext>
            </a:extLst>
          </p:cNvPr>
          <p:cNvSpPr/>
          <p:nvPr/>
        </p:nvSpPr>
        <p:spPr>
          <a:xfrm>
            <a:off x="217714" y="217449"/>
            <a:ext cx="392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venir" panose="02000503020000020003" pitchFamily="2" charset="0"/>
              </a:rPr>
              <a:t>Advantage no. 2: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450E84-E2D1-4710-444A-E57F78A3C10E}"/>
              </a:ext>
            </a:extLst>
          </p:cNvPr>
          <p:cNvSpPr/>
          <p:nvPr/>
        </p:nvSpPr>
        <p:spPr>
          <a:xfrm>
            <a:off x="8221885" y="6536011"/>
            <a:ext cx="397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dirty="0">
                <a:latin typeface="Avenir" panose="02000503020000020003" pitchFamily="2" charset="0"/>
              </a:rPr>
              <a:t>Salazar et al. 2024: arXiv:2406.04054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8108DF-A558-89EA-C8E5-776E6C68B9BA}"/>
              </a:ext>
            </a:extLst>
          </p:cNvPr>
          <p:cNvSpPr/>
          <p:nvPr/>
        </p:nvSpPr>
        <p:spPr>
          <a:xfrm>
            <a:off x="6958999" y="4320745"/>
            <a:ext cx="47748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600" dirty="0">
                <a:latin typeface="Avenir" panose="02000503020000020003" pitchFamily="2" charset="0"/>
              </a:rPr>
              <a:t>Need to characterize both to get an effective halo model.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F2EEA21A-D473-6B4A-6B68-8B8236962AE2}"/>
              </a:ext>
            </a:extLst>
          </p:cNvPr>
          <p:cNvSpPr/>
          <p:nvPr/>
        </p:nvSpPr>
        <p:spPr>
          <a:xfrm rot="5400000">
            <a:off x="8836951" y="2455959"/>
            <a:ext cx="387502" cy="2676497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EB82BD-277D-01B3-5455-71BAFE78F719}"/>
              </a:ext>
            </a:extLst>
          </p:cNvPr>
          <p:cNvSpPr/>
          <p:nvPr/>
        </p:nvSpPr>
        <p:spPr>
          <a:xfrm>
            <a:off x="4525505" y="4392149"/>
            <a:ext cx="1154477" cy="11605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26888</TotalTime>
  <Words>1223</Words>
  <Application>Microsoft Macintosh PowerPoint</Application>
  <PresentationFormat>Widescreen</PresentationFormat>
  <Paragraphs>178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Aptos</vt:lpstr>
      <vt:lpstr>Arial</vt:lpstr>
      <vt:lpstr>Avenir</vt:lpstr>
      <vt:lpstr>Calibri</vt:lpstr>
      <vt:lpstr>Calibri Light</vt:lpstr>
      <vt:lpstr>Cambria Math</vt:lpstr>
      <vt:lpstr>Chalkboard SE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Rozo, Eduardo - (erozo)</cp:lastModifiedBy>
  <cp:revision>687</cp:revision>
  <dcterms:created xsi:type="dcterms:W3CDTF">2019-07-04T15:21:04Z</dcterms:created>
  <dcterms:modified xsi:type="dcterms:W3CDTF">2025-05-28T23:15:44Z</dcterms:modified>
</cp:coreProperties>
</file>