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391" r:id="rId2"/>
    <p:sldId id="382" r:id="rId3"/>
    <p:sldId id="386" r:id="rId4"/>
    <p:sldId id="383" r:id="rId5"/>
    <p:sldId id="399" r:id="rId6"/>
    <p:sldId id="373" r:id="rId7"/>
    <p:sldId id="384" r:id="rId8"/>
    <p:sldId id="395" r:id="rId9"/>
    <p:sldId id="397" r:id="rId10"/>
    <p:sldId id="369" r:id="rId11"/>
    <p:sldId id="388" r:id="rId12"/>
    <p:sldId id="363" r:id="rId13"/>
    <p:sldId id="362" r:id="rId14"/>
    <p:sldId id="361" r:id="rId15"/>
    <p:sldId id="381" r:id="rId16"/>
    <p:sldId id="398" r:id="rId17"/>
    <p:sldId id="368" r:id="rId18"/>
    <p:sldId id="365" r:id="rId19"/>
    <p:sldId id="385" r:id="rId20"/>
    <p:sldId id="387" r:id="rId21"/>
    <p:sldId id="396" r:id="rId22"/>
    <p:sldId id="392" r:id="rId23"/>
    <p:sldId id="393" r:id="rId24"/>
    <p:sldId id="364" r:id="rId25"/>
    <p:sldId id="39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EDDB9A73-D826-43C3-B9A1-0F9BA692C3BF}">
          <p14:sldIdLst>
            <p14:sldId id="391"/>
            <p14:sldId id="382"/>
            <p14:sldId id="386"/>
            <p14:sldId id="383"/>
            <p14:sldId id="399"/>
            <p14:sldId id="373"/>
            <p14:sldId id="384"/>
            <p14:sldId id="395"/>
            <p14:sldId id="397"/>
            <p14:sldId id="369"/>
            <p14:sldId id="388"/>
            <p14:sldId id="363"/>
            <p14:sldId id="362"/>
            <p14:sldId id="361"/>
            <p14:sldId id="381"/>
          </p14:sldIdLst>
        </p14:section>
        <p14:section name="Backup" id="{33E20376-EAA1-424E-AF6F-47D59ECE231B}">
          <p14:sldIdLst>
            <p14:sldId id="398"/>
            <p14:sldId id="368"/>
            <p14:sldId id="365"/>
            <p14:sldId id="385"/>
            <p14:sldId id="387"/>
            <p14:sldId id="396"/>
            <p14:sldId id="392"/>
            <p14:sldId id="393"/>
            <p14:sldId id="364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75" autoAdjust="0"/>
  </p:normalViewPr>
  <p:slideViewPr>
    <p:cSldViewPr snapToGrid="0">
      <p:cViewPr varScale="1">
        <p:scale>
          <a:sx n="104" d="100"/>
          <a:sy n="104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A4ABE-931D-4B4A-9CB7-64CCFC37776F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C30769-872F-46F3-8540-C8328E22266A}">
      <dgm:prSet/>
      <dgm:spPr/>
      <dgm:t>
        <a:bodyPr/>
        <a:lstStyle/>
        <a:p>
          <a:r>
            <a:rPr lang="en-US" dirty="0"/>
            <a:t>Special largescale locations</a:t>
          </a:r>
          <a:endParaRPr lang="zh-CN" dirty="0"/>
        </a:p>
      </dgm:t>
    </dgm:pt>
    <dgm:pt modelId="{26074EE8-FE56-46DD-8756-97595E4B54CF}" type="parTrans" cxnId="{A4159EB4-D31B-4218-B004-637FA5C95943}">
      <dgm:prSet/>
      <dgm:spPr/>
      <dgm:t>
        <a:bodyPr/>
        <a:lstStyle/>
        <a:p>
          <a:endParaRPr lang="zh-CN" altLang="en-US"/>
        </a:p>
      </dgm:t>
    </dgm:pt>
    <dgm:pt modelId="{36259453-7CFB-4213-9CC3-7A3FA416CCDE}" type="sibTrans" cxnId="{A4159EB4-D31B-4218-B004-637FA5C95943}">
      <dgm:prSet/>
      <dgm:spPr/>
      <dgm:t>
        <a:bodyPr/>
        <a:lstStyle/>
        <a:p>
          <a:endParaRPr lang="zh-CN" altLang="en-US"/>
        </a:p>
      </dgm:t>
    </dgm:pt>
    <dgm:pt modelId="{DE3B0B1F-D134-4605-A8C9-A6EED92A9154}">
      <dgm:prSet/>
      <dgm:spPr/>
      <dgm:t>
        <a:bodyPr/>
        <a:lstStyle/>
        <a:p>
          <a:r>
            <a:rPr lang="en-US" dirty="0"/>
            <a:t>Quasi-equilibrium structure </a:t>
          </a:r>
          <a:endParaRPr lang="zh-CN" dirty="0"/>
        </a:p>
      </dgm:t>
    </dgm:pt>
    <dgm:pt modelId="{0AE42F11-8174-41A8-8D6E-A3C400212CA2}" type="parTrans" cxnId="{F62206DA-12B7-4F29-A8E7-BFB720ED8A74}">
      <dgm:prSet/>
      <dgm:spPr/>
      <dgm:t>
        <a:bodyPr/>
        <a:lstStyle/>
        <a:p>
          <a:endParaRPr lang="zh-CN" altLang="en-US"/>
        </a:p>
      </dgm:t>
    </dgm:pt>
    <dgm:pt modelId="{09FF5E6B-E08A-4389-BA3E-3AFF83E05A11}" type="sibTrans" cxnId="{F62206DA-12B7-4F29-A8E7-BFB720ED8A74}">
      <dgm:prSet/>
      <dgm:spPr/>
      <dgm:t>
        <a:bodyPr/>
        <a:lstStyle/>
        <a:p>
          <a:endParaRPr lang="zh-CN" altLang="en-US"/>
        </a:p>
      </dgm:t>
    </dgm:pt>
    <dgm:pt modelId="{5B416C8A-D5C9-4C2E-86B1-4D03A7F3BC4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Growing envelope</a:t>
          </a:r>
          <a:endParaRPr lang="zh-CN" dirty="0"/>
        </a:p>
      </dgm:t>
    </dgm:pt>
    <dgm:pt modelId="{DE401A62-FD4D-4FC5-B1E8-B8294DB65B8C}" type="parTrans" cxnId="{8C6424E5-B384-4CE2-AFC2-ECCCAFF26966}">
      <dgm:prSet/>
      <dgm:spPr/>
      <dgm:t>
        <a:bodyPr/>
        <a:lstStyle/>
        <a:p>
          <a:endParaRPr lang="zh-CN" altLang="en-US"/>
        </a:p>
      </dgm:t>
    </dgm:pt>
    <dgm:pt modelId="{9A2DBF87-3F16-41C0-8CBE-3825D204D636}" type="sibTrans" cxnId="{8C6424E5-B384-4CE2-AFC2-ECCCAFF26966}">
      <dgm:prSet/>
      <dgm:spPr/>
      <dgm:t>
        <a:bodyPr/>
        <a:lstStyle/>
        <a:p>
          <a:endParaRPr lang="zh-CN" altLang="en-US"/>
        </a:p>
      </dgm:t>
    </dgm:pt>
    <dgm:pt modelId="{A95E05B4-71E9-4CB7-B4DF-91E6C61A85E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Depletion radius (Fong &amp;Han 20; Li &amp; Han 21; Fong, Han+22)</a:t>
          </a:r>
          <a:endParaRPr lang="zh-CN" dirty="0"/>
        </a:p>
      </dgm:t>
    </dgm:pt>
    <dgm:pt modelId="{0A51718A-9BA5-4DB5-8FBB-63C0E6631E94}" type="parTrans" cxnId="{AC401AF1-849C-4F66-8AAB-6CB90901A750}">
      <dgm:prSet/>
      <dgm:spPr/>
      <dgm:t>
        <a:bodyPr/>
        <a:lstStyle/>
        <a:p>
          <a:endParaRPr lang="zh-CN" altLang="en-US"/>
        </a:p>
      </dgm:t>
    </dgm:pt>
    <dgm:pt modelId="{CEACE463-A601-4D07-8A36-6E16F70BFF8A}" type="sibTrans" cxnId="{AC401AF1-849C-4F66-8AAB-6CB90901A750}">
      <dgm:prSet/>
      <dgm:spPr/>
      <dgm:t>
        <a:bodyPr/>
        <a:lstStyle/>
        <a:p>
          <a:endParaRPr lang="zh-CN" altLang="en-US"/>
        </a:p>
      </dgm:t>
    </dgm:pt>
    <dgm:pt modelId="{18095B5A-E649-4736-B698-4E2C2F649F20}">
      <dgm:prSet/>
      <dgm:spPr/>
      <dgm:t>
        <a:bodyPr/>
        <a:lstStyle/>
        <a:p>
          <a:r>
            <a:rPr lang="en-US" dirty="0"/>
            <a:t>Hierarchical buildup</a:t>
          </a:r>
          <a:endParaRPr lang="zh-CN" dirty="0"/>
        </a:p>
      </dgm:t>
    </dgm:pt>
    <dgm:pt modelId="{97012827-3046-4DAF-BA8D-470375971588}" type="sibTrans" cxnId="{9610F182-77D3-4C25-88F9-34415EDCC626}">
      <dgm:prSet/>
      <dgm:spPr/>
      <dgm:t>
        <a:bodyPr/>
        <a:lstStyle/>
        <a:p>
          <a:endParaRPr lang="zh-CN" altLang="en-US"/>
        </a:p>
      </dgm:t>
    </dgm:pt>
    <dgm:pt modelId="{8F03E4E0-DA29-4241-829B-DAAF9171CEDE}" type="parTrans" cxnId="{9610F182-77D3-4C25-88F9-34415EDCC626}">
      <dgm:prSet/>
      <dgm:spPr/>
      <dgm:t>
        <a:bodyPr/>
        <a:lstStyle/>
        <a:p>
          <a:endParaRPr lang="zh-CN" altLang="en-US"/>
        </a:p>
      </dgm:t>
    </dgm:pt>
    <dgm:pt modelId="{5C37059A-CB35-4808-8BD2-0AD3D448F4D4}" type="pres">
      <dgm:prSet presAssocID="{379A4ABE-931D-4B4A-9CB7-64CCFC37776F}" presName="cycle" presStyleCnt="0">
        <dgm:presLayoutVars>
          <dgm:dir/>
          <dgm:resizeHandles val="exact"/>
        </dgm:presLayoutVars>
      </dgm:prSet>
      <dgm:spPr/>
    </dgm:pt>
    <dgm:pt modelId="{BB069895-F381-4F34-9527-E8B7D0D76CCF}" type="pres">
      <dgm:prSet presAssocID="{EEC30769-872F-46F3-8540-C8328E22266A}" presName="dummy" presStyleCnt="0"/>
      <dgm:spPr/>
    </dgm:pt>
    <dgm:pt modelId="{53457EE0-5025-48A5-AB1F-EBCA5D589F26}" type="pres">
      <dgm:prSet presAssocID="{EEC30769-872F-46F3-8540-C8328E22266A}" presName="node" presStyleLbl="revTx" presStyleIdx="0" presStyleCnt="4" custScaleX="97458" custScaleY="77960">
        <dgm:presLayoutVars>
          <dgm:bulletEnabled val="1"/>
        </dgm:presLayoutVars>
      </dgm:prSet>
      <dgm:spPr/>
    </dgm:pt>
    <dgm:pt modelId="{E8A8DCBD-68CF-47DE-A99E-87DFE62E75BD}" type="pres">
      <dgm:prSet presAssocID="{36259453-7CFB-4213-9CC3-7A3FA416CCDE}" presName="sibTrans" presStyleLbl="node1" presStyleIdx="0" presStyleCnt="4"/>
      <dgm:spPr/>
    </dgm:pt>
    <dgm:pt modelId="{5C190FFD-D5D8-4DAB-AA0E-735DD6217CB8}" type="pres">
      <dgm:prSet presAssocID="{18095B5A-E649-4736-B698-4E2C2F649F20}" presName="dummy" presStyleCnt="0"/>
      <dgm:spPr/>
    </dgm:pt>
    <dgm:pt modelId="{4F2B6DE1-47D9-48A6-A8D1-8EC16B21AE1D}" type="pres">
      <dgm:prSet presAssocID="{18095B5A-E649-4736-B698-4E2C2F649F20}" presName="node" presStyleLbl="revTx" presStyleIdx="1" presStyleCnt="4">
        <dgm:presLayoutVars>
          <dgm:bulletEnabled val="1"/>
        </dgm:presLayoutVars>
      </dgm:prSet>
      <dgm:spPr/>
    </dgm:pt>
    <dgm:pt modelId="{2A542061-2468-435D-885F-801B65AEF008}" type="pres">
      <dgm:prSet presAssocID="{97012827-3046-4DAF-BA8D-470375971588}" presName="sibTrans" presStyleLbl="node1" presStyleIdx="1" presStyleCnt="4"/>
      <dgm:spPr/>
    </dgm:pt>
    <dgm:pt modelId="{63360333-D76D-47B0-BC91-5657C755E8A3}" type="pres">
      <dgm:prSet presAssocID="{DE3B0B1F-D134-4605-A8C9-A6EED92A9154}" presName="dummy" presStyleCnt="0"/>
      <dgm:spPr/>
    </dgm:pt>
    <dgm:pt modelId="{265889F3-32F9-493B-926B-AD55396FFC60}" type="pres">
      <dgm:prSet presAssocID="{DE3B0B1F-D134-4605-A8C9-A6EED92A9154}" presName="node" presStyleLbl="revTx" presStyleIdx="2" presStyleCnt="4">
        <dgm:presLayoutVars>
          <dgm:bulletEnabled val="1"/>
        </dgm:presLayoutVars>
      </dgm:prSet>
      <dgm:spPr/>
    </dgm:pt>
    <dgm:pt modelId="{0B09278A-A8A1-4AAE-904E-ED9DDF13A55E}" type="pres">
      <dgm:prSet presAssocID="{09FF5E6B-E08A-4389-BA3E-3AFF83E05A11}" presName="sibTrans" presStyleLbl="node1" presStyleIdx="2" presStyleCnt="4"/>
      <dgm:spPr/>
    </dgm:pt>
    <dgm:pt modelId="{29F30410-EC4B-4848-BCC2-17682726A2B6}" type="pres">
      <dgm:prSet presAssocID="{5B416C8A-D5C9-4C2E-86B1-4D03A7F3BC48}" presName="dummy" presStyleCnt="0"/>
      <dgm:spPr/>
    </dgm:pt>
    <dgm:pt modelId="{C34F9FB2-9914-468F-BAFF-23D141DDDAFE}" type="pres">
      <dgm:prSet presAssocID="{5B416C8A-D5C9-4C2E-86B1-4D03A7F3BC48}" presName="node" presStyleLbl="revTx" presStyleIdx="3" presStyleCnt="4" custScaleX="102826" custScaleY="89296">
        <dgm:presLayoutVars>
          <dgm:bulletEnabled val="1"/>
        </dgm:presLayoutVars>
      </dgm:prSet>
      <dgm:spPr/>
    </dgm:pt>
    <dgm:pt modelId="{F3662905-02EE-4F02-898A-4B002C7F9366}" type="pres">
      <dgm:prSet presAssocID="{9A2DBF87-3F16-41C0-8CBE-3825D204D636}" presName="sibTrans" presStyleLbl="node1" presStyleIdx="3" presStyleCnt="4"/>
      <dgm:spPr/>
    </dgm:pt>
  </dgm:ptLst>
  <dgm:cxnLst>
    <dgm:cxn modelId="{BC753105-AB99-4B15-9077-764DD513F313}" type="presOf" srcId="{A95E05B4-71E9-4CB7-B4DF-91E6C61A85E6}" destId="{C34F9FB2-9914-468F-BAFF-23D141DDDAFE}" srcOrd="0" destOrd="1" presId="urn:microsoft.com/office/officeart/2005/8/layout/cycle1"/>
    <dgm:cxn modelId="{87D8F132-2C80-4530-B61C-5E2CC3B02FD7}" type="presOf" srcId="{18095B5A-E649-4736-B698-4E2C2F649F20}" destId="{4F2B6DE1-47D9-48A6-A8D1-8EC16B21AE1D}" srcOrd="0" destOrd="0" presId="urn:microsoft.com/office/officeart/2005/8/layout/cycle1"/>
    <dgm:cxn modelId="{B5989645-FAD3-498D-A4EC-15D294D5914B}" type="presOf" srcId="{9A2DBF87-3F16-41C0-8CBE-3825D204D636}" destId="{F3662905-02EE-4F02-898A-4B002C7F9366}" srcOrd="0" destOrd="0" presId="urn:microsoft.com/office/officeart/2005/8/layout/cycle1"/>
    <dgm:cxn modelId="{36D41447-5751-4185-8206-975002854933}" type="presOf" srcId="{36259453-7CFB-4213-9CC3-7A3FA416CCDE}" destId="{E8A8DCBD-68CF-47DE-A99E-87DFE62E75BD}" srcOrd="0" destOrd="0" presId="urn:microsoft.com/office/officeart/2005/8/layout/cycle1"/>
    <dgm:cxn modelId="{FAA7DE4A-A63C-49FA-965C-5E235038E103}" type="presOf" srcId="{DE3B0B1F-D134-4605-A8C9-A6EED92A9154}" destId="{265889F3-32F9-493B-926B-AD55396FFC60}" srcOrd="0" destOrd="0" presId="urn:microsoft.com/office/officeart/2005/8/layout/cycle1"/>
    <dgm:cxn modelId="{32E2404D-6A96-4E34-8C39-929D24257680}" type="presOf" srcId="{09FF5E6B-E08A-4389-BA3E-3AFF83E05A11}" destId="{0B09278A-A8A1-4AAE-904E-ED9DDF13A55E}" srcOrd="0" destOrd="0" presId="urn:microsoft.com/office/officeart/2005/8/layout/cycle1"/>
    <dgm:cxn modelId="{9610F182-77D3-4C25-88F9-34415EDCC626}" srcId="{379A4ABE-931D-4B4A-9CB7-64CCFC37776F}" destId="{18095B5A-E649-4736-B698-4E2C2F649F20}" srcOrd="1" destOrd="0" parTransId="{8F03E4E0-DA29-4241-829B-DAAF9171CEDE}" sibTransId="{97012827-3046-4DAF-BA8D-470375971588}"/>
    <dgm:cxn modelId="{570E1899-F46A-4A02-A91F-810BD9F18292}" type="presOf" srcId="{EEC30769-872F-46F3-8540-C8328E22266A}" destId="{53457EE0-5025-48A5-AB1F-EBCA5D589F26}" srcOrd="0" destOrd="0" presId="urn:microsoft.com/office/officeart/2005/8/layout/cycle1"/>
    <dgm:cxn modelId="{A4159EB4-D31B-4218-B004-637FA5C95943}" srcId="{379A4ABE-931D-4B4A-9CB7-64CCFC37776F}" destId="{EEC30769-872F-46F3-8540-C8328E22266A}" srcOrd="0" destOrd="0" parTransId="{26074EE8-FE56-46DD-8756-97595E4B54CF}" sibTransId="{36259453-7CFB-4213-9CC3-7A3FA416CCDE}"/>
    <dgm:cxn modelId="{F62206DA-12B7-4F29-A8E7-BFB720ED8A74}" srcId="{379A4ABE-931D-4B4A-9CB7-64CCFC37776F}" destId="{DE3B0B1F-D134-4605-A8C9-A6EED92A9154}" srcOrd="2" destOrd="0" parTransId="{0AE42F11-8174-41A8-8D6E-A3C400212CA2}" sibTransId="{09FF5E6B-E08A-4389-BA3E-3AFF83E05A11}"/>
    <dgm:cxn modelId="{E58A2CE2-29D8-4568-9C25-D5B9E192E349}" type="presOf" srcId="{5B416C8A-D5C9-4C2E-86B1-4D03A7F3BC48}" destId="{C34F9FB2-9914-468F-BAFF-23D141DDDAFE}" srcOrd="0" destOrd="0" presId="urn:microsoft.com/office/officeart/2005/8/layout/cycle1"/>
    <dgm:cxn modelId="{3F4B28E3-8D6E-4F37-9D2D-466BAF8D95AB}" type="presOf" srcId="{379A4ABE-931D-4B4A-9CB7-64CCFC37776F}" destId="{5C37059A-CB35-4808-8BD2-0AD3D448F4D4}" srcOrd="0" destOrd="0" presId="urn:microsoft.com/office/officeart/2005/8/layout/cycle1"/>
    <dgm:cxn modelId="{8C6424E5-B384-4CE2-AFC2-ECCCAFF26966}" srcId="{379A4ABE-931D-4B4A-9CB7-64CCFC37776F}" destId="{5B416C8A-D5C9-4C2E-86B1-4D03A7F3BC48}" srcOrd="3" destOrd="0" parTransId="{DE401A62-FD4D-4FC5-B1E8-B8294DB65B8C}" sibTransId="{9A2DBF87-3F16-41C0-8CBE-3825D204D636}"/>
    <dgm:cxn modelId="{AC401AF1-849C-4F66-8AAB-6CB90901A750}" srcId="{5B416C8A-D5C9-4C2E-86B1-4D03A7F3BC48}" destId="{A95E05B4-71E9-4CB7-B4DF-91E6C61A85E6}" srcOrd="0" destOrd="0" parTransId="{0A51718A-9BA5-4DB5-8FBB-63C0E6631E94}" sibTransId="{CEACE463-A601-4D07-8A36-6E16F70BFF8A}"/>
    <dgm:cxn modelId="{E79B0EFF-C59B-4583-B88E-58A947F84E73}" type="presOf" srcId="{97012827-3046-4DAF-BA8D-470375971588}" destId="{2A542061-2468-435D-885F-801B65AEF008}" srcOrd="0" destOrd="0" presId="urn:microsoft.com/office/officeart/2005/8/layout/cycle1"/>
    <dgm:cxn modelId="{10E71129-0B77-4DE1-90F7-09ECA0A9ADA5}" type="presParOf" srcId="{5C37059A-CB35-4808-8BD2-0AD3D448F4D4}" destId="{BB069895-F381-4F34-9527-E8B7D0D76CCF}" srcOrd="0" destOrd="0" presId="urn:microsoft.com/office/officeart/2005/8/layout/cycle1"/>
    <dgm:cxn modelId="{4DC80AAA-A57D-42B2-8007-C443F262C6D6}" type="presParOf" srcId="{5C37059A-CB35-4808-8BD2-0AD3D448F4D4}" destId="{53457EE0-5025-48A5-AB1F-EBCA5D589F26}" srcOrd="1" destOrd="0" presId="urn:microsoft.com/office/officeart/2005/8/layout/cycle1"/>
    <dgm:cxn modelId="{33D4A4DA-379A-4F22-962A-C6D996082B9A}" type="presParOf" srcId="{5C37059A-CB35-4808-8BD2-0AD3D448F4D4}" destId="{E8A8DCBD-68CF-47DE-A99E-87DFE62E75BD}" srcOrd="2" destOrd="0" presId="urn:microsoft.com/office/officeart/2005/8/layout/cycle1"/>
    <dgm:cxn modelId="{D373A4CC-D320-480A-A8F9-120BE353A9BA}" type="presParOf" srcId="{5C37059A-CB35-4808-8BD2-0AD3D448F4D4}" destId="{5C190FFD-D5D8-4DAB-AA0E-735DD6217CB8}" srcOrd="3" destOrd="0" presId="urn:microsoft.com/office/officeart/2005/8/layout/cycle1"/>
    <dgm:cxn modelId="{2529A278-3034-4F15-A36E-389EFE326D77}" type="presParOf" srcId="{5C37059A-CB35-4808-8BD2-0AD3D448F4D4}" destId="{4F2B6DE1-47D9-48A6-A8D1-8EC16B21AE1D}" srcOrd="4" destOrd="0" presId="urn:microsoft.com/office/officeart/2005/8/layout/cycle1"/>
    <dgm:cxn modelId="{8E27BE68-E8CF-4F36-9CEF-75F49B87A36F}" type="presParOf" srcId="{5C37059A-CB35-4808-8BD2-0AD3D448F4D4}" destId="{2A542061-2468-435D-885F-801B65AEF008}" srcOrd="5" destOrd="0" presId="urn:microsoft.com/office/officeart/2005/8/layout/cycle1"/>
    <dgm:cxn modelId="{84F65E82-8417-463D-819B-6A4854F8A3FC}" type="presParOf" srcId="{5C37059A-CB35-4808-8BD2-0AD3D448F4D4}" destId="{63360333-D76D-47B0-BC91-5657C755E8A3}" srcOrd="6" destOrd="0" presId="urn:microsoft.com/office/officeart/2005/8/layout/cycle1"/>
    <dgm:cxn modelId="{D11C8FE3-6BE6-436D-BD21-7EF82D2BA4C2}" type="presParOf" srcId="{5C37059A-CB35-4808-8BD2-0AD3D448F4D4}" destId="{265889F3-32F9-493B-926B-AD55396FFC60}" srcOrd="7" destOrd="0" presId="urn:microsoft.com/office/officeart/2005/8/layout/cycle1"/>
    <dgm:cxn modelId="{FE1DEA2D-4B65-48FD-BF44-1155CC19DB33}" type="presParOf" srcId="{5C37059A-CB35-4808-8BD2-0AD3D448F4D4}" destId="{0B09278A-A8A1-4AAE-904E-ED9DDF13A55E}" srcOrd="8" destOrd="0" presId="urn:microsoft.com/office/officeart/2005/8/layout/cycle1"/>
    <dgm:cxn modelId="{280C0EB1-1E48-4EA5-8DC6-365D0AE7E9FD}" type="presParOf" srcId="{5C37059A-CB35-4808-8BD2-0AD3D448F4D4}" destId="{29F30410-EC4B-4848-BCC2-17682726A2B6}" srcOrd="9" destOrd="0" presId="urn:microsoft.com/office/officeart/2005/8/layout/cycle1"/>
    <dgm:cxn modelId="{80D985C6-D723-4BC7-8006-EEBD2D849E17}" type="presParOf" srcId="{5C37059A-CB35-4808-8BD2-0AD3D448F4D4}" destId="{C34F9FB2-9914-468F-BAFF-23D141DDDAFE}" srcOrd="10" destOrd="0" presId="urn:microsoft.com/office/officeart/2005/8/layout/cycle1"/>
    <dgm:cxn modelId="{3AF441C3-DDF0-4882-BCBC-77829D3EB6E2}" type="presParOf" srcId="{5C37059A-CB35-4808-8BD2-0AD3D448F4D4}" destId="{F3662905-02EE-4F02-898A-4B002C7F936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00C70-04E7-40A3-9F4B-C2653FCF077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61DB5FB-F6F7-47BC-B358-B0E5BC8A8AD1}">
      <dgm:prSet phldrT="[文本]"/>
      <dgm:spPr/>
      <dgm:t>
        <a:bodyPr/>
        <a:lstStyle/>
        <a:p>
          <a:r>
            <a:rPr lang="en-US" altLang="zh-CN" dirty="0"/>
            <a:t>Pseudo Evolution</a:t>
          </a:r>
          <a:endParaRPr lang="zh-CN" altLang="en-US" dirty="0"/>
        </a:p>
      </dgm:t>
    </dgm:pt>
    <dgm:pt modelId="{14542167-3DDC-4AFA-9EDE-BCB29CDF4D43}" type="parTrans" cxnId="{979CF0F9-3270-4729-8BDC-75FE3A183721}">
      <dgm:prSet/>
      <dgm:spPr/>
      <dgm:t>
        <a:bodyPr/>
        <a:lstStyle/>
        <a:p>
          <a:endParaRPr lang="zh-CN" altLang="en-US"/>
        </a:p>
      </dgm:t>
    </dgm:pt>
    <dgm:pt modelId="{EC84A43D-DE2A-4E04-8DDB-837D671CAC61}" type="sibTrans" cxnId="{979CF0F9-3270-4729-8BDC-75FE3A183721}">
      <dgm:prSet/>
      <dgm:spPr/>
      <dgm:t>
        <a:bodyPr/>
        <a:lstStyle/>
        <a:p>
          <a:endParaRPr lang="zh-CN" altLang="en-US"/>
        </a:p>
      </dgm:t>
    </dgm:pt>
    <dgm:pt modelId="{7C6AB649-8914-470E-9D6B-DF491B1FA893}">
      <dgm:prSet phldrT="[文本]"/>
      <dgm:spPr/>
      <dgm:t>
        <a:bodyPr/>
        <a:lstStyle/>
        <a:p>
          <a:r>
            <a:rPr lang="en-US" altLang="zh-CN" dirty="0"/>
            <a:t>Halo Exclusion</a:t>
          </a:r>
          <a:endParaRPr lang="zh-CN" altLang="en-US" dirty="0"/>
        </a:p>
      </dgm:t>
    </dgm:pt>
    <dgm:pt modelId="{C8F1E3B9-0F3A-4122-A64E-2879FBFD943A}" type="parTrans" cxnId="{812FD014-0923-45B8-B491-5270711A0C3F}">
      <dgm:prSet/>
      <dgm:spPr/>
      <dgm:t>
        <a:bodyPr/>
        <a:lstStyle/>
        <a:p>
          <a:endParaRPr lang="zh-CN" altLang="en-US"/>
        </a:p>
      </dgm:t>
    </dgm:pt>
    <dgm:pt modelId="{43BBE2AB-5703-490F-A2B4-4311E5AEF3F8}" type="sibTrans" cxnId="{812FD014-0923-45B8-B491-5270711A0C3F}">
      <dgm:prSet/>
      <dgm:spPr/>
      <dgm:t>
        <a:bodyPr/>
        <a:lstStyle/>
        <a:p>
          <a:endParaRPr lang="zh-CN" altLang="en-US"/>
        </a:p>
      </dgm:t>
    </dgm:pt>
    <dgm:pt modelId="{7D592EEB-48BC-4326-8FCD-0CCEEDC97C70}">
      <dgm:prSet phldrT="[文本]"/>
      <dgm:spPr/>
      <dgm:t>
        <a:bodyPr/>
        <a:lstStyle/>
        <a:p>
          <a:r>
            <a:rPr lang="en-US" altLang="zh-CN" dirty="0"/>
            <a:t>Assembly Bias</a:t>
          </a:r>
          <a:endParaRPr lang="zh-CN" altLang="en-US" dirty="0"/>
        </a:p>
      </dgm:t>
    </dgm:pt>
    <dgm:pt modelId="{3A8B79CC-CDC0-4354-8797-E8D34433E1C5}" type="parTrans" cxnId="{899E5EA7-C19F-4F6B-A912-9032094DA556}">
      <dgm:prSet/>
      <dgm:spPr/>
      <dgm:t>
        <a:bodyPr/>
        <a:lstStyle/>
        <a:p>
          <a:endParaRPr lang="zh-CN" altLang="en-US"/>
        </a:p>
      </dgm:t>
    </dgm:pt>
    <dgm:pt modelId="{315335D5-F3A5-4764-BE8D-8C0C84B8B51C}" type="sibTrans" cxnId="{899E5EA7-C19F-4F6B-A912-9032094DA556}">
      <dgm:prSet/>
      <dgm:spPr/>
      <dgm:t>
        <a:bodyPr/>
        <a:lstStyle/>
        <a:p>
          <a:endParaRPr lang="zh-CN" altLang="en-US"/>
        </a:p>
      </dgm:t>
    </dgm:pt>
    <dgm:pt modelId="{B6BD8745-E995-49C3-B1CE-9042955DC4EA}" type="pres">
      <dgm:prSet presAssocID="{B7F00C70-04E7-40A3-9F4B-C2653FCF0778}" presName="arrowDiagram" presStyleCnt="0">
        <dgm:presLayoutVars>
          <dgm:chMax val="5"/>
          <dgm:dir/>
          <dgm:resizeHandles val="exact"/>
        </dgm:presLayoutVars>
      </dgm:prSet>
      <dgm:spPr/>
    </dgm:pt>
    <dgm:pt modelId="{13AE987E-9AD4-498F-9FD1-4993649BB6AA}" type="pres">
      <dgm:prSet presAssocID="{B7F00C70-04E7-40A3-9F4B-C2653FCF0778}" presName="arrow" presStyleLbl="bgShp" presStyleIdx="0" presStyleCnt="1"/>
      <dgm:spPr/>
    </dgm:pt>
    <dgm:pt modelId="{A127D1B1-3EF3-4D5A-A639-5F8DCDDD846C}" type="pres">
      <dgm:prSet presAssocID="{B7F00C70-04E7-40A3-9F4B-C2653FCF0778}" presName="arrowDiagram3" presStyleCnt="0"/>
      <dgm:spPr/>
    </dgm:pt>
    <dgm:pt modelId="{584DC936-258A-4D0F-9DCB-A70374B397A0}" type="pres">
      <dgm:prSet presAssocID="{261DB5FB-F6F7-47BC-B358-B0E5BC8A8AD1}" presName="bullet3a" presStyleLbl="node1" presStyleIdx="0" presStyleCnt="3"/>
      <dgm:spPr/>
    </dgm:pt>
    <dgm:pt modelId="{43D5B251-2ED3-46E4-AE0B-CE56D7EEC729}" type="pres">
      <dgm:prSet presAssocID="{261DB5FB-F6F7-47BC-B358-B0E5BC8A8AD1}" presName="textBox3a" presStyleLbl="revTx" presStyleIdx="0" presStyleCnt="3">
        <dgm:presLayoutVars>
          <dgm:bulletEnabled val="1"/>
        </dgm:presLayoutVars>
      </dgm:prSet>
      <dgm:spPr/>
    </dgm:pt>
    <dgm:pt modelId="{51E507D6-4521-42F8-ADEF-4D5C2C067C01}" type="pres">
      <dgm:prSet presAssocID="{7C6AB649-8914-470E-9D6B-DF491B1FA893}" presName="bullet3b" presStyleLbl="node1" presStyleIdx="1" presStyleCnt="3"/>
      <dgm:spPr/>
    </dgm:pt>
    <dgm:pt modelId="{F2C88507-5338-421C-A086-2B5A43338F5F}" type="pres">
      <dgm:prSet presAssocID="{7C6AB649-8914-470E-9D6B-DF491B1FA893}" presName="textBox3b" presStyleLbl="revTx" presStyleIdx="1" presStyleCnt="3">
        <dgm:presLayoutVars>
          <dgm:bulletEnabled val="1"/>
        </dgm:presLayoutVars>
      </dgm:prSet>
      <dgm:spPr/>
    </dgm:pt>
    <dgm:pt modelId="{C161576F-A5E0-4B3F-92F7-33AD6C64B1FF}" type="pres">
      <dgm:prSet presAssocID="{7D592EEB-48BC-4326-8FCD-0CCEEDC97C70}" presName="bullet3c" presStyleLbl="node1" presStyleIdx="2" presStyleCnt="3"/>
      <dgm:spPr/>
    </dgm:pt>
    <dgm:pt modelId="{EF0F1B00-26AA-4178-8743-D40C44A7DDC1}" type="pres">
      <dgm:prSet presAssocID="{7D592EEB-48BC-4326-8FCD-0CCEEDC97C7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12FD014-0923-45B8-B491-5270711A0C3F}" srcId="{B7F00C70-04E7-40A3-9F4B-C2653FCF0778}" destId="{7C6AB649-8914-470E-9D6B-DF491B1FA893}" srcOrd="1" destOrd="0" parTransId="{C8F1E3B9-0F3A-4122-A64E-2879FBFD943A}" sibTransId="{43BBE2AB-5703-490F-A2B4-4311E5AEF3F8}"/>
    <dgm:cxn modelId="{9188AF91-6D57-43CA-A1CD-2D847002FCC4}" type="presOf" srcId="{B7F00C70-04E7-40A3-9F4B-C2653FCF0778}" destId="{B6BD8745-E995-49C3-B1CE-9042955DC4EA}" srcOrd="0" destOrd="0" presId="urn:microsoft.com/office/officeart/2005/8/layout/arrow2"/>
    <dgm:cxn modelId="{899E5EA7-C19F-4F6B-A912-9032094DA556}" srcId="{B7F00C70-04E7-40A3-9F4B-C2653FCF0778}" destId="{7D592EEB-48BC-4326-8FCD-0CCEEDC97C70}" srcOrd="2" destOrd="0" parTransId="{3A8B79CC-CDC0-4354-8797-E8D34433E1C5}" sibTransId="{315335D5-F3A5-4764-BE8D-8C0C84B8B51C}"/>
    <dgm:cxn modelId="{D26E4FB9-FA67-4092-8738-7631A6401D61}" type="presOf" srcId="{7C6AB649-8914-470E-9D6B-DF491B1FA893}" destId="{F2C88507-5338-421C-A086-2B5A43338F5F}" srcOrd="0" destOrd="0" presId="urn:microsoft.com/office/officeart/2005/8/layout/arrow2"/>
    <dgm:cxn modelId="{0DBCA8DD-D59B-4C0F-8C28-BD3F5FD54DA1}" type="presOf" srcId="{261DB5FB-F6F7-47BC-B358-B0E5BC8A8AD1}" destId="{43D5B251-2ED3-46E4-AE0B-CE56D7EEC729}" srcOrd="0" destOrd="0" presId="urn:microsoft.com/office/officeart/2005/8/layout/arrow2"/>
    <dgm:cxn modelId="{979CF0F9-3270-4729-8BDC-75FE3A183721}" srcId="{B7F00C70-04E7-40A3-9F4B-C2653FCF0778}" destId="{261DB5FB-F6F7-47BC-B358-B0E5BC8A8AD1}" srcOrd="0" destOrd="0" parTransId="{14542167-3DDC-4AFA-9EDE-BCB29CDF4D43}" sibTransId="{EC84A43D-DE2A-4E04-8DDB-837D671CAC61}"/>
    <dgm:cxn modelId="{0C1369FA-085E-4135-8600-1A86E9702F82}" type="presOf" srcId="{7D592EEB-48BC-4326-8FCD-0CCEEDC97C70}" destId="{EF0F1B00-26AA-4178-8743-D40C44A7DDC1}" srcOrd="0" destOrd="0" presId="urn:microsoft.com/office/officeart/2005/8/layout/arrow2"/>
    <dgm:cxn modelId="{DBF52895-B976-4759-8731-27C89C358B12}" type="presParOf" srcId="{B6BD8745-E995-49C3-B1CE-9042955DC4EA}" destId="{13AE987E-9AD4-498F-9FD1-4993649BB6AA}" srcOrd="0" destOrd="0" presId="urn:microsoft.com/office/officeart/2005/8/layout/arrow2"/>
    <dgm:cxn modelId="{2FA7F975-FA44-4908-B330-9AA5F805734B}" type="presParOf" srcId="{B6BD8745-E995-49C3-B1CE-9042955DC4EA}" destId="{A127D1B1-3EF3-4D5A-A639-5F8DCDDD846C}" srcOrd="1" destOrd="0" presId="urn:microsoft.com/office/officeart/2005/8/layout/arrow2"/>
    <dgm:cxn modelId="{4299935E-1BBC-4771-B5A9-03A6E4A44461}" type="presParOf" srcId="{A127D1B1-3EF3-4D5A-A639-5F8DCDDD846C}" destId="{584DC936-258A-4D0F-9DCB-A70374B397A0}" srcOrd="0" destOrd="0" presId="urn:microsoft.com/office/officeart/2005/8/layout/arrow2"/>
    <dgm:cxn modelId="{38BD3788-8F5F-45A1-9C5E-88960B4DF015}" type="presParOf" srcId="{A127D1B1-3EF3-4D5A-A639-5F8DCDDD846C}" destId="{43D5B251-2ED3-46E4-AE0B-CE56D7EEC729}" srcOrd="1" destOrd="0" presId="urn:microsoft.com/office/officeart/2005/8/layout/arrow2"/>
    <dgm:cxn modelId="{831709AB-545D-463D-9A84-B3C98F0C5B29}" type="presParOf" srcId="{A127D1B1-3EF3-4D5A-A639-5F8DCDDD846C}" destId="{51E507D6-4521-42F8-ADEF-4D5C2C067C01}" srcOrd="2" destOrd="0" presId="urn:microsoft.com/office/officeart/2005/8/layout/arrow2"/>
    <dgm:cxn modelId="{CB2C25C9-2D89-4159-A0C1-EA756B2CE4E5}" type="presParOf" srcId="{A127D1B1-3EF3-4D5A-A639-5F8DCDDD846C}" destId="{F2C88507-5338-421C-A086-2B5A43338F5F}" srcOrd="3" destOrd="0" presId="urn:microsoft.com/office/officeart/2005/8/layout/arrow2"/>
    <dgm:cxn modelId="{FF0FE6E4-C92D-4FD4-97FB-ED879A8CCF18}" type="presParOf" srcId="{A127D1B1-3EF3-4D5A-A639-5F8DCDDD846C}" destId="{C161576F-A5E0-4B3F-92F7-33AD6C64B1FF}" srcOrd="4" destOrd="0" presId="urn:microsoft.com/office/officeart/2005/8/layout/arrow2"/>
    <dgm:cxn modelId="{1212FB9E-0226-48DE-ADB2-3F1914BA202C}" type="presParOf" srcId="{A127D1B1-3EF3-4D5A-A639-5F8DCDDD846C}" destId="{EF0F1B00-26AA-4178-8743-D40C44A7DD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57EE0-5025-48A5-AB1F-EBCA5D589F26}">
      <dsp:nvSpPr>
        <dsp:cNvPr id="0" name=""/>
        <dsp:cNvSpPr/>
      </dsp:nvSpPr>
      <dsp:spPr>
        <a:xfrm>
          <a:off x="2675970" y="532333"/>
          <a:ext cx="1469564" cy="1175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Special largescale locations</a:t>
          </a:r>
          <a:endParaRPr lang="zh-CN" sz="1500" kern="1200" dirty="0"/>
        </a:p>
      </dsp:txBody>
      <dsp:txXfrm>
        <a:off x="2675970" y="532333"/>
        <a:ext cx="1469564" cy="1175554"/>
      </dsp:txXfrm>
    </dsp:sp>
    <dsp:sp modelId="{E8A8DCBD-68CF-47DE-A99E-87DFE62E75BD}">
      <dsp:nvSpPr>
        <dsp:cNvPr id="0" name=""/>
        <dsp:cNvSpPr/>
      </dsp:nvSpPr>
      <dsp:spPr>
        <a:xfrm>
          <a:off x="-352" y="270968"/>
          <a:ext cx="4260247" cy="4260247"/>
        </a:xfrm>
        <a:prstGeom prst="circularArrow">
          <a:avLst>
            <a:gd name="adj1" fmla="val 6902"/>
            <a:gd name="adj2" fmla="val 465342"/>
            <a:gd name="adj3" fmla="val 549458"/>
            <a:gd name="adj4" fmla="val 20250120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2B6DE1-47D9-48A6-A8D1-8EC16B21AE1D}">
      <dsp:nvSpPr>
        <dsp:cNvPr id="0" name=""/>
        <dsp:cNvSpPr/>
      </dsp:nvSpPr>
      <dsp:spPr>
        <a:xfrm>
          <a:off x="2656805" y="2928126"/>
          <a:ext cx="1507894" cy="150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Hierarchical buildup</a:t>
          </a:r>
          <a:endParaRPr lang="zh-CN" sz="1500" kern="1200" dirty="0"/>
        </a:p>
      </dsp:txBody>
      <dsp:txXfrm>
        <a:off x="2656805" y="2928126"/>
        <a:ext cx="1507894" cy="1507894"/>
      </dsp:txXfrm>
    </dsp:sp>
    <dsp:sp modelId="{2A542061-2468-435D-885F-801B65AEF008}">
      <dsp:nvSpPr>
        <dsp:cNvPr id="0" name=""/>
        <dsp:cNvSpPr/>
      </dsp:nvSpPr>
      <dsp:spPr>
        <a:xfrm>
          <a:off x="-352" y="270968"/>
          <a:ext cx="4260247" cy="4260247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5889F3-32F9-493B-926B-AD55396FFC60}">
      <dsp:nvSpPr>
        <dsp:cNvPr id="0" name=""/>
        <dsp:cNvSpPr/>
      </dsp:nvSpPr>
      <dsp:spPr>
        <a:xfrm>
          <a:off x="94842" y="2928126"/>
          <a:ext cx="1507894" cy="150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Quasi-equilibrium structure </a:t>
          </a:r>
          <a:endParaRPr lang="zh-CN" sz="1500" kern="1200" dirty="0"/>
        </a:p>
      </dsp:txBody>
      <dsp:txXfrm>
        <a:off x="94842" y="2928126"/>
        <a:ext cx="1507894" cy="1507894"/>
      </dsp:txXfrm>
    </dsp:sp>
    <dsp:sp modelId="{0B09278A-A8A1-4AAE-904E-ED9DDF13A55E}">
      <dsp:nvSpPr>
        <dsp:cNvPr id="0" name=""/>
        <dsp:cNvSpPr/>
      </dsp:nvSpPr>
      <dsp:spPr>
        <a:xfrm>
          <a:off x="-352" y="270968"/>
          <a:ext cx="4260247" cy="4260247"/>
        </a:xfrm>
        <a:prstGeom prst="circularArrow">
          <a:avLst>
            <a:gd name="adj1" fmla="val 6902"/>
            <a:gd name="adj2" fmla="val 465342"/>
            <a:gd name="adj3" fmla="val 11510736"/>
            <a:gd name="adj4" fmla="val 9785200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4F9FB2-9914-468F-BAFF-23D141DDDAFE}">
      <dsp:nvSpPr>
        <dsp:cNvPr id="0" name=""/>
        <dsp:cNvSpPr/>
      </dsp:nvSpPr>
      <dsp:spPr>
        <a:xfrm>
          <a:off x="73536" y="446866"/>
          <a:ext cx="1550507" cy="134648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Growing envelope</a:t>
          </a:r>
          <a:endParaRPr lang="zh-CN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Depletion radius (Fong &amp;Han 20; Li &amp; Han 21; Fong, Han+22)</a:t>
          </a:r>
          <a:endParaRPr lang="zh-CN" sz="1200" kern="1200" dirty="0"/>
        </a:p>
      </dsp:txBody>
      <dsp:txXfrm>
        <a:off x="73536" y="446866"/>
        <a:ext cx="1550507" cy="1346489"/>
      </dsp:txXfrm>
    </dsp:sp>
    <dsp:sp modelId="{F3662905-02EE-4F02-898A-4B002C7F9366}">
      <dsp:nvSpPr>
        <dsp:cNvPr id="0" name=""/>
        <dsp:cNvSpPr/>
      </dsp:nvSpPr>
      <dsp:spPr>
        <a:xfrm>
          <a:off x="-352" y="270968"/>
          <a:ext cx="4260247" cy="4260247"/>
        </a:xfrm>
        <a:prstGeom prst="circularArrow">
          <a:avLst>
            <a:gd name="adj1" fmla="val 6902"/>
            <a:gd name="adj2" fmla="val 465342"/>
            <a:gd name="adj3" fmla="val 16787536"/>
            <a:gd name="adj4" fmla="val 15227383"/>
            <a:gd name="adj5" fmla="val 805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987E-9AD4-498F-9FD1-4993649BB6AA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DC936-258A-4D0F-9DCB-A70374B397A0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5B251-2ED3-46E4-AE0B-CE56D7EEC729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Pseudo Evolution</a:t>
          </a:r>
          <a:endParaRPr lang="zh-CN" altLang="en-US" sz="2400" kern="1200" dirty="0"/>
        </a:p>
      </dsp:txBody>
      <dsp:txXfrm>
        <a:off x="853440" y="2835910"/>
        <a:ext cx="1420368" cy="1101090"/>
      </dsp:txXfrm>
    </dsp:sp>
    <dsp:sp modelId="{51E507D6-4521-42F8-ADEF-4D5C2C067C01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88507-5338-421C-A086-2B5A43338F5F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Halo Exclusion</a:t>
          </a:r>
          <a:endParaRPr lang="zh-CN" altLang="en-US" sz="2400" kern="1200" dirty="0"/>
        </a:p>
      </dsp:txBody>
      <dsp:txXfrm>
        <a:off x="2316480" y="1864359"/>
        <a:ext cx="1463040" cy="2072640"/>
      </dsp:txXfrm>
    </dsp:sp>
    <dsp:sp modelId="{C161576F-A5E0-4B3F-92F7-33AD6C64B1FF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1B00-26AA-4178-8743-D40C44A7DDC1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Assembly Bias</a:t>
          </a:r>
          <a:endParaRPr lang="zh-CN" altLang="en-US" sz="2400" kern="1200" dirty="0"/>
        </a:p>
      </dsp:txBody>
      <dsp:txXfrm>
        <a:off x="4053840" y="1289049"/>
        <a:ext cx="1463040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235DC6E-54DE-40B7-A116-800854BB0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EA31B1-C779-46AA-AC4F-66C72D036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418B7-93AD-464C-9C8D-5B26AA760BC5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AEFD41-6F28-4574-B7EB-EEDA00BF5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DFF6C2-0F87-43C0-9BB1-A765BDE30F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FCC7C-7331-4D60-B5B7-151A775E1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017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4605-73C6-4E25-8F1B-2914FFA5CFC6}" type="datetimeFigureOut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33D6A-E371-4B46-A476-2EBFE69DE3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2EF03-4862-424F-8CE9-1599850E7C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83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33D6A-E371-4B46-A476-2EBFE69DE3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9AB9E-0103-4E94-B479-BBC9847AA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015375-6A82-4F13-B0E0-B47620DC8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F8E025B5-E282-4D19-A8DE-EE374332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C698-37B9-4CA2-AF14-FCB4B719AD31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7E1B00B2-E3C5-4677-A652-7BBD9B02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A562DD75-EC19-4A14-B242-75B19EE2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pPr/>
              <a:t>‹#›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982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5EE45-EBE5-43BB-8666-668262C0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38E32B-AB15-4EF5-B3BA-FEEFCDC42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9B8D6-E42E-4185-8C14-972C42E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995A-C5A7-416A-9A11-06A9D1416418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953C3A-3331-48FB-A81F-9105BA08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78646-123A-4A78-9AD0-BC224CEA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2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1D43DE-227C-4680-A68D-AA0123550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C083DD-3922-43B1-AF5E-6C219180E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9F792E-0896-4BBB-9953-8F615077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2CAE-915E-484A-B71C-98956F171546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4B6882-5E28-4E8A-B279-16F43F3E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34890E-E361-48DC-BE54-860832B5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9E1A3-7F75-4840-9B2E-B2AB3A39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56C4B-70CE-4E56-8BA5-8FD88DA6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0EF09587-51B8-46F6-8B51-6A1E85DA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C047-8CF5-475E-A2C8-D0F20B5F6449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79CEC609-A38E-4443-9EF1-E75CBE01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C769209B-5C75-4260-A275-DFFF4BB85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pPr/>
              <a:t>‹#›</a:t>
            </a:fld>
            <a:r>
              <a:rPr lang="en-US" altLang="zh-CN"/>
              <a:t>/22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299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CE8E0-BC8D-4BBE-A04F-33CE55FF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B36F90-3A54-4805-A32B-47C02E1D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B11FD-7AEC-4CBA-9D69-C1C78DFF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6A42-0229-419B-8050-2361BEA249EB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DBD068-DE40-4E43-86BA-F6CA02570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6B6545-2A18-4997-AEC6-D8A2DED1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6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528911-4B69-4FC6-81D2-71C5ED83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F82B68-36D3-4141-BA9F-909BBA001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F0682B-14B5-4EFA-862E-CBBEE2773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CE44B5-0BE9-45AA-AFFE-CDF00AD9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383A-6E1F-45EB-94AC-D60F8816B786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EB7858-7AD0-45E5-82F6-1761E5B5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43F239-A3E6-4FC0-932D-32EDA8A8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pPr/>
              <a:t>‹#›</a:t>
            </a:fld>
            <a:r>
              <a:rPr lang="en-US" altLang="zh-CN" dirty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42088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77D89-2203-4079-A842-36765D8C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0EC56A-063C-4CEA-A73D-733C188E7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24F664-DE65-44AA-A1C1-11405FB5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68E82E-5137-4CC8-B402-777FD709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FC5619-54DE-41D7-977B-6BB67EBE0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D23679-C93A-4645-855C-49A0BF8C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30BF-0AE8-4526-8852-3CCD912ADB4F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B4177A-4F2E-4297-99E1-EC3AEBA1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F118BE-41C4-4B21-845E-5776331E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91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3D6AA-92DD-4ACE-BCB3-EF47DFBA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8C69B-28DB-4BC3-A957-A8C54656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83A0-077A-4460-A3FE-6D1C4A01F12A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DE0F36-5346-4308-A619-D7B7041B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5CD16A-60CB-4CCA-861D-7F0413E4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349427-E462-41D7-8B09-AED3CA2D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D1F7-C5AB-4336-86DC-7E45CFC2BE5B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F4A50D-2C24-489A-BB6B-357F240C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794F58-0955-462C-99B6-A73C16CC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853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A7BD78-497C-4B2A-B04F-C610830F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D99869-ADFE-4F63-971E-0CF0EC73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78B3D1-8C0A-4CDA-90FA-5D7D9A84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94B2F1-59FC-4600-9F15-2A006B09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B3DB-587B-42F4-B74A-EBF267FB84C8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F8F65-5C76-4041-B278-789AF851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75D85C-69E6-4613-AEC0-5B2779A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3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C6938-73A9-4100-9E90-AB529CE5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4E75DA8-4431-45C2-B38F-22492EF39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DC44C-044A-4968-8416-1F9BB530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FAD6F-3554-41FB-9064-2B78C4E5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042E-EB83-4F2E-B4A4-C9D968EE92DF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9A224-F180-4E87-891A-9935325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E655B3-5FCA-47E4-9A97-A1467A7B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5CF8-E697-4EEE-A52C-7297979C8A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7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F84CB8-9FB6-48FD-9390-289F8633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8670E3-7470-43BE-A4AD-030D91035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AEBF6E-5E6D-4C44-A600-0E664CE13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C698-37B9-4CA2-AF14-FCB4B719AD31}" type="datetime1">
              <a:rPr lang="zh-CN" altLang="en-US" smtClean="0"/>
              <a:t>2025/5/25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6F3067-B6E8-4C00-A885-94B90DA69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629CA3-0EC0-4320-B293-FEF57FAD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5CF8-E697-4EEE-A52C-7297979C8AC9}" type="slidenum">
              <a:rPr lang="zh-CN" altLang="en-US" smtClean="0"/>
              <a:pPr/>
              <a:t>‹#›</a:t>
            </a:fld>
            <a:r>
              <a:rPr lang="en-US" altLang="zh-CN" dirty="0"/>
              <a:t>/22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4417B1-678E-41E3-9BCE-86CDB6D3F448}"/>
              </a:ext>
            </a:extLst>
          </p:cNvPr>
          <p:cNvSpPr txBox="1"/>
          <p:nvPr userDrawn="1"/>
        </p:nvSpPr>
        <p:spPr>
          <a:xfrm>
            <a:off x="8318648" y="6492874"/>
            <a:ext cx="697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69298AD-CD1C-4DBF-9CE9-D88F8665F774}" type="slidenum">
              <a:rPr lang="zh-CN" alt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/15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.emf"/><Relationship Id="rId3" Type="http://schemas.openxmlformats.org/officeDocument/2006/relationships/image" Target="../media/image30.sv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3.emf"/><Relationship Id="rId5" Type="http://schemas.openxmlformats.org/officeDocument/2006/relationships/diagramData" Target="../diagrams/data1.xml"/><Relationship Id="rId10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7.png"/><Relationship Id="rId4" Type="http://schemas.openxmlformats.org/officeDocument/2006/relationships/diagramData" Target="../diagrams/data2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png"/><Relationship Id="rId7" Type="http://schemas.openxmlformats.org/officeDocument/2006/relationships/image" Target="../media/image35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depletion radius of dark matter halo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en-US" altLang="zh-CN" dirty="0" err="1"/>
              <a:t>Jiaxin</a:t>
            </a:r>
            <a:r>
              <a:rPr lang="en-US" altLang="zh-CN" dirty="0"/>
              <a:t> Han </a:t>
            </a:r>
            <a:r>
              <a:rPr lang="zh-CN" altLang="en-US" dirty="0"/>
              <a:t>（韩家信）</a:t>
            </a:r>
            <a:endParaRPr lang="en-US" altLang="zh-CN" dirty="0"/>
          </a:p>
          <a:p>
            <a:r>
              <a:rPr lang="en-US" altLang="zh-CN" dirty="0"/>
              <a:t>Shanghai Jiao Tong University</a:t>
            </a:r>
          </a:p>
          <a:p>
            <a:endParaRPr lang="en-US" altLang="zh-CN" dirty="0"/>
          </a:p>
          <a:p>
            <a:r>
              <a:rPr lang="en-US" altLang="zh-CN" dirty="0"/>
              <a:t>2025/05/26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20B23A-39FF-4E99-9FBA-DB865EEE6231}"/>
              </a:ext>
            </a:extLst>
          </p:cNvPr>
          <p:cNvSpPr txBox="1"/>
          <p:nvPr/>
        </p:nvSpPr>
        <p:spPr>
          <a:xfrm>
            <a:off x="4524867" y="6040341"/>
            <a:ext cx="461913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err="1"/>
              <a:t>arXiv</a:t>
            </a:r>
            <a:r>
              <a:rPr lang="en-US" altLang="zh-CN" dirty="0"/>
              <a:t>: 2008.03477,  2105.04978,  2205.01816,  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          2303.10886,   2303.10887, 2407.08381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656578-92DC-97B6-D15C-560DA9FD67B4}"/>
              </a:ext>
            </a:extLst>
          </p:cNvPr>
          <p:cNvSpPr txBox="1"/>
          <p:nvPr/>
        </p:nvSpPr>
        <p:spPr>
          <a:xfrm>
            <a:off x="1244600" y="5464404"/>
            <a:ext cx="797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With: Matthew Fong, Hongyu Gao, </a:t>
            </a:r>
            <a:r>
              <a:rPr lang="en-US" altLang="zh-CN" dirty="0" err="1"/>
              <a:t>Yifeng</a:t>
            </a:r>
            <a:r>
              <a:rPr lang="en-US" altLang="zh-CN" dirty="0"/>
              <a:t> Zhou, </a:t>
            </a:r>
            <a:r>
              <a:rPr lang="en-US" altLang="zh-CN" dirty="0" err="1"/>
              <a:t>Zhaozhou</a:t>
            </a:r>
            <a:r>
              <a:rPr lang="en-US" altLang="zh-CN" dirty="0"/>
              <a:t> Li, Jiale Zhou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109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6514A-6EC4-4267-9F66-B12088F1E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6543"/>
            <a:ext cx="7886700" cy="1325563"/>
          </a:xfrm>
        </p:spPr>
        <p:txBody>
          <a:bodyPr/>
          <a:lstStyle/>
          <a:p>
            <a:r>
              <a:rPr lang="en-US" altLang="zh-CN" dirty="0"/>
              <a:t>Depletion radius as the </a:t>
            </a:r>
            <a:r>
              <a:rPr lang="en-US" altLang="zh-CN" b="1" dirty="0"/>
              <a:t>exclusion radius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5C48B7-5406-478B-A89B-2492F5D2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10" y="1422138"/>
            <a:ext cx="5592720" cy="4351338"/>
          </a:xfrm>
        </p:spPr>
        <p:txBody>
          <a:bodyPr>
            <a:normAutofit/>
          </a:bodyPr>
          <a:lstStyle/>
          <a:p>
            <a:pPr lvl="1"/>
            <a:r>
              <a:rPr lang="en-US" altLang="zh-CN" sz="2000" dirty="0"/>
              <a:t>Define halos according to depletion radius</a:t>
            </a:r>
          </a:p>
          <a:p>
            <a:pPr lvl="1"/>
            <a:r>
              <a:rPr lang="en-US" altLang="zh-CN" sz="2000" dirty="0"/>
              <a:t>First principle model </a:t>
            </a:r>
          </a:p>
          <a:p>
            <a:pPr lvl="2"/>
            <a:r>
              <a:rPr lang="en-US" altLang="zh-CN" sz="1600" dirty="0"/>
              <a:t>Simple/natural model components</a:t>
            </a:r>
          </a:p>
          <a:p>
            <a:pPr lvl="2"/>
            <a:r>
              <a:rPr lang="en-US" altLang="zh-CN" sz="1600" dirty="0"/>
              <a:t>Single free parameter for unresolved halos</a:t>
            </a:r>
          </a:p>
          <a:p>
            <a:pPr lvl="1"/>
            <a:r>
              <a:rPr lang="en-US" altLang="zh-CN" sz="2000" dirty="0"/>
              <a:t>Percent level accuracy across scales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C09A8E-7D23-48D0-98E5-0C17549293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t="7670" r="8174" b="7946"/>
          <a:stretch/>
        </p:blipFill>
        <p:spPr>
          <a:xfrm>
            <a:off x="6180882" y="1167805"/>
            <a:ext cx="1873228" cy="188961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73F57D4-F12A-DE09-ED80-8E4B3B3EA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1" y="3191955"/>
            <a:ext cx="3425334" cy="3211251"/>
          </a:xfrm>
          <a:prstGeom prst="rect">
            <a:avLst/>
          </a:prstGeom>
        </p:spPr>
      </p:pic>
      <p:sp>
        <p:nvSpPr>
          <p:cNvPr id="20" name="等号 19">
            <a:extLst>
              <a:ext uri="{FF2B5EF4-FFF2-40B4-BE49-F238E27FC236}">
                <a16:creationId xmlns:a16="http://schemas.microsoft.com/office/drawing/2014/main" id="{66AB10D8-DABF-5098-F073-97E02E64C8DA}"/>
              </a:ext>
            </a:extLst>
          </p:cNvPr>
          <p:cNvSpPr/>
          <p:nvPr/>
        </p:nvSpPr>
        <p:spPr>
          <a:xfrm>
            <a:off x="4923257" y="4592409"/>
            <a:ext cx="572655" cy="41034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00ECB71-77B9-EA10-BDE8-CE9FA6180A8C}"/>
              </a:ext>
            </a:extLst>
          </p:cNvPr>
          <p:cNvGrpSpPr/>
          <p:nvPr/>
        </p:nvGrpSpPr>
        <p:grpSpPr>
          <a:xfrm>
            <a:off x="5840865" y="3247293"/>
            <a:ext cx="2128215" cy="1583485"/>
            <a:chOff x="5950004" y="3275646"/>
            <a:chExt cx="2128215" cy="1583485"/>
          </a:xfrm>
        </p:grpSpPr>
        <p:pic>
          <p:nvPicPr>
            <p:cNvPr id="11" name="图片 10" descr="图表&#10;&#10;已自动生成说明">
              <a:extLst>
                <a:ext uri="{FF2B5EF4-FFF2-40B4-BE49-F238E27FC236}">
                  <a16:creationId xmlns:a16="http://schemas.microsoft.com/office/drawing/2014/main" id="{A8948E85-687D-5A4B-3529-00C2A1757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0004" y="3275646"/>
              <a:ext cx="2128215" cy="158348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8E728FF-FBB9-D4DC-7105-215158F0B13E}"/>
                </a:ext>
              </a:extLst>
            </p:cNvPr>
            <p:cNvSpPr txBox="1"/>
            <p:nvPr/>
          </p:nvSpPr>
          <p:spPr>
            <a:xfrm>
              <a:off x="6160513" y="4205904"/>
              <a:ext cx="956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1-halo</a:t>
              </a:r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03F49E2-C708-ECD8-BD5F-D7A4816088F3}"/>
              </a:ext>
            </a:extLst>
          </p:cNvPr>
          <p:cNvGrpSpPr/>
          <p:nvPr/>
        </p:nvGrpSpPr>
        <p:grpSpPr>
          <a:xfrm>
            <a:off x="5828177" y="4939330"/>
            <a:ext cx="2140903" cy="1718723"/>
            <a:chOff x="5913207" y="5002753"/>
            <a:chExt cx="2140903" cy="171872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76A212E-CDA0-9D3A-0F65-A3C29179B7F1}"/>
                </a:ext>
              </a:extLst>
            </p:cNvPr>
            <p:cNvGrpSpPr/>
            <p:nvPr/>
          </p:nvGrpSpPr>
          <p:grpSpPr>
            <a:xfrm>
              <a:off x="5913207" y="5002753"/>
              <a:ext cx="2140903" cy="1718723"/>
              <a:chOff x="1473" y="2377"/>
              <a:chExt cx="6044" cy="3875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483275B2-98FB-02E6-24FA-13EEBC2A4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3" y="2377"/>
                <a:ext cx="6044" cy="3875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1E6F725-B47A-FDDB-57CA-A68D33B63F69}"/>
                  </a:ext>
                </a:extLst>
              </p:cNvPr>
              <p:cNvSpPr txBox="1"/>
              <p:nvPr/>
            </p:nvSpPr>
            <p:spPr>
              <a:xfrm>
                <a:off x="2658" y="2945"/>
                <a:ext cx="1542" cy="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i="1" dirty="0"/>
                  <a:t>R</a:t>
                </a:r>
                <a:r>
                  <a:rPr lang="en-US" altLang="zh-CN" sz="1200" baseline="-25000" dirty="0"/>
                  <a:t>ex</a:t>
                </a:r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FFE45C84-F01E-1CED-8DF8-99EF751B4751}"/>
                  </a:ext>
                </a:extLst>
              </p:cNvPr>
              <p:cNvCxnSpPr/>
              <p:nvPr/>
            </p:nvCxnSpPr>
            <p:spPr>
              <a:xfrm>
                <a:off x="3747" y="3373"/>
                <a:ext cx="745" cy="197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58A4799-3C87-6CF9-BA9A-3E63F57E1977}"/>
                </a:ext>
              </a:extLst>
            </p:cNvPr>
            <p:cNvSpPr txBox="1"/>
            <p:nvPr/>
          </p:nvSpPr>
          <p:spPr>
            <a:xfrm>
              <a:off x="6180882" y="5639533"/>
              <a:ext cx="956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2-halo</a:t>
              </a:r>
              <a:endParaRPr lang="zh-CN" altLang="en-US" dirty="0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7B25825-453D-77B7-AF4E-7ECC01162BD6}"/>
              </a:ext>
            </a:extLst>
          </p:cNvPr>
          <p:cNvSpPr txBox="1"/>
          <p:nvPr/>
        </p:nvSpPr>
        <p:spPr>
          <a:xfrm>
            <a:off x="1115963" y="6488668"/>
            <a:ext cx="328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Zhou &amp; Han,</a:t>
            </a:r>
            <a:r>
              <a:rPr lang="zh-CN" altLang="en-US" dirty="0"/>
              <a:t> </a:t>
            </a:r>
            <a:r>
              <a:rPr lang="en-US" altLang="zh-CN" dirty="0"/>
              <a:t>2023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8919ABB-441A-4814-B4A7-689A6CF55B80}"/>
              </a:ext>
            </a:extLst>
          </p:cNvPr>
          <p:cNvSpPr txBox="1"/>
          <p:nvPr/>
        </p:nvSpPr>
        <p:spPr>
          <a:xfrm>
            <a:off x="7969080" y="3579081"/>
            <a:ext cx="11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Einasto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not NFW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5E616A-12AC-442B-8D08-FB7CBF393DCC}"/>
              </a:ext>
            </a:extLst>
          </p:cNvPr>
          <p:cNvSpPr txBox="1"/>
          <p:nvPr/>
        </p:nvSpPr>
        <p:spPr>
          <a:xfrm>
            <a:off x="7969080" y="5629343"/>
            <a:ext cx="137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Self-similar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09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7AB1C-CCFC-4E4D-9C47-611ABE8E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Depletion radius as the </a:t>
            </a:r>
            <a:r>
              <a:rPr lang="en-US" altLang="zh-CN" b="1" dirty="0"/>
              <a:t>exclusion radius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8E5E8-D798-4AA4-AFB7-7AC09630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Fourier space: next generation </a:t>
            </a:r>
            <a:r>
              <a:rPr lang="en-US" altLang="zh-CN" dirty="0">
                <a:solidFill>
                  <a:srgbClr val="FF0000"/>
                </a:solidFill>
              </a:rPr>
              <a:t>real</a:t>
            </a:r>
            <a:r>
              <a:rPr lang="en-US" altLang="zh-CN" dirty="0"/>
              <a:t> </a:t>
            </a:r>
            <a:r>
              <a:rPr lang="en-US" altLang="zh-CN" dirty="0" err="1"/>
              <a:t>HaloFit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4793D9-BC5E-470C-A780-CE485989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2329944"/>
            <a:ext cx="5981700" cy="3819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358C6E0-0DFF-49AE-80EC-503B734F8477}"/>
              </a:ext>
            </a:extLst>
          </p:cNvPr>
          <p:cNvSpPr txBox="1"/>
          <p:nvPr/>
        </p:nvSpPr>
        <p:spPr>
          <a:xfrm>
            <a:off x="5184742" y="6253828"/>
            <a:ext cx="405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Zhou &amp; Han 2024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3AC27D-BB2F-46CE-9256-1589FE8DF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27" y="446824"/>
            <a:ext cx="1100776" cy="146770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BC9F14B-7283-4114-A161-2630BC095E6A}"/>
              </a:ext>
            </a:extLst>
          </p:cNvPr>
          <p:cNvSpPr txBox="1"/>
          <p:nvPr/>
        </p:nvSpPr>
        <p:spPr>
          <a:xfrm>
            <a:off x="7488515" y="192392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See </a:t>
            </a:r>
            <a:r>
              <a:rPr lang="en-US" altLang="zh-CN" sz="1600" dirty="0" err="1"/>
              <a:t>Yifeng’s</a:t>
            </a:r>
            <a:r>
              <a:rPr lang="en-US" altLang="zh-CN" sz="1600" dirty="0"/>
              <a:t> talk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8919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9BEC7-7407-420E-8B01-A289A92F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Measuring the depletion radius in our MW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4F5CC1-498D-4858-AF8C-7AD48765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34" y="1823233"/>
            <a:ext cx="4652675" cy="4351338"/>
          </a:xfrm>
        </p:spPr>
        <p:txBody>
          <a:bodyPr>
            <a:normAutofit/>
          </a:bodyPr>
          <a:lstStyle/>
          <a:p>
            <a:pPr lvl="1"/>
            <a:r>
              <a:rPr lang="en-US" altLang="zh-CN" sz="2000" dirty="0"/>
              <a:t>Radial velocities of dwarf galaxies within 3Mpc of MW</a:t>
            </a:r>
          </a:p>
          <a:p>
            <a:pPr lvl="2"/>
            <a:r>
              <a:rPr lang="en-US" altLang="zh-CN" sz="1600" dirty="0"/>
              <a:t>Exclude satellites within 600kpc from M31</a:t>
            </a:r>
          </a:p>
          <a:p>
            <a:pPr lvl="1"/>
            <a:r>
              <a:rPr lang="en-US" altLang="zh-CN" sz="2000" dirty="0"/>
              <a:t>Iterative Gaussian process</a:t>
            </a:r>
          </a:p>
          <a:p>
            <a:pPr lvl="2"/>
            <a:r>
              <a:rPr lang="en-US" altLang="zh-CN" sz="1600" dirty="0"/>
              <a:t>Velocity Dispersion</a:t>
            </a:r>
          </a:p>
          <a:p>
            <a:pPr lvl="2"/>
            <a:r>
              <a:rPr lang="en-US" altLang="zh-CN" sz="1600" dirty="0"/>
              <a:t>Average radial velocity</a:t>
            </a:r>
          </a:p>
          <a:p>
            <a:pPr lvl="1"/>
            <a:r>
              <a:rPr lang="en-US" altLang="zh-CN" sz="2000" dirty="0" err="1"/>
              <a:t>MaxInfall</a:t>
            </a:r>
            <a:r>
              <a:rPr lang="en-US" altLang="zh-CN" sz="2000" dirty="0"/>
              <a:t> detected at </a:t>
            </a:r>
            <a:r>
              <a:rPr lang="en-US" altLang="zh-CN" sz="2000" dirty="0">
                <a:solidFill>
                  <a:srgbClr val="C00000"/>
                </a:solidFill>
              </a:rPr>
              <a:t>~2</a:t>
            </a:r>
            <a:r>
              <a:rPr lang="el-GR" altLang="zh-CN" sz="2000" dirty="0">
                <a:solidFill>
                  <a:srgbClr val="C00000"/>
                </a:solidFill>
              </a:rPr>
              <a:t>σ</a:t>
            </a:r>
            <a:r>
              <a:rPr lang="en-US" altLang="zh-CN" sz="2000" dirty="0"/>
              <a:t> for our MW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7A3ED-8EFE-48A8-895D-104DC7387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5631" b="46071"/>
          <a:stretch/>
        </p:blipFill>
        <p:spPr>
          <a:xfrm>
            <a:off x="0" y="2282864"/>
            <a:ext cx="4156535" cy="29418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0CC509-C4CD-464A-BDF1-298585E1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61" y="5081822"/>
            <a:ext cx="1857375" cy="285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545DDA-9855-4BDA-BB62-AF90B26FD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974" y="5594231"/>
            <a:ext cx="1924050" cy="2571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A11264A-E671-4544-9CAB-3D94E4CC3B6A}"/>
              </a:ext>
            </a:extLst>
          </p:cNvPr>
          <p:cNvSpPr txBox="1"/>
          <p:nvPr/>
        </p:nvSpPr>
        <p:spPr>
          <a:xfrm>
            <a:off x="628650" y="5527486"/>
            <a:ext cx="337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 &amp; Han 2021, </a:t>
            </a:r>
            <a:r>
              <a:rPr lang="en-US" altLang="zh-CN" dirty="0" err="1"/>
              <a:t>ApJL</a:t>
            </a:r>
            <a:endParaRPr lang="en-US" altLang="zh-CN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08B9E2B-A09E-4C44-BD39-156DBC3AE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877" y="4631265"/>
            <a:ext cx="2099729" cy="3154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976484B-7D79-4192-960F-6BBC9B2B35CE}"/>
              </a:ext>
            </a:extLst>
          </p:cNvPr>
          <p:cNvSpPr txBox="1"/>
          <p:nvPr/>
        </p:nvSpPr>
        <p:spPr>
          <a:xfrm>
            <a:off x="7016993" y="5145268"/>
            <a:ext cx="1819374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Outermost edges of MW!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3A0303-C091-8EDE-173F-FB02E561062C}"/>
              </a:ext>
            </a:extLst>
          </p:cNvPr>
          <p:cNvSpPr txBox="1"/>
          <p:nvPr/>
        </p:nvSpPr>
        <p:spPr>
          <a:xfrm>
            <a:off x="563419" y="6308208"/>
            <a:ext cx="279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See </a:t>
            </a:r>
            <a:r>
              <a:rPr lang="en-US" altLang="zh-CN" dirty="0" err="1"/>
              <a:t>Zhaozhou’s</a:t>
            </a:r>
            <a:r>
              <a:rPr lang="en-US" altLang="zh-CN" dirty="0"/>
              <a:t> talk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28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51E26-CB83-4FB0-864C-362297ECF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Landscape of our MW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C33780A-4E95-4215-BF35-45F7F7193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32" y="1825625"/>
            <a:ext cx="5732336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0D85C0-7403-41C1-B66F-8C47B0BA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37" y="5586767"/>
            <a:ext cx="1857375" cy="28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687A78-56E8-493E-9E4B-6AB7D3049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6099176"/>
            <a:ext cx="1924050" cy="25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EAB6CCC-B55D-4CDA-BBEA-426A2EDBF67B}"/>
                  </a:ext>
                </a:extLst>
              </p:cNvPr>
              <p:cNvSpPr txBox="1"/>
              <p:nvPr/>
            </p:nvSpPr>
            <p:spPr>
              <a:xfrm>
                <a:off x="6417055" y="5083142"/>
                <a:ext cx="20422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𝑣𝑖𝑟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=297±16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kpc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EAB6CCC-B55D-4CDA-BBEA-426A2EDBF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055" y="5083142"/>
                <a:ext cx="2042226" cy="276999"/>
              </a:xfrm>
              <a:prstGeom prst="rect">
                <a:avLst/>
              </a:prstGeom>
              <a:blipFill>
                <a:blip r:embed="rId5"/>
                <a:stretch>
                  <a:fillRect l="-597" t="-2222" r="-3284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41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3B01F63-BE6B-46BC-AC68-7413CFCA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" y="2462025"/>
            <a:ext cx="4635555" cy="37177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3E2D365-5B19-4FEC-ADD0-9077873D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Weak lensing measurement of the depletion radius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B848D6-799D-4C2B-9A52-3C1100A18F04}"/>
              </a:ext>
            </a:extLst>
          </p:cNvPr>
          <p:cNvSpPr txBox="1"/>
          <p:nvPr/>
        </p:nvSpPr>
        <p:spPr>
          <a:xfrm>
            <a:off x="342150" y="1538695"/>
            <a:ext cx="509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DECALS DR8 shear and group catalog</a:t>
            </a:r>
            <a:br>
              <a:rPr lang="en-US" altLang="zh-CN" dirty="0"/>
            </a:br>
            <a:r>
              <a:rPr lang="en-US" altLang="zh-CN" dirty="0"/>
              <a:t>Measure Projected Density Filed</a:t>
            </a:r>
          </a:p>
          <a:p>
            <a:r>
              <a:rPr lang="en-US" altLang="zh-CN" dirty="0"/>
              <a:t>—Fit for 3D density/bias field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D7DC3A-8CD3-4350-8B37-4A72DA074273}"/>
              </a:ext>
            </a:extLst>
          </p:cNvPr>
          <p:cNvSpPr txBox="1"/>
          <p:nvPr/>
        </p:nvSpPr>
        <p:spPr>
          <a:xfrm>
            <a:off x="415290" y="6352144"/>
            <a:ext cx="56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Fong, Han+, 2022., MNRAS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CCCB4E-532A-4124-8262-D3E93324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918" y="3322155"/>
            <a:ext cx="3334432" cy="2728851"/>
          </a:xfrm>
          <a:prstGeom prst="rect">
            <a:avLst/>
          </a:prstGeom>
        </p:spPr>
      </p:pic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D03AB314-BA85-45D5-852A-78F87D2171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32" y="1207202"/>
            <a:ext cx="2237486" cy="1678114"/>
          </a:xfrm>
        </p:spPr>
      </p:pic>
    </p:spTree>
    <p:extLst>
      <p:ext uri="{BB962C8B-B14F-4D97-AF65-F5344CB8AC3E}">
        <p14:creationId xmlns:p14="http://schemas.microsoft.com/office/powerpoint/2010/main" val="1588641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 descr="帮助 纯色填充">
            <a:extLst>
              <a:ext uri="{FF2B5EF4-FFF2-40B4-BE49-F238E27FC236}">
                <a16:creationId xmlns:a16="http://schemas.microsoft.com/office/drawing/2014/main" id="{38B16533-30F9-320C-51C6-40CCE27E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3133" y="3728836"/>
            <a:ext cx="477112" cy="477112"/>
          </a:xfrm>
          <a:prstGeom prst="rect">
            <a:avLst/>
          </a:prstGeom>
        </p:spPr>
      </p:pic>
      <p:pic>
        <p:nvPicPr>
          <p:cNvPr id="9" name="图形 8" descr="帮助 纯色填充">
            <a:extLst>
              <a:ext uri="{FF2B5EF4-FFF2-40B4-BE49-F238E27FC236}">
                <a16:creationId xmlns:a16="http://schemas.microsoft.com/office/drawing/2014/main" id="{B41CF425-6B9F-B2BB-F724-1E52C45CE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231" y="2587895"/>
            <a:ext cx="477112" cy="477112"/>
          </a:xfrm>
          <a:prstGeom prst="rect">
            <a:avLst/>
          </a:prstGeom>
        </p:spPr>
      </p:pic>
      <p:pic>
        <p:nvPicPr>
          <p:cNvPr id="10" name="图形 9" descr="帮助 纯色填充">
            <a:extLst>
              <a:ext uri="{FF2B5EF4-FFF2-40B4-BE49-F238E27FC236}">
                <a16:creationId xmlns:a16="http://schemas.microsoft.com/office/drawing/2014/main" id="{8DD9E2F7-CC7D-5EA3-5FE2-C0717FDD8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346" y="3914591"/>
            <a:ext cx="477112" cy="4771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B2E652-F53C-435F-A64D-D737C331E0B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04471" y="3177440"/>
            <a:ext cx="1754793" cy="17547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内容占位符 18">
            <a:extLst>
              <a:ext uri="{FF2B5EF4-FFF2-40B4-BE49-F238E27FC236}">
                <a16:creationId xmlns:a16="http://schemas.microsoft.com/office/drawing/2014/main" id="{857961C3-2865-A50A-0D2E-E3F5E31CB20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442228" y="1713943"/>
          <a:ext cx="4259543" cy="480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4FB68849-EB29-C0B6-E877-9C338803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Summary: The extended halo model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DEE6E0-2542-EF26-13E1-7D3E61ADFF93}"/>
              </a:ext>
            </a:extLst>
          </p:cNvPr>
          <p:cNvSpPr txBox="1"/>
          <p:nvPr/>
        </p:nvSpPr>
        <p:spPr>
          <a:xfrm>
            <a:off x="1680778" y="1339766"/>
            <a:ext cx="647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Growing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multi-layer</a:t>
            </a:r>
            <a:r>
              <a:rPr lang="en-US" altLang="zh-CN" dirty="0"/>
              <a:t>  dark matter condensation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49AF7F-4037-C960-86CD-4BD8F9EC4AA3}"/>
              </a:ext>
            </a:extLst>
          </p:cNvPr>
          <p:cNvSpPr txBox="1"/>
          <p:nvPr/>
        </p:nvSpPr>
        <p:spPr>
          <a:xfrm>
            <a:off x="4080111" y="1747676"/>
            <a:ext cx="141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Exclusion radius (Zhou &amp; Han 23,24)</a:t>
            </a:r>
            <a:endParaRPr lang="zh-CN" altLang="en-US" sz="1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51FE6AF-73E0-E304-9D0C-B17D8448F3D3}"/>
              </a:ext>
            </a:extLst>
          </p:cNvPr>
          <p:cNvSpPr txBox="1"/>
          <p:nvPr/>
        </p:nvSpPr>
        <p:spPr>
          <a:xfrm>
            <a:off x="2916088" y="3922314"/>
            <a:ext cx="126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Growth radius (Gao,Han+23)</a:t>
            </a:r>
            <a:endParaRPr lang="zh-CN" altLang="en-US" sz="1200" dirty="0"/>
          </a:p>
        </p:txBody>
      </p:sp>
      <p:pic>
        <p:nvPicPr>
          <p:cNvPr id="7" name="图形 6" descr="帮助 纯色填充">
            <a:extLst>
              <a:ext uri="{FF2B5EF4-FFF2-40B4-BE49-F238E27FC236}">
                <a16:creationId xmlns:a16="http://schemas.microsoft.com/office/drawing/2014/main" id="{B888AF18-81E9-5939-E1AF-060563F45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231" y="5054221"/>
            <a:ext cx="477112" cy="477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A1DD03-4A18-424D-952D-5BAB640567D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661" b="-876"/>
          <a:stretch/>
        </p:blipFill>
        <p:spPr>
          <a:xfrm>
            <a:off x="6556581" y="2079648"/>
            <a:ext cx="1267324" cy="1235874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1AA0FD9F-95AE-4311-9FD8-5827BE43721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111" b="1231"/>
          <a:stretch/>
        </p:blipFill>
        <p:spPr>
          <a:xfrm>
            <a:off x="6719391" y="4762951"/>
            <a:ext cx="1456427" cy="12109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346C6B3-3580-4A82-BFA5-138C5921870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23956" r="20840" b="24314"/>
          <a:stretch/>
        </p:blipFill>
        <p:spPr>
          <a:xfrm>
            <a:off x="1199307" y="5292777"/>
            <a:ext cx="1146595" cy="8499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8D32269-BDD4-4F08-87DC-90112B14FF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469" y="2151585"/>
            <a:ext cx="1838884" cy="13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2466C-7D4B-4444-9787-8649AFC5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Depletion radius as a halo evolution probe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A839A-C7D7-497A-BDED-7E6775BA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583021" cy="4351338"/>
          </a:xfrm>
        </p:spPr>
        <p:txBody>
          <a:bodyPr/>
          <a:lstStyle/>
          <a:p>
            <a:r>
              <a:rPr lang="en-US" altLang="zh-CN" dirty="0"/>
              <a:t>Galactic halos form/deplete earlier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E21593-3688-4C79-ADA0-C05A96CB8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54" y="3107655"/>
            <a:ext cx="5256082" cy="14894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D35959-AEA8-4CFA-88DF-62814392C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994" y="4647883"/>
            <a:ext cx="5334965" cy="16187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B3951D8-A8D8-40FA-86D3-5F448B7A6CFD}"/>
              </a:ext>
            </a:extLst>
          </p:cNvPr>
          <p:cNvSpPr txBox="1"/>
          <p:nvPr/>
        </p:nvSpPr>
        <p:spPr>
          <a:xfrm>
            <a:off x="2070847" y="6311899"/>
            <a:ext cx="1900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More depleted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C128595-2D63-44B5-B0F4-BEDA02A8F1E9}"/>
              </a:ext>
            </a:extLst>
          </p:cNvPr>
          <p:cNvSpPr/>
          <p:nvPr/>
        </p:nvSpPr>
        <p:spPr>
          <a:xfrm>
            <a:off x="5051934" y="6311899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Less depleted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73F36B-5421-4F72-B92B-10BB8C0F311E}"/>
              </a:ext>
            </a:extLst>
          </p:cNvPr>
          <p:cNvSpPr/>
          <p:nvPr/>
        </p:nvSpPr>
        <p:spPr>
          <a:xfrm>
            <a:off x="1228483" y="2210117"/>
            <a:ext cx="3944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/>
              <a:t>Galactic halos have almost exhausted the surrounding material at z=0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5204B6C-6A15-416B-B5BD-FB9B91EC5EA5}"/>
              </a:ext>
            </a:extLst>
          </p:cNvPr>
          <p:cNvSpPr/>
          <p:nvPr/>
        </p:nvSpPr>
        <p:spPr>
          <a:xfrm>
            <a:off x="4201006" y="2281936"/>
            <a:ext cx="280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dirty="0"/>
              <a:t>Cluster halos are still actively depleting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376E751-6579-4201-81FA-24DC84C16649}"/>
              </a:ext>
            </a:extLst>
          </p:cNvPr>
          <p:cNvCxnSpPr>
            <a:cxnSpLocks/>
          </p:cNvCxnSpPr>
          <p:nvPr/>
        </p:nvCxnSpPr>
        <p:spPr>
          <a:xfrm>
            <a:off x="3370729" y="2859741"/>
            <a:ext cx="0" cy="9926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99F594F-5239-49AC-AC24-43BB7589E6E1}"/>
              </a:ext>
            </a:extLst>
          </p:cNvPr>
          <p:cNvCxnSpPr>
            <a:cxnSpLocks/>
          </p:cNvCxnSpPr>
          <p:nvPr/>
        </p:nvCxnSpPr>
        <p:spPr>
          <a:xfrm>
            <a:off x="6382871" y="2928267"/>
            <a:ext cx="0" cy="1102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1B5A0DB-DA4C-402F-8E37-508EC53D3102}"/>
              </a:ext>
            </a:extLst>
          </p:cNvPr>
          <p:cNvCxnSpPr>
            <a:cxnSpLocks/>
          </p:cNvCxnSpPr>
          <p:nvPr/>
        </p:nvCxnSpPr>
        <p:spPr>
          <a:xfrm flipV="1">
            <a:off x="3437965" y="5683624"/>
            <a:ext cx="1" cy="672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4316984-76FA-48B6-B9D6-92FE25A62EBF}"/>
              </a:ext>
            </a:extLst>
          </p:cNvPr>
          <p:cNvCxnSpPr>
            <a:cxnSpLocks/>
          </p:cNvCxnSpPr>
          <p:nvPr/>
        </p:nvCxnSpPr>
        <p:spPr>
          <a:xfrm flipV="1">
            <a:off x="6371665" y="5984128"/>
            <a:ext cx="0" cy="4145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6493BBB6-22CF-402F-8ACB-6BC0538F7EF1}"/>
              </a:ext>
            </a:extLst>
          </p:cNvPr>
          <p:cNvSpPr txBox="1"/>
          <p:nvPr/>
        </p:nvSpPr>
        <p:spPr>
          <a:xfrm>
            <a:off x="95848" y="3890999"/>
            <a:ext cx="157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depletion rate first increases then decreases</a:t>
            </a:r>
            <a:endParaRPr lang="zh-CN" altLang="en-US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BF0E5BA9-ACF1-482A-B974-7D7D8D0E6F9B}"/>
              </a:ext>
            </a:extLst>
          </p:cNvPr>
          <p:cNvCxnSpPr/>
          <p:nvPr/>
        </p:nvCxnSpPr>
        <p:spPr>
          <a:xfrm>
            <a:off x="2065938" y="4189506"/>
            <a:ext cx="603316" cy="30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755ADB32-C0DF-4F94-BEDF-B1F635ACF4BE}"/>
              </a:ext>
            </a:extLst>
          </p:cNvPr>
          <p:cNvCxnSpPr>
            <a:cxnSpLocks/>
          </p:cNvCxnSpPr>
          <p:nvPr/>
        </p:nvCxnSpPr>
        <p:spPr>
          <a:xfrm flipV="1">
            <a:off x="2962154" y="4179980"/>
            <a:ext cx="370342" cy="28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箭头: 右 42">
            <a:extLst>
              <a:ext uri="{FF2B5EF4-FFF2-40B4-BE49-F238E27FC236}">
                <a16:creationId xmlns:a16="http://schemas.microsoft.com/office/drawing/2014/main" id="{0582D676-32DE-4EC5-8284-D83719709E3F}"/>
              </a:ext>
            </a:extLst>
          </p:cNvPr>
          <p:cNvSpPr/>
          <p:nvPr/>
        </p:nvSpPr>
        <p:spPr>
          <a:xfrm rot="10800000">
            <a:off x="1527853" y="4048074"/>
            <a:ext cx="748156" cy="14899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1D04BD3-5B89-9B4A-C66E-998F28707A89}"/>
              </a:ext>
            </a:extLst>
          </p:cNvPr>
          <p:cNvSpPr txBox="1"/>
          <p:nvPr/>
        </p:nvSpPr>
        <p:spPr>
          <a:xfrm>
            <a:off x="2804977" y="4702244"/>
            <a:ext cx="1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Galactic Halo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C149C8-E8A5-7CA1-2590-E2A3F15DB5E0}"/>
              </a:ext>
            </a:extLst>
          </p:cNvPr>
          <p:cNvSpPr txBox="1"/>
          <p:nvPr/>
        </p:nvSpPr>
        <p:spPr>
          <a:xfrm>
            <a:off x="5449534" y="4707525"/>
            <a:ext cx="151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Cluster Halo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6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6EFEAA-2C16-4ABC-9DAC-3DC2EB9C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Major problems of the classical halo</a:t>
            </a:r>
            <a:endParaRPr lang="zh-CN" alt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60125F3-E254-4F1E-9D3A-5E5793CB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741" r="51305"/>
          <a:stretch/>
        </p:blipFill>
        <p:spPr>
          <a:xfrm>
            <a:off x="468009" y="5240755"/>
            <a:ext cx="1231958" cy="12041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815586A-881A-4657-BD1D-A061D8207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92" y="1329811"/>
            <a:ext cx="2394408" cy="179580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7B0062-F3F0-4278-BF1E-CF625EB7693A}"/>
              </a:ext>
            </a:extLst>
          </p:cNvPr>
          <p:cNvGrpSpPr/>
          <p:nvPr/>
        </p:nvGrpSpPr>
        <p:grpSpPr>
          <a:xfrm>
            <a:off x="1198393" y="1662794"/>
            <a:ext cx="6288257" cy="4064000"/>
            <a:chOff x="1198393" y="1662794"/>
            <a:chExt cx="6288257" cy="4064000"/>
          </a:xfrm>
        </p:grpSpPr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id="{CE9DE5B4-EF5E-4C79-9E70-A7D575867222}"/>
                </a:ext>
              </a:extLst>
            </p:cNvPr>
            <p:cNvGraphicFramePr/>
            <p:nvPr/>
          </p:nvGraphicFramePr>
          <p:xfrm>
            <a:off x="1390650" y="1662794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1BDC106-F8CD-4748-B77D-15B17F9DEDA0}"/>
                </a:ext>
              </a:extLst>
            </p:cNvPr>
            <p:cNvSpPr txBox="1"/>
            <p:nvPr/>
          </p:nvSpPr>
          <p:spPr>
            <a:xfrm>
              <a:off x="1198393" y="3694794"/>
              <a:ext cx="1231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unphysical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46B7B60-A690-47AB-B3F6-20B22070348A}"/>
                </a:ext>
              </a:extLst>
            </p:cNvPr>
            <p:cNvSpPr txBox="1"/>
            <p:nvPr/>
          </p:nvSpPr>
          <p:spPr>
            <a:xfrm>
              <a:off x="2781013" y="2619025"/>
              <a:ext cx="1231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inaccurate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F5FB016-5153-41A5-844F-C5D024EF9100}"/>
                </a:ext>
              </a:extLst>
            </p:cNvPr>
            <p:cNvSpPr txBox="1"/>
            <p:nvPr/>
          </p:nvSpPr>
          <p:spPr>
            <a:xfrm>
              <a:off x="4572000" y="1970191"/>
              <a:ext cx="179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incomplete</a:t>
              </a:r>
              <a:endParaRPr lang="zh-CN" altLang="en-US" dirty="0"/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FC8F0990-E133-49FB-9879-5E50B73FB5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613" y="4518478"/>
            <a:ext cx="3043679" cy="145173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4CC9CEE2-29D3-4B9A-B990-D6AB93C5F95E}"/>
              </a:ext>
            </a:extLst>
          </p:cNvPr>
          <p:cNvGrpSpPr/>
          <p:nvPr/>
        </p:nvGrpSpPr>
        <p:grpSpPr>
          <a:xfrm>
            <a:off x="6150266" y="3608528"/>
            <a:ext cx="2865025" cy="1386115"/>
            <a:chOff x="4412355" y="1870077"/>
            <a:chExt cx="2865025" cy="138611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B7D6347-2C8D-4EC0-961B-2E29025BE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2355" y="1870077"/>
              <a:ext cx="2865025" cy="138611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D29CB11-8FEA-47FF-AD29-EE69A90C6B80}"/>
                </a:ext>
              </a:extLst>
            </p:cNvPr>
            <p:cNvSpPr txBox="1"/>
            <p:nvPr/>
          </p:nvSpPr>
          <p:spPr>
            <a:xfrm>
              <a:off x="4950123" y="1911596"/>
              <a:ext cx="1071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70C0"/>
                  </a:solidFill>
                  <a:highlight>
                    <a:srgbClr val="FFFF00"/>
                  </a:highlight>
                </a:rPr>
                <a:t>young</a:t>
              </a:r>
              <a:endParaRPr lang="zh-CN" altLang="en-US" sz="1600" dirty="0">
                <a:solidFill>
                  <a:srgbClr val="0070C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D59955F-990C-4443-A95C-F8B17C20BD04}"/>
                </a:ext>
              </a:extLst>
            </p:cNvPr>
            <p:cNvSpPr txBox="1"/>
            <p:nvPr/>
          </p:nvSpPr>
          <p:spPr>
            <a:xfrm>
              <a:off x="6713227" y="1941996"/>
              <a:ext cx="55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old</a:t>
              </a:r>
              <a:endParaRPr lang="zh-CN" altLang="en-US" sz="16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9F200E0C-AEEF-4F8E-840B-DD96BC1D6799}"/>
              </a:ext>
            </a:extLst>
          </p:cNvPr>
          <p:cNvSpPr txBox="1"/>
          <p:nvPr/>
        </p:nvSpPr>
        <p:spPr>
          <a:xfrm>
            <a:off x="7715032" y="4893923"/>
            <a:ext cx="1282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Gao et al. 2005</a:t>
            </a:r>
            <a:endParaRPr lang="zh-CN" altLang="en-US" sz="1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F647AD-B043-4D74-9D2A-AAA5DCC1DC79}"/>
              </a:ext>
            </a:extLst>
          </p:cNvPr>
          <p:cNvSpPr txBox="1"/>
          <p:nvPr/>
        </p:nvSpPr>
        <p:spPr>
          <a:xfrm>
            <a:off x="628650" y="1410057"/>
            <a:ext cx="268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NFW+</a:t>
            </a:r>
            <a:r>
              <a:rPr lang="en-US" altLang="zh-CN" dirty="0" err="1">
                <a:solidFill>
                  <a:srgbClr val="FF0000"/>
                </a:solidFill>
              </a:rPr>
              <a:t>Virial</a:t>
            </a:r>
            <a:r>
              <a:rPr lang="en-US" altLang="zh-CN" dirty="0">
                <a:solidFill>
                  <a:srgbClr val="FF0000"/>
                </a:solidFill>
              </a:rPr>
              <a:t> radius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BD1787-BFD7-450D-96FC-7C7D747ABF9A}"/>
              </a:ext>
            </a:extLst>
          </p:cNvPr>
          <p:cNvSpPr txBox="1"/>
          <p:nvPr/>
        </p:nvSpPr>
        <p:spPr>
          <a:xfrm>
            <a:off x="2006629" y="5311295"/>
            <a:ext cx="142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Virial radius keeps evolving when profile stabilize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A575EE-7B46-429B-BD8D-C16F51577898}"/>
                  </a:ext>
                </a:extLst>
              </p:cNvPr>
              <p:cNvSpPr txBox="1"/>
              <p:nvPr/>
            </p:nvSpPr>
            <p:spPr>
              <a:xfrm>
                <a:off x="2636657" y="1382072"/>
                <a:ext cx="1376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𝑣𝑖𝑟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A575EE-7B46-429B-BD8D-C16F51577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57" y="1382072"/>
                <a:ext cx="137631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C8B7FFA-15B2-44F7-B62E-E3EE3DDDA762}"/>
              </a:ext>
            </a:extLst>
          </p:cNvPr>
          <p:cNvSpPr txBox="1"/>
          <p:nvPr/>
        </p:nvSpPr>
        <p:spPr>
          <a:xfrm>
            <a:off x="3545249" y="5979531"/>
            <a:ext cx="3327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Halos are not packed by virial radius</a:t>
            </a:r>
            <a:endParaRPr lang="zh-CN" altLang="en-US" sz="1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C00078-D843-4E78-9317-22E9E808B9F9}"/>
              </a:ext>
            </a:extLst>
          </p:cNvPr>
          <p:cNvSpPr txBox="1"/>
          <p:nvPr/>
        </p:nvSpPr>
        <p:spPr>
          <a:xfrm>
            <a:off x="6796726" y="5170922"/>
            <a:ext cx="223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Halo clustering not fully determined by virial radius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64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7" grpId="1"/>
      <p:bldP spid="23" grpId="0"/>
      <p:bldP spid="23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5770F-2C28-4B0A-A63B-B4AB9DE3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Halo: a fundamental unit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9437639-25D5-4927-B6F0-9CA0ED144E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Universal Density Profile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96CF65D-7CCC-4B23-87B9-D2D2559236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Universal </a:t>
            </a:r>
            <a:r>
              <a:rPr lang="en-US" altLang="zh-CN" dirty="0" err="1"/>
              <a:t>Subhalo</a:t>
            </a:r>
            <a:r>
              <a:rPr lang="en-US" altLang="zh-CN" dirty="0"/>
              <a:t> Distribution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1C7CA9-4421-476E-A995-9B237DE9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41" y="2592370"/>
            <a:ext cx="3387216" cy="33361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8EC322-0C2B-4200-81C3-C76BFD91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42" y="2565741"/>
            <a:ext cx="3984518" cy="343604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02715A-97D4-4532-B2B3-79A7DC8E67D4}"/>
              </a:ext>
            </a:extLst>
          </p:cNvPr>
          <p:cNvSpPr txBox="1"/>
          <p:nvPr/>
        </p:nvSpPr>
        <p:spPr>
          <a:xfrm>
            <a:off x="636641" y="6176963"/>
            <a:ext cx="29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Navarro, </a:t>
            </a:r>
            <a:r>
              <a:rPr lang="en-US" altLang="zh-CN" dirty="0" err="1"/>
              <a:t>Frenk</a:t>
            </a:r>
            <a:r>
              <a:rPr lang="en-US" altLang="zh-CN" dirty="0"/>
              <a:t>, White 1996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33DB8E-AFF6-4B59-963D-6C101291BECE}"/>
              </a:ext>
            </a:extLst>
          </p:cNvPr>
          <p:cNvSpPr txBox="1"/>
          <p:nvPr/>
        </p:nvSpPr>
        <p:spPr>
          <a:xfrm>
            <a:off x="4629150" y="6128664"/>
            <a:ext cx="381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Han et al. 2016</a:t>
            </a:r>
          </a:p>
          <a:p>
            <a:r>
              <a:rPr lang="en-US" altLang="zh-CN" dirty="0"/>
              <a:t>He, Han et al. 2023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D57DA8E-3934-4885-A162-5DE05437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553" y="2794170"/>
            <a:ext cx="1803122" cy="5552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3E94FF-BF80-453C-A89A-64D8A10C18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7" b="16733"/>
          <a:stretch/>
        </p:blipFill>
        <p:spPr>
          <a:xfrm>
            <a:off x="6873908" y="2915331"/>
            <a:ext cx="1393399" cy="205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3ED2621-6E8E-47C5-96C5-B526F0A5EE1E}"/>
                  </a:ext>
                </a:extLst>
              </p:cNvPr>
              <p:cNvSpPr txBox="1"/>
              <p:nvPr/>
            </p:nvSpPr>
            <p:spPr>
              <a:xfrm>
                <a:off x="6066148" y="2864195"/>
                <a:ext cx="989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3ED2621-6E8E-47C5-96C5-B526F0A5E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148" y="2864195"/>
                <a:ext cx="98909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>
            <a:extLst>
              <a:ext uri="{FF2B5EF4-FFF2-40B4-BE49-F238E27FC236}">
                <a16:creationId xmlns:a16="http://schemas.microsoft.com/office/drawing/2014/main" id="{19487041-1473-468D-9A57-D67AECB53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741" r="51305"/>
          <a:stretch/>
        </p:blipFill>
        <p:spPr>
          <a:xfrm>
            <a:off x="7486650" y="0"/>
            <a:ext cx="1586532" cy="1550759"/>
          </a:xfrm>
          <a:prstGeom prst="rect">
            <a:avLst/>
          </a:prstGeom>
        </p:spPr>
      </p:pic>
      <p:pic>
        <p:nvPicPr>
          <p:cNvPr id="16" name="内容占位符 6">
            <a:extLst>
              <a:ext uri="{FF2B5EF4-FFF2-40B4-BE49-F238E27FC236}">
                <a16:creationId xmlns:a16="http://schemas.microsoft.com/office/drawing/2014/main" id="{FF874F4F-EE0C-4941-8F86-CD260FAAB3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7564" r="7198" b="5731"/>
          <a:stretch/>
        </p:blipFill>
        <p:spPr>
          <a:xfrm>
            <a:off x="4328670" y="2148791"/>
            <a:ext cx="4487159" cy="43513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C1C201-34F3-4B9F-8477-4505BA383C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27" b="16733"/>
          <a:stretch/>
        </p:blipFill>
        <p:spPr>
          <a:xfrm>
            <a:off x="5436910" y="3737537"/>
            <a:ext cx="1393399" cy="205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FA13C3A-A06E-45B2-BF50-B400D7D07908}"/>
                  </a:ext>
                </a:extLst>
              </p:cNvPr>
              <p:cNvSpPr txBox="1"/>
              <p:nvPr/>
            </p:nvSpPr>
            <p:spPr>
              <a:xfrm>
                <a:off x="4629150" y="3686401"/>
                <a:ext cx="9890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FA13C3A-A06E-45B2-BF50-B400D7D07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50" y="3686401"/>
                <a:ext cx="989097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094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FAA63-34F8-44B8-926E-55F9C253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Beyond the virial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8352-1EDE-4A7B-B160-C9384F6B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halo is much more extended</a:t>
            </a:r>
          </a:p>
          <a:p>
            <a:pPr lvl="1"/>
            <a:r>
              <a:rPr lang="en-US" altLang="zh-CN" dirty="0"/>
              <a:t>Connects smoothly to the environment</a:t>
            </a:r>
          </a:p>
          <a:p>
            <a:pPr lvl="1"/>
            <a:r>
              <a:rPr lang="en-US" altLang="zh-CN" dirty="0"/>
              <a:t>Virial radius encloses only the inner part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6AC204-2FD0-4528-863C-D4E2708A0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23956" r="20840" b="24314"/>
          <a:stretch/>
        </p:blipFill>
        <p:spPr>
          <a:xfrm>
            <a:off x="5933872" y="1027908"/>
            <a:ext cx="2731592" cy="20249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BA1160A-F9DA-4FA2-B944-F1C5890C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68" y="4592021"/>
            <a:ext cx="2611834" cy="12270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E26FA4-9906-476D-B0AF-842FCAAE8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719" y="4370728"/>
            <a:ext cx="5285148" cy="176789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BF2E0F-BDC9-4CDB-B2F1-428835858990}"/>
              </a:ext>
            </a:extLst>
          </p:cNvPr>
          <p:cNvSpPr txBox="1"/>
          <p:nvPr/>
        </p:nvSpPr>
        <p:spPr>
          <a:xfrm>
            <a:off x="668108" y="3866460"/>
            <a:ext cx="826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Environmental density as a powerful halo property to predict assembly bias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82FEA8-6D9D-4E9F-9334-FA640E3D4E62}"/>
              </a:ext>
            </a:extLst>
          </p:cNvPr>
          <p:cNvSpPr txBox="1"/>
          <p:nvPr/>
        </p:nvSpPr>
        <p:spPr>
          <a:xfrm>
            <a:off x="7448339" y="6088895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Han+ 2019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A463DB1-A1D3-4CEE-906C-E2664D5DC492}"/>
              </a:ext>
            </a:extLst>
          </p:cNvPr>
          <p:cNvSpPr/>
          <p:nvPr/>
        </p:nvSpPr>
        <p:spPr>
          <a:xfrm>
            <a:off x="6966408" y="1872760"/>
            <a:ext cx="348792" cy="3236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83959-04CF-45D1-B521-1F97B7E3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Characterizing a growing halo</a:t>
            </a:r>
            <a:br>
              <a:rPr lang="en-US" altLang="zh-CN" dirty="0"/>
            </a:br>
            <a:r>
              <a:rPr lang="en-US" altLang="zh-CN" dirty="0"/>
              <a:t>-- macroscopic physics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77B846-C65B-40C7-AA94-3E926EFF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Growth of a halo </a:t>
            </a:r>
            <a:r>
              <a:rPr lang="en-US" altLang="zh-CN" dirty="0">
                <a:sym typeface="Wingdings" panose="05000000000000000000" pitchFamily="2" charset="2"/>
              </a:rPr>
              <a:t> depletion of environment</a:t>
            </a:r>
          </a:p>
          <a:p>
            <a:pPr lvl="1"/>
            <a:r>
              <a:rPr lang="en-US" altLang="zh-CN" dirty="0">
                <a:sym typeface="Wingdings" panose="05000000000000000000" pitchFamily="2" charset="2"/>
              </a:rPr>
              <a:t>Maximum </a:t>
            </a:r>
            <a:r>
              <a:rPr lang="en-US" altLang="zh-CN" dirty="0" err="1">
                <a:sym typeface="Wingdings" panose="05000000000000000000" pitchFamily="2" charset="2"/>
              </a:rPr>
              <a:t>infall</a:t>
            </a:r>
            <a:r>
              <a:rPr lang="en-US" altLang="zh-CN" dirty="0">
                <a:sym typeface="Wingdings" panose="05000000000000000000" pitchFamily="2" charset="2"/>
              </a:rPr>
              <a:t> rate location: inner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depletion radius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5AE805-9650-4055-BB40-14BDB0B4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69" y="2722583"/>
            <a:ext cx="4404014" cy="34118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38D0E18-FDB2-4D1A-A513-5612DF7B9E27}"/>
              </a:ext>
            </a:extLst>
          </p:cNvPr>
          <p:cNvSpPr txBox="1"/>
          <p:nvPr/>
        </p:nvSpPr>
        <p:spPr>
          <a:xfrm>
            <a:off x="6728392" y="5965587"/>
            <a:ext cx="209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Fong &amp; Han 2021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1A4D6A-2850-4117-AC6E-A44DCBDB72FB}"/>
                  </a:ext>
                </a:extLst>
              </p:cNvPr>
              <p:cNvSpPr txBox="1"/>
              <p:nvPr/>
            </p:nvSpPr>
            <p:spPr>
              <a:xfrm>
                <a:off x="6622391" y="4950629"/>
                <a:ext cx="20906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𝑀𝐹𝑅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B1A4D6A-2850-4117-AC6E-A44DCBDB7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91" y="4950629"/>
                <a:ext cx="2090637" cy="276999"/>
              </a:xfrm>
              <a:prstGeom prst="rect">
                <a:avLst/>
              </a:prstGeom>
              <a:blipFill>
                <a:blip r:embed="rId3"/>
                <a:stretch>
                  <a:fillRect l="-2041" t="-4348" r="-14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C0CB82A-3636-4B7F-BD00-BD0F42397F50}"/>
              </a:ext>
            </a:extLst>
          </p:cNvPr>
          <p:cNvSpPr/>
          <p:nvPr/>
        </p:nvSpPr>
        <p:spPr>
          <a:xfrm>
            <a:off x="6545447" y="449160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Mass Conservation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186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FAA63-34F8-44B8-926E-55F9C253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Beyond the virial model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8352-1EDE-4A7B-B160-C9384F6B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halo is much more extended</a:t>
            </a:r>
          </a:p>
          <a:p>
            <a:pPr lvl="1"/>
            <a:r>
              <a:rPr lang="en-US" altLang="zh-CN" dirty="0"/>
              <a:t>Connects smoothly to the environment</a:t>
            </a:r>
          </a:p>
          <a:p>
            <a:pPr lvl="1"/>
            <a:r>
              <a:rPr lang="en-US" altLang="zh-CN" dirty="0"/>
              <a:t>Virial radius encloses only the inner part</a:t>
            </a:r>
          </a:p>
          <a:p>
            <a:r>
              <a:rPr lang="en-US" altLang="zh-CN" dirty="0"/>
              <a:t>The halo is growing!</a:t>
            </a:r>
          </a:p>
          <a:p>
            <a:pPr lvl="1"/>
            <a:r>
              <a:rPr lang="en-US" altLang="zh-CN" dirty="0"/>
              <a:t>Virial radius encloses only the quiescent part</a:t>
            </a:r>
          </a:p>
          <a:p>
            <a:pPr lvl="1"/>
            <a:r>
              <a:rPr lang="en-US" altLang="zh-CN" dirty="0"/>
              <a:t>Deepening potential + expanding border</a:t>
            </a:r>
          </a:p>
          <a:p>
            <a:pPr lvl="2"/>
            <a:r>
              <a:rPr lang="en-US" altLang="zh-CN" dirty="0" err="1"/>
              <a:t>splashback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6AC204-2FD0-4528-863C-D4E2708A0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23956" r="20840" b="24314"/>
          <a:stretch/>
        </p:blipFill>
        <p:spPr>
          <a:xfrm>
            <a:off x="5933872" y="1027908"/>
            <a:ext cx="2731592" cy="202496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FBDB40-A740-0345-1AF8-AA2DE3A1E5F0}"/>
              </a:ext>
            </a:extLst>
          </p:cNvPr>
          <p:cNvGrpSpPr/>
          <p:nvPr/>
        </p:nvGrpSpPr>
        <p:grpSpPr>
          <a:xfrm>
            <a:off x="673766" y="4149264"/>
            <a:ext cx="3380360" cy="2452022"/>
            <a:chOff x="673766" y="4149264"/>
            <a:chExt cx="3380360" cy="245202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06B074A-95B0-637D-8EC5-7BBC7FE0A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32" y="4149264"/>
              <a:ext cx="3231194" cy="234361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7B48D56-40ED-52C8-E6E5-E37211615D5D}"/>
                    </a:ext>
                  </a:extLst>
                </p:cNvPr>
                <p:cNvSpPr txBox="1"/>
                <p:nvPr/>
              </p:nvSpPr>
              <p:spPr>
                <a:xfrm rot="16200000">
                  <a:off x="500308" y="4999694"/>
                  <a:ext cx="62391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𝑡𝑎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17B48D56-40ED-52C8-E6E5-E37211615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0308" y="4999694"/>
                  <a:ext cx="6239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444" r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4262594-1EE2-62C3-8DF7-49B9FB8E4F06}"/>
                    </a:ext>
                  </a:extLst>
                </p:cNvPr>
                <p:cNvSpPr txBox="1"/>
                <p:nvPr/>
              </p:nvSpPr>
              <p:spPr>
                <a:xfrm>
                  <a:off x="2123524" y="6324287"/>
                  <a:ext cx="63000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𝑡𝑎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4262594-1EE2-62C3-8DF7-49B9FB8E4F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524" y="6324287"/>
                  <a:ext cx="630009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DD4FD40-71A0-420D-1725-29390B8AB361}"/>
                </a:ext>
              </a:extLst>
            </p:cNvPr>
            <p:cNvSpPr txBox="1"/>
            <p:nvPr/>
          </p:nvSpPr>
          <p:spPr>
            <a:xfrm>
              <a:off x="1515814" y="4344060"/>
              <a:ext cx="18454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Fillmore &amp; </a:t>
              </a:r>
              <a:r>
                <a:rPr lang="en-US" altLang="zh-CN" sz="1100" dirty="0" err="1"/>
                <a:t>Goldreich</a:t>
              </a:r>
              <a:r>
                <a:rPr lang="en-US" altLang="zh-CN" sz="1100" dirty="0"/>
                <a:t> 1984</a:t>
              </a:r>
              <a:endParaRPr lang="zh-CN" altLang="en-US" sz="1100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ACA0E277-1274-ED49-2403-82162B7147C6}"/>
              </a:ext>
            </a:extLst>
          </p:cNvPr>
          <p:cNvSpPr/>
          <p:nvPr/>
        </p:nvSpPr>
        <p:spPr>
          <a:xfrm>
            <a:off x="1099226" y="5856050"/>
            <a:ext cx="2723745" cy="389009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6AF8FC3-06E0-4293-BB2E-87C2161BAAC8}"/>
              </a:ext>
            </a:extLst>
          </p:cNvPr>
          <p:cNvSpPr/>
          <p:nvPr/>
        </p:nvSpPr>
        <p:spPr>
          <a:xfrm>
            <a:off x="6966408" y="1872760"/>
            <a:ext cx="348792" cy="3236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5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FBF3D-DB66-459E-A8F3-959211C7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Feihong</a:t>
            </a:r>
            <a:r>
              <a:rPr lang="en-US" altLang="zh-CN" dirty="0"/>
              <a:t> He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A43F4C-FF20-495F-951D-D8D70A137D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A unified analytical model for CDM/WDM </a:t>
            </a:r>
            <a:r>
              <a:rPr lang="en-US" altLang="zh-CN" dirty="0" err="1"/>
              <a:t>subhalo</a:t>
            </a:r>
            <a:r>
              <a:rPr lang="en-US" altLang="zh-CN" dirty="0"/>
              <a:t> distribution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9B23E8-DCCC-44CE-9B34-463B0D4FF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Why artificial disruption is not a concern for current cosmological simulations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F9825F6-61D5-4C05-A9CD-BC9A2495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00044"/>
            <a:ext cx="3826502" cy="3076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F1616F-EE79-45DD-BC94-E24A9C34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" y="2762054"/>
            <a:ext cx="3747059" cy="35498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DA24FF0-F3FA-4E73-97D6-083EB4E39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4" y="322518"/>
            <a:ext cx="1008126" cy="136817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B1416A3-826F-43F5-AA0E-E92299E39F8D}"/>
              </a:ext>
            </a:extLst>
          </p:cNvPr>
          <p:cNvSpPr txBox="1"/>
          <p:nvPr/>
        </p:nvSpPr>
        <p:spPr>
          <a:xfrm>
            <a:off x="4779389" y="6311899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arxiv</a:t>
            </a:r>
            <a:r>
              <a:rPr lang="en-US" altLang="zh-CN" dirty="0"/>
              <a:t>: 2408.04470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1DBB19-D559-4B0F-97E2-FACB033604EB}"/>
              </a:ext>
            </a:extLst>
          </p:cNvPr>
          <p:cNvSpPr txBox="1"/>
          <p:nvPr/>
        </p:nvSpPr>
        <p:spPr>
          <a:xfrm>
            <a:off x="727434" y="6308208"/>
            <a:ext cx="197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arxiv</a:t>
            </a:r>
            <a:r>
              <a:rPr lang="en-US" altLang="zh-CN" dirty="0"/>
              <a:t>: 2309.01109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2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85E79-BDDE-4A0D-ACE1-037E1193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Density profile solution in Fourier space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8B6CB5-629D-4783-B789-EB11B62F34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Matter field=halo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⊛</m:t>
                    </m:r>
                  </m:oMath>
                </a14:m>
                <a:r>
                  <a:rPr lang="en-US" altLang="zh-CN" dirty="0"/>
                  <a:t> halo profile</a:t>
                </a:r>
              </a:p>
              <a:p>
                <a:pPr lvl="1"/>
                <a:r>
                  <a:rPr lang="en-US" altLang="zh-CN" dirty="0"/>
                  <a:t>Each halo catalog uniquely determines a matching density profile</a:t>
                </a:r>
              </a:p>
              <a:p>
                <a:r>
                  <a:rPr lang="en-US" altLang="zh-CN" dirty="0" err="1">
                    <a:solidFill>
                      <a:srgbClr val="FF0000"/>
                    </a:solidFill>
                  </a:rPr>
                  <a:t>Einasto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profile </a:t>
                </a:r>
                <a:r>
                  <a:rPr lang="en-US" altLang="zh-CN" dirty="0"/>
                  <a:t>matches the depletion radius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68B6CB5-629D-4783-B789-EB11B62F3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707616E-8648-4ADB-8EB9-E1DE1DC8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9" y="3071371"/>
            <a:ext cx="71151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6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65E68-A54F-427E-987B-D0137F1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Density profile solution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520819-F9C5-4878-A89D-9F98682B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24" y="1776740"/>
            <a:ext cx="78867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NFW profile </a:t>
            </a:r>
            <a:r>
              <a:rPr lang="en-US" altLang="zh-CN" dirty="0"/>
              <a:t>requires much larger halo boundary (and much fewer low mass halos)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130E9B-6AE4-4ED1-AC2E-228CF0856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7332"/>
            <a:ext cx="9144000" cy="306452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C925284C-F5AA-4582-BF1C-61815F58F0EF}"/>
              </a:ext>
            </a:extLst>
          </p:cNvPr>
          <p:cNvSpPr/>
          <p:nvPr/>
        </p:nvSpPr>
        <p:spPr>
          <a:xfrm>
            <a:off x="6730739" y="4784217"/>
            <a:ext cx="1979628" cy="556182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933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9BEC7-7407-420E-8B01-A289A92F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Measuring the depletion radius in our MW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4F5CC1-498D-4858-AF8C-7AD48765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434" y="1823233"/>
            <a:ext cx="4652675" cy="4351338"/>
          </a:xfrm>
        </p:spPr>
        <p:txBody>
          <a:bodyPr/>
          <a:lstStyle/>
          <a:p>
            <a:pPr lvl="1"/>
            <a:r>
              <a:rPr lang="en-US" altLang="zh-CN" dirty="0"/>
              <a:t>detected at </a:t>
            </a:r>
            <a:r>
              <a:rPr lang="en-US" altLang="zh-CN" dirty="0">
                <a:solidFill>
                  <a:srgbClr val="C00000"/>
                </a:solidFill>
              </a:rPr>
              <a:t>~2</a:t>
            </a:r>
            <a:r>
              <a:rPr lang="el-GR" altLang="zh-CN" dirty="0">
                <a:solidFill>
                  <a:srgbClr val="C00000"/>
                </a:solidFill>
              </a:rPr>
              <a:t>σ</a:t>
            </a:r>
            <a:r>
              <a:rPr lang="en-US" altLang="zh-CN" dirty="0"/>
              <a:t> for our MW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Slight inconsistency with virial radius measurement</a:t>
            </a:r>
          </a:p>
          <a:p>
            <a:pPr lvl="2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EA7A3ED-8EFE-48A8-895D-104DC7387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0" y="1924807"/>
            <a:ext cx="2729979" cy="3784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CC2E4A-0ED9-42A7-BAAE-94D6FF25E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244" y="4159095"/>
            <a:ext cx="3180550" cy="1255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4339B79-14F2-4604-9A3C-BCDAB745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131" y="3966762"/>
            <a:ext cx="2751319" cy="19078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0CC509-C4CD-464A-BDF1-298585E1A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32" y="2258114"/>
            <a:ext cx="1857375" cy="285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545DDA-9855-4BDA-BB62-AF90B26FD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957" y="2687906"/>
            <a:ext cx="1924050" cy="25717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B8F9C3C-F886-4146-A832-A9AA09E73A46}"/>
              </a:ext>
            </a:extLst>
          </p:cNvPr>
          <p:cNvSpPr/>
          <p:nvPr/>
        </p:nvSpPr>
        <p:spPr>
          <a:xfrm>
            <a:off x="2935870" y="5607893"/>
            <a:ext cx="334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Measured depletion to virial ratio (~1.6</a:t>
            </a:r>
            <a:r>
              <a:rPr lang="zh-CN" altLang="en-US" sz="1600" dirty="0"/>
              <a:t>）</a:t>
            </a:r>
            <a:r>
              <a:rPr lang="en-US" altLang="zh-CN" sz="1600" dirty="0"/>
              <a:t>in slight tension with LG-analogies in </a:t>
            </a:r>
            <a:r>
              <a:rPr lang="en-US" altLang="zh-CN" sz="1600" dirty="0" err="1"/>
              <a:t>Illustris</a:t>
            </a:r>
            <a:endParaRPr lang="en-US" altLang="zh-CN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C120FCB-4BA8-408D-8953-22118206403A}"/>
              </a:ext>
            </a:extLst>
          </p:cNvPr>
          <p:cNvSpPr/>
          <p:nvPr/>
        </p:nvSpPr>
        <p:spPr>
          <a:xfrm>
            <a:off x="6201241" y="5860309"/>
            <a:ext cx="2986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/>
              <a:t>Hints for unique growth history of the MW?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A11264A-E671-4544-9CAB-3D94E4CC3B6A}"/>
              </a:ext>
            </a:extLst>
          </p:cNvPr>
          <p:cNvSpPr txBox="1"/>
          <p:nvPr/>
        </p:nvSpPr>
        <p:spPr>
          <a:xfrm>
            <a:off x="255740" y="5851406"/>
            <a:ext cx="337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 &amp; Han 2021, </a:t>
            </a:r>
            <a:r>
              <a:rPr lang="en-US" altLang="zh-CN" dirty="0" err="1"/>
              <a:t>ApJL</a:t>
            </a:r>
            <a:endParaRPr lang="en-US" altLang="zh-CN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A6FEE96-1FDE-45D4-8605-0E9580B3555E}"/>
              </a:ext>
            </a:extLst>
          </p:cNvPr>
          <p:cNvCxnSpPr>
            <a:cxnSpLocks/>
          </p:cNvCxnSpPr>
          <p:nvPr/>
        </p:nvCxnSpPr>
        <p:spPr>
          <a:xfrm flipV="1">
            <a:off x="5247106" y="4480560"/>
            <a:ext cx="2336684" cy="38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407937E-BBA6-4207-862C-63CFC0E7DB9E}"/>
              </a:ext>
            </a:extLst>
          </p:cNvPr>
          <p:cNvCxnSpPr>
            <a:cxnSpLocks/>
          </p:cNvCxnSpPr>
          <p:nvPr/>
        </p:nvCxnSpPr>
        <p:spPr>
          <a:xfrm flipV="1">
            <a:off x="5872480" y="4590202"/>
            <a:ext cx="2014769" cy="476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822F5-BC04-45EB-B3E8-08791848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Splashback</a:t>
            </a:r>
            <a:r>
              <a:rPr lang="en-US" altLang="zh-CN" dirty="0"/>
              <a:t> radius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108828-3BB3-4813-9D6A-C781C3C2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altLang="zh-CN" dirty="0"/>
              <a:t>Pros:</a:t>
            </a:r>
          </a:p>
          <a:p>
            <a:pPr lvl="1"/>
            <a:r>
              <a:rPr lang="en-US" altLang="zh-CN" dirty="0"/>
              <a:t>A dynamical characterization of halo</a:t>
            </a:r>
          </a:p>
          <a:p>
            <a:pPr lvl="1"/>
            <a:r>
              <a:rPr lang="en-US" altLang="zh-CN" dirty="0"/>
              <a:t>Sensitive to halo growth rate: </a:t>
            </a:r>
            <a:r>
              <a:rPr lang="en-US" altLang="zh-CN" dirty="0">
                <a:solidFill>
                  <a:srgbClr val="FF0000"/>
                </a:solidFill>
              </a:rPr>
              <a:t>new window to observe halo</a:t>
            </a:r>
          </a:p>
          <a:p>
            <a:r>
              <a:rPr lang="en-US" altLang="zh-CN" dirty="0"/>
              <a:t>Cons:</a:t>
            </a:r>
          </a:p>
          <a:p>
            <a:pPr lvl="1"/>
            <a:r>
              <a:rPr lang="en-US" altLang="zh-CN" dirty="0"/>
              <a:t>Wide distribution in </a:t>
            </a:r>
            <a:r>
              <a:rPr lang="en-US" altLang="zh-CN" dirty="0" err="1"/>
              <a:t>splashback</a:t>
            </a:r>
            <a:r>
              <a:rPr lang="en-US" altLang="zh-CN" dirty="0"/>
              <a:t> radius of different particles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zh-CN" dirty="0"/>
              <a:t>Ambiguity in defining the </a:t>
            </a:r>
            <a:r>
              <a:rPr lang="en-US" altLang="zh-CN" dirty="0" err="1"/>
              <a:t>splashback</a:t>
            </a:r>
            <a:r>
              <a:rPr lang="en-US" altLang="zh-CN" dirty="0"/>
              <a:t> radius</a:t>
            </a:r>
          </a:p>
          <a:p>
            <a:pPr lvl="1"/>
            <a:r>
              <a:rPr lang="en-US" altLang="zh-CN" dirty="0"/>
              <a:t>Density slope difficult to measure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5A8246-D312-497A-9A64-EC8971A9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9" y="3617818"/>
            <a:ext cx="2698681" cy="269039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8608930-F9CF-4F96-A897-5A48EF0463A3}"/>
              </a:ext>
            </a:extLst>
          </p:cNvPr>
          <p:cNvSpPr txBox="1"/>
          <p:nvPr/>
        </p:nvSpPr>
        <p:spPr>
          <a:xfrm>
            <a:off x="5436296" y="6308208"/>
            <a:ext cx="307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Diemer et al. 2017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F456E3-2D74-4A7B-A15E-C0672397C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51" y="285687"/>
            <a:ext cx="3254375" cy="3202627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5D440325-523E-4D23-87FF-E9E91E3E93EA}"/>
              </a:ext>
            </a:extLst>
          </p:cNvPr>
          <p:cNvSpPr txBox="1"/>
          <p:nvPr/>
        </p:nvSpPr>
        <p:spPr>
          <a:xfrm>
            <a:off x="7034165" y="3124513"/>
            <a:ext cx="16097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Adhikari et al. 2014</a:t>
            </a:r>
          </a:p>
        </p:txBody>
      </p:sp>
    </p:spTree>
    <p:extLst>
      <p:ext uri="{BB962C8B-B14F-4D97-AF65-F5344CB8AC3E}">
        <p14:creationId xmlns:p14="http://schemas.microsoft.com/office/powerpoint/2010/main" val="96530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FCD601-CC04-40A5-8B26-82DD5D8A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depletion radius: example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3A53F0-3931-40D8-A2B1-3F197E33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96723"/>
            <a:ext cx="3569510" cy="26192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3BD5EB-D7DB-47E3-B593-099722BF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t="23956" r="20840" b="24314"/>
          <a:stretch/>
        </p:blipFill>
        <p:spPr>
          <a:xfrm>
            <a:off x="654759" y="1690689"/>
            <a:ext cx="3018856" cy="223792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7509CFE-8B7B-4D20-934D-DCAF35ED32AE}"/>
              </a:ext>
            </a:extLst>
          </p:cNvPr>
          <p:cNvSpPr/>
          <p:nvPr/>
        </p:nvSpPr>
        <p:spPr>
          <a:xfrm>
            <a:off x="1974193" y="4572540"/>
            <a:ext cx="417664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ym typeface="Wingdings" panose="05000000000000000000" pitchFamily="2" charset="2"/>
              </a:rPr>
              <a:t>The depletion radius defines a more complete halo in both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spatial coverage </a:t>
            </a:r>
            <a:r>
              <a:rPr lang="en-US" altLang="zh-CN" dirty="0">
                <a:sym typeface="Wingdings" panose="05000000000000000000" pitchFamily="2" charset="2"/>
              </a:rPr>
              <a:t>and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physical processes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700BD64-0325-4C26-AD7A-7946BA83F157}"/>
              </a:ext>
            </a:extLst>
          </p:cNvPr>
          <p:cNvSpPr txBox="1"/>
          <p:nvPr/>
        </p:nvSpPr>
        <p:spPr>
          <a:xfrm>
            <a:off x="6457950" y="1136691"/>
            <a:ext cx="139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Splashback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63AC33-41CB-4DBB-966B-4EEA5F3653C0}"/>
              </a:ext>
            </a:extLst>
          </p:cNvPr>
          <p:cNvSpPr txBox="1"/>
          <p:nvPr/>
        </p:nvSpPr>
        <p:spPr>
          <a:xfrm>
            <a:off x="4767704" y="5691662"/>
            <a:ext cx="138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Halo Model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EC023B8-D58F-49D7-89AC-B433F8ABCB1E}"/>
              </a:ext>
            </a:extLst>
          </p:cNvPr>
          <p:cNvSpPr txBox="1"/>
          <p:nvPr/>
        </p:nvSpPr>
        <p:spPr>
          <a:xfrm>
            <a:off x="3425834" y="6147049"/>
            <a:ext cx="17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Evolution Probe</a:t>
            </a:r>
            <a:endParaRPr lang="zh-CN" altLang="en-US" dirty="0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FD3091F2-0E96-47DF-9A09-43C56DAEA284}"/>
              </a:ext>
            </a:extLst>
          </p:cNvPr>
          <p:cNvSpPr/>
          <p:nvPr/>
        </p:nvSpPr>
        <p:spPr>
          <a:xfrm>
            <a:off x="5277392" y="5167311"/>
            <a:ext cx="277000" cy="539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9E70D761-72EF-41ED-95A5-391859722881}"/>
              </a:ext>
            </a:extLst>
          </p:cNvPr>
          <p:cNvSpPr/>
          <p:nvPr/>
        </p:nvSpPr>
        <p:spPr>
          <a:xfrm>
            <a:off x="4042934" y="5437088"/>
            <a:ext cx="330282" cy="709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DA11ECB-A12E-4AE7-9089-AE02F27869DA}"/>
              </a:ext>
            </a:extLst>
          </p:cNvPr>
          <p:cNvCxnSpPr>
            <a:cxnSpLocks/>
          </p:cNvCxnSpPr>
          <p:nvPr/>
        </p:nvCxnSpPr>
        <p:spPr>
          <a:xfrm flipH="1">
            <a:off x="6872140" y="1506023"/>
            <a:ext cx="179111" cy="771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9FD7E-9C0D-4029-BFB6-5D9F7084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0" y="200956"/>
            <a:ext cx="7886700" cy="1325563"/>
          </a:xfrm>
        </p:spPr>
        <p:txBody>
          <a:bodyPr/>
          <a:lstStyle/>
          <a:p>
            <a:r>
              <a:rPr lang="en-US" altLang="zh-CN" dirty="0"/>
              <a:t>The process of depletion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2D5B18-A012-4919-A752-2C5A2DAFB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58" y="1702034"/>
            <a:ext cx="4346762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Expanding universe—background density also receding</a:t>
            </a:r>
          </a:p>
          <a:p>
            <a:r>
              <a:rPr lang="en-US" altLang="zh-CN" dirty="0"/>
              <a:t>Halo growth – neighborhood extra depletion</a:t>
            </a:r>
          </a:p>
          <a:p>
            <a:r>
              <a:rPr lang="en-US" altLang="zh-CN" dirty="0"/>
              <a:t>Relative density profile unveils depleted region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sz="2000" dirty="0">
                <a:solidFill>
                  <a:srgbClr val="FF0000"/>
                </a:solidFill>
              </a:rPr>
              <a:t>Characteristic depletion radius: </a:t>
            </a:r>
          </a:p>
          <a:p>
            <a:pPr marL="342900" lvl="1" indent="0">
              <a:buNone/>
            </a:pPr>
            <a:r>
              <a:rPr lang="en-US" altLang="zh-CN" sz="2000" dirty="0"/>
              <a:t>(relative) </a:t>
            </a:r>
            <a:r>
              <a:rPr lang="en-US" altLang="zh-CN" b="1" dirty="0"/>
              <a:t>clustering is the weakest</a:t>
            </a:r>
            <a:r>
              <a:rPr lang="en-US" altLang="zh-CN" dirty="0"/>
              <a:t>: region of influence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545D41-EB47-47B1-94BA-E9A0DB7F5039}"/>
              </a:ext>
            </a:extLst>
          </p:cNvPr>
          <p:cNvSpPr txBox="1"/>
          <p:nvPr/>
        </p:nvSpPr>
        <p:spPr>
          <a:xfrm>
            <a:off x="5687093" y="6176963"/>
            <a:ext cx="393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Gao, Han+, 2023</a:t>
            </a:r>
            <a:endParaRPr lang="zh-CN" altLang="en-US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696DBD9-46AD-454E-A7AB-A5A5C2A4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89" y="3877703"/>
            <a:ext cx="3183901" cy="9070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2468FE-EF00-6F0B-6D45-392B52B3D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25" y="694202"/>
            <a:ext cx="3604092" cy="2582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17368F-D120-54F7-2DC6-9D65F6BD9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696" y="3277135"/>
            <a:ext cx="3753848" cy="26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27330-6DD6-44C9-8F25-CBB0E9CF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Depletion radius as a halo evolution probe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4D1359-B99D-425F-8B92-0F243FAE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Two phases in halo evolution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735C1FB-57C9-44CC-9A2F-A8CAB7781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50064" b="-3374"/>
          <a:stretch/>
        </p:blipFill>
        <p:spPr>
          <a:xfrm>
            <a:off x="780148" y="2630403"/>
            <a:ext cx="3791852" cy="222452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6A315F-6673-4E73-ABD9-729E76F75EDB}"/>
              </a:ext>
            </a:extLst>
          </p:cNvPr>
          <p:cNvSpPr txBox="1"/>
          <p:nvPr/>
        </p:nvSpPr>
        <p:spPr>
          <a:xfrm>
            <a:off x="982681" y="5192779"/>
            <a:ext cx="3052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depletion rate first increases then decreases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2C7610C-DFBA-4036-81E0-0B51F7E43106}"/>
              </a:ext>
            </a:extLst>
          </p:cNvPr>
          <p:cNvCxnSpPr>
            <a:cxnSpLocks/>
          </p:cNvCxnSpPr>
          <p:nvPr/>
        </p:nvCxnSpPr>
        <p:spPr>
          <a:xfrm>
            <a:off x="1349501" y="4085811"/>
            <a:ext cx="949166" cy="523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87AE254-049C-4889-B2DA-B485A679828A}"/>
              </a:ext>
            </a:extLst>
          </p:cNvPr>
          <p:cNvCxnSpPr>
            <a:cxnSpLocks/>
          </p:cNvCxnSpPr>
          <p:nvPr/>
        </p:nvCxnSpPr>
        <p:spPr>
          <a:xfrm flipV="1">
            <a:off x="2509034" y="4085811"/>
            <a:ext cx="657608" cy="52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782CC7F9-8B0C-4590-9A43-0E99D1085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60" y="2451198"/>
            <a:ext cx="3604092" cy="258293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4912F69-B46D-4363-9642-8F9DE64A14A0}"/>
              </a:ext>
            </a:extLst>
          </p:cNvPr>
          <p:cNvSpPr txBox="1"/>
          <p:nvPr/>
        </p:nvSpPr>
        <p:spPr>
          <a:xfrm>
            <a:off x="5213023" y="5401559"/>
            <a:ext cx="315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Fast</a:t>
            </a:r>
            <a:r>
              <a:rPr lang="en-US" altLang="zh-CN" dirty="0" err="1">
                <a:sym typeface="Wingdings" panose="05000000000000000000" pitchFamily="2" charset="2"/>
              </a:rPr>
              <a:t>slow</a:t>
            </a:r>
            <a:r>
              <a:rPr lang="en-US" altLang="zh-CN" dirty="0">
                <a:sym typeface="Wingdings" panose="05000000000000000000" pitchFamily="2" charset="2"/>
              </a:rPr>
              <a:t> growth transition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8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2466C-7D4B-4444-9787-8649AFC5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Depletion radius as a halo evolution probe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A839A-C7D7-497A-BDED-7E6775BA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88408" cy="4351338"/>
          </a:xfrm>
        </p:spPr>
        <p:txBody>
          <a:bodyPr/>
          <a:lstStyle/>
          <a:p>
            <a:r>
              <a:rPr lang="en-US" altLang="zh-CN" dirty="0"/>
              <a:t>Halo evolution undergoes fast &amp; slow accretion phases (Zhao et al. 2003)</a:t>
            </a:r>
          </a:p>
          <a:p>
            <a:r>
              <a:rPr lang="en-US" altLang="zh-CN" dirty="0"/>
              <a:t>The transition determines halo concentration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16A360-A7EF-448A-8F92-C0BEC44E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29" y="3223933"/>
            <a:ext cx="4298292" cy="28365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5F94AB8-FAD6-4441-8D0B-DB5F012EA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5" y="3429000"/>
            <a:ext cx="3293645" cy="3429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4DCBCE7-9FAD-4F79-8DCE-76611C2A5090}"/>
              </a:ext>
            </a:extLst>
          </p:cNvPr>
          <p:cNvSpPr/>
          <p:nvPr/>
        </p:nvSpPr>
        <p:spPr>
          <a:xfrm>
            <a:off x="4731895" y="1825625"/>
            <a:ext cx="3588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depletion process provides a natural explanation of the two-phase halo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Accelerated Depletion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Decelerated Depletion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6EC61C-E8E1-4866-8E08-7A0AB87FE964}"/>
              </a:ext>
            </a:extLst>
          </p:cNvPr>
          <p:cNvSpPr/>
          <p:nvPr/>
        </p:nvSpPr>
        <p:spPr>
          <a:xfrm>
            <a:off x="5402757" y="4559198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Fast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A82D3C-5955-48C2-9AB0-6D7325623F61}"/>
              </a:ext>
            </a:extLst>
          </p:cNvPr>
          <p:cNvSpPr/>
          <p:nvPr/>
        </p:nvSpPr>
        <p:spPr>
          <a:xfrm>
            <a:off x="6837113" y="454973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Slow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9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9E995-E537-4B5E-9FEB-687EB25A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Depletion radius evolution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15D3BB-4FA8-487E-8A4D-A35862823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Well proportional to virial quantities across redshift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E22235-5608-4759-986C-C8AACC37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71" y="2587998"/>
            <a:ext cx="1552575" cy="466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EA2501-2592-4892-97AB-E056528E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71" y="3493055"/>
            <a:ext cx="4219575" cy="29527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AAEF48-BCC0-4574-87B4-69B0478B8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01" y="3376292"/>
            <a:ext cx="3913374" cy="29800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AB51C9-B9C4-4A29-8DBC-7E1084548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723" y="2630861"/>
            <a:ext cx="200025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54A072-C69F-4CFA-BB79-1E585EDF55B1}"/>
                  </a:ext>
                </a:extLst>
              </p:cNvPr>
              <p:cNvSpPr txBox="1"/>
              <p:nvPr/>
            </p:nvSpPr>
            <p:spPr>
              <a:xfrm>
                <a:off x="2545976" y="4989010"/>
                <a:ext cx="10219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0.66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E54A072-C69F-4CFA-BB79-1E585EDF5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976" y="4989010"/>
                <a:ext cx="10219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782D8AD-F979-4F59-A18E-1D690625AE88}"/>
              </a:ext>
            </a:extLst>
          </p:cNvPr>
          <p:cNvCxnSpPr/>
          <p:nvPr/>
        </p:nvCxnSpPr>
        <p:spPr>
          <a:xfrm flipV="1">
            <a:off x="2545976" y="4854878"/>
            <a:ext cx="600635" cy="229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9D981DC9-6CC8-4C27-AEDE-8086D5A55806}"/>
              </a:ext>
            </a:extLst>
          </p:cNvPr>
          <p:cNvSpPr/>
          <p:nvPr/>
        </p:nvSpPr>
        <p:spPr>
          <a:xfrm>
            <a:off x="6996681" y="1749459"/>
            <a:ext cx="1220583" cy="605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Why?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77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3A70F-E3F5-4A36-B66F-FDC59334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determines the depletion radius?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6BE9CB-FECA-4F2C-86EA-44D7F59EA7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𝑣𝑖𝑟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independent on mass, but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sensitive to mass accretion rate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A6BE9CB-FECA-4F2C-86EA-44D7F59EA7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53B876E-102C-4598-9AD8-6F82DA5B5CA4}"/>
              </a:ext>
            </a:extLst>
          </p:cNvPr>
          <p:cNvSpPr txBox="1"/>
          <p:nvPr/>
        </p:nvSpPr>
        <p:spPr>
          <a:xfrm>
            <a:off x="6693030" y="6176963"/>
            <a:ext cx="25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See </a:t>
            </a:r>
            <a:r>
              <a:rPr lang="en-US" altLang="zh-CN" dirty="0" err="1"/>
              <a:t>Jiale’s</a:t>
            </a:r>
            <a:r>
              <a:rPr lang="en-US" altLang="zh-CN" dirty="0"/>
              <a:t> talk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A35E9BC-4ECD-4B88-A4C1-3DE224E6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70" y="2747617"/>
            <a:ext cx="4089936" cy="30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5F09-8831-1F06-368A-52EDEC793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810BC212-9972-5809-F03A-3038C2DBEA33}"/>
              </a:ext>
            </a:extLst>
          </p:cNvPr>
          <p:cNvSpPr/>
          <p:nvPr/>
        </p:nvSpPr>
        <p:spPr>
          <a:xfrm>
            <a:off x="2232812" y="3952532"/>
            <a:ext cx="4176647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dirty="0">
                <a:sym typeface="Wingdings" panose="05000000000000000000" pitchFamily="2" charset="2"/>
              </a:rPr>
              <a:t>The depletion radius defines a more complete halo in both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spatial coverage </a:t>
            </a:r>
            <a:r>
              <a:rPr lang="en-US" altLang="zh-CN" dirty="0">
                <a:sym typeface="Wingdings" panose="05000000000000000000" pitchFamily="2" charset="2"/>
              </a:rPr>
              <a:t>and </a:t>
            </a:r>
            <a:r>
              <a:rPr lang="en-US" altLang="zh-CN" dirty="0">
                <a:solidFill>
                  <a:srgbClr val="C00000"/>
                </a:solidFill>
                <a:sym typeface="Wingdings" panose="05000000000000000000" pitchFamily="2" charset="2"/>
              </a:rPr>
              <a:t>physical processes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8F6A12-CA36-986D-9BB1-4AD78EA73962}"/>
              </a:ext>
            </a:extLst>
          </p:cNvPr>
          <p:cNvSpPr txBox="1"/>
          <p:nvPr/>
        </p:nvSpPr>
        <p:spPr>
          <a:xfrm>
            <a:off x="5026322" y="5071654"/>
            <a:ext cx="156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Halo Model</a:t>
            </a:r>
            <a:endParaRPr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8E5C0E-7650-9716-1C98-EA332BA0B5E1}"/>
              </a:ext>
            </a:extLst>
          </p:cNvPr>
          <p:cNvSpPr txBox="1"/>
          <p:nvPr/>
        </p:nvSpPr>
        <p:spPr>
          <a:xfrm>
            <a:off x="3684453" y="5527041"/>
            <a:ext cx="17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Probe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9A5BC985-1D2D-9194-FA13-787056F91A6D}"/>
              </a:ext>
            </a:extLst>
          </p:cNvPr>
          <p:cNvSpPr/>
          <p:nvPr/>
        </p:nvSpPr>
        <p:spPr>
          <a:xfrm>
            <a:off x="5536011" y="4547303"/>
            <a:ext cx="277000" cy="539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7E9F2753-5180-078B-0174-AA990EBFF810}"/>
              </a:ext>
            </a:extLst>
          </p:cNvPr>
          <p:cNvSpPr/>
          <p:nvPr/>
        </p:nvSpPr>
        <p:spPr>
          <a:xfrm>
            <a:off x="4301553" y="4817080"/>
            <a:ext cx="330282" cy="709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1D93DB-4D0F-FC77-799E-81670169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80" y="682088"/>
            <a:ext cx="3569510" cy="26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10729</TotalTime>
  <Words>899</Words>
  <Application>Microsoft Office PowerPoint</Application>
  <PresentationFormat>全屏显示(4:3)</PresentationFormat>
  <Paragraphs>176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等线 Light</vt:lpstr>
      <vt:lpstr>Arial</vt:lpstr>
      <vt:lpstr>Cambria Math</vt:lpstr>
      <vt:lpstr>Wingdings</vt:lpstr>
      <vt:lpstr>Office 主题​​</vt:lpstr>
      <vt:lpstr>The depletion radius of dark matter halo</vt:lpstr>
      <vt:lpstr>Characterizing a growing halo -- macroscopic physics</vt:lpstr>
      <vt:lpstr>The depletion radius: example</vt:lpstr>
      <vt:lpstr>The process of depletion</vt:lpstr>
      <vt:lpstr>Depletion radius as a halo evolution probe</vt:lpstr>
      <vt:lpstr>Depletion radius as a halo evolution probe</vt:lpstr>
      <vt:lpstr>Depletion radius evolution</vt:lpstr>
      <vt:lpstr>What determines the depletion radius?</vt:lpstr>
      <vt:lpstr>PowerPoint 演示文稿</vt:lpstr>
      <vt:lpstr>Depletion radius as the exclusion radius</vt:lpstr>
      <vt:lpstr>Depletion radius as the exclusion radius</vt:lpstr>
      <vt:lpstr>Measuring the depletion radius in our MW</vt:lpstr>
      <vt:lpstr>Landscape of our MW</vt:lpstr>
      <vt:lpstr>Weak lensing measurement of the depletion radius</vt:lpstr>
      <vt:lpstr>Summary: The extended halo model</vt:lpstr>
      <vt:lpstr>Depletion radius as a halo evolution probe</vt:lpstr>
      <vt:lpstr>Major problems of the classical halo</vt:lpstr>
      <vt:lpstr>Halo: a fundamental unit</vt:lpstr>
      <vt:lpstr>Beyond the virial model</vt:lpstr>
      <vt:lpstr>Beyond the virial model</vt:lpstr>
      <vt:lpstr>Feihong He</vt:lpstr>
      <vt:lpstr>Density profile solution in Fourier space</vt:lpstr>
      <vt:lpstr>Density profile solution</vt:lpstr>
      <vt:lpstr>Measuring the depletion radius in our MW</vt:lpstr>
      <vt:lpstr>Splashback radius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韩 家信</dc:creator>
  <cp:lastModifiedBy>HanJiaxin</cp:lastModifiedBy>
  <cp:revision>338</cp:revision>
  <dcterms:created xsi:type="dcterms:W3CDTF">2020-10-12T12:03:07Z</dcterms:created>
  <dcterms:modified xsi:type="dcterms:W3CDTF">2025-05-25T06:47:29Z</dcterms:modified>
</cp:coreProperties>
</file>