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5" r:id="rId3"/>
    <p:sldId id="281" r:id="rId4"/>
    <p:sldId id="272" r:id="rId5"/>
    <p:sldId id="333" r:id="rId6"/>
    <p:sldId id="335" r:id="rId7"/>
    <p:sldId id="331" r:id="rId8"/>
    <p:sldId id="323" r:id="rId9"/>
    <p:sldId id="328" r:id="rId10"/>
    <p:sldId id="330" r:id="rId11"/>
    <p:sldId id="326" r:id="rId12"/>
    <p:sldId id="336" r:id="rId13"/>
    <p:sldId id="337" r:id="rId14"/>
    <p:sldId id="276" r:id="rId15"/>
    <p:sldId id="259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425"/>
    <a:srgbClr val="0D0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00" autoAdjust="0"/>
  </p:normalViewPr>
  <p:slideViewPr>
    <p:cSldViewPr snapToGrid="0">
      <p:cViewPr>
        <p:scale>
          <a:sx n="75" d="100"/>
          <a:sy n="75" d="100"/>
        </p:scale>
        <p:origin x="63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5C1C9E1-D22C-BD00-017E-DA352ABADE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20994CF-1E0A-0950-7073-316572F71F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76B4D-9816-4704-8F18-6BAE1B72855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2AF4629-791D-74A9-8D32-E030DD4EF7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74D016-AF64-6656-CA48-E0F047B32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395D8-E039-4B7B-B800-E912B289A0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524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CB5F9-21DF-46BB-9AA4-BC3A2180CA54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E64F0-D26A-4C95-9FAC-1C399B17B3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8036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E64F0-D26A-4C95-9FAC-1C399B17B3A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411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E64F0-D26A-4C95-9FAC-1C399B17B3A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82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E64F0-D26A-4C95-9FAC-1C399B17B3A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08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82307-583E-9F07-15BA-3E61E83CA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D5C61AB-BB21-F302-8422-FA593D854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18A58C9-CC00-71CD-2ADA-4F47F153E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8983D6-552E-77EC-F7FD-C1E8C1895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E64F0-D26A-4C95-9FAC-1C399B17B3A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470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E2A57-7694-C4E2-7B3E-264B29AB4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3BFA5BF-4DC0-FD85-EB20-7114585FC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A7ACF0F-E4C5-7CB3-C8ED-623FAC587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748ED0-393B-07DA-B46D-6AF0E9D58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E64F0-D26A-4C95-9FAC-1C399B17B3A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261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C1F03-E920-A349-8A87-BF2117989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DAE45C-6F77-1FC9-77F2-9D03A42E6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5BAD7F3-974F-9A04-EAE1-989975B90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144CAC-76E7-9ECC-7DB8-B3B34BDC8F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E64F0-D26A-4C95-9FAC-1C399B17B3A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56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711B5-392E-24A0-1B83-18EE2B076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9856DE-FA31-0B33-FC83-9857269E2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F2AEEBE-067B-6864-7559-38740A8B6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7117A3-BEE4-7445-26C7-82D162B9A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E64F0-D26A-4C95-9FAC-1C399B17B3A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78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5363D3-5845-1BF6-CACF-7A3E62526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2BBD40-C002-E2B1-9CDF-0A7681D29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814052-BA1E-25BB-F13F-B188A745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A811-19B0-4DB1-9E07-EBEE0FC9C27F}" type="datetime1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A92D11-7911-042E-4182-D5C3CBF3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9CE46F-39A7-72A8-2B07-C0BD58068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572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4F3773-C661-10DB-2F65-F3E043270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48C512E-C562-35E8-9CF8-D3C9C3EDC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EA7E2A-7EBE-E68F-CFAD-31F6DDDE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5656-E9EC-4AAA-A275-729F4143479E}" type="datetime1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C2D7A5-A726-C497-EAC3-250A5092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A8815E-D2D7-0CBF-CE18-BB7FD7ED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3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2B6F0E3-219D-9969-0341-089D4ED529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29763C-6203-0C45-0C15-B63F283FE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4E8DBB-C1E3-759B-8889-77D33EBC3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CACA6-E382-48CB-B3EF-CC0BE28D3EF4}" type="datetime1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C4D1F1-921F-6FD6-5409-C48AB6D9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7D0FDE-C068-9941-1D77-C7D2ADCE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82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B81EEA-C1CB-F44B-249A-D183D79CE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99FBAE-EBCC-EB7E-6AA8-A5D8536D8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D6DD47-3A85-402A-4EC7-7FB8855D0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08F6-78E8-4CF5-B472-725B8DE7292D}" type="datetime1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201D1B-9EEE-EA1D-2B23-36913C87A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321F1-DCED-8A20-39EF-83305C7D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0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F43405-AABD-45DE-AF2C-E9157167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F37194-1953-32B7-DA53-CF555B71C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A81C07-B214-4A4A-A652-87C1178F9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096B-2F99-4703-B6DA-C512A4C7BAE5}" type="datetime1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3B6580-1503-BD93-FD3D-E8C244F7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AFA176-E60F-84A6-4537-946BAC83A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8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E45E2D-3F21-61FB-27D9-060B82A8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1FE4-7270-24B3-00EE-64AE2512B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427E41-386A-FC9F-2E8B-CFB76B9CB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8D8DEF-7C69-A1C3-4E89-6AD40C493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6B81-11DD-4F1B-A561-E1B0848F6297}" type="datetime1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E089EF-3E73-7C4F-E733-B1919E59E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9BB523-55C5-F9B2-5480-8A013A15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4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361B92-16F9-1645-E084-FC79D3A63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A8D037-8C90-6F24-A5C6-5264BDF9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E4FE989-1FE3-5207-3EAF-D23564A86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987817-1FBB-E4AF-CB2A-378CF1604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4989444-4E92-0905-6988-EDFA226269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80446C1-747B-3D84-D333-D4689F3EE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51460-97C4-47F8-994A-EEECD24BA5D6}" type="datetime1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D7A151-46E2-1D0C-4DB1-9B20A2EBD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11A95C-43AA-066F-E3B7-F7721695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90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FAF-B0EE-73B8-BE59-D3AE71519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ECF74E-790C-C2B3-21F3-AAC62CE15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57F66-3B70-4A29-9961-0ED61FFB4FDC}" type="datetime1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EE52D9-5B4E-94D5-62DA-99BA9144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6E585-B0D4-56C6-B0AA-23F62406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56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ED4D0A0-8079-ED5B-0033-0F6242C47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13AB-F5CA-482A-9DAB-C55F7644C85A}" type="datetime1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4ECFF25-78C0-7AE9-193F-BE54F45A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D970D4-0A44-BB9B-108B-606334231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312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C4D7EC-FA20-1888-5611-AC57F585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60EAB2-8E4E-7AC5-39C5-7A1CAE706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C1C537-5102-8630-B63F-B3C7C4266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F163EA-F823-E7CB-5ECD-8AE68975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2EE6-B459-4E64-9B8C-9A18C6E9133A}" type="datetime1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D7CFAD-5E7E-96BC-38AB-4D7BF09BF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573AFF-4505-69BB-0993-3A0DD1A8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79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D19651-CDF4-FDCF-2AA2-072747BE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0AB279-792E-6B93-8CFE-F5C85CBAFB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839834-E479-3A67-E7E8-4AB80D1D7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88856-98B3-8569-3906-C09C4FF37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38C7E-8477-4FB9-8E93-7396C987BCDF}" type="datetime1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5D1CF6-8DA9-4AED-207A-3FEBC5CB6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7E45F3-D1E3-5285-33DD-A7F0B9D0B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30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E0F6615-B237-AD16-A4FD-FF5879FE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37987E-B1FF-8497-DC7B-054533CFD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D9E77D-8DE9-2AE3-22D5-8BF146CFA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F512E-6C78-48AB-9D9B-96C1A4F95AB8}" type="datetime1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BDDD61-2D16-499F-3F4D-FE7A561AA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883BF0-91A8-9967-1E25-75BDE52CE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A183B-2C03-404E-8145-28340CC3F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91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7" Type="http://schemas.openxmlformats.org/officeDocument/2006/relationships/image" Target="../media/image11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DCAF7C-1048-EBF8-632B-464FDD0D4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534400" cy="2387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The Dependence of Depletion Radius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on Mass Accretion Rate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5BE0E6-4AD7-3BE0-D45B-891CCF26DF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altLang="zh-CN" sz="1800" dirty="0"/>
          </a:p>
          <a:p>
            <a:endParaRPr lang="en-US" altLang="zh-CN" sz="1800" dirty="0"/>
          </a:p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Jiale Zhou, Shanghai Jiao Tong University</a:t>
            </a:r>
          </a:p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Supervisor: Jiaxin Han</a:t>
            </a:r>
          </a:p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2025.5.26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306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94CBE-E652-60AD-D290-6C5D9C357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DBFC05-5394-CFBC-88B0-AA874CAB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91" y="210466"/>
            <a:ext cx="10515600" cy="58682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Contribution to the </a:t>
            </a:r>
            <a:r>
              <a:rPr lang="en-US" altLang="zh-CN" sz="28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Feature -- High Γ case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FDA1F82-B51F-D224-1984-8821C7B4FA87}"/>
              </a:ext>
            </a:extLst>
          </p:cNvPr>
          <p:cNvGrpSpPr>
            <a:grpSpLocks noChangeAspect="1"/>
          </p:cNvGrpSpPr>
          <p:nvPr/>
        </p:nvGrpSpPr>
        <p:grpSpPr>
          <a:xfrm>
            <a:off x="-399600" y="1101600"/>
            <a:ext cx="11437200" cy="5699806"/>
            <a:chOff x="-99097" y="817192"/>
            <a:chExt cx="12192000" cy="607596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18D8FE4-D894-ABEE-743A-324C6E69C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097" y="3235558"/>
              <a:ext cx="12192000" cy="36576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9C64B6-4982-0D74-D31C-C5E98BDFC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93"/>
            <a:stretch/>
          </p:blipFill>
          <p:spPr>
            <a:xfrm>
              <a:off x="-99097" y="817192"/>
              <a:ext cx="12192000" cy="3025092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531B276C-DADC-E0DC-AC8F-1C3D6619EC02}"/>
              </a:ext>
            </a:extLst>
          </p:cNvPr>
          <p:cNvSpPr txBox="1"/>
          <p:nvPr/>
        </p:nvSpPr>
        <p:spPr>
          <a:xfrm>
            <a:off x="2098540" y="2172967"/>
            <a:ext cx="54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</a:t>
            </a:r>
            <a:endParaRPr lang="zh-CN" altLang="en-US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780A379-40FF-0082-84DB-90C66998FE93}"/>
              </a:ext>
            </a:extLst>
          </p:cNvPr>
          <p:cNvSpPr txBox="1"/>
          <p:nvPr/>
        </p:nvSpPr>
        <p:spPr>
          <a:xfrm>
            <a:off x="10593607" y="2595540"/>
            <a:ext cx="107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7143D58-68A4-4673-AA37-F8CF6E0DC1B5}"/>
              </a:ext>
            </a:extLst>
          </p:cNvPr>
          <p:cNvSpPr txBox="1"/>
          <p:nvPr/>
        </p:nvSpPr>
        <p:spPr>
          <a:xfrm>
            <a:off x="10859376" y="4747167"/>
            <a:ext cx="107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radial velocity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B196620-29BC-1BEB-765A-314AB65076DA}"/>
              </a:ext>
            </a:extLst>
          </p:cNvPr>
          <p:cNvSpPr txBox="1"/>
          <p:nvPr/>
        </p:nvSpPr>
        <p:spPr>
          <a:xfrm>
            <a:off x="7705146" y="5568254"/>
            <a:ext cx="2357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stripped particles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have not yet exceeded </a:t>
            </a:r>
            <a:r>
              <a:rPr lang="en-US" altLang="zh-CN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vir</a:t>
            </a:r>
            <a:endParaRPr lang="zh-CN" altLang="en-US" sz="1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CC4395D-3256-5FDA-5F9F-E153CC251B62}"/>
              </a:ext>
            </a:extLst>
          </p:cNvPr>
          <p:cNvSpPr txBox="1"/>
          <p:nvPr/>
        </p:nvSpPr>
        <p:spPr>
          <a:xfrm>
            <a:off x="3205088" y="5675975"/>
            <a:ext cx="2357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smooth particles’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en-US" altLang="zh-CN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vir</a:t>
            </a:r>
            <a:endParaRPr lang="zh-CN" altLang="en-US" sz="1400" dirty="0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D8C212F0-B36C-1DBF-F549-F7AEB40ED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89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57539-A676-2737-5AB0-DE1BD9231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BD3A904-7A2E-3AE8-504F-3817C82BA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156" y="288942"/>
            <a:ext cx="8221908" cy="657752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FB4085D-0381-A2F8-7BC4-516811DD3CEB}"/>
              </a:ext>
            </a:extLst>
          </p:cNvPr>
          <p:cNvSpPr txBox="1"/>
          <p:nvPr/>
        </p:nvSpPr>
        <p:spPr>
          <a:xfrm>
            <a:off x="294040" y="934718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C81E784-3529-0FCB-4815-8B32E06CE734}"/>
              </a:ext>
            </a:extLst>
          </p:cNvPr>
          <p:cNvSpPr txBox="1"/>
          <p:nvPr/>
        </p:nvSpPr>
        <p:spPr>
          <a:xfrm>
            <a:off x="386224" y="2439543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BD98A8A-27D7-FD4E-74A0-506383E0F41C}"/>
              </a:ext>
            </a:extLst>
          </p:cNvPr>
          <p:cNvSpPr txBox="1"/>
          <p:nvPr/>
        </p:nvSpPr>
        <p:spPr>
          <a:xfrm>
            <a:off x="421963" y="4082271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MFR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DAA6AA2-EBF3-71E2-78D6-B2511948CF36}"/>
              </a:ext>
            </a:extLst>
          </p:cNvPr>
          <p:cNvSpPr txBox="1"/>
          <p:nvPr/>
        </p:nvSpPr>
        <p:spPr>
          <a:xfrm>
            <a:off x="610518" y="5600862"/>
            <a:ext cx="6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CN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zh-CN" altLang="en-US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755F6EF-03D2-FC6F-B1CF-66245844A8AB}"/>
              </a:ext>
            </a:extLst>
          </p:cNvPr>
          <p:cNvSpPr txBox="1"/>
          <p:nvPr/>
        </p:nvSpPr>
        <p:spPr>
          <a:xfrm>
            <a:off x="8941163" y="2690336"/>
            <a:ext cx="34442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Depletion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eature mostly</a:t>
            </a:r>
          </a:p>
          <a:p>
            <a:pPr algn="ctr"/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comes from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unsmooth accretion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subhalo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merger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7A4B11-9320-7B8A-55D0-5AC91F32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E2E4361-A202-4CBF-5288-2B7C477299C0}"/>
              </a:ext>
            </a:extLst>
          </p:cNvPr>
          <p:cNvSpPr txBox="1"/>
          <p:nvPr/>
        </p:nvSpPr>
        <p:spPr>
          <a:xfrm>
            <a:off x="1843433" y="94618"/>
            <a:ext cx="8065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all particles        smooth accretion   unsmooth accretion   bound particles     stripped particles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76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FFFF6-8093-FAAD-FDCB-E70F7FC61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B1B962-DAC8-8600-902E-7C3F6EF0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8" y="186601"/>
            <a:ext cx="10515600" cy="70948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Dependence on Mass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609A2A8-9D0D-917F-5C6B-5C2B7F31A3F6}"/>
              </a:ext>
            </a:extLst>
          </p:cNvPr>
          <p:cNvCxnSpPr>
            <a:cxnSpLocks/>
          </p:cNvCxnSpPr>
          <p:nvPr/>
        </p:nvCxnSpPr>
        <p:spPr>
          <a:xfrm>
            <a:off x="4805680" y="1538713"/>
            <a:ext cx="28976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455050A-64CA-91AA-4212-8D1DC39C6971}"/>
              </a:ext>
            </a:extLst>
          </p:cNvPr>
          <p:cNvSpPr txBox="1"/>
          <p:nvPr/>
        </p:nvSpPr>
        <p:spPr>
          <a:xfrm>
            <a:off x="5747658" y="1114907"/>
            <a:ext cx="126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higher Γ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8DF3E46-88EB-7689-6026-1DAD4331A6F2}"/>
              </a:ext>
            </a:extLst>
          </p:cNvPr>
          <p:cNvSpPr txBox="1"/>
          <p:nvPr/>
        </p:nvSpPr>
        <p:spPr>
          <a:xfrm>
            <a:off x="886098" y="2214366"/>
            <a:ext cx="126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C6989FE-E9AD-83A6-919E-86BCCB84B0AA}"/>
              </a:ext>
            </a:extLst>
          </p:cNvPr>
          <p:cNvSpPr txBox="1"/>
          <p:nvPr/>
        </p:nvSpPr>
        <p:spPr>
          <a:xfrm>
            <a:off x="886098" y="3722396"/>
            <a:ext cx="126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MFR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89FDE601-45B1-A95C-CF26-04F2F01E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86F6862-5555-2A86-6D85-A528FF4AC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588" y="1607341"/>
            <a:ext cx="9123322" cy="331757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9903D7A-6D4C-E344-CF01-866516E7BDCB}"/>
              </a:ext>
            </a:extLst>
          </p:cNvPr>
          <p:cNvSpPr txBox="1"/>
          <p:nvPr/>
        </p:nvSpPr>
        <p:spPr>
          <a:xfrm>
            <a:off x="5120963" y="5373761"/>
            <a:ext cx="2582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ighly self-similarity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3012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EF927-ED3C-CCDE-B1D0-09FECA08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4D0F71-DECE-91E5-F79C-5C3365F4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8" y="186601"/>
            <a:ext cx="10515600" cy="70948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Dependence on Redshift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F3A8EC3E-72B9-A5FF-F44C-7CFDC0613233}"/>
              </a:ext>
            </a:extLst>
          </p:cNvPr>
          <p:cNvCxnSpPr>
            <a:cxnSpLocks/>
          </p:cNvCxnSpPr>
          <p:nvPr/>
        </p:nvCxnSpPr>
        <p:spPr>
          <a:xfrm>
            <a:off x="4805680" y="1470980"/>
            <a:ext cx="28976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BF795979-0BC3-6EEF-A0E6-400F75643A81}"/>
              </a:ext>
            </a:extLst>
          </p:cNvPr>
          <p:cNvSpPr txBox="1"/>
          <p:nvPr/>
        </p:nvSpPr>
        <p:spPr>
          <a:xfrm>
            <a:off x="5747658" y="1047174"/>
            <a:ext cx="126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higher Γ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DB12973-A3E1-0D10-42A5-854D294B3B96}"/>
              </a:ext>
            </a:extLst>
          </p:cNvPr>
          <p:cNvSpPr txBox="1"/>
          <p:nvPr/>
        </p:nvSpPr>
        <p:spPr>
          <a:xfrm>
            <a:off x="886098" y="2146633"/>
            <a:ext cx="126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2400902-D884-3C60-994D-8EB913461B5B}"/>
              </a:ext>
            </a:extLst>
          </p:cNvPr>
          <p:cNvSpPr txBox="1"/>
          <p:nvPr/>
        </p:nvSpPr>
        <p:spPr>
          <a:xfrm>
            <a:off x="886098" y="3654663"/>
            <a:ext cx="126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MFR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03961279-6402-1E88-FEAB-F8E5BC9A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12</a:t>
            </a:fld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D7AF64C-0B08-78F9-ECD1-9558A6B62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2936" y="1539608"/>
            <a:ext cx="8708626" cy="331757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FB52B43-EB4A-D422-D1ED-5BE94F27D11F}"/>
              </a:ext>
            </a:extLst>
          </p:cNvPr>
          <p:cNvSpPr txBox="1"/>
          <p:nvPr/>
        </p:nvSpPr>
        <p:spPr>
          <a:xfrm>
            <a:off x="3727380" y="5216966"/>
            <a:ext cx="5599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vir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still exhibits a strong dependence on redshift, </a:t>
            </a:r>
          </a:p>
          <a:p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vir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largely independent of redshift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3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779B3B-C945-438C-222A-63229919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0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5DB47A8-DAA3-E9CB-3CCA-D1ACD836F3B2}"/>
                  </a:ext>
                </a:extLst>
              </p:cNvPr>
              <p:cNvSpPr txBox="1"/>
              <p:nvPr/>
            </p:nvSpPr>
            <p:spPr>
              <a:xfrm>
                <a:off x="2078129" y="1754575"/>
                <a:ext cx="8554586" cy="3728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rabicPeriod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depletion radius depends majorly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independent of halo mass, similar to </a:t>
                </a:r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splashback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radius. higher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smaller </a:t>
                </a:r>
                <a:r>
                  <a:rPr lang="en-US" altLang="zh-C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altLang="zh-C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id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altLang="zh-CN" sz="2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altLang="zh-CN" sz="20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vir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altLang="zh-CN" sz="2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457200" indent="-457200">
                  <a:lnSpc>
                    <a:spcPct val="150000"/>
                  </a:lnSpc>
                  <a:buFontTx/>
                  <a:buAutoNum type="arabicPeriod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depletion radius also depends on redshift,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higher z 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larger </a:t>
                </a:r>
                <a:r>
                  <a:rPr lang="en-US" altLang="zh-C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altLang="zh-C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id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weaker dependence on </a:t>
                </a:r>
                <a:r>
                  <a:rPr lang="el-GR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Γ</a:t>
                </a:r>
                <a:r>
                  <a:rPr lang="en-US" altLang="zh-CN" sz="200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altLang="zh-CN" sz="2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buAutoNum type="arabicPeriod" startAt="3"/>
                </a:pPr>
                <a:r>
                  <a:rPr lang="en-US" altLang="zh-CN" sz="2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 dependence on Γ is actually on the transient accretion state of halo. </a:t>
                </a:r>
                <a:r>
                  <a:rPr lang="en-US" altLang="zh-CN" sz="2000" i="1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r>
                  <a:rPr lang="en-US" altLang="zh-CN" sz="2000" baseline="-25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vir</a:t>
                </a:r>
                <a:r>
                  <a:rPr lang="en-US" altLang="zh-CN" sz="2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is not a good proxy for evaluating accretion rate; </a:t>
                </a:r>
              </a:p>
              <a:p>
                <a:pPr marL="457200" indent="-457200">
                  <a:lnSpc>
                    <a:spcPct val="150000"/>
                  </a:lnSpc>
                  <a:buAutoNum type="arabicPeriod" startAt="3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depeletion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feature mostly comes from unsmooth accretion.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The smooth accretion component exhibits highly self-similarity.</a:t>
                </a: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5DB47A8-DAA3-E9CB-3CCA-D1ACD836F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129" y="1754575"/>
                <a:ext cx="8554586" cy="3728649"/>
              </a:xfrm>
              <a:prstGeom prst="rect">
                <a:avLst/>
              </a:prstGeom>
              <a:blipFill>
                <a:blip r:embed="rId2"/>
                <a:stretch>
                  <a:fillRect l="-641" r="-1497" b="-2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2F5A4C-7DA6-8D40-445D-FC352F1D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0610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E9D0E7-1207-A1D1-083F-8DD51ACD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F7B070-FE86-C1A6-9C9A-9D59B70D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20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ABDE718A-FF4D-7E11-E47A-72D047ACD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51" y="1384544"/>
            <a:ext cx="3872594" cy="30001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CF98B4D1-252F-EA17-1488-37E9D87A8560}"/>
              </a:ext>
            </a:extLst>
          </p:cNvPr>
          <p:cNvSpPr txBox="1"/>
          <p:nvPr/>
        </p:nvSpPr>
        <p:spPr>
          <a:xfrm>
            <a:off x="1494360" y="993993"/>
            <a:ext cx="37426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Fong &amp; Han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2021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箭头: 下 27">
            <a:extLst>
              <a:ext uri="{FF2B5EF4-FFF2-40B4-BE49-F238E27FC236}">
                <a16:creationId xmlns:a16="http://schemas.microsoft.com/office/drawing/2014/main" id="{0E6FF169-7D99-219D-6A9E-D5F2FD61A86A}"/>
              </a:ext>
            </a:extLst>
          </p:cNvPr>
          <p:cNvSpPr/>
          <p:nvPr/>
        </p:nvSpPr>
        <p:spPr>
          <a:xfrm>
            <a:off x="3885102" y="4254043"/>
            <a:ext cx="128092" cy="399688"/>
          </a:xfrm>
          <a:prstGeom prst="downArrow">
            <a:avLst>
              <a:gd name="adj1" fmla="val 50000"/>
              <a:gd name="adj2" fmla="val 1220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8DAA36E-3B16-3EFF-9FD8-5405EBCF3B47}"/>
              </a:ext>
            </a:extLst>
          </p:cNvPr>
          <p:cNvSpPr txBox="1"/>
          <p:nvPr/>
        </p:nvSpPr>
        <p:spPr>
          <a:xfrm>
            <a:off x="2598556" y="4937912"/>
            <a:ext cx="309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inner depletion radius,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0EA8F6C-89DA-A614-CBED-48CABFA9C985}"/>
              </a:ext>
            </a:extLst>
          </p:cNvPr>
          <p:cNvSpPr txBox="1"/>
          <p:nvPr/>
        </p:nvSpPr>
        <p:spPr>
          <a:xfrm>
            <a:off x="421086" y="278944"/>
            <a:ext cx="4932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Depletion Radius: Definition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F5B9FC7-70E8-AA66-1A8A-15D4671F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1</a:t>
            </a:fld>
            <a:endParaRPr lang="zh-CN" altLang="en-US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0E8C821-ECE5-3FAD-C5C0-5532633C499C}"/>
              </a:ext>
            </a:extLst>
          </p:cNvPr>
          <p:cNvGrpSpPr/>
          <p:nvPr/>
        </p:nvGrpSpPr>
        <p:grpSpPr>
          <a:xfrm>
            <a:off x="6283484" y="1362764"/>
            <a:ext cx="4342701" cy="2862028"/>
            <a:chOff x="6283484" y="1282944"/>
            <a:chExt cx="4342701" cy="2862028"/>
          </a:xfrm>
        </p:grpSpPr>
        <p:sp>
          <p:nvSpPr>
            <p:cNvPr id="6" name="文本框 29">
              <a:extLst>
                <a:ext uri="{FF2B5EF4-FFF2-40B4-BE49-F238E27FC236}">
                  <a16:creationId xmlns:a16="http://schemas.microsoft.com/office/drawing/2014/main" id="{C6CA17C9-E302-8CA5-5F10-847264A846C3}"/>
                </a:ext>
              </a:extLst>
            </p:cNvPr>
            <p:cNvSpPr txBox="1"/>
            <p:nvPr/>
          </p:nvSpPr>
          <p:spPr>
            <a:xfrm>
              <a:off x="6283484" y="2770947"/>
              <a:ext cx="43427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Mass Flow Rate: </a:t>
              </a:r>
            </a:p>
            <a:p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文本框 4">
                  <a:extLst>
                    <a:ext uri="{FF2B5EF4-FFF2-40B4-BE49-F238E27FC236}">
                      <a16:creationId xmlns:a16="http://schemas.microsoft.com/office/drawing/2014/main" id="{74E26AF5-A17B-333D-0FE8-3112A800B442}"/>
                    </a:ext>
                  </a:extLst>
                </p:cNvPr>
                <p:cNvSpPr txBox="1"/>
                <p:nvPr/>
              </p:nvSpPr>
              <p:spPr>
                <a:xfrm>
                  <a:off x="6478728" y="1921493"/>
                  <a:ext cx="4147457" cy="6299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zh-CN" altLang="en-US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zh-CN" alt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zh-CN" alt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zh-CN" alt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m:rPr>
                                <m:sty m:val="p"/>
                              </m:rPr>
                              <a:rPr lang="zh-CN" altLang="en-US" i="0">
                                <a:latin typeface="Cambria Math" panose="02040503050406030204" pitchFamily="18" charset="0"/>
                              </a:rPr>
                              <m:t>MFR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4" name="文本框 4">
                  <a:extLst>
                    <a:ext uri="{FF2B5EF4-FFF2-40B4-BE49-F238E27FC236}">
                      <a16:creationId xmlns:a16="http://schemas.microsoft.com/office/drawing/2014/main" id="{74E26AF5-A17B-333D-0FE8-3112A800B4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8728" y="1921493"/>
                  <a:ext cx="4147457" cy="62991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83969D08-D229-E20C-EE9C-012111BBFCF9}"/>
                    </a:ext>
                  </a:extLst>
                </p:cNvPr>
                <p:cNvSpPr txBox="1"/>
                <p:nvPr/>
              </p:nvSpPr>
              <p:spPr>
                <a:xfrm>
                  <a:off x="6613548" y="3340328"/>
                  <a:ext cx="4012637" cy="8046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MFR</m:t>
                        </m:r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(&lt;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  <a:p>
                  <a:pPr/>
                  <a:endParaRPr lang="zh-CN" altLang="en-US" dirty="0"/>
                </a:p>
              </p:txBody>
            </p:sp>
          </mc:Choice>
          <mc:Fallback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83969D08-D229-E20C-EE9C-012111BBFC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3548" y="3340328"/>
                  <a:ext cx="4012637" cy="80464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AE86950-DE03-1927-1CB0-1DD55FD88939}"/>
                </a:ext>
              </a:extLst>
            </p:cNvPr>
            <p:cNvSpPr txBox="1"/>
            <p:nvPr/>
          </p:nvSpPr>
          <p:spPr>
            <a:xfrm>
              <a:off x="6283484" y="1282944"/>
              <a:ext cx="26718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Continuity equation: 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F98D865-317A-AC30-FA30-2559DE745684}"/>
              </a:ext>
            </a:extLst>
          </p:cNvPr>
          <p:cNvGrpSpPr/>
          <p:nvPr/>
        </p:nvGrpSpPr>
        <p:grpSpPr>
          <a:xfrm>
            <a:off x="7009261" y="4789136"/>
            <a:ext cx="2768121" cy="619913"/>
            <a:chOff x="8055431" y="5034969"/>
            <a:chExt cx="2768121" cy="619913"/>
          </a:xfrm>
        </p:grpSpPr>
        <p:sp>
          <p:nvSpPr>
            <p:cNvPr id="13" name="箭头: 左右 12">
              <a:extLst>
                <a:ext uri="{FF2B5EF4-FFF2-40B4-BE49-F238E27FC236}">
                  <a16:creationId xmlns:a16="http://schemas.microsoft.com/office/drawing/2014/main" id="{F7B8B6BC-DBDB-4604-B6E0-4D04A681864A}"/>
                </a:ext>
              </a:extLst>
            </p:cNvPr>
            <p:cNvSpPr/>
            <p:nvPr/>
          </p:nvSpPr>
          <p:spPr>
            <a:xfrm>
              <a:off x="8055431" y="5306094"/>
              <a:ext cx="638629" cy="145442"/>
            </a:xfrm>
            <a:prstGeom prst="leftRightArrow">
              <a:avLst>
                <a:gd name="adj1" fmla="val 50000"/>
                <a:gd name="adj2" fmla="val 10626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18CB96BB-794C-FB9E-090B-6B873ABDDA49}"/>
                    </a:ext>
                  </a:extLst>
                </p:cNvPr>
                <p:cNvSpPr txBox="1"/>
                <p:nvPr/>
              </p:nvSpPr>
              <p:spPr>
                <a:xfrm>
                  <a:off x="8606495" y="5034969"/>
                  <a:ext cx="2217057" cy="61991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zh-CN" altLang="en-US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m:rPr>
                                <m:sty m:val="p"/>
                              </m:rPr>
                              <a:rPr lang="zh-CN" altLang="en-US">
                                <a:latin typeface="Cambria Math" panose="02040503050406030204" pitchFamily="18" charset="0"/>
                              </a:rPr>
                              <m:t>MFR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18CB96BB-794C-FB9E-090B-6B873ABDDA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6495" y="5034969"/>
                  <a:ext cx="2217057" cy="6199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9532FFC-89D1-2074-BE34-FD8CC49313EC}"/>
                  </a:ext>
                </a:extLst>
              </p:cNvPr>
              <p:cNvSpPr txBox="1"/>
              <p:nvPr/>
            </p:nvSpPr>
            <p:spPr>
              <a:xfrm>
                <a:off x="5345839" y="4789137"/>
                <a:ext cx="1565252" cy="619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9532FFC-89D1-2074-BE34-FD8CC4931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839" y="4789137"/>
                <a:ext cx="1565252" cy="6199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BEA8619C-D591-6F0C-378B-754A6A6B2D8C}"/>
              </a:ext>
            </a:extLst>
          </p:cNvPr>
          <p:cNvSpPr/>
          <p:nvPr/>
        </p:nvSpPr>
        <p:spPr>
          <a:xfrm>
            <a:off x="2271486" y="4726502"/>
            <a:ext cx="7649028" cy="80464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5AFD43F-2375-53C4-3FA1-EA3829D26D9F}"/>
              </a:ext>
            </a:extLst>
          </p:cNvPr>
          <p:cNvSpPr txBox="1"/>
          <p:nvPr/>
        </p:nvSpPr>
        <p:spPr>
          <a:xfrm>
            <a:off x="4167415" y="5759082"/>
            <a:ext cx="385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determines </a:t>
            </a:r>
            <a:r>
              <a:rPr lang="en-US" altLang="zh-CN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8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E9D0E7-1207-A1D1-083F-8DD51ACD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76593"/>
            <a:ext cx="10515600" cy="70384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Depletion Radius: Theoretical Expectations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8B232FF-AE97-D51C-33F2-89F2F7802D25}"/>
                  </a:ext>
                </a:extLst>
              </p:cNvPr>
              <p:cNvSpPr txBox="1"/>
              <p:nvPr/>
            </p:nvSpPr>
            <p:spPr>
              <a:xfrm>
                <a:off x="536151" y="4336791"/>
                <a:ext cx="4345530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Self-similar spherical collapse model</a:t>
                </a:r>
              </a:p>
              <a:p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1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altLang="zh-CN" sz="16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caustic</a:t>
                </a:r>
                <a:r>
                  <a:rPr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altLang="zh-CN" sz="1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altLang="zh-CN" sz="16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vir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only depends on </a:t>
                </a:r>
                <a:r>
                  <a:rPr lang="en-US" altLang="zh-CN" sz="16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16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 initial profile 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 accretion rate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redshift dependence</a:t>
                </a:r>
              </a:p>
              <a:p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8B232FF-AE97-D51C-33F2-89F2F7802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51" y="4336791"/>
                <a:ext cx="4345530" cy="1815882"/>
              </a:xfrm>
              <a:prstGeom prst="rect">
                <a:avLst/>
              </a:prstGeom>
              <a:blipFill>
                <a:blip r:embed="rId2"/>
                <a:stretch>
                  <a:fillRect l="-842" t="-10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2F28964D-0A5E-4246-92B3-79D2D3D81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05" y="1778001"/>
            <a:ext cx="2919562" cy="2143186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E41D03D-65BD-E38A-6DE2-8E1C3E888482}"/>
              </a:ext>
            </a:extLst>
          </p:cNvPr>
          <p:cNvGrpSpPr>
            <a:grpSpLocks noChangeAspect="1"/>
          </p:cNvGrpSpPr>
          <p:nvPr/>
        </p:nvGrpSpPr>
        <p:grpSpPr>
          <a:xfrm>
            <a:off x="4494956" y="1741359"/>
            <a:ext cx="2531528" cy="4638863"/>
            <a:chOff x="3989919" y="-16791"/>
            <a:chExt cx="3163861" cy="579757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39C331E-E629-339B-9B00-030D9F871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919" y="2983144"/>
              <a:ext cx="3163861" cy="279763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F246DD1-8E2F-4718-7C62-CEC80D102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4501" y="-16791"/>
              <a:ext cx="2880970" cy="29628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9651FC8-807B-E8FB-6AE6-EDB9597BCF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93" y="1698368"/>
            <a:ext cx="3054647" cy="23495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18538DB-7649-C0BF-3A48-2790F74A0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177" y="4117090"/>
            <a:ext cx="3279857" cy="226821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664F039-D967-62DD-DFB2-7009B1F46319}"/>
              </a:ext>
            </a:extLst>
          </p:cNvPr>
          <p:cNvSpPr txBox="1"/>
          <p:nvPr/>
        </p:nvSpPr>
        <p:spPr>
          <a:xfrm>
            <a:off x="1563879" y="1281728"/>
            <a:ext cx="100852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Fillmore &amp; Goldreich 1984                              </a:t>
            </a:r>
            <a:r>
              <a:rPr lang="da-DK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Adhikari et al. 2014                                            Shi 2016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51E3B-69C2-0E6C-98A5-6130E662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100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AB5BD80-6B29-7E6A-3C36-CC6FEFEFD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8841" y="608588"/>
            <a:ext cx="6421604" cy="586320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DE9D0E7-1207-A1D1-083F-8DD51ACD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15" y="1"/>
            <a:ext cx="10515600" cy="83839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Depletion Radius in Simulation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2E3084B-5AFA-A59F-D206-A3E25B3F928C}"/>
                  </a:ext>
                </a:extLst>
              </p:cNvPr>
              <p:cNvSpPr txBox="1"/>
              <p:nvPr/>
            </p:nvSpPr>
            <p:spPr>
              <a:xfrm>
                <a:off x="820746" y="3750734"/>
                <a:ext cx="1846522" cy="5745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vi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2E3084B-5AFA-A59F-D206-A3E25B3F9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46" y="3750734"/>
                <a:ext cx="1846522" cy="5745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B7BB175-443F-3220-CEA9-790967A14376}"/>
                  </a:ext>
                </a:extLst>
              </p:cNvPr>
              <p:cNvSpPr txBox="1"/>
              <p:nvPr/>
            </p:nvSpPr>
            <p:spPr>
              <a:xfrm>
                <a:off x="992140" y="4392247"/>
                <a:ext cx="3848986" cy="1283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 a dynamical time interval:  </a:t>
                </a:r>
              </a:p>
              <a:p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dyn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vi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vir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vir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B7BB175-443F-3220-CEA9-790967A14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140" y="4392247"/>
                <a:ext cx="3848986" cy="1283044"/>
              </a:xfrm>
              <a:prstGeom prst="rect">
                <a:avLst/>
              </a:prstGeom>
              <a:blipFill>
                <a:blip r:embed="rId5"/>
                <a:stretch>
                  <a:fillRect l="-1426" t="-2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72046AD2-5E0E-6060-87AA-A8FBEEB3618B}"/>
              </a:ext>
            </a:extLst>
          </p:cNvPr>
          <p:cNvSpPr txBox="1"/>
          <p:nvPr/>
        </p:nvSpPr>
        <p:spPr>
          <a:xfrm>
            <a:off x="653142" y="1516666"/>
            <a:ext cx="38489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    Dark matter only simulation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    Cosmic Growth, Jing. 2019</a:t>
            </a: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Mass accretion rate: 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9985427-5436-9251-FAA7-211B359E6298}"/>
              </a:ext>
            </a:extLst>
          </p:cNvPr>
          <p:cNvSpPr txBox="1"/>
          <p:nvPr/>
        </p:nvSpPr>
        <p:spPr>
          <a:xfrm>
            <a:off x="2379465" y="3884135"/>
            <a:ext cx="26076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(Diemer &amp; Kravtsov</a:t>
            </a:r>
            <a:r>
              <a:rPr lang="da-DK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 2014)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2A80FBE-FD39-94A8-185B-1FE386474CCA}"/>
              </a:ext>
            </a:extLst>
          </p:cNvPr>
          <p:cNvSpPr txBox="1"/>
          <p:nvPr/>
        </p:nvSpPr>
        <p:spPr>
          <a:xfrm>
            <a:off x="10582656" y="5428635"/>
            <a:ext cx="968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Γ</a:t>
            </a:r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393C1F7-4C15-BB5E-84C5-A5C040933864}"/>
              </a:ext>
            </a:extLst>
          </p:cNvPr>
          <p:cNvGrpSpPr/>
          <p:nvPr/>
        </p:nvGrpSpPr>
        <p:grpSpPr>
          <a:xfrm>
            <a:off x="6842828" y="5321027"/>
            <a:ext cx="493232" cy="367812"/>
            <a:chOff x="9114314" y="2291943"/>
            <a:chExt cx="493232" cy="367812"/>
          </a:xfrm>
        </p:grpSpPr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6DB6E6EE-2B4A-A75B-8995-0AE442651A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4516" y="2399943"/>
              <a:ext cx="363030" cy="25981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星形: 五角 23">
              <a:extLst>
                <a:ext uri="{FF2B5EF4-FFF2-40B4-BE49-F238E27FC236}">
                  <a16:creationId xmlns:a16="http://schemas.microsoft.com/office/drawing/2014/main" id="{2F3E28BB-FE1C-2023-5367-6BB514F74A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04949" y="2291943"/>
              <a:ext cx="108000" cy="108000"/>
            </a:xfrm>
            <a:prstGeom prst="star5">
              <a:avLst/>
            </a:prstGeom>
            <a:solidFill>
              <a:srgbClr val="0D088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星形: 五角 24">
              <a:extLst>
                <a:ext uri="{FF2B5EF4-FFF2-40B4-BE49-F238E27FC236}">
                  <a16:creationId xmlns:a16="http://schemas.microsoft.com/office/drawing/2014/main" id="{D259EDD9-A5B9-BBBC-18E6-F5EC1E1FF7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14314" y="2462674"/>
              <a:ext cx="108431" cy="106154"/>
            </a:xfrm>
            <a:prstGeom prst="star5">
              <a:avLst/>
            </a:prstGeom>
            <a:solidFill>
              <a:srgbClr val="F7E42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41F1DA-4616-EFB2-059B-80455A40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3</a:t>
            </a:fld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F84E49D-43A3-B2F8-EF02-2FB74355E369}"/>
              </a:ext>
            </a:extLst>
          </p:cNvPr>
          <p:cNvGrpSpPr/>
          <p:nvPr/>
        </p:nvGrpSpPr>
        <p:grpSpPr>
          <a:xfrm>
            <a:off x="10187845" y="4932518"/>
            <a:ext cx="584143" cy="971494"/>
            <a:chOff x="8750246" y="1863532"/>
            <a:chExt cx="584143" cy="971494"/>
          </a:xfrm>
        </p:grpSpPr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E18C272F-028C-6DD6-5C71-A3DD80AAB6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726" y="2056011"/>
              <a:ext cx="378663" cy="77901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星形: 五角 27">
              <a:extLst>
                <a:ext uri="{FF2B5EF4-FFF2-40B4-BE49-F238E27FC236}">
                  <a16:creationId xmlns:a16="http://schemas.microsoft.com/office/drawing/2014/main" id="{AFBBDB9E-D79C-E070-CE2A-55C5118DBF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91058" y="1863532"/>
              <a:ext cx="108000" cy="108000"/>
            </a:xfrm>
            <a:prstGeom prst="star5">
              <a:avLst/>
            </a:prstGeom>
            <a:solidFill>
              <a:srgbClr val="0D0887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星形: 五角 28">
              <a:extLst>
                <a:ext uri="{FF2B5EF4-FFF2-40B4-BE49-F238E27FC236}">
                  <a16:creationId xmlns:a16="http://schemas.microsoft.com/office/drawing/2014/main" id="{17E691D0-9E9F-94DE-824A-6832FF90B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0246" y="2581204"/>
              <a:ext cx="108431" cy="106154"/>
            </a:xfrm>
            <a:prstGeom prst="star5">
              <a:avLst/>
            </a:prstGeom>
            <a:solidFill>
              <a:srgbClr val="F7E42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791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E7D3C-1492-9906-0F41-0FA319335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028E8530-8426-51D2-03AA-9DC0C5EEF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590" y="4321468"/>
            <a:ext cx="3170665" cy="253653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E8E3116-BB50-70D1-0306-4A31BF0A1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8" y="186601"/>
            <a:ext cx="10515600" cy="70948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Dependence on Mass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672F668-C6DD-118E-1B56-7B3140563418}"/>
              </a:ext>
            </a:extLst>
          </p:cNvPr>
          <p:cNvGrpSpPr/>
          <p:nvPr/>
        </p:nvGrpSpPr>
        <p:grpSpPr>
          <a:xfrm>
            <a:off x="5672367" y="4634007"/>
            <a:ext cx="4661803" cy="1569660"/>
            <a:chOff x="6297750" y="4847313"/>
            <a:chExt cx="4661803" cy="156966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D7A1950-41BA-C533-D0BF-BA5ECF9E6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9871" y="5207395"/>
              <a:ext cx="2137437" cy="41197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9EF720F-2913-A697-F7EE-8583CE6DA0B3}"/>
                </a:ext>
              </a:extLst>
            </p:cNvPr>
            <p:cNvSpPr txBox="1"/>
            <p:nvPr/>
          </p:nvSpPr>
          <p:spPr>
            <a:xfrm>
              <a:off x="6297750" y="4847313"/>
              <a:ext cx="46618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Fitting function:</a:t>
              </a:r>
            </a:p>
            <a:p>
              <a:endParaRPr lang="en-US" altLang="zh-C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significant dependence on the virial mass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AAED426E-706F-E387-9D17-AFB6370E6002}"/>
                </a:ext>
              </a:extLst>
            </p:cNvPr>
            <p:cNvSpPr txBox="1"/>
            <p:nvPr/>
          </p:nvSpPr>
          <p:spPr>
            <a:xfrm>
              <a:off x="6850843" y="5649056"/>
              <a:ext cx="34024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 More, Diemer &amp; Kravtsov. 2015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59DF4D68-3B70-FFDE-5354-4A8F16DA937D}"/>
              </a:ext>
            </a:extLst>
          </p:cNvPr>
          <p:cNvCxnSpPr>
            <a:cxnSpLocks/>
          </p:cNvCxnSpPr>
          <p:nvPr/>
        </p:nvCxnSpPr>
        <p:spPr>
          <a:xfrm>
            <a:off x="4805680" y="979913"/>
            <a:ext cx="28976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26FDEBE6-AAE0-BD71-C85E-E94F1ECC55E5}"/>
              </a:ext>
            </a:extLst>
          </p:cNvPr>
          <p:cNvSpPr txBox="1"/>
          <p:nvPr/>
        </p:nvSpPr>
        <p:spPr>
          <a:xfrm>
            <a:off x="5747658" y="556107"/>
            <a:ext cx="126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higher Γ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49F98A8-9702-23DE-07B0-5109354E3E6D}"/>
              </a:ext>
            </a:extLst>
          </p:cNvPr>
          <p:cNvSpPr txBox="1"/>
          <p:nvPr/>
        </p:nvSpPr>
        <p:spPr>
          <a:xfrm>
            <a:off x="886098" y="1655566"/>
            <a:ext cx="126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B3AAFEF-BCCD-D30C-BBDB-0BBBA8CC0FCA}"/>
              </a:ext>
            </a:extLst>
          </p:cNvPr>
          <p:cNvSpPr txBox="1"/>
          <p:nvPr/>
        </p:nvSpPr>
        <p:spPr>
          <a:xfrm>
            <a:off x="886098" y="3163596"/>
            <a:ext cx="126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MFR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738BE54F-2DFF-1C80-EC97-22F8A5749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8E3193C-1675-4BF5-F88D-EB65DAEFF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588" y="1048541"/>
            <a:ext cx="9123323" cy="33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9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E612C-C8F2-DB98-05D4-4243D6983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5FCBE8E-5BA6-E64F-03B2-AC789FCCD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867" y="4427483"/>
            <a:ext cx="6058156" cy="242326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CB0B58F-692E-6549-0937-BAF302F7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8" y="186601"/>
            <a:ext cx="10515600" cy="70948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Dependence on Redshift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0EE59B88-7C35-71D5-73B7-725D469F681D}"/>
              </a:ext>
            </a:extLst>
          </p:cNvPr>
          <p:cNvCxnSpPr>
            <a:cxnSpLocks/>
          </p:cNvCxnSpPr>
          <p:nvPr/>
        </p:nvCxnSpPr>
        <p:spPr>
          <a:xfrm>
            <a:off x="4805680" y="979913"/>
            <a:ext cx="28976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E8C101B-860B-BC09-0746-422F9585F2BA}"/>
              </a:ext>
            </a:extLst>
          </p:cNvPr>
          <p:cNvSpPr txBox="1"/>
          <p:nvPr/>
        </p:nvSpPr>
        <p:spPr>
          <a:xfrm>
            <a:off x="5747658" y="556107"/>
            <a:ext cx="126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higher Γ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A9EAA43-85C8-3AD5-7F3D-B75B946BC8C3}"/>
              </a:ext>
            </a:extLst>
          </p:cNvPr>
          <p:cNvSpPr txBox="1"/>
          <p:nvPr/>
        </p:nvSpPr>
        <p:spPr>
          <a:xfrm>
            <a:off x="886098" y="1655566"/>
            <a:ext cx="126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02F5418-498B-3178-FE6B-A281D727EF8A}"/>
              </a:ext>
            </a:extLst>
          </p:cNvPr>
          <p:cNvSpPr txBox="1"/>
          <p:nvPr/>
        </p:nvSpPr>
        <p:spPr>
          <a:xfrm>
            <a:off x="886098" y="3163596"/>
            <a:ext cx="126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MFR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9160A457-0243-1CCC-5763-3AB41330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5</a:t>
            </a:fld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5A8FBF3-68E4-4CB5-715C-AB9C195A5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2936" y="1048541"/>
            <a:ext cx="8708626" cy="331757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6DA120B-A5CE-E850-47EB-454269808353}"/>
              </a:ext>
            </a:extLst>
          </p:cNvPr>
          <p:cNvSpPr txBox="1"/>
          <p:nvPr/>
        </p:nvSpPr>
        <p:spPr>
          <a:xfrm>
            <a:off x="7269595" y="4827499"/>
            <a:ext cx="4784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vir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a strong dependence on redshift, </a:t>
            </a:r>
          </a:p>
          <a:p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redshift 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weaker dependence on Γ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the trend is similar to the predictions of Shi 2016. </a:t>
            </a:r>
          </a:p>
          <a:p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vir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largely independent of redshift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3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338C9-883A-994F-512A-B00D359CE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7191F4-51C9-FA33-D940-C917F60BBB40}"/>
              </a:ext>
            </a:extLst>
          </p:cNvPr>
          <p:cNvSpPr txBox="1">
            <a:spLocks/>
          </p:cNvSpPr>
          <p:nvPr/>
        </p:nvSpPr>
        <p:spPr>
          <a:xfrm>
            <a:off x="189665" y="161244"/>
            <a:ext cx="10515600" cy="5184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What derives the dependence?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85195C5-4071-38EB-0330-6C3BA7533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22" y="637356"/>
            <a:ext cx="2517299" cy="6041517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45E78DE5-4FD9-B626-25ED-E41DC4BFA5E9}"/>
              </a:ext>
            </a:extLst>
          </p:cNvPr>
          <p:cNvCxnSpPr>
            <a:cxnSpLocks/>
          </p:cNvCxnSpPr>
          <p:nvPr/>
        </p:nvCxnSpPr>
        <p:spPr>
          <a:xfrm>
            <a:off x="3962703" y="1397998"/>
            <a:ext cx="0" cy="39192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1D3FE976-0B95-415D-F59E-6B180172372D}"/>
              </a:ext>
            </a:extLst>
          </p:cNvPr>
          <p:cNvSpPr txBox="1"/>
          <p:nvPr/>
        </p:nvSpPr>
        <p:spPr>
          <a:xfrm>
            <a:off x="4055269" y="3199761"/>
            <a:ext cx="126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higher Γ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D780717-6A22-CE71-5E68-46E3D4FCF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r="5970"/>
          <a:stretch/>
        </p:blipFill>
        <p:spPr>
          <a:xfrm>
            <a:off x="7892775" y="-1"/>
            <a:ext cx="2164117" cy="73607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D48910-7F58-D0F2-1F01-08CB209A8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6416"/>
          <a:stretch/>
        </p:blipFill>
        <p:spPr>
          <a:xfrm>
            <a:off x="5596033" y="0"/>
            <a:ext cx="2138340" cy="735643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8B68E87-D80C-B821-58DE-8452E22D1DDE}"/>
              </a:ext>
            </a:extLst>
          </p:cNvPr>
          <p:cNvSpPr txBox="1"/>
          <p:nvPr/>
        </p:nvSpPr>
        <p:spPr>
          <a:xfrm>
            <a:off x="10639981" y="3166444"/>
            <a:ext cx="91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64C4621-AEBD-7B52-CD31-247A58B6036E}"/>
              </a:ext>
            </a:extLst>
          </p:cNvPr>
          <p:cNvSpPr txBox="1"/>
          <p:nvPr/>
        </p:nvSpPr>
        <p:spPr>
          <a:xfrm>
            <a:off x="10526805" y="610050"/>
            <a:ext cx="143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dyn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89A8AA4-A492-2D98-9573-8EC6CDAAC583}"/>
              </a:ext>
            </a:extLst>
          </p:cNvPr>
          <p:cNvSpPr txBox="1"/>
          <p:nvPr/>
        </p:nvSpPr>
        <p:spPr>
          <a:xfrm>
            <a:off x="10560553" y="5669130"/>
            <a:ext cx="143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+1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dyn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42A0BBD3-2D48-0C39-64EA-EE296FE8BA68}"/>
              </a:ext>
            </a:extLst>
          </p:cNvPr>
          <p:cNvCxnSpPr>
            <a:cxnSpLocks/>
          </p:cNvCxnSpPr>
          <p:nvPr/>
        </p:nvCxnSpPr>
        <p:spPr>
          <a:xfrm>
            <a:off x="10368402" y="487854"/>
            <a:ext cx="0" cy="560814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CE91F158-DFBC-B839-013D-6F8550A983BC}"/>
              </a:ext>
            </a:extLst>
          </p:cNvPr>
          <p:cNvSpPr txBox="1"/>
          <p:nvPr/>
        </p:nvSpPr>
        <p:spPr>
          <a:xfrm>
            <a:off x="10604890" y="1677687"/>
            <a:ext cx="1497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Evolution in phase-space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3817193-FBEA-819C-3427-CD5B16F6550E}"/>
              </a:ext>
            </a:extLst>
          </p:cNvPr>
          <p:cNvSpPr txBox="1"/>
          <p:nvPr/>
        </p:nvSpPr>
        <p:spPr>
          <a:xfrm>
            <a:off x="6813839" y="3602769"/>
            <a:ext cx="1107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 Γ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E2659C1-7A57-91BD-20B4-0CC52F7CBA68}"/>
              </a:ext>
            </a:extLst>
          </p:cNvPr>
          <p:cNvSpPr txBox="1"/>
          <p:nvPr/>
        </p:nvSpPr>
        <p:spPr>
          <a:xfrm>
            <a:off x="9085853" y="3602769"/>
            <a:ext cx="1107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Γ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10928929-B2A5-2D0E-CF04-14862AEB3C87}"/>
              </a:ext>
            </a:extLst>
          </p:cNvPr>
          <p:cNvSpPr/>
          <p:nvPr/>
        </p:nvSpPr>
        <p:spPr>
          <a:xfrm>
            <a:off x="1970314" y="1010923"/>
            <a:ext cx="817686" cy="701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AB2BEBAE-F5F7-A3FF-42E6-9376DADA6A4F}"/>
              </a:ext>
            </a:extLst>
          </p:cNvPr>
          <p:cNvSpPr/>
          <p:nvPr/>
        </p:nvSpPr>
        <p:spPr>
          <a:xfrm>
            <a:off x="1682204" y="4955179"/>
            <a:ext cx="817686" cy="701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237185F-8DA2-2793-683C-B45271A27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75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26C9862-7DF8-2606-5C7C-F8B55B5C3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14" y="1290343"/>
            <a:ext cx="3830180" cy="378239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9D47292-3BC6-9D0B-7175-525033BB3FF4}"/>
              </a:ext>
            </a:extLst>
          </p:cNvPr>
          <p:cNvSpPr txBox="1">
            <a:spLocks/>
          </p:cNvSpPr>
          <p:nvPr/>
        </p:nvSpPr>
        <p:spPr>
          <a:xfrm>
            <a:off x="415453" y="154715"/>
            <a:ext cx="10515600" cy="5112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What derives the dependence?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7CF3C49-3CA0-414B-1652-F4126D025C80}"/>
              </a:ext>
            </a:extLst>
          </p:cNvPr>
          <p:cNvSpPr txBox="1"/>
          <p:nvPr/>
        </p:nvSpPr>
        <p:spPr>
          <a:xfrm>
            <a:off x="900052" y="684041"/>
            <a:ext cx="383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Mass evolution for different Γ bin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89C08BE-53A7-8637-144C-215F600FFF82}"/>
              </a:ext>
            </a:extLst>
          </p:cNvPr>
          <p:cNvGrpSpPr/>
          <p:nvPr/>
        </p:nvGrpSpPr>
        <p:grpSpPr>
          <a:xfrm>
            <a:off x="836256" y="4934497"/>
            <a:ext cx="4533302" cy="1754326"/>
            <a:chOff x="1115658" y="4963525"/>
            <a:chExt cx="4533302" cy="1754326"/>
          </a:xfrm>
        </p:grpSpPr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42E5C633-9808-1266-CC43-54BCC7CE55C4}"/>
                </a:ext>
              </a:extLst>
            </p:cNvPr>
            <p:cNvSpPr txBox="1"/>
            <p:nvPr/>
          </p:nvSpPr>
          <p:spPr>
            <a:xfrm>
              <a:off x="1115658" y="4963525"/>
              <a:ext cx="453330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Dependence on </a:t>
              </a:r>
              <a:r>
                <a:rPr lang="en-US" altLang="zh-CN" dirty="0" err="1"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en-US" altLang="zh-CN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vir</a:t>
              </a:r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accretion state of halo, transient</a:t>
              </a:r>
            </a:p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altLang="zh-CN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altLang="zh-CN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vir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 is not a good enough proxy for</a:t>
              </a:r>
            </a:p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          evaluating accretion rate</a:t>
              </a:r>
              <a:endParaRPr lang="zh-CN" altLang="en-US" dirty="0"/>
            </a:p>
          </p:txBody>
        </p:sp>
        <p:sp>
          <p:nvSpPr>
            <p:cNvPr id="12" name="箭头: 下 11">
              <a:extLst>
                <a:ext uri="{FF2B5EF4-FFF2-40B4-BE49-F238E27FC236}">
                  <a16:creationId xmlns:a16="http://schemas.microsoft.com/office/drawing/2014/main" id="{9E1A042F-8810-CD01-E17F-80D5F810FDF0}"/>
                </a:ext>
              </a:extLst>
            </p:cNvPr>
            <p:cNvSpPr/>
            <p:nvPr/>
          </p:nvSpPr>
          <p:spPr>
            <a:xfrm>
              <a:off x="2904930" y="5379203"/>
              <a:ext cx="153063" cy="393903"/>
            </a:xfrm>
            <a:prstGeom prst="downArrow">
              <a:avLst>
                <a:gd name="adj1" fmla="val 50000"/>
                <a:gd name="adj2" fmla="val 13238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F0368D-DFBF-BEF3-A22A-274A95301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CC164A-848E-0C67-65CB-C772F0141A91}"/>
              </a:ext>
            </a:extLst>
          </p:cNvPr>
          <p:cNvSpPr txBox="1"/>
          <p:nvPr/>
        </p:nvSpPr>
        <p:spPr>
          <a:xfrm>
            <a:off x="1943356" y="1042377"/>
            <a:ext cx="143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dyn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CEEC05B5-7EE2-97AE-A06C-DF72E302F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r="5970"/>
          <a:stretch/>
        </p:blipFill>
        <p:spPr>
          <a:xfrm>
            <a:off x="7892775" y="-1"/>
            <a:ext cx="2164117" cy="736075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4DD6085-5431-99D5-D319-241D4BCD4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6416"/>
          <a:stretch/>
        </p:blipFill>
        <p:spPr>
          <a:xfrm>
            <a:off x="5596033" y="0"/>
            <a:ext cx="2138340" cy="7356434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A7A5FF86-0963-812C-BCE3-89E3AFCA8996}"/>
              </a:ext>
            </a:extLst>
          </p:cNvPr>
          <p:cNvSpPr txBox="1"/>
          <p:nvPr/>
        </p:nvSpPr>
        <p:spPr>
          <a:xfrm>
            <a:off x="10639981" y="3166444"/>
            <a:ext cx="91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18F1479-1B89-6E5A-EAE1-2B8E0444DCBD}"/>
              </a:ext>
            </a:extLst>
          </p:cNvPr>
          <p:cNvSpPr txBox="1"/>
          <p:nvPr/>
        </p:nvSpPr>
        <p:spPr>
          <a:xfrm>
            <a:off x="10526805" y="610050"/>
            <a:ext cx="143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dyn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AD3D4FD-07DA-FD7C-208C-9173C3997E04}"/>
              </a:ext>
            </a:extLst>
          </p:cNvPr>
          <p:cNvSpPr txBox="1"/>
          <p:nvPr/>
        </p:nvSpPr>
        <p:spPr>
          <a:xfrm>
            <a:off x="10560553" y="5669130"/>
            <a:ext cx="143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+1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dyn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1F921AA-80A0-DE90-8EF8-CA1F6AFBB55D}"/>
              </a:ext>
            </a:extLst>
          </p:cNvPr>
          <p:cNvCxnSpPr>
            <a:cxnSpLocks/>
          </p:cNvCxnSpPr>
          <p:nvPr/>
        </p:nvCxnSpPr>
        <p:spPr>
          <a:xfrm>
            <a:off x="10368402" y="487854"/>
            <a:ext cx="0" cy="560814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329517E6-AF21-384B-CED9-751BAA9378C6}"/>
              </a:ext>
            </a:extLst>
          </p:cNvPr>
          <p:cNvSpPr txBox="1"/>
          <p:nvPr/>
        </p:nvSpPr>
        <p:spPr>
          <a:xfrm>
            <a:off x="10604890" y="1677687"/>
            <a:ext cx="1497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Evolution in phase-space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252972E-43E9-B2FC-0D87-DCD033C877FB}"/>
              </a:ext>
            </a:extLst>
          </p:cNvPr>
          <p:cNvSpPr txBox="1"/>
          <p:nvPr/>
        </p:nvSpPr>
        <p:spPr>
          <a:xfrm>
            <a:off x="6813839" y="3602769"/>
            <a:ext cx="1107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 Γ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168131D-3B48-22F6-49EC-A935F1F05CCF}"/>
              </a:ext>
            </a:extLst>
          </p:cNvPr>
          <p:cNvSpPr txBox="1"/>
          <p:nvPr/>
        </p:nvSpPr>
        <p:spPr>
          <a:xfrm>
            <a:off x="9085853" y="3602769"/>
            <a:ext cx="1107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Γ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29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08598-49DF-1732-196C-EEB370925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FE5E3A-D0AB-38A2-ACCA-DEEA6531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90" y="210466"/>
            <a:ext cx="12120349" cy="58682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Contribution to the </a:t>
            </a:r>
            <a:r>
              <a:rPr lang="en-US" altLang="zh-CN" sz="28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Feature -- Low Γ case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FC1D38F-3D67-331E-C959-FE7D413DC851}"/>
              </a:ext>
            </a:extLst>
          </p:cNvPr>
          <p:cNvGrpSpPr>
            <a:grpSpLocks noChangeAspect="1"/>
          </p:cNvGrpSpPr>
          <p:nvPr/>
        </p:nvGrpSpPr>
        <p:grpSpPr>
          <a:xfrm>
            <a:off x="-400890" y="1100956"/>
            <a:ext cx="11435930" cy="5690720"/>
            <a:chOff x="-612602" y="902485"/>
            <a:chExt cx="12192000" cy="6066954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035AF42-68BE-9EB4-4E59-35D027CFF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2602" y="3311839"/>
              <a:ext cx="12192000" cy="36576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2C864EA-4161-2206-AC26-FBE3570BB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23"/>
            <a:stretch/>
          </p:blipFill>
          <p:spPr>
            <a:xfrm>
              <a:off x="-612602" y="902485"/>
              <a:ext cx="12192000" cy="3056912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D4C2AC34-3DD9-4611-834E-85D1C91E96FA}"/>
              </a:ext>
            </a:extLst>
          </p:cNvPr>
          <p:cNvSpPr txBox="1"/>
          <p:nvPr/>
        </p:nvSpPr>
        <p:spPr>
          <a:xfrm>
            <a:off x="10859376" y="4747167"/>
            <a:ext cx="107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radial velocity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A42FC32-9DFC-3C1D-75B5-E423EC5F69C8}"/>
              </a:ext>
            </a:extLst>
          </p:cNvPr>
          <p:cNvSpPr txBox="1"/>
          <p:nvPr/>
        </p:nvSpPr>
        <p:spPr>
          <a:xfrm>
            <a:off x="10593607" y="2595540"/>
            <a:ext cx="107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67865B5-9601-0FD4-3C1B-10984F4BF29C}"/>
              </a:ext>
            </a:extLst>
          </p:cNvPr>
          <p:cNvSpPr txBox="1"/>
          <p:nvPr/>
        </p:nvSpPr>
        <p:spPr>
          <a:xfrm>
            <a:off x="2098540" y="2172967"/>
            <a:ext cx="54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</a:t>
            </a:r>
            <a:endParaRPr lang="zh-CN" altLang="en-US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018A37C-3032-8E52-EE98-2FE94FB4DC97}"/>
              </a:ext>
            </a:extLst>
          </p:cNvPr>
          <p:cNvSpPr txBox="1"/>
          <p:nvPr/>
        </p:nvSpPr>
        <p:spPr>
          <a:xfrm>
            <a:off x="7725466" y="5532694"/>
            <a:ext cx="2357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stripped particles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splashing out of </a:t>
            </a:r>
            <a:r>
              <a:rPr lang="en-US" altLang="zh-CN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vir</a:t>
            </a:r>
            <a:endParaRPr lang="zh-CN" altLang="en-US" sz="14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730B30D-00B4-F04F-2673-B17D244CC23B}"/>
              </a:ext>
            </a:extLst>
          </p:cNvPr>
          <p:cNvSpPr txBox="1"/>
          <p:nvPr/>
        </p:nvSpPr>
        <p:spPr>
          <a:xfrm>
            <a:off x="3220328" y="5486527"/>
            <a:ext cx="2357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smooth particles’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en-US" altLang="zh-CN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vir</a:t>
            </a:r>
            <a:endParaRPr lang="zh-CN" altLang="en-US" sz="14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F48BFA-C322-5895-4AB8-1E9E66F83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A183B-2C03-404E-8145-28340CC3F8C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2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521</Words>
  <Application>Microsoft Office PowerPoint</Application>
  <PresentationFormat>宽屏</PresentationFormat>
  <Paragraphs>147</Paragraphs>
  <Slides>15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0" baseType="lpstr">
      <vt:lpstr>等线</vt:lpstr>
      <vt:lpstr>等线 Light</vt:lpstr>
      <vt:lpstr>Arial</vt:lpstr>
      <vt:lpstr>Cambria Math</vt:lpstr>
      <vt:lpstr>Office 主题​​</vt:lpstr>
      <vt:lpstr>The Dependence of Depletion Radius on Mass Accretion Rate</vt:lpstr>
      <vt:lpstr>PowerPoint 演示文稿</vt:lpstr>
      <vt:lpstr>Depletion Radius: Theoretical Expectations</vt:lpstr>
      <vt:lpstr>Depletion Radius in Simulation</vt:lpstr>
      <vt:lpstr>Dependence on Mass</vt:lpstr>
      <vt:lpstr>Dependence on Redshift</vt:lpstr>
      <vt:lpstr>PowerPoint 演示文稿</vt:lpstr>
      <vt:lpstr>PowerPoint 演示文稿</vt:lpstr>
      <vt:lpstr>Contribution to the Rid Feature -- Low Γ case</vt:lpstr>
      <vt:lpstr>Contribution to the Rid Feature -- High Γ case</vt:lpstr>
      <vt:lpstr>PowerPoint 演示文稿</vt:lpstr>
      <vt:lpstr>Dependence on Mass</vt:lpstr>
      <vt:lpstr>Dependence on Redshift</vt:lpstr>
      <vt:lpstr>Summary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Jiale Zhou</dc:creator>
  <cp:lastModifiedBy>Jiale Zhou</cp:lastModifiedBy>
  <cp:revision>100</cp:revision>
  <dcterms:created xsi:type="dcterms:W3CDTF">2025-03-03T01:01:29Z</dcterms:created>
  <dcterms:modified xsi:type="dcterms:W3CDTF">2025-05-26T00:28:35Z</dcterms:modified>
</cp:coreProperties>
</file>