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354" r:id="rId2"/>
    <p:sldId id="355" r:id="rId3"/>
    <p:sldId id="356" r:id="rId4"/>
    <p:sldId id="357" r:id="rId5"/>
    <p:sldId id="366" r:id="rId6"/>
    <p:sldId id="367" r:id="rId7"/>
    <p:sldId id="358" r:id="rId8"/>
    <p:sldId id="359" r:id="rId9"/>
    <p:sldId id="360" r:id="rId10"/>
    <p:sldId id="261" r:id="rId11"/>
    <p:sldId id="339" r:id="rId12"/>
    <p:sldId id="349" r:id="rId13"/>
    <p:sldId id="351" r:id="rId14"/>
    <p:sldId id="352" r:id="rId15"/>
    <p:sldId id="350" r:id="rId16"/>
    <p:sldId id="353" r:id="rId17"/>
    <p:sldId id="345" r:id="rId18"/>
    <p:sldId id="294" r:id="rId19"/>
    <p:sldId id="286" r:id="rId20"/>
    <p:sldId id="369" r:id="rId21"/>
    <p:sldId id="289" r:id="rId22"/>
    <p:sldId id="364" r:id="rId23"/>
    <p:sldId id="284" r:id="rId24"/>
    <p:sldId id="274" r:id="rId25"/>
    <p:sldId id="368" r:id="rId26"/>
    <p:sldId id="361" r:id="rId27"/>
    <p:sldId id="256" r:id="rId28"/>
    <p:sldId id="336" r:id="rId29"/>
    <p:sldId id="362" r:id="rId30"/>
    <p:sldId id="363" r:id="rId31"/>
    <p:sldId id="265" r:id="rId32"/>
    <p:sldId id="328" r:id="rId33"/>
    <p:sldId id="329" r:id="rId34"/>
    <p:sldId id="331" r:id="rId35"/>
    <p:sldId id="321" r:id="rId3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5E5"/>
    <a:srgbClr val="D96000"/>
    <a:srgbClr val="E83427"/>
    <a:srgbClr val="0000FF"/>
    <a:srgbClr val="6293ED"/>
    <a:srgbClr val="8D00D0"/>
    <a:srgbClr val="FF00FF"/>
    <a:srgbClr val="E78700"/>
    <a:srgbClr val="E69F00"/>
    <a:srgbClr val="3F00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36" autoAdjust="0"/>
    <p:restoredTop sz="65459" autoAdjust="0"/>
  </p:normalViewPr>
  <p:slideViewPr>
    <p:cSldViewPr snapToGrid="0">
      <p:cViewPr varScale="1">
        <p:scale>
          <a:sx n="74" d="100"/>
          <a:sy n="74" d="100"/>
        </p:scale>
        <p:origin x="2104" y="17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193355-A07C-428C-BB52-7226BB1DFE36}" type="datetimeFigureOut">
              <a:rPr kumimoji="1" lang="ja-JP" altLang="en-US" smtClean="0"/>
              <a:t>2025/5/24</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37F1F3-9666-4CCC-88EB-F2685F577512}" type="slidenum">
              <a:rPr kumimoji="1" lang="ja-JP" altLang="en-US" smtClean="0"/>
              <a:t>‹#›</a:t>
            </a:fld>
            <a:endParaRPr kumimoji="1" lang="ja-JP" altLang="en-US"/>
          </a:p>
        </p:txBody>
      </p:sp>
    </p:spTree>
    <p:extLst>
      <p:ext uri="{BB962C8B-B14F-4D97-AF65-F5344CB8AC3E}">
        <p14:creationId xmlns:p14="http://schemas.microsoft.com/office/powerpoint/2010/main" val="176022163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b="0" i="0" u="none" strike="noStrike" dirty="0">
                <a:solidFill>
                  <a:srgbClr val="000000"/>
                </a:solidFill>
                <a:effectLst/>
                <a:latin typeface="-webkit-standard"/>
              </a:rPr>
              <a:t>Thank you for the introduction, and thank you all for coming. It's a pleasure to be here today.</a:t>
            </a:r>
          </a:p>
          <a:p>
            <a:r>
              <a:rPr lang="en-US" altLang="ja-JP" b="0" i="0" u="none" strike="noStrike" dirty="0">
                <a:solidFill>
                  <a:srgbClr val="000000"/>
                </a:solidFill>
                <a:effectLst/>
                <a:latin typeface="-webkit-standard"/>
              </a:rPr>
              <a:t>This work has been carried out in collaboration with the colleagues listed here.</a:t>
            </a:r>
          </a:p>
          <a:p>
            <a:r>
              <a:rPr lang="en-US" altLang="ja-JP" b="0" i="0" u="none" strike="noStrike" dirty="0">
                <a:solidFill>
                  <a:srgbClr val="000000"/>
                </a:solidFill>
                <a:effectLst/>
                <a:latin typeface="-webkit-standard"/>
              </a:rPr>
              <a:t>---</a:t>
            </a:r>
          </a:p>
          <a:p>
            <a:endParaRPr lang="en-US" altLang="ja-JP" b="0" i="0" u="none" strike="noStrike" dirty="0">
              <a:solidFill>
                <a:srgbClr val="000000"/>
              </a:solidFill>
              <a:effectLst/>
              <a:latin typeface="-webkit-standard"/>
            </a:endParaRP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37F1F3-9666-4CCC-88EB-F2685F57751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1387971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pPr algn="l">
                  <a:buNone/>
                </a:pPr>
                <a:r>
                  <a:rPr lang="en" altLang="ja-JP" b="0" i="0" u="none" strike="noStrike" dirty="0">
                    <a:solidFill>
                      <a:srgbClr val="000000"/>
                    </a:solidFill>
                    <a:effectLst/>
                  </a:rPr>
                  <a:t>Here are the results of our numerical calculations.</a:t>
                </a:r>
              </a:p>
              <a:p>
                <a:pPr algn="l">
                  <a:buNone/>
                </a:pPr>
                <a:r>
                  <a:rPr lang="en" altLang="ja-JP" b="0" i="0" u="none" strike="noStrike" dirty="0">
                    <a:solidFill>
                      <a:srgbClr val="000000"/>
                    </a:solidFill>
                    <a:effectLst/>
                  </a:rPr>
                  <a:t>The two panels on the left show the changes in the density profile and rotation curve for a halo with a virial mass of ten to the nine solar masses.</a:t>
                </a:r>
                <a:endParaRPr lang="en-US" altLang="ja-JP" dirty="0"/>
              </a:p>
              <a:p>
                <a:endParaRPr lang="en-US" altLang="ja-JP" dirty="0"/>
              </a:p>
              <a:p>
                <a:r>
                  <a:rPr lang="en-US" altLang="ja-JP" dirty="0"/>
                  <a:t>The orange line shows the original cusp, based on the NFW profile.</a:t>
                </a:r>
                <a:br>
                  <a:rPr lang="en-US" altLang="ja-JP" dirty="0"/>
                </a:br>
                <a:r>
                  <a:rPr lang="en-US" altLang="ja-JP" dirty="0"/>
                  <a:t>The dark green line shows the core profile from the mass conserving model.</a:t>
                </a:r>
                <a:br>
                  <a:rPr lang="en-US" altLang="ja-JP" dirty="0"/>
                </a:br>
                <a:r>
                  <a:rPr lang="en-US" altLang="ja-JP" dirty="0"/>
                  <a:t>The light green line shows the result from the mass loss model with a fixed virial radius.</a:t>
                </a:r>
                <a:br>
                  <a:rPr lang="en-US" altLang="ja-JP" dirty="0"/>
                </a:br>
                <a:r>
                  <a:rPr lang="en-US" altLang="ja-JP" dirty="0"/>
                  <a:t>The purple line shows the case where both mass and virial radius change.</a:t>
                </a:r>
              </a:p>
              <a:p>
                <a:r>
                  <a:rPr lang="en-US" altLang="ja-JP" dirty="0"/>
                  <a:t>The density profiles show a clear difference.</a:t>
                </a:r>
                <a:br>
                  <a:rPr lang="en-US" altLang="ja-JP" dirty="0"/>
                </a:br>
                <a:endParaRPr lang="en-US" altLang="ja-JP" dirty="0"/>
              </a:p>
              <a:p>
                <a:r>
                  <a:rPr lang="en-US" altLang="ja-JP" dirty="0"/>
                  <a:t>(The light green curve has a larger core radius than the dark green and light blue curves.)</a:t>
                </a:r>
                <a:br>
                  <a:rPr lang="en-US" altLang="ja-JP" dirty="0"/>
                </a:br>
                <a:r>
                  <a:rPr lang="en-US" altLang="ja-JP" dirty="0"/>
                  <a:t>-</a:t>
                </a:r>
              </a:p>
              <a:p>
                <a:endParaRPr lang="en-US" altLang="ja-JP" dirty="0"/>
              </a:p>
              <a:p>
                <a:r>
                  <a:rPr lang="en-US" altLang="ja-JP" dirty="0"/>
                  <a:t>In the bottom left panel, we see that Vmax decreases and </a:t>
                </a:r>
                <a:r>
                  <a:rPr lang="en-US" altLang="ja-JP" dirty="0" err="1"/>
                  <a:t>Rmax</a:t>
                </a:r>
                <a:r>
                  <a:rPr lang="en-US" altLang="ja-JP" dirty="0"/>
                  <a:t> increases after the transition.</a:t>
                </a:r>
                <a:br>
                  <a:rPr lang="en-US" altLang="ja-JP" dirty="0"/>
                </a:br>
                <a:r>
                  <a:rPr lang="en-US" altLang="ja-JP" dirty="0"/>
                  <a:t>The amount of change depends on the outer boundary.</a:t>
                </a:r>
                <a:br>
                  <a:rPr lang="en-US" altLang="ja-JP" dirty="0"/>
                </a:br>
                <a:r>
                  <a:rPr lang="en-US" altLang="ja-JP" dirty="0"/>
                  <a:t>If the outer boundary is allowed to change, both the drop in Vmax and the rise in </a:t>
                </a:r>
                <a:r>
                  <a:rPr lang="en-US" altLang="ja-JP" dirty="0" err="1"/>
                  <a:t>Rmax</a:t>
                </a:r>
                <a:r>
                  <a:rPr lang="en-US" altLang="ja-JP" dirty="0"/>
                  <a:t> are smaller.</a:t>
                </a:r>
                <a:br>
                  <a:rPr lang="en-US" altLang="ja-JP" dirty="0"/>
                </a:br>
                <a:r>
                  <a:rPr lang="en-US" altLang="ja-JP" dirty="0"/>
                  <a:t>As we can see, the peak value and position of the circular velocity are strongly affected by the outer boundary condition.</a:t>
                </a:r>
              </a:p>
              <a:p>
                <a:endParaRPr lang="en-US" altLang="ja-JP" dirty="0"/>
              </a:p>
              <a:p>
                <a:r>
                  <a:rPr lang="en-US" altLang="ja-JP" dirty="0"/>
                  <a:t>In the two right panels, we compared mass conserving model and mass loss model where the virial radius fixed.</a:t>
                </a:r>
              </a:p>
              <a:p>
                <a:r>
                  <a:rPr lang="en-US" altLang="ja-JP" dirty="0"/>
                  <a:t>The top right panel shows how eta changes.</a:t>
                </a:r>
                <a:br>
                  <a:rPr lang="en-US" altLang="ja-JP" dirty="0"/>
                </a:br>
                <a:r>
                  <a:rPr lang="en-US" altLang="ja-JP" dirty="0"/>
                  <a:t>Eta is the ratio of the core radius to the scale radius.</a:t>
                </a:r>
                <a:br>
                  <a:rPr lang="en-US" altLang="ja-JP" dirty="0"/>
                </a:br>
                <a:r>
                  <a:rPr lang="en-US" altLang="ja-JP" dirty="0"/>
                  <a:t>The solid blue line shows the mass conserving case.</a:t>
                </a:r>
                <a:br>
                  <a:rPr lang="en-US" altLang="ja-JP" dirty="0"/>
                </a:br>
                <a:r>
                  <a:rPr lang="en-US" altLang="ja-JP" dirty="0"/>
                  <a:t>The dashed line shows the mass loss case.</a:t>
                </a:r>
              </a:p>
              <a:p>
                <a:r>
                  <a:rPr lang="en-US" altLang="ja-JP" dirty="0"/>
                  <a:t>-</a:t>
                </a:r>
              </a:p>
              <a:p>
                <a:r>
                  <a:rPr lang="en-US" altLang="ja-JP" dirty="0"/>
                  <a:t>The bottom right panel shows the normalized energies, </a:t>
                </a:r>
                <a:r>
                  <a:rPr lang="en-US" altLang="ja-JP" dirty="0" err="1"/>
                  <a:t>alpha_NFW</a:t>
                </a:r>
                <a:r>
                  <a:rPr lang="en-US" altLang="ja-JP" dirty="0"/>
                  <a:t> and </a:t>
                </a:r>
                <a:r>
                  <a:rPr lang="en-US" altLang="ja-JP" dirty="0" err="1"/>
                  <a:t>alpha_BKT</a:t>
                </a:r>
                <a:r>
                  <a:rPr lang="en-US" altLang="ja-JP" dirty="0"/>
                  <a:t>.</a:t>
                </a:r>
                <a:br>
                  <a:rPr lang="en-US" altLang="ja-JP" dirty="0"/>
                </a:br>
                <a:r>
                  <a:rPr lang="en-US" altLang="ja-JP" dirty="0"/>
                  <a:t>The difference between them gives the transition energy, delta E.</a:t>
                </a:r>
                <a:br>
                  <a:rPr lang="en-US" altLang="ja-JP" dirty="0"/>
                </a:br>
                <a:r>
                  <a:rPr lang="en-US" altLang="ja-JP" dirty="0"/>
                  <a:t>This energy is roughly ten percent of the initial total energy of the halo.</a:t>
                </a:r>
                <a:br>
                  <a:rPr lang="en-US" altLang="ja-JP" dirty="0"/>
                </a:br>
                <a:r>
                  <a:rPr lang="en-US" altLang="ja-JP" dirty="0"/>
                  <a:t>For example, for a halo with a virial mass of ten to the nine solar masses, delta E is about 3.3 times ten to the fifty-three erg.</a:t>
                </a:r>
              </a:p>
              <a:p>
                <a:endParaRPr lang="en-US" altLang="ja-JP" dirty="0"/>
              </a:p>
              <a:p>
                <a:r>
                  <a:rPr lang="ja-JP" altLang="en-US"/>
                  <a:t>ゆっくり</a:t>
                </a:r>
                <a:r>
                  <a:rPr lang="ja-JP" altLang="en-US" dirty="0"/>
                  <a:t>と大きな声で：</a:t>
                </a:r>
                <a:endParaRPr lang="en-US" altLang="ja-JP" dirty="0"/>
              </a:p>
              <a:p>
                <a:r>
                  <a:rPr lang="en-US" altLang="ja-JP" dirty="0"/>
                  <a:t>One critical question remains: can stellar feedback in the real universe provide this energy?</a:t>
                </a:r>
                <a:br>
                  <a:rPr lang="en-US" altLang="ja-JP" dirty="0"/>
                </a:br>
                <a:r>
                  <a:rPr lang="en-US" altLang="ja-JP" dirty="0"/>
                  <a:t>If not, cusp-core transitions may never happen in nature.</a:t>
                </a:r>
              </a:p>
              <a:p>
                <a:pPr algn="l">
                  <a:buNone/>
                </a:pPr>
                <a:r>
                  <a:rPr lang="en" altLang="ja-JP" b="0" i="0" u="none" strike="noStrike" dirty="0">
                    <a:solidFill>
                      <a:srgbClr val="000000"/>
                    </a:solidFill>
                    <a:effectLst/>
                  </a:rPr>
                  <a:t>---</a:t>
                </a:r>
              </a:p>
              <a:p>
                <a:pPr algn="l">
                  <a:buNone/>
                </a:pPr>
                <a:endParaRPr lang="en" altLang="ja-JP" b="0" i="0"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This means that when mass is lost but the outer boundary stays fixed, the halo expands more toward the outside.</a:t>
                </a:r>
                <a:br>
                  <a:rPr lang="en-US" altLang="ja-JP" dirty="0"/>
                </a:br>
                <a:r>
                  <a:rPr lang="en-US" altLang="ja-JP" dirty="0"/>
                  <a:t>As a result, the peak of the circular velocity shifts outward.</a:t>
                </a:r>
              </a:p>
              <a:p>
                <a:pPr algn="l">
                  <a:buNone/>
                </a:pPr>
                <a:endParaRPr lang="en" altLang="ja-JP" b="0" i="0" u="none" strike="noStrike" dirty="0">
                  <a:solidFill>
                    <a:srgbClr val="000000"/>
                  </a:solidFill>
                  <a:effectLst/>
                </a:endParaRPr>
              </a:p>
              <a:p>
                <a:pPr algn="l">
                  <a:buNone/>
                </a:pPr>
                <a:endParaRPr lang="en" altLang="ja-JP" b="0" i="0"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When mass is conserved, the characteristic length stays nearly the same before and after the transition.</a:t>
                </a:r>
                <a:br>
                  <a:rPr lang="en-US" altLang="ja-JP" dirty="0"/>
                </a:br>
                <a:r>
                  <a:rPr lang="en-US" altLang="ja-JP" dirty="0"/>
                  <a:t>But when mass loss is significant, the change in scale length becomes larger.</a:t>
                </a:r>
                <a:br>
                  <a:rPr lang="en-US" altLang="ja-JP" dirty="0"/>
                </a:br>
                <a:r>
                  <a:rPr lang="en-US" altLang="ja-JP" dirty="0"/>
                  <a:t>This effect is especially clear in less massive dark matter halos.</a:t>
                </a:r>
              </a:p>
              <a:p>
                <a:pPr algn="l">
                  <a:buNone/>
                </a:pPr>
                <a:endParaRPr lang="en" altLang="ja-JP" b="0" i="0" u="none" strike="noStrike" dirty="0">
                  <a:solidFill>
                    <a:srgbClr val="000000"/>
                  </a:solidFill>
                  <a:effectLst/>
                </a:endParaRPr>
              </a:p>
              <a:p>
                <a:pPr algn="l">
                  <a:buNone/>
                </a:pPr>
                <a:endParaRPr lang="en" altLang="ja-JP" b="0" i="0" u="none" strike="noStrike" dirty="0">
                  <a:solidFill>
                    <a:srgbClr val="000000"/>
                  </a:solidFill>
                  <a:effectLst/>
                </a:endParaRPr>
              </a:p>
              <a:p>
                <a:pPr algn="l">
                  <a:buNone/>
                </a:pPr>
                <a:endParaRPr lang="en" altLang="ja-JP" b="0" i="0" u="none" strike="noStrike" dirty="0">
                  <a:solidFill>
                    <a:srgbClr val="000000"/>
                  </a:solidFill>
                  <a:effectLst/>
                </a:endParaRPr>
              </a:p>
              <a:p>
                <a:pPr algn="l">
                  <a:buNone/>
                </a:pPr>
                <a:endParaRPr lang="en" altLang="ja-JP" b="0" i="0" u="none" strike="noStrike" dirty="0">
                  <a:solidFill>
                    <a:srgbClr val="000000"/>
                  </a:solidFill>
                  <a:effectLst/>
                </a:endParaRPr>
              </a:p>
              <a:p>
                <a:pPr algn="l">
                  <a:buNone/>
                </a:pPr>
                <a:endParaRPr lang="en" altLang="ja-JP" b="0" i="0" u="none" strike="noStrike" dirty="0">
                  <a:solidFill>
                    <a:srgbClr val="000000"/>
                  </a:solidFill>
                  <a:effectLst/>
                </a:endParaRPr>
              </a:p>
              <a:p>
                <a:pPr algn="l">
                  <a:buNone/>
                </a:pPr>
                <a:endParaRPr lang="en" altLang="ja-JP" b="0" i="0" u="none" strike="noStrike" dirty="0">
                  <a:solidFill>
                    <a:srgbClr val="000000"/>
                  </a:solidFill>
                  <a:effectLst/>
                </a:endParaRPr>
              </a:p>
              <a:p>
                <a:pPr algn="l">
                  <a:buNone/>
                </a:pPr>
                <a:endParaRPr lang="en" altLang="ja-JP" b="0" i="0" u="none" strike="noStrike" dirty="0">
                  <a:solidFill>
                    <a:srgbClr val="000000"/>
                  </a:solidFill>
                  <a:effectLst/>
                </a:endParaRPr>
              </a:p>
              <a:p>
                <a:pPr algn="l">
                  <a:buNone/>
                </a:pPr>
                <a:r>
                  <a:rPr lang="en" altLang="ja-JP" b="0" i="0" u="none" strike="noStrike" dirty="0">
                    <a:solidFill>
                      <a:srgbClr val="000000"/>
                    </a:solidFill>
                    <a:effectLst/>
                  </a:rPr>
                  <a:t>Here are the results of our numerical calculations.</a:t>
                </a:r>
              </a:p>
              <a:p>
                <a:pPr algn="l">
                  <a:buNone/>
                </a:pPr>
                <a:endParaRPr lang="en" altLang="ja-JP" b="0" i="0" u="none" strike="noStrike" dirty="0">
                  <a:solidFill>
                    <a:srgbClr val="000000"/>
                  </a:solidFill>
                  <a:effectLst/>
                </a:endParaRPr>
              </a:p>
              <a:p>
                <a:pPr algn="l">
                  <a:buNone/>
                </a:pPr>
                <a:r>
                  <a:rPr lang="en" altLang="ja-JP" b="0" i="0" u="none" strike="noStrike" dirty="0">
                    <a:solidFill>
                      <a:srgbClr val="000000"/>
                    </a:solidFill>
                    <a:effectLst/>
                  </a:rPr>
                  <a:t>The two panels on the left show the changes in the density profile and rotation curve for a halo with a virial mass of 10^9 solar masses.</a:t>
                </a:r>
              </a:p>
              <a:p>
                <a:pPr algn="l">
                  <a:buNone/>
                </a:pPr>
                <a:endParaRPr lang="en" altLang="ja-JP" b="0" i="0" u="none" strike="noStrike" dirty="0">
                  <a:solidFill>
                    <a:srgbClr val="000000"/>
                  </a:solidFill>
                  <a:effectLst/>
                </a:endParaRPr>
              </a:p>
              <a:p>
                <a:pPr algn="l">
                  <a:buNone/>
                </a:pPr>
                <a:r>
                  <a:rPr lang="en" altLang="ja-JP" b="0" i="0" u="none" strike="noStrike" dirty="0">
                    <a:solidFill>
                      <a:srgbClr val="000000"/>
                    </a:solidFill>
                    <a:effectLst/>
                  </a:rPr>
                  <a:t>The </a:t>
                </a:r>
                <a:r>
                  <a:rPr lang="en" altLang="ja-JP" b="1" i="0" u="none" strike="noStrike" dirty="0">
                    <a:solidFill>
                      <a:srgbClr val="000000"/>
                    </a:solidFill>
                    <a:effectLst/>
                  </a:rPr>
                  <a:t>orange line</a:t>
                </a:r>
                <a:r>
                  <a:rPr lang="en" altLang="ja-JP" b="0" i="0" u="none" strike="noStrike" dirty="0">
                    <a:solidFill>
                      <a:srgbClr val="000000"/>
                    </a:solidFill>
                    <a:effectLst/>
                  </a:rPr>
                  <a:t> represents the original cusp (NFW profile), the </a:t>
                </a:r>
                <a:r>
                  <a:rPr lang="en" altLang="ja-JP" b="1" i="0" u="none" strike="noStrike" dirty="0">
                    <a:solidFill>
                      <a:srgbClr val="000000"/>
                    </a:solidFill>
                    <a:effectLst/>
                  </a:rPr>
                  <a:t>dark green line</a:t>
                </a:r>
                <a:r>
                  <a:rPr lang="en" altLang="ja-JP" b="0" i="0" u="none" strike="noStrike" dirty="0">
                    <a:solidFill>
                      <a:srgbClr val="000000"/>
                    </a:solidFill>
                    <a:effectLst/>
                  </a:rPr>
                  <a:t> corresponds to the core profile in the mass-conserving model, the </a:t>
                </a:r>
                <a:r>
                  <a:rPr lang="en" altLang="ja-JP" b="1" i="0" u="none" strike="noStrike" dirty="0">
                    <a:solidFill>
                      <a:srgbClr val="000000"/>
                    </a:solidFill>
                    <a:effectLst/>
                  </a:rPr>
                  <a:t>light green line</a:t>
                </a:r>
                <a:r>
                  <a:rPr lang="en" altLang="ja-JP" b="0" i="0" u="none" strike="noStrike" dirty="0">
                    <a:solidFill>
                      <a:srgbClr val="000000"/>
                    </a:solidFill>
                    <a:effectLst/>
                  </a:rPr>
                  <a:t> shows the core profile in the mass-loss model with a fixed virial radius, and the </a:t>
                </a:r>
                <a:r>
                  <a:rPr lang="en" altLang="ja-JP" b="1" i="0" u="none" strike="noStrike" dirty="0">
                    <a:solidFill>
                      <a:srgbClr val="000000"/>
                    </a:solidFill>
                    <a:effectLst/>
                  </a:rPr>
                  <a:t>light blue line</a:t>
                </a:r>
                <a:r>
                  <a:rPr lang="en" altLang="ja-JP" b="0" i="0" u="none" strike="noStrike" dirty="0">
                    <a:solidFill>
                      <a:srgbClr val="000000"/>
                    </a:solidFill>
                    <a:effectLst/>
                  </a:rPr>
                  <a:t> represents the mass-loss model where the virial radius also changes.</a:t>
                </a:r>
              </a:p>
              <a:p>
                <a:pPr algn="l">
                  <a:buNone/>
                </a:pPr>
                <a:endParaRPr lang="en" altLang="ja-JP" b="0" i="0" u="none" strike="noStrike" dirty="0">
                  <a:solidFill>
                    <a:srgbClr val="000000"/>
                  </a:solidFill>
                  <a:effectLst/>
                </a:endParaRPr>
              </a:p>
              <a:p>
                <a:pPr algn="l">
                  <a:buNone/>
                </a:pPr>
                <a:r>
                  <a:rPr lang="en" altLang="ja-JP" b="0" i="0" u="none" strike="noStrike" dirty="0">
                    <a:solidFill>
                      <a:srgbClr val="000000"/>
                    </a:solidFill>
                    <a:effectLst/>
                  </a:rPr>
                  <a:t>In the bottom-left panel, we can clearly see that the </a:t>
                </a:r>
                <a:r>
                  <a:rPr lang="en" altLang="ja-JP" b="1" i="0" u="none" strike="noStrike" dirty="0">
                    <a:solidFill>
                      <a:srgbClr val="000000"/>
                    </a:solidFill>
                    <a:effectLst/>
                  </a:rPr>
                  <a:t>maximum circular velocity</a:t>
                </a:r>
                <a:r>
                  <a:rPr lang="en" altLang="ja-JP" b="0" i="0" u="none" strike="noStrike" dirty="0">
                    <a:solidFill>
                      <a:srgbClr val="000000"/>
                    </a:solidFill>
                    <a:effectLst/>
                  </a:rPr>
                  <a:t> Vmax​ decreases and the </a:t>
                </a:r>
                <a:r>
                  <a:rPr lang="en" altLang="ja-JP" b="1" i="0" u="none" strike="noStrike" dirty="0">
                    <a:solidFill>
                      <a:srgbClr val="000000"/>
                    </a:solidFill>
                    <a:effectLst/>
                  </a:rPr>
                  <a:t>radius of maximum velocity</a:t>
                </a:r>
                <a:r>
                  <a:rPr lang="en" altLang="ja-JP" b="0" i="0" u="none" strike="noStrike" dirty="0">
                    <a:solidFill>
                      <a:srgbClr val="000000"/>
                    </a:solidFill>
                    <a:effectLst/>
                  </a:rPr>
                  <a:t> </a:t>
                </a:r>
                <a:r>
                  <a:rPr lang="en" altLang="ja-JP" b="0" i="0" u="none" strike="noStrike" dirty="0" err="1">
                    <a:solidFill>
                      <a:srgbClr val="000000"/>
                    </a:solidFill>
                    <a:effectLst/>
                  </a:rPr>
                  <a:t>Rmax</a:t>
                </a:r>
                <a:r>
                  <a:rPr lang="en" altLang="ja-JP" b="0" i="0" u="none" strike="noStrike" dirty="0">
                    <a:solidFill>
                      <a:srgbClr val="000000"/>
                    </a:solidFill>
                    <a:effectLst/>
                  </a:rPr>
                  <a:t>​ increases after the cusp–core transition. </a:t>
                </a:r>
              </a:p>
              <a:p>
                <a:pPr algn="l">
                  <a:buNone/>
                </a:pPr>
                <a:r>
                  <a:rPr lang="en" altLang="ja-JP" b="0" i="0" u="none" strike="noStrike" dirty="0">
                    <a:solidFill>
                      <a:srgbClr val="000000"/>
                    </a:solidFill>
                    <a:effectLst/>
                  </a:rPr>
                  <a:t>However, the degree of change depends on whether the virial radius is held fixed.</a:t>
                </a:r>
              </a:p>
              <a:p>
                <a:pPr algn="l">
                  <a:buNone/>
                </a:pPr>
                <a:br>
                  <a:rPr lang="en" altLang="ja-JP" b="0" i="0" u="none" strike="noStrike" dirty="0">
                    <a:solidFill>
                      <a:srgbClr val="000000"/>
                    </a:solidFill>
                    <a:effectLst/>
                  </a:rPr>
                </a:br>
                <a:r>
                  <a:rPr lang="en" altLang="ja-JP" b="0" i="0" u="none" strike="noStrike" dirty="0">
                    <a:solidFill>
                      <a:srgbClr val="000000"/>
                    </a:solidFill>
                    <a:effectLst/>
                  </a:rPr>
                  <a:t>In the model where the virial radius varies, both the decrease in Vmax​ and the increase in </a:t>
                </a:r>
                <a:r>
                  <a:rPr lang="en" altLang="ja-JP" b="0" i="0" u="none" strike="noStrike" dirty="0" err="1">
                    <a:solidFill>
                      <a:srgbClr val="000000"/>
                    </a:solidFill>
                    <a:effectLst/>
                  </a:rPr>
                  <a:t>Rmax</a:t>
                </a:r>
                <a:r>
                  <a:rPr lang="en" altLang="ja-JP" b="0" i="0" u="none" strike="noStrike" dirty="0">
                    <a:solidFill>
                      <a:srgbClr val="000000"/>
                    </a:solidFill>
                    <a:effectLst/>
                  </a:rPr>
                  <a:t>​ are more moderate.</a:t>
                </a:r>
              </a:p>
              <a:p>
                <a:pPr algn="l">
                  <a:buNone/>
                </a:pPr>
                <a:endParaRPr lang="en" altLang="ja-JP" b="0" i="0" u="none" strike="noStrike" dirty="0">
                  <a:solidFill>
                    <a:srgbClr val="000000"/>
                  </a:solidFill>
                  <a:effectLst/>
                </a:endParaRPr>
              </a:p>
              <a:p>
                <a:pPr algn="l">
                  <a:buNone/>
                </a:pPr>
                <a:r>
                  <a:rPr lang="en" altLang="ja-JP" b="0" i="0" u="none" strike="noStrike" dirty="0">
                    <a:solidFill>
                      <a:srgbClr val="000000"/>
                    </a:solidFill>
                    <a:effectLst/>
                  </a:rPr>
                  <a:t>The top-right panel shows the change in the ratio of the core radius to the scale radius, </a:t>
                </a:r>
                <a:r>
                  <a:rPr lang="el-GR" altLang="ja-JP" b="0" i="0" u="none" strike="noStrike" dirty="0">
                    <a:solidFill>
                      <a:srgbClr val="000000"/>
                    </a:solidFill>
                    <a:effectLst/>
                  </a:rPr>
                  <a:t>η. </a:t>
                </a:r>
                <a:endParaRPr lang="en-US" altLang="ja-JP" b="0" i="0" u="none" strike="noStrike" dirty="0">
                  <a:solidFill>
                    <a:srgbClr val="000000"/>
                  </a:solidFill>
                  <a:effectLst/>
                </a:endParaRPr>
              </a:p>
              <a:p>
                <a:pPr algn="l">
                  <a:buNone/>
                </a:pPr>
                <a:r>
                  <a:rPr lang="en" altLang="ja-JP" b="0" i="0" u="none" strike="noStrike" dirty="0">
                    <a:solidFill>
                      <a:srgbClr val="000000"/>
                    </a:solidFill>
                    <a:effectLst/>
                  </a:rPr>
                  <a:t>The </a:t>
                </a:r>
                <a:r>
                  <a:rPr lang="en" altLang="ja-JP" b="1" i="0" u="none" strike="noStrike" dirty="0">
                    <a:solidFill>
                      <a:srgbClr val="000000"/>
                    </a:solidFill>
                    <a:effectLst/>
                  </a:rPr>
                  <a:t>solid blue line</a:t>
                </a:r>
                <a:r>
                  <a:rPr lang="en" altLang="ja-JP" b="0" i="0" u="none" strike="noStrike" dirty="0">
                    <a:solidFill>
                      <a:srgbClr val="000000"/>
                    </a:solidFill>
                    <a:effectLst/>
                  </a:rPr>
                  <a:t> corresponds to the mass-conserving model, and the </a:t>
                </a:r>
                <a:r>
                  <a:rPr lang="en" altLang="ja-JP" b="1" i="0" u="none" strike="noStrike" dirty="0">
                    <a:solidFill>
                      <a:srgbClr val="000000"/>
                    </a:solidFill>
                    <a:effectLst/>
                  </a:rPr>
                  <a:t>dashed line</a:t>
                </a:r>
                <a:r>
                  <a:rPr lang="en" altLang="ja-JP" b="0" i="0" u="none" strike="noStrike" dirty="0">
                    <a:solidFill>
                      <a:srgbClr val="000000"/>
                    </a:solidFill>
                    <a:effectLst/>
                  </a:rPr>
                  <a:t> shows the mass-loss model.</a:t>
                </a:r>
              </a:p>
              <a:p>
                <a:pPr algn="l">
                  <a:buNone/>
                </a:pPr>
                <a:endParaRPr lang="en" altLang="ja-JP" b="0" i="0" u="none" strike="noStrike" dirty="0">
                  <a:solidFill>
                    <a:srgbClr val="000000"/>
                  </a:solidFill>
                  <a:effectLst/>
                </a:endParaRPr>
              </a:p>
              <a:p>
                <a:pPr algn="l">
                  <a:buNone/>
                </a:pPr>
                <a:r>
                  <a:rPr lang="en" altLang="ja-JP" b="0" i="0" u="none" strike="noStrike" dirty="0">
                    <a:solidFill>
                      <a:srgbClr val="000000"/>
                    </a:solidFill>
                    <a:effectLst/>
                  </a:rPr>
                  <a:t>In the bottom-right panel, we show the change in the energy coefficients, </a:t>
                </a:r>
                <a:r>
                  <a:rPr lang="el-GR" altLang="ja-JP" b="0" i="0" u="none" strike="noStrike" dirty="0">
                    <a:solidFill>
                      <a:srgbClr val="000000"/>
                    </a:solidFill>
                    <a:effectLst/>
                  </a:rPr>
                  <a:t>α</a:t>
                </a:r>
                <a:r>
                  <a:rPr lang="en" altLang="ja-JP" b="0" i="0" u="none" strike="noStrike" dirty="0">
                    <a:solidFill>
                      <a:srgbClr val="000000"/>
                    </a:solidFill>
                    <a:effectLst/>
                  </a:rPr>
                  <a:t>NFW</a:t>
                </a:r>
                <a:r>
                  <a:rPr lang="en-US" altLang="ja-JP" b="0" i="0" u="none" strike="noStrike" dirty="0">
                    <a:solidFill>
                      <a:srgbClr val="000000"/>
                    </a:solidFill>
                    <a:effectLst/>
                  </a:rPr>
                  <a:t> </a:t>
                </a:r>
                <a:r>
                  <a:rPr lang="en" altLang="ja-JP" b="0" i="0" u="none" strike="noStrike" dirty="0">
                    <a:solidFill>
                      <a:srgbClr val="000000"/>
                    </a:solidFill>
                    <a:effectLst/>
                  </a:rPr>
                  <a:t>and </a:t>
                </a:r>
                <a:r>
                  <a:rPr lang="el-GR" altLang="ja-JP" b="0" i="0" u="none" strike="noStrike" dirty="0">
                    <a:solidFill>
                      <a:srgbClr val="000000"/>
                    </a:solidFill>
                    <a:effectLst/>
                  </a:rPr>
                  <a:t>α</a:t>
                </a:r>
                <a:r>
                  <a:rPr lang="en" altLang="ja-JP" b="0" i="0" u="none" strike="noStrike" dirty="0">
                    <a:solidFill>
                      <a:srgbClr val="000000"/>
                    </a:solidFill>
                    <a:effectLst/>
                  </a:rPr>
                  <a:t>Burkert​.</a:t>
                </a:r>
                <a:br>
                  <a:rPr lang="en" altLang="ja-JP" b="0" i="0" u="none" strike="noStrike" dirty="0">
                    <a:solidFill>
                      <a:srgbClr val="000000"/>
                    </a:solidFill>
                    <a:effectLst/>
                  </a:rPr>
                </a:br>
                <a:r>
                  <a:rPr lang="en" altLang="ja-JP" b="0" i="0" u="none" strike="noStrike" dirty="0">
                    <a:solidFill>
                      <a:srgbClr val="000000"/>
                    </a:solidFill>
                    <a:effectLst/>
                  </a:rPr>
                  <a:t>The difference between these two values corresponds to the </a:t>
                </a:r>
                <a:r>
                  <a:rPr lang="en" altLang="ja-JP" b="1" i="0" u="none" strike="noStrike" dirty="0">
                    <a:solidFill>
                      <a:srgbClr val="000000"/>
                    </a:solidFill>
                    <a:effectLst/>
                  </a:rPr>
                  <a:t>transition energy </a:t>
                </a:r>
                <a:r>
                  <a:rPr lang="el-GR" altLang="ja-JP" b="1" i="0" u="none" strike="noStrike" dirty="0">
                    <a:solidFill>
                      <a:srgbClr val="000000"/>
                    </a:solidFill>
                    <a:effectLst/>
                  </a:rPr>
                  <a:t>Δ</a:t>
                </a:r>
                <a:r>
                  <a:rPr lang="en" altLang="ja-JP" b="1" i="0" u="none" strike="noStrike" dirty="0">
                    <a:solidFill>
                      <a:srgbClr val="000000"/>
                    </a:solidFill>
                    <a:effectLst/>
                  </a:rPr>
                  <a:t>E</a:t>
                </a:r>
                <a:r>
                  <a:rPr lang="en" altLang="ja-JP" b="0" i="0" u="none" strike="noStrike" dirty="0">
                    <a:solidFill>
                      <a:srgbClr val="000000"/>
                    </a:solidFill>
                    <a:effectLst/>
                  </a:rPr>
                  <a:t>.</a:t>
                </a:r>
              </a:p>
              <a:p>
                <a:pPr algn="l">
                  <a:buNone/>
                </a:pPr>
                <a:r>
                  <a:rPr lang="en" altLang="ja-JP" b="0" i="0" u="none" strike="noStrike" dirty="0">
                    <a:solidFill>
                      <a:srgbClr val="000000"/>
                    </a:solidFill>
                    <a:effectLst/>
                  </a:rPr>
                  <a:t>The fraction of </a:t>
                </a:r>
                <a:r>
                  <a:rPr lang="el-GR" altLang="ja-JP" b="0" i="0" u="none" strike="noStrike" dirty="0">
                    <a:solidFill>
                      <a:srgbClr val="000000"/>
                    </a:solidFill>
                    <a:effectLst/>
                  </a:rPr>
                  <a:t>Δ</a:t>
                </a:r>
                <a:r>
                  <a:rPr lang="en" altLang="ja-JP" b="0" i="0" u="none" strike="noStrike" dirty="0">
                    <a:solidFill>
                      <a:srgbClr val="000000"/>
                    </a:solidFill>
                    <a:effectLst/>
                  </a:rPr>
                  <a:t>E relative to the total energy before the transition remains roughly </a:t>
                </a:r>
                <a:r>
                  <a:rPr lang="en" altLang="ja-JP" b="1" i="0" u="none" strike="noStrike" dirty="0">
                    <a:solidFill>
                      <a:srgbClr val="000000"/>
                    </a:solidFill>
                    <a:effectLst/>
                  </a:rPr>
                  <a:t>10%</a:t>
                </a:r>
                <a:r>
                  <a:rPr lang="en" altLang="ja-JP" b="0" i="0" u="none" strike="noStrike" dirty="0">
                    <a:solidFill>
                      <a:srgbClr val="000000"/>
                    </a:solidFill>
                    <a:effectLst/>
                  </a:rPr>
                  <a:t> across 10 orders of magnitude in virial mass.</a:t>
                </a:r>
              </a:p>
              <a:p>
                <a:pPr algn="l">
                  <a:buNone/>
                </a:pPr>
                <a:endParaRPr lang="en" altLang="ja-JP" b="0" i="0" u="none" strike="noStrike" dirty="0">
                  <a:solidFill>
                    <a:srgbClr val="000000"/>
                  </a:solidFill>
                  <a:effectLst/>
                </a:endParaRPr>
              </a:p>
              <a:p>
                <a:pPr algn="l">
                  <a:buNone/>
                </a:pPr>
                <a:r>
                  <a:rPr lang="en" altLang="ja-JP" b="0" i="0" u="none" strike="noStrike" dirty="0">
                    <a:solidFill>
                      <a:srgbClr val="000000"/>
                    </a:solidFill>
                    <a:effectLst/>
                  </a:rPr>
                  <a:t>For example, in the case of 109109 solar masses, the transition energy </a:t>
                </a:r>
                <a:r>
                  <a:rPr lang="el-GR" altLang="ja-JP" b="0" i="0" u="none" strike="noStrike" dirty="0">
                    <a:solidFill>
                      <a:srgbClr val="000000"/>
                    </a:solidFill>
                    <a:effectLst/>
                  </a:rPr>
                  <a:t>Δ</a:t>
                </a:r>
                <a:r>
                  <a:rPr lang="en" altLang="ja-JP" b="0" i="0" u="none" strike="noStrike" dirty="0">
                    <a:solidFill>
                      <a:srgbClr val="000000"/>
                    </a:solidFill>
                    <a:effectLst/>
                  </a:rPr>
                  <a:t>E</a:t>
                </a:r>
                <a:r>
                  <a:rPr lang="el-GR" altLang="ja-JP" b="0" i="0" u="none" strike="noStrike" dirty="0">
                    <a:solidFill>
                      <a:srgbClr val="000000"/>
                    </a:solidFill>
                    <a:effectLst/>
                  </a:rPr>
                  <a:t>Δ</a:t>
                </a:r>
                <a:r>
                  <a:rPr lang="en" altLang="ja-JP" b="0" i="0" u="none" strike="noStrike" dirty="0">
                    <a:solidFill>
                      <a:srgbClr val="000000"/>
                    </a:solidFill>
                    <a:effectLst/>
                  </a:rPr>
                  <a:t>E is approximately 3.3×10^53 erg. </a:t>
                </a:r>
              </a:p>
              <a:p>
                <a:pPr algn="l">
                  <a:buNone/>
                </a:pPr>
                <a:r>
                  <a:rPr lang="en" altLang="ja-JP" b="0" i="0" u="none" strike="noStrike" dirty="0">
                    <a:solidFill>
                      <a:srgbClr val="000000"/>
                    </a:solidFill>
                    <a:effectLst/>
                  </a:rPr>
                  <a:t>Whether or not this energy can be supplied by feedback processes will determine whether a </a:t>
                </a:r>
                <a:r>
                  <a:rPr lang="en" altLang="ja-JP" b="1" i="0" u="none" strike="noStrike" dirty="0">
                    <a:solidFill>
                      <a:srgbClr val="000000"/>
                    </a:solidFill>
                    <a:effectLst/>
                  </a:rPr>
                  <a:t>cusp–core transition</a:t>
                </a:r>
                <a:r>
                  <a:rPr lang="en" altLang="ja-JP" b="0" i="0" u="none" strike="noStrike" dirty="0">
                    <a:solidFill>
                      <a:srgbClr val="000000"/>
                    </a:solidFill>
                    <a:effectLst/>
                  </a:rPr>
                  <a:t> can actually occur.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baseline="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baseline="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baseline="0" dirty="0">
                    <a:solidFill>
                      <a:schemeClr val="tx1"/>
                    </a:solidFill>
                    <a:latin typeface="+mn-lt"/>
                  </a:rPr>
                  <a:t>実際に数値計算したものがこちらになります。まず、左側の２パネルはビリアル質量が</a:t>
                </a:r>
                <a:r>
                  <a:rPr kumimoji="1" lang="en-US" altLang="ja-JP" sz="1200" b="0" i="0" baseline="0" dirty="0">
                    <a:solidFill>
                      <a:schemeClr val="tx1"/>
                    </a:solidFill>
                    <a:latin typeface="+mn-lt"/>
                  </a:rPr>
                  <a:t>10</a:t>
                </a:r>
                <a:r>
                  <a:rPr kumimoji="1" lang="ja-JP" altLang="en-US" sz="1200" b="0" i="0" baseline="0" dirty="0">
                    <a:solidFill>
                      <a:schemeClr val="tx1"/>
                    </a:solidFill>
                    <a:latin typeface="+mn-lt"/>
                  </a:rPr>
                  <a:t>の</a:t>
                </a:r>
                <a:r>
                  <a:rPr kumimoji="1" lang="en-US" altLang="ja-JP" sz="1200" b="0" i="0" baseline="0" dirty="0">
                    <a:solidFill>
                      <a:schemeClr val="tx1"/>
                    </a:solidFill>
                    <a:latin typeface="+mn-lt"/>
                  </a:rPr>
                  <a:t>9</a:t>
                </a:r>
                <a:r>
                  <a:rPr kumimoji="1" lang="ja-JP" altLang="en-US" sz="1200" b="0" i="0" baseline="0" dirty="0">
                    <a:solidFill>
                      <a:schemeClr val="tx1"/>
                    </a:solidFill>
                    <a:latin typeface="+mn-lt"/>
                  </a:rPr>
                  <a:t>乗太陽質量の場合の密度と回転速度の変化です。</a:t>
                </a:r>
                <a:endParaRPr kumimoji="1" lang="en-US" altLang="ja-JP" sz="1200" b="0" i="0" baseline="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baseline="0" dirty="0">
                    <a:solidFill>
                      <a:schemeClr val="tx1"/>
                    </a:solidFill>
                    <a:latin typeface="+mn-lt"/>
                  </a:rPr>
                  <a:t>オレンジの線がカスプ、濃い緑が質量保存の場合のコア、黄緑は質量損失かつビリアル半径が不変の場合のコアを表します。</a:t>
                </a:r>
                <a:endParaRPr kumimoji="1" lang="en-US" altLang="ja-JP" sz="1200" b="0" i="0" baseline="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baseline="0" dirty="0">
                    <a:solidFill>
                      <a:schemeClr val="tx1"/>
                    </a:solidFill>
                    <a:latin typeface="+mn-lt"/>
                  </a:rPr>
                  <a:t>水色の線はビリアル半径も変わる質量損失モデルです。</a:t>
                </a:r>
                <a:endParaRPr kumimoji="1" lang="en-US" altLang="ja-JP" sz="1200" b="0" i="0" baseline="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baseline="0" dirty="0">
                    <a:solidFill>
                      <a:schemeClr val="tx1"/>
                    </a:solidFill>
                    <a:latin typeface="+mn-lt"/>
                  </a:rPr>
                  <a:t>左下のパネルを見ると、カスプコア遷移により</a:t>
                </a:r>
                <a:r>
                  <a:rPr kumimoji="1" lang="en-US" altLang="ja-JP" sz="1200" b="0" i="0" baseline="0" dirty="0">
                    <a:solidFill>
                      <a:schemeClr val="tx1"/>
                    </a:solidFill>
                    <a:latin typeface="+mn-lt"/>
                  </a:rPr>
                  <a:t>Vmax</a:t>
                </a:r>
                <a:r>
                  <a:rPr kumimoji="1" lang="ja-JP" altLang="en-US" sz="1200" b="0" i="0" baseline="0" dirty="0" err="1">
                    <a:solidFill>
                      <a:schemeClr val="tx1"/>
                    </a:solidFill>
                    <a:latin typeface="+mn-lt"/>
                  </a:rPr>
                  <a:t>は減</a:t>
                </a:r>
                <a:r>
                  <a:rPr kumimoji="1" lang="ja-JP" altLang="en-US" sz="1200" b="0" i="0" baseline="0" dirty="0">
                    <a:solidFill>
                      <a:schemeClr val="tx1"/>
                    </a:solidFill>
                    <a:latin typeface="+mn-lt"/>
                  </a:rPr>
                  <a:t>少し、</a:t>
                </a:r>
                <a:r>
                  <a:rPr kumimoji="1" lang="en-US" altLang="ja-JP" sz="1200" b="0" i="0" baseline="0" dirty="0" err="1">
                    <a:solidFill>
                      <a:schemeClr val="tx1"/>
                    </a:solidFill>
                    <a:latin typeface="+mn-lt"/>
                  </a:rPr>
                  <a:t>Rmax</a:t>
                </a:r>
                <a:r>
                  <a:rPr kumimoji="1" lang="ja-JP" altLang="en-US" sz="1200" b="0" i="0" baseline="0" dirty="0">
                    <a:solidFill>
                      <a:schemeClr val="tx1"/>
                    </a:solidFill>
                    <a:latin typeface="+mn-lt"/>
                  </a:rPr>
                  <a:t>は増大することがわかりますが、ビリアル半径が固定されているかどうかで結果がズレ</a:t>
                </a:r>
                <a:r>
                  <a:rPr kumimoji="1" lang="ja-JP" altLang="en-US" sz="1200" b="0" i="0" baseline="0" dirty="0" err="1">
                    <a:solidFill>
                      <a:schemeClr val="tx1"/>
                    </a:solidFill>
                    <a:latin typeface="+mn-lt"/>
                  </a:rPr>
                  <a:t>る</a:t>
                </a:r>
                <a:r>
                  <a:rPr kumimoji="1" lang="ja-JP" altLang="en-US" sz="1200" b="0" i="0" baseline="0" dirty="0">
                    <a:solidFill>
                      <a:schemeClr val="tx1"/>
                    </a:solidFill>
                    <a:latin typeface="+mn-lt"/>
                  </a:rPr>
                  <a:t>ことがわかります。ビリアル半径がかわる質量損失モデルでは</a:t>
                </a:r>
                <a:r>
                  <a:rPr kumimoji="1" lang="en-US" altLang="ja-JP" sz="1200" b="0" i="0" baseline="0" dirty="0">
                    <a:solidFill>
                      <a:schemeClr val="tx1"/>
                    </a:solidFill>
                    <a:latin typeface="+mn-lt"/>
                  </a:rPr>
                  <a:t>Vmax</a:t>
                </a:r>
                <a:r>
                  <a:rPr kumimoji="1" lang="ja-JP" altLang="en-US" sz="1200" b="0" i="0" baseline="0" dirty="0">
                    <a:solidFill>
                      <a:schemeClr val="tx1"/>
                    </a:solidFill>
                    <a:latin typeface="+mn-lt"/>
                  </a:rPr>
                  <a:t>の減少幅も</a:t>
                </a:r>
                <a:r>
                  <a:rPr kumimoji="1" lang="en-US" altLang="ja-JP" sz="1200" b="0" i="0" baseline="0" dirty="0" err="1">
                    <a:solidFill>
                      <a:schemeClr val="tx1"/>
                    </a:solidFill>
                    <a:latin typeface="+mn-lt"/>
                  </a:rPr>
                  <a:t>Rmax</a:t>
                </a:r>
                <a:r>
                  <a:rPr kumimoji="1" lang="ja-JP" altLang="en-US" sz="1200" b="0" i="0" baseline="0" dirty="0" err="1">
                    <a:solidFill>
                      <a:schemeClr val="tx1"/>
                    </a:solidFill>
                    <a:latin typeface="+mn-lt"/>
                  </a:rPr>
                  <a:t>の増</a:t>
                </a:r>
                <a:r>
                  <a:rPr kumimoji="1" lang="ja-JP" altLang="en-US" sz="1200" b="0" i="0" baseline="0" dirty="0">
                    <a:solidFill>
                      <a:schemeClr val="tx1"/>
                    </a:solidFill>
                    <a:latin typeface="+mn-lt"/>
                  </a:rPr>
                  <a:t>大幅も小さいことがわかります。</a:t>
                </a:r>
                <a:endParaRPr kumimoji="1" lang="en-US" altLang="ja-JP" sz="1200" b="0" i="0" baseline="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baseline="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baseline="0" dirty="0">
                    <a:solidFill>
                      <a:schemeClr val="tx1"/>
                    </a:solidFill>
                    <a:latin typeface="+mn-lt"/>
                  </a:rPr>
                  <a:t>右上のパネルはコア半径とスケール半径の比の変化です。</a:t>
                </a:r>
                <a:endParaRPr kumimoji="1" lang="en-US" altLang="ja-JP" sz="1200" b="0" i="0" baseline="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baseline="0" dirty="0">
                    <a:solidFill>
                      <a:schemeClr val="tx1"/>
                    </a:solidFill>
                    <a:latin typeface="+mn-lt"/>
                  </a:rPr>
                  <a:t>青の実線が質量保存モデル、点線が質量損失モデルです。</a:t>
                </a:r>
                <a:endParaRPr kumimoji="1" lang="en-US" altLang="ja-JP" sz="1200" b="0" i="0" baseline="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baseline="0" dirty="0">
                    <a:solidFill>
                      <a:schemeClr val="tx1"/>
                    </a:solidFill>
                    <a:latin typeface="+mn-lt"/>
                  </a:rPr>
                  <a:t>右下は</a:t>
                </a:r>
                <a:r>
                  <a:rPr kumimoji="1" lang="en-US" altLang="ja-JP" sz="1200" b="0" i="0" baseline="0" dirty="0">
                    <a:solidFill>
                      <a:schemeClr val="tx1"/>
                    </a:solidFill>
                    <a:latin typeface="+mn-lt"/>
                  </a:rPr>
                  <a:t>αNFW,α</a:t>
                </a:r>
                <a:r>
                  <a:rPr kumimoji="1" lang="en-US" altLang="ja-JP" sz="1200" b="0" i="0" baseline="0" dirty="0" err="1">
                    <a:solidFill>
                      <a:schemeClr val="tx1"/>
                    </a:solidFill>
                    <a:latin typeface="+mn-lt"/>
                  </a:rPr>
                  <a:t>Buekert</a:t>
                </a:r>
                <a:r>
                  <a:rPr kumimoji="1" lang="ja-JP" altLang="en-US" sz="1200" b="0" i="0" baseline="0" dirty="0">
                    <a:solidFill>
                      <a:schemeClr val="tx1"/>
                    </a:solidFill>
                    <a:latin typeface="+mn-lt"/>
                  </a:rPr>
                  <a:t>の変化です。この図において、</a:t>
                </a:r>
                <a:r>
                  <a:rPr kumimoji="1" lang="en-US" altLang="ja-JP" sz="1200" b="0" i="0" baseline="0" dirty="0">
                    <a:solidFill>
                      <a:schemeClr val="tx1"/>
                    </a:solidFill>
                    <a:latin typeface="+mn-lt"/>
                  </a:rPr>
                  <a:t>αNFW,α</a:t>
                </a:r>
                <a:r>
                  <a:rPr kumimoji="1" lang="en-US" altLang="ja-JP" sz="1200" b="0" i="0" baseline="0" dirty="0" err="1">
                    <a:solidFill>
                      <a:schemeClr val="tx1"/>
                    </a:solidFill>
                    <a:latin typeface="+mn-lt"/>
                  </a:rPr>
                  <a:t>Buekert</a:t>
                </a:r>
                <a:r>
                  <a:rPr kumimoji="1" lang="ja-JP" altLang="en-US" sz="1200" b="0" i="0" baseline="0" dirty="0">
                    <a:solidFill>
                      <a:schemeClr val="tx1"/>
                    </a:solidFill>
                    <a:latin typeface="+mn-lt"/>
                  </a:rPr>
                  <a:t>の差が実質的に</a:t>
                </a:r>
                <a:r>
                  <a:rPr kumimoji="1" lang="en-US" altLang="ja-JP" sz="1200" b="0" i="0" baseline="0" dirty="0">
                    <a:solidFill>
                      <a:schemeClr val="tx1"/>
                    </a:solidFill>
                    <a:latin typeface="+mn-lt"/>
                  </a:rPr>
                  <a:t>ΔE</a:t>
                </a:r>
                <a:r>
                  <a:rPr kumimoji="1" lang="ja-JP" altLang="en-US" sz="1200" b="0" i="0" baseline="0" dirty="0">
                    <a:solidFill>
                      <a:schemeClr val="tx1"/>
                    </a:solidFill>
                    <a:latin typeface="+mn-lt"/>
                  </a:rPr>
                  <a:t>となります。</a:t>
                </a:r>
                <a:endParaRPr kumimoji="1" lang="en-US" altLang="ja-JP" sz="1200" b="0" i="0" baseline="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baseline="0" dirty="0">
                    <a:solidFill>
                      <a:schemeClr val="tx1"/>
                    </a:solidFill>
                    <a:latin typeface="+mn-lt"/>
                  </a:rPr>
                  <a:t>また、遷移前の全エネルギーに対する</a:t>
                </a:r>
                <a:r>
                  <a:rPr kumimoji="1" lang="en-US" altLang="ja-JP" sz="1200" b="0" i="0" baseline="0" dirty="0">
                    <a:solidFill>
                      <a:schemeClr val="tx1"/>
                    </a:solidFill>
                    <a:latin typeface="+mn-lt"/>
                  </a:rPr>
                  <a:t>ΔE</a:t>
                </a:r>
                <a:r>
                  <a:rPr kumimoji="1" lang="ja-JP" altLang="en-US" sz="1200" b="0" i="0" baseline="0" dirty="0">
                    <a:solidFill>
                      <a:schemeClr val="tx1"/>
                    </a:solidFill>
                    <a:latin typeface="+mn-lt"/>
                  </a:rPr>
                  <a:t>の割合は質量範囲１０桁にわたっておよそ１０％となりました。</a:t>
                </a:r>
                <a:endParaRPr kumimoji="1" lang="en-US" altLang="ja-JP" sz="1200" b="0" i="0" baseline="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baseline="0" dirty="0">
                    <a:solidFill>
                      <a:schemeClr val="tx1"/>
                    </a:solidFill>
                    <a:latin typeface="+mn-lt"/>
                  </a:rPr>
                  <a:t>実際にビリアル質量が</a:t>
                </a:r>
                <a:r>
                  <a:rPr kumimoji="1" lang="en-US" altLang="ja-JP" sz="1200" b="0" i="0" baseline="0" dirty="0">
                    <a:solidFill>
                      <a:schemeClr val="tx1"/>
                    </a:solidFill>
                    <a:latin typeface="+mn-lt"/>
                  </a:rPr>
                  <a:t>10</a:t>
                </a:r>
                <a:r>
                  <a:rPr kumimoji="1" lang="ja-JP" altLang="en-US" sz="1200" b="0" i="0" baseline="0" dirty="0">
                    <a:solidFill>
                      <a:schemeClr val="tx1"/>
                    </a:solidFill>
                    <a:latin typeface="+mn-lt"/>
                  </a:rPr>
                  <a:t>の</a:t>
                </a:r>
                <a:r>
                  <a:rPr kumimoji="1" lang="en-US" altLang="ja-JP" sz="1200" b="0" i="0" baseline="0" dirty="0">
                    <a:solidFill>
                      <a:schemeClr val="tx1"/>
                    </a:solidFill>
                    <a:latin typeface="+mn-lt"/>
                  </a:rPr>
                  <a:t>9</a:t>
                </a:r>
                <a:r>
                  <a:rPr kumimoji="1" lang="ja-JP" altLang="en-US" sz="1200" b="0" i="0" baseline="0" dirty="0">
                    <a:solidFill>
                      <a:schemeClr val="tx1"/>
                    </a:solidFill>
                    <a:latin typeface="+mn-lt"/>
                  </a:rPr>
                  <a:t>乗の場合の</a:t>
                </a:r>
                <a:r>
                  <a:rPr kumimoji="1" lang="en-US" altLang="ja-JP" sz="1200" b="0" i="0" baseline="0" dirty="0">
                    <a:solidFill>
                      <a:schemeClr val="tx1"/>
                    </a:solidFill>
                    <a:latin typeface="+mn-lt"/>
                  </a:rPr>
                  <a:t>ΔE</a:t>
                </a:r>
                <a:r>
                  <a:rPr kumimoji="1" lang="ja-JP" altLang="en-US" sz="1200" b="0" i="0" baseline="0" dirty="0">
                    <a:solidFill>
                      <a:schemeClr val="tx1"/>
                    </a:solidFill>
                    <a:latin typeface="+mn-lt"/>
                  </a:rPr>
                  <a:t>は</a:t>
                </a:r>
                <a:r>
                  <a:rPr kumimoji="1" lang="en-US" altLang="ja-JP" sz="1200" b="0" i="0" baseline="0" dirty="0">
                    <a:solidFill>
                      <a:schemeClr val="tx1"/>
                    </a:solidFill>
                    <a:latin typeface="+mn-lt"/>
                  </a:rPr>
                  <a:t>3.3</a:t>
                </a:r>
                <a:r>
                  <a:rPr kumimoji="1" lang="ja-JP" altLang="en-US" sz="1200" b="0" i="0" baseline="0" dirty="0">
                    <a:solidFill>
                      <a:schemeClr val="tx1"/>
                    </a:solidFill>
                    <a:latin typeface="+mn-lt"/>
                  </a:rPr>
                  <a:t>かける</a:t>
                </a:r>
                <a:r>
                  <a:rPr kumimoji="1" lang="en-US" altLang="ja-JP" sz="1200" b="0" i="0" baseline="0" dirty="0">
                    <a:solidFill>
                      <a:schemeClr val="tx1"/>
                    </a:solidFill>
                    <a:latin typeface="+mn-lt"/>
                  </a:rPr>
                  <a:t>10</a:t>
                </a:r>
                <a:r>
                  <a:rPr kumimoji="1" lang="ja-JP" altLang="en-US" sz="1200" b="0" i="0" baseline="0" dirty="0">
                    <a:solidFill>
                      <a:schemeClr val="tx1"/>
                    </a:solidFill>
                    <a:latin typeface="+mn-lt"/>
                  </a:rPr>
                  <a:t>の</a:t>
                </a:r>
                <a:r>
                  <a:rPr kumimoji="1" lang="en-US" altLang="ja-JP" sz="1200" b="0" i="0" baseline="0" dirty="0">
                    <a:solidFill>
                      <a:schemeClr val="tx1"/>
                    </a:solidFill>
                    <a:latin typeface="+mn-lt"/>
                  </a:rPr>
                  <a:t>53</a:t>
                </a:r>
                <a:r>
                  <a:rPr kumimoji="1" lang="ja-JP" altLang="en-US" sz="1200" b="0" i="0" baseline="0" dirty="0">
                    <a:solidFill>
                      <a:schemeClr val="tx1"/>
                    </a:solidFill>
                    <a:latin typeface="+mn-lt"/>
                  </a:rPr>
                  <a:t>乗</a:t>
                </a:r>
                <a:r>
                  <a:rPr kumimoji="1" lang="en-US" altLang="ja-JP" sz="1200" b="0" i="0" baseline="0" dirty="0">
                    <a:solidFill>
                      <a:schemeClr val="tx1"/>
                    </a:solidFill>
                    <a:latin typeface="+mn-lt"/>
                  </a:rPr>
                  <a:t>erg</a:t>
                </a:r>
                <a:r>
                  <a:rPr kumimoji="1" lang="ja-JP" altLang="en-US" sz="1200" b="0" i="0" baseline="0" dirty="0">
                    <a:solidFill>
                      <a:schemeClr val="tx1"/>
                    </a:solidFill>
                    <a:latin typeface="+mn-lt"/>
                  </a:rPr>
                  <a:t>です。</a:t>
                </a:r>
                <a:endParaRPr kumimoji="1" lang="en-US" altLang="ja-JP" sz="1200" b="0" i="0" baseline="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baseline="0" dirty="0">
                    <a:solidFill>
                      <a:schemeClr val="tx1"/>
                    </a:solidFill>
                    <a:latin typeface="+mn-lt"/>
                  </a:rPr>
                  <a:t>つまり、この</a:t>
                </a:r>
                <a:r>
                  <a:rPr kumimoji="1" lang="en-US" altLang="ja-JP" sz="1200" b="0" i="0" baseline="0" dirty="0">
                    <a:solidFill>
                      <a:schemeClr val="tx1"/>
                    </a:solidFill>
                    <a:latin typeface="+mn-lt"/>
                  </a:rPr>
                  <a:t>ΔE</a:t>
                </a:r>
                <a:r>
                  <a:rPr kumimoji="1" lang="ja-JP" altLang="en-US" sz="1200" b="0" i="0" baseline="0" dirty="0">
                    <a:solidFill>
                      <a:schemeClr val="tx1"/>
                    </a:solidFill>
                    <a:latin typeface="+mn-lt"/>
                  </a:rPr>
                  <a:t>をフィードバックエネルギーで補えるかどうかが、実際にカスプコア遷移が起こるかどうかに関わると言うことです。</a:t>
                </a:r>
                <a:endParaRPr kumimoji="1" lang="en-US" altLang="ja-JP" sz="1200" b="0" i="0" baseline="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baseline="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baseline="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baseline="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baseline="0" dirty="0">
                    <a:solidFill>
                      <a:schemeClr val="tx1"/>
                    </a:solidFill>
                    <a:latin typeface="+mn-lt"/>
                  </a:rPr>
                  <a:t>ビリアル定理</a:t>
                </a:r>
                <a:endParaRPr kumimoji="1" lang="en-US" altLang="ja-JP" sz="1200" b="0" i="0" baseline="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ja-JP" sz="1200" b="0" i="1" dirty="0" smtClean="0">
                        <a:solidFill>
                          <a:prstClr val="black"/>
                        </a:solidFill>
                        <a:latin typeface="Cambria Math" panose="02040503050406030204" pitchFamily="18" charset="0"/>
                      </a:rPr>
                      <m:t> 2</m:t>
                    </m:r>
                    <m:r>
                      <a:rPr lang="en-US" altLang="ja-JP" sz="1200" b="0" i="1" dirty="0" smtClean="0">
                        <a:solidFill>
                          <a:prstClr val="black"/>
                        </a:solidFill>
                        <a:latin typeface="Cambria Math" panose="02040503050406030204" pitchFamily="18" charset="0"/>
                      </a:rPr>
                      <m:t>𝑇</m:t>
                    </m:r>
                    <m:r>
                      <a:rPr lang="en-US" altLang="ja-JP" sz="1200" b="0" i="1" dirty="0" smtClean="0">
                        <a:solidFill>
                          <a:prstClr val="black"/>
                        </a:solidFill>
                        <a:latin typeface="Cambria Math" panose="02040503050406030204" pitchFamily="18" charset="0"/>
                      </a:rPr>
                      <m:t>+</m:t>
                    </m:r>
                    <m:r>
                      <a:rPr lang="en-US" altLang="ja-JP" sz="1200" b="0" i="1" dirty="0" smtClean="0">
                        <a:solidFill>
                          <a:prstClr val="black"/>
                        </a:solidFill>
                        <a:latin typeface="Cambria Math" panose="02040503050406030204" pitchFamily="18" charset="0"/>
                      </a:rPr>
                      <m:t>𝑊</m:t>
                    </m:r>
                    <m:r>
                      <a:rPr lang="en-US" altLang="ja-JP" sz="1200" b="0" i="1" dirty="0" smtClean="0">
                        <a:solidFill>
                          <a:prstClr val="black"/>
                        </a:solidFill>
                        <a:latin typeface="Cambria Math" panose="02040503050406030204" pitchFamily="18" charset="0"/>
                      </a:rPr>
                      <m:t>+3</m:t>
                    </m:r>
                    <m:d>
                      <m:dPr>
                        <m:ctrlPr>
                          <a:rPr lang="en-US" altLang="ja-JP" sz="1200" b="0" i="1" dirty="0" smtClean="0">
                            <a:solidFill>
                              <a:prstClr val="black"/>
                            </a:solidFill>
                            <a:latin typeface="Cambria Math" panose="02040503050406030204" pitchFamily="18" charset="0"/>
                          </a:rPr>
                        </m:ctrlPr>
                      </m:dPr>
                      <m:e>
                        <m:r>
                          <a:rPr lang="ja-JP" altLang="en-US" sz="1200" b="0" i="1" dirty="0" smtClean="0">
                            <a:solidFill>
                              <a:prstClr val="black"/>
                            </a:solidFill>
                            <a:latin typeface="Cambria Math" panose="02040503050406030204" pitchFamily="18" charset="0"/>
                          </a:rPr>
                          <m:t>𝛾</m:t>
                        </m:r>
                        <m:r>
                          <a:rPr lang="en-US" altLang="ja-JP" sz="1200" b="0" i="1" dirty="0" smtClean="0">
                            <a:solidFill>
                              <a:prstClr val="black"/>
                            </a:solidFill>
                            <a:latin typeface="Cambria Math" panose="02040503050406030204" pitchFamily="18" charset="0"/>
                          </a:rPr>
                          <m:t>−1</m:t>
                        </m:r>
                      </m:e>
                    </m:d>
                    <m:r>
                      <a:rPr lang="en-US" altLang="ja-JP" sz="1200" b="0" i="1" dirty="0" smtClean="0">
                        <a:solidFill>
                          <a:prstClr val="black"/>
                        </a:solidFill>
                        <a:latin typeface="Cambria Math" panose="02040503050406030204" pitchFamily="18" charset="0"/>
                      </a:rPr>
                      <m:t>𝑈</m:t>
                    </m:r>
                    <m:r>
                      <a:rPr lang="en-US" altLang="ja-JP" sz="1200" b="0" i="1" dirty="0" smtClean="0">
                        <a:solidFill>
                          <a:prstClr val="black"/>
                        </a:solidFill>
                        <a:latin typeface="Cambria Math" panose="02040503050406030204" pitchFamily="18" charset="0"/>
                      </a:rPr>
                      <m:t>=0 </m:t>
                    </m:r>
                  </m:oMath>
                </a14:m>
                <a:r>
                  <a:rPr kumimoji="1" lang="en-US" altLang="ja-JP" sz="1200" b="0" i="0" baseline="0" dirty="0">
                    <a:solidFill>
                      <a:schemeClr val="tx1"/>
                    </a:solidFill>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baseline="0" dirty="0">
                    <a:solidFill>
                      <a:schemeClr val="tx1"/>
                    </a:solidFill>
                    <a:latin typeface="+mn-lt"/>
                  </a:rPr>
                  <a:t> </a:t>
                </a:r>
                <a14:m>
                  <m:oMath xmlns:m="http://schemas.openxmlformats.org/officeDocument/2006/math">
                    <m:r>
                      <a:rPr lang="en-US" altLang="ja-JP" sz="1200" b="0" i="1" dirty="0" smtClean="0">
                        <a:solidFill>
                          <a:prstClr val="black"/>
                        </a:solidFill>
                        <a:latin typeface="Cambria Math" panose="02040503050406030204" pitchFamily="18" charset="0"/>
                      </a:rPr>
                      <m:t>𝑊</m:t>
                    </m:r>
                    <m:r>
                      <a:rPr lang="en-US" altLang="ja-JP" sz="1200" b="0" i="1" dirty="0" smtClean="0">
                        <a:solidFill>
                          <a:prstClr val="black"/>
                        </a:solidFill>
                        <a:latin typeface="Cambria Math" panose="02040503050406030204" pitchFamily="18" charset="0"/>
                      </a:rPr>
                      <m:t>+3</m:t>
                    </m:r>
                    <m:d>
                      <m:dPr>
                        <m:ctrlPr>
                          <a:rPr lang="en-US" altLang="ja-JP" sz="1200" b="0" i="1" dirty="0" smtClean="0">
                            <a:solidFill>
                              <a:prstClr val="black"/>
                            </a:solidFill>
                            <a:latin typeface="Cambria Math" panose="02040503050406030204" pitchFamily="18" charset="0"/>
                          </a:rPr>
                        </m:ctrlPr>
                      </m:dPr>
                      <m:e>
                        <m:r>
                          <a:rPr lang="ja-JP" altLang="en-US" sz="1200" b="0" i="1" dirty="0" smtClean="0">
                            <a:solidFill>
                              <a:prstClr val="black"/>
                            </a:solidFill>
                            <a:latin typeface="Cambria Math" panose="02040503050406030204" pitchFamily="18" charset="0"/>
                          </a:rPr>
                          <m:t>𝛾</m:t>
                        </m:r>
                        <m:r>
                          <a:rPr lang="en-US" altLang="ja-JP" sz="1200" b="0" i="1" dirty="0" smtClean="0">
                            <a:solidFill>
                              <a:prstClr val="black"/>
                            </a:solidFill>
                            <a:latin typeface="Cambria Math" panose="02040503050406030204" pitchFamily="18" charset="0"/>
                          </a:rPr>
                          <m:t>−1</m:t>
                        </m:r>
                      </m:e>
                    </m:d>
                    <m:r>
                      <a:rPr lang="en-US" altLang="ja-JP" sz="1200" b="0" i="1" dirty="0" smtClean="0">
                        <a:solidFill>
                          <a:prstClr val="black"/>
                        </a:solidFill>
                        <a:latin typeface="Cambria Math" panose="02040503050406030204" pitchFamily="18" charset="0"/>
                      </a:rPr>
                      <m:t>𝑈</m:t>
                    </m:r>
                    <m:r>
                      <a:rPr lang="en-US" altLang="ja-JP" sz="1200" b="0" i="1" dirty="0" smtClean="0">
                        <a:solidFill>
                          <a:prstClr val="black"/>
                        </a:solidFill>
                        <a:latin typeface="Cambria Math" panose="02040503050406030204" pitchFamily="18" charset="0"/>
                      </a:rPr>
                      <m:t>=0 　　</m:t>
                    </m:r>
                    <m:r>
                      <a:rPr lang="en-US" altLang="ja-JP" sz="1200" b="0" i="1" dirty="0" smtClean="0">
                        <a:solidFill>
                          <a:prstClr val="black"/>
                        </a:solidFill>
                        <a:latin typeface="Cambria Math" panose="02040503050406030204" pitchFamily="18" charset="0"/>
                      </a:rPr>
                      <m:t>𝑇</m:t>
                    </m:r>
                    <m:r>
                      <a:rPr lang="en-US" altLang="ja-JP" sz="1200" b="0" i="1" dirty="0" smtClean="0">
                        <a:solidFill>
                          <a:prstClr val="black"/>
                        </a:solidFill>
                        <a:latin typeface="Cambria Math" panose="02040503050406030204" pitchFamily="18" charset="0"/>
                      </a:rPr>
                      <m:t>=0 (</m:t>
                    </m:r>
                    <m:r>
                      <a:rPr lang="ja-JP" altLang="en-US" sz="1200" b="0" i="1" dirty="0" smtClean="0">
                        <a:solidFill>
                          <a:prstClr val="black"/>
                        </a:solidFill>
                        <a:latin typeface="Cambria Math" panose="02040503050406030204" pitchFamily="18" charset="0"/>
                      </a:rPr>
                      <m:t>静水圧平衡</m:t>
                    </m:r>
                    <m:r>
                      <a:rPr lang="en-US" altLang="ja-JP" sz="1200" b="0" i="1" dirty="0" smtClean="0">
                        <a:solidFill>
                          <a:prstClr val="black"/>
                        </a:solidFill>
                        <a:latin typeface="Cambria Math" panose="02040503050406030204" pitchFamily="18" charset="0"/>
                      </a:rPr>
                      <m:t>)</m:t>
                    </m:r>
                    <m:r>
                      <a:rPr lang="ja-JP" altLang="en-US" sz="1200" b="0" i="1" dirty="0" smtClean="0">
                        <a:solidFill>
                          <a:prstClr val="black"/>
                        </a:solidFill>
                        <a:latin typeface="Cambria Math" panose="02040503050406030204" pitchFamily="18" charset="0"/>
                      </a:rPr>
                      <m:t>　</m:t>
                    </m:r>
                    <m:r>
                      <a:rPr lang="en-US" altLang="ja-JP" sz="1200" b="0" i="1" dirty="0" smtClean="0">
                        <a:solidFill>
                          <a:prstClr val="black"/>
                        </a:solidFill>
                        <a:latin typeface="Cambria Math" panose="02040503050406030204" pitchFamily="18" charset="0"/>
                      </a:rPr>
                      <m:t> (</m:t>
                    </m:r>
                    <m:r>
                      <a:rPr lang="ja-JP" altLang="en-US" sz="1200" b="0" i="1" dirty="0" smtClean="0">
                        <a:solidFill>
                          <a:prstClr val="black"/>
                        </a:solidFill>
                        <a:latin typeface="Cambria Math" panose="02040503050406030204" pitchFamily="18" charset="0"/>
                      </a:rPr>
                      <m:t>単原子理想気体　</m:t>
                    </m:r>
                    <m:r>
                      <m:rPr>
                        <m:sty m:val="p"/>
                      </m:rPr>
                      <a:rPr lang="en-US" altLang="ja-JP" sz="1200" b="0" i="1" dirty="0" smtClean="0">
                        <a:solidFill>
                          <a:prstClr val="black"/>
                        </a:solidFill>
                        <a:latin typeface="Cambria Math" panose="02040503050406030204" pitchFamily="18" charset="0"/>
                      </a:rPr>
                      <m:t>He</m:t>
                    </m:r>
                    <m:r>
                      <a:rPr lang="ja-JP" altLang="en-US" sz="1200" b="0" i="1" dirty="0" smtClean="0">
                        <a:solidFill>
                          <a:prstClr val="black"/>
                        </a:solidFill>
                        <a:latin typeface="Cambria Math" panose="02040503050406030204" pitchFamily="18" charset="0"/>
                      </a:rPr>
                      <m:t>　</m:t>
                    </m:r>
                    <m:r>
                      <m:rPr>
                        <m:sty m:val="p"/>
                      </m:rPr>
                      <a:rPr lang="en-US" altLang="ja-JP" sz="1200" b="0" i="1" dirty="0" smtClean="0">
                        <a:solidFill>
                          <a:prstClr val="black"/>
                        </a:solidFill>
                        <a:latin typeface="Cambria Math" panose="02040503050406030204" pitchFamily="18" charset="0"/>
                      </a:rPr>
                      <m:t>H</m:t>
                    </m:r>
                    <m:r>
                      <a:rPr lang="ja-JP" altLang="en-US" sz="1200" b="0" i="1" dirty="0" smtClean="0">
                        <a:solidFill>
                          <a:prstClr val="black"/>
                        </a:solidFill>
                        <a:latin typeface="Cambria Math" panose="02040503050406030204" pitchFamily="18" charset="0"/>
                      </a:rPr>
                      <m:t>原子　</m:t>
                    </m:r>
                    <m:r>
                      <a:rPr lang="ja-JP" altLang="en-US" sz="1200" b="0" i="1" dirty="0" smtClean="0">
                        <a:solidFill>
                          <a:prstClr val="black"/>
                        </a:solidFill>
                        <a:latin typeface="Cambria Math" panose="02040503050406030204" pitchFamily="18" charset="0"/>
                      </a:rPr>
                      <m:t>𝛾</m:t>
                    </m:r>
                    <m:r>
                      <a:rPr lang="en-US" altLang="ja-JP" sz="1200" b="0" i="1" dirty="0" smtClean="0">
                        <a:solidFill>
                          <a:prstClr val="black"/>
                        </a:solidFill>
                        <a:latin typeface="Cambria Math" panose="02040503050406030204" pitchFamily="18" charset="0"/>
                      </a:rPr>
                      <m:t>=5/3)</m:t>
                    </m:r>
                  </m:oMath>
                </a14:m>
                <a:endParaRPr lang="en-US" altLang="ja-JP" sz="1200" dirty="0">
                  <a:solidFill>
                    <a:prstClr val="black"/>
                  </a:solidFill>
                  <a:latin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prstClr val="black"/>
                    </a:solidFill>
                  </a:rPr>
                  <a:t>　</a:t>
                </a:r>
                <a14:m>
                  <m:oMath xmlns:m="http://schemas.openxmlformats.org/officeDocument/2006/math">
                    <m:r>
                      <a:rPr lang="en-US" altLang="ja-JP" sz="1200" b="0" i="1" dirty="0" smtClean="0">
                        <a:solidFill>
                          <a:prstClr val="black"/>
                        </a:solidFill>
                        <a:latin typeface="Cambria Math" panose="02040503050406030204" pitchFamily="18" charset="0"/>
                      </a:rPr>
                      <m:t>𝑊</m:t>
                    </m:r>
                    <m:r>
                      <a:rPr lang="en-US" altLang="ja-JP" sz="1200" b="0" i="1" dirty="0" smtClean="0">
                        <a:solidFill>
                          <a:prstClr val="black"/>
                        </a:solidFill>
                        <a:latin typeface="Cambria Math" panose="02040503050406030204" pitchFamily="18" charset="0"/>
                      </a:rPr>
                      <m:t>+2</m:t>
                    </m:r>
                    <m:r>
                      <a:rPr lang="en-US" altLang="ja-JP" sz="1200" b="0" i="1" dirty="0" smtClean="0">
                        <a:solidFill>
                          <a:prstClr val="black"/>
                        </a:solidFill>
                        <a:latin typeface="Cambria Math" panose="02040503050406030204" pitchFamily="18" charset="0"/>
                      </a:rPr>
                      <m:t>𝑈</m:t>
                    </m:r>
                    <m:r>
                      <a:rPr lang="en-US" altLang="ja-JP" sz="1200" b="0" i="1" dirty="0" smtClean="0">
                        <a:solidFill>
                          <a:prstClr val="black"/>
                        </a:solidFill>
                        <a:latin typeface="Cambria Math" panose="02040503050406030204" pitchFamily="18" charset="0"/>
                      </a:rPr>
                      <m:t>=0 </m:t>
                    </m:r>
                  </m:oMath>
                </a14:m>
                <a:endParaRPr lang="en-US" altLang="ja-JP" sz="1200" dirty="0">
                  <a:solidFill>
                    <a:prstClr val="black"/>
                  </a:solidFill>
                  <a:latin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r>
                  <a:rPr kumimoji="1" lang="en-US" altLang="ja-JP" dirty="0"/>
                  <a:t>W</a:t>
                </a:r>
                <a:r>
                  <a:rPr kumimoji="1" lang="ja-JP" altLang="en-US" dirty="0"/>
                  <a:t>：ポテンシャル　</a:t>
                </a:r>
                <a:r>
                  <a:rPr kumimoji="1" lang="en-US" altLang="ja-JP" dirty="0"/>
                  <a:t>U</a:t>
                </a:r>
                <a:r>
                  <a:rPr kumimoji="1" lang="ja-JP" altLang="en-US" dirty="0"/>
                  <a:t>：内部エネルギー　</a:t>
                </a:r>
                <a:r>
                  <a:rPr kumimoji="1" lang="en-US" altLang="ja-JP" dirty="0"/>
                  <a:t>T</a:t>
                </a:r>
                <a:r>
                  <a:rPr kumimoji="1" lang="ja-JP" altLang="en-US" dirty="0"/>
                  <a:t>：運動エネルギー</a:t>
                </a:r>
                <a:endParaRPr kumimoji="1" lang="en-US" altLang="ja-JP" dirty="0"/>
              </a:p>
              <a:p>
                <a:endParaRPr kumimoji="1" lang="en-US" altLang="ja-JP" dirty="0"/>
              </a:p>
              <a:p>
                <a:endParaRPr kumimoji="1" lang="en-US" altLang="ja-JP" dirty="0"/>
              </a:p>
              <a:p>
                <a:r>
                  <a:rPr kumimoji="1" lang="ja-JP" altLang="en-US" dirty="0"/>
                  <a:t>・論文の</a:t>
                </a:r>
                <a:r>
                  <a:rPr kumimoji="1" lang="en-US" altLang="ja-JP" dirty="0"/>
                  <a:t>fig1</a:t>
                </a:r>
                <a:r>
                  <a:rPr kumimoji="1" lang="ja-JP" altLang="en-US" dirty="0"/>
                  <a:t>、右上のパネルに</a:t>
                </a:r>
                <a:r>
                  <a:rPr kumimoji="1" lang="en-US" altLang="ja-JP" dirty="0"/>
                  <a:t>ΔE/E_NFW</a:t>
                </a:r>
                <a:r>
                  <a:rPr kumimoji="1" lang="ja-JP" altLang="en-US" dirty="0"/>
                  <a:t>も一緒に描画する</a:t>
                </a:r>
              </a:p>
            </p:txBody>
          </p:sp>
        </mc:Choice>
        <mc:Fallback xmlns="">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どちらもハローの外側では質量密度分布が</a:t>
                </a:r>
                <a:r>
                  <a:rPr lang="en-US" altLang="ja-JP" sz="1200" b="0" i="0">
                    <a:latin typeface="Cambria Math" panose="02040503050406030204" pitchFamily="18" charset="0"/>
                    <a:ea typeface="Cambria Math" panose="02040503050406030204" pitchFamily="18" charset="0"/>
                  </a:rPr>
                  <a:t> ∝</a:t>
                </a:r>
                <a:r>
                  <a:rPr lang="en-US" altLang="ja-JP" sz="1200" b="0" i="0">
                    <a:latin typeface="Cambria Math" panose="02040503050406030204" pitchFamily="18" charset="0"/>
                  </a:rPr>
                  <a:t>𝑟^(−3)  </a:t>
                </a:r>
                <a:r>
                  <a:rPr lang="ja-JP" altLang="en-US" sz="1200" dirty="0"/>
                  <a:t>になる為</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ガス質量はダークマター質量より十分小さい　⇒　どのくらい？</a:t>
                </a:r>
                <a:endParaRPr lang="en-US" altLang="ja-JP" sz="1200" dirty="0"/>
              </a:p>
              <a:p>
                <a:endParaRPr kumimoji="1" lang="ja-JP" altLang="en-US" dirty="0"/>
              </a:p>
            </p:txBody>
          </p:sp>
        </mc:Fallback>
      </mc:AlternateContent>
      <p:sp>
        <p:nvSpPr>
          <p:cNvPr id="4" name="スライド番号プレースホルダー 3"/>
          <p:cNvSpPr>
            <a:spLocks noGrp="1"/>
          </p:cNvSpPr>
          <p:nvPr>
            <p:ph type="sldNum" sz="quarter" idx="5"/>
          </p:nvPr>
        </p:nvSpPr>
        <p:spPr/>
        <p:txBody>
          <a:bodyPr/>
          <a:lstStyle/>
          <a:p>
            <a:fld id="{9537F1F3-9666-4CCC-88EB-F2685F577512}" type="slidenum">
              <a:rPr kumimoji="1" lang="ja-JP" altLang="en-US" smtClean="0"/>
              <a:t>10</a:t>
            </a:fld>
            <a:endParaRPr kumimoji="1" lang="ja-JP" altLang="en-US"/>
          </a:p>
        </p:txBody>
      </p:sp>
    </p:spTree>
    <p:extLst>
      <p:ext uri="{BB962C8B-B14F-4D97-AF65-F5344CB8AC3E}">
        <p14:creationId xmlns:p14="http://schemas.microsoft.com/office/powerpoint/2010/main" val="4058076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FC358-5109-3B23-E737-F98671B5CCF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7463771-7123-351D-FF73-67DF4E2109B6}"/>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a:extLst>
                  <a:ext uri="{FF2B5EF4-FFF2-40B4-BE49-F238E27FC236}">
                    <a16:creationId xmlns:a16="http://schemas.microsoft.com/office/drawing/2014/main" id="{1DDFA7D9-AF34-FE57-B2BF-5D413FFE76AB}"/>
                  </a:ext>
                </a:extLst>
              </p:cNvPr>
              <p:cNvSpPr>
                <a:spLocks noGrp="1"/>
              </p:cNvSpPr>
              <p:nvPr>
                <p:ph type="body" idx="1"/>
              </p:nvPr>
            </p:nvSpPr>
            <p:spPr/>
            <p:txBody>
              <a:bodyPr/>
              <a:lstStyle/>
              <a:p>
                <a:r>
                  <a:rPr lang="en-US" altLang="ja-JP" dirty="0"/>
                  <a:t>Now, let us look at the energy input from Type II supernovae.</a:t>
                </a:r>
                <a:br>
                  <a:rPr lang="en-US" altLang="ja-JP" dirty="0"/>
                </a:br>
                <a:r>
                  <a:rPr lang="en-US" altLang="ja-JP" dirty="0"/>
                  <a:t>The total SNII energy can be written using several key parameters.</a:t>
                </a:r>
                <a:br>
                  <a:rPr lang="en-US" altLang="ja-JP" dirty="0"/>
                </a:br>
                <a:r>
                  <a:rPr lang="en-US" altLang="ja-JP" dirty="0"/>
                  <a:t>One of them is the efficiency, \epsilon.</a:t>
                </a:r>
                <a:br>
                  <a:rPr lang="en-US" altLang="ja-JP" dirty="0"/>
                </a:br>
                <a:r>
                  <a:rPr lang="en-US" altLang="ja-JP" dirty="0"/>
                  <a:t>It shows how much of the SNII energy actually helps driving the cusp core transition.</a:t>
                </a:r>
              </a:p>
              <a:p>
                <a:r>
                  <a:rPr lang="en-US" altLang="ja-JP" dirty="0"/>
                  <a:t>The number of SNII per unit stellar mass depends on the initial mass function.</a:t>
                </a:r>
                <a:br>
                  <a:rPr lang="en-US" altLang="ja-JP" dirty="0"/>
                </a:br>
                <a:r>
                  <a:rPr lang="en-US" altLang="ja-JP" dirty="0"/>
                  <a:t>Using this, we define the critical stellar mass, M_{*, </a:t>
                </a:r>
                <a:r>
                  <a:rPr lang="en-US" altLang="ja-JP" dirty="0" err="1"/>
                  <a:t>crit</a:t>
                </a:r>
                <a:r>
                  <a:rPr lang="en-US" altLang="ja-JP" dirty="0"/>
                  <a:t>}.</a:t>
                </a:r>
                <a:br>
                  <a:rPr lang="en-US" altLang="ja-JP" dirty="0"/>
                </a:br>
                <a:r>
                  <a:rPr lang="en-US" altLang="ja-JP" dirty="0"/>
                  <a:t>This is the minimum stellar mass needed to trigger the transition.</a:t>
                </a:r>
                <a:br>
                  <a:rPr lang="en-US" altLang="ja-JP" dirty="0"/>
                </a:br>
                <a:r>
                  <a:rPr lang="en-US" altLang="ja-JP" dirty="0"/>
                  <a:t>The formula is shown here.</a:t>
                </a:r>
              </a:p>
              <a:p>
                <a:endParaRPr lang="en-US" altLang="ja-JP" dirty="0"/>
              </a:p>
              <a:p>
                <a:r>
                  <a:rPr lang="en-US" altLang="ja-JP" dirty="0"/>
                  <a:t>In the right panel, the horizontal axis is the virial mass.</a:t>
                </a:r>
                <a:br>
                  <a:rPr lang="en-US" altLang="ja-JP" dirty="0"/>
                </a:br>
                <a:r>
                  <a:rPr lang="en-US" altLang="ja-JP" dirty="0"/>
                  <a:t>The vertical axis is the stellar to halo mass ratio.</a:t>
                </a:r>
                <a:br>
                  <a:rPr lang="en-US" altLang="ja-JP" dirty="0"/>
                </a:br>
                <a:r>
                  <a:rPr lang="en-US" altLang="ja-JP" dirty="0"/>
                  <a:t>The orange line shows the case with \epsilon equal to 100 percent.</a:t>
                </a:r>
                <a:br>
                  <a:rPr lang="en-US" altLang="ja-JP" dirty="0"/>
                </a:br>
                <a:r>
                  <a:rPr lang="en-US" altLang="ja-JP" dirty="0"/>
                  <a:t>This is the theoretical limit for forming a core.</a:t>
                </a:r>
              </a:p>
              <a:p>
                <a:r>
                  <a:rPr lang="en-US" altLang="ja-JP" dirty="0"/>
                  <a:t>The green lines show lower efficiency: ten percent for the solid line, and one percent for the dashed line.</a:t>
                </a:r>
                <a:br>
                  <a:rPr lang="en-US" altLang="ja-JP" dirty="0"/>
                </a:br>
                <a:r>
                  <a:rPr lang="en-US" altLang="ja-JP" dirty="0"/>
                  <a:t>The red line is the </a:t>
                </a:r>
                <a:r>
                  <a:rPr lang="en-US" altLang="ja-JP" dirty="0" err="1"/>
                  <a:t>Behroozi</a:t>
                </a:r>
                <a:r>
                  <a:rPr lang="en-US" altLang="ja-JP" dirty="0"/>
                  <a:t> (2019) relation.</a:t>
                </a:r>
              </a:p>
              <a:p>
                <a:r>
                  <a:rPr lang="en-US" altLang="ja-JP" dirty="0"/>
                  <a:t>Any system below the orange line cannot have a cusp-core transition.</a:t>
                </a:r>
                <a:br>
                  <a:rPr lang="en-US" altLang="ja-JP" dirty="0"/>
                </a:br>
                <a:r>
                  <a:rPr lang="en-US" altLang="ja-JP" dirty="0"/>
                  <a:t>So the orange shaded region is the forbidden zone.</a:t>
                </a:r>
              </a:p>
              <a:p>
                <a:r>
                  <a:rPr lang="en-US" altLang="ja-JP" dirty="0"/>
                  <a:t>This means the possibility of a transition depends strongly on \epsilon.</a:t>
                </a:r>
                <a:br>
                  <a:rPr lang="en-US" altLang="ja-JP" dirty="0"/>
                </a:br>
                <a:endParaRPr lang="en-US" altLang="ja-JP" dirty="0"/>
              </a:p>
              <a:p>
                <a:r>
                  <a:rPr lang="en-US" altLang="ja-JP" dirty="0"/>
                  <a:t>(If \epsilon is too low, the feedback energy is not enough.)</a:t>
                </a:r>
              </a:p>
              <a:p>
                <a:endParaRPr lang="en-US" altLang="ja-JP" dirty="0"/>
              </a:p>
              <a:p>
                <a:endParaRPr lang="en-US" altLang="ja-JP" dirty="0"/>
              </a:p>
              <a:p>
                <a:endParaRPr lang="en-US" altLang="ja-JP" dirty="0"/>
              </a:p>
              <a:p>
                <a:endParaRPr lang="en-US" altLang="ja-JP" dirty="0"/>
              </a:p>
              <a:p>
                <a:endParaRPr lang="en-US" altLang="ja-JP" dirty="0"/>
              </a:p>
              <a:p>
                <a:r>
                  <a:rPr lang="en-US" altLang="ja-JP" dirty="0"/>
                  <a:t>------</a:t>
                </a:r>
              </a:p>
              <a:p>
                <a:r>
                  <a:rPr lang="en-US" altLang="ja-JP" dirty="0"/>
                  <a:t>In the lower panel, we compare this theory with real data.</a:t>
                </a:r>
                <a:br>
                  <a:rPr lang="en-US" altLang="ja-JP" dirty="0"/>
                </a:br>
                <a:r>
                  <a:rPr lang="en-US" altLang="ja-JP" dirty="0"/>
                  <a:t>We include both galaxies and galaxy groups.</a:t>
                </a:r>
                <a:br>
                  <a:rPr lang="en-US" altLang="ja-JP" dirty="0"/>
                </a:br>
                <a:r>
                  <a:rPr lang="en-US" altLang="ja-JP" dirty="0"/>
                  <a:t>Most group scale halos lie well inside the forbidden zone.</a:t>
                </a:r>
              </a:p>
              <a:p>
                <a:r>
                  <a:rPr lang="en-US" altLang="ja-JP" dirty="0"/>
                  <a:t>We can also compare the epsilon equals 100 percent line with the </a:t>
                </a:r>
                <a:r>
                  <a:rPr lang="en-US" altLang="ja-JP" dirty="0" err="1"/>
                  <a:t>Behroozi</a:t>
                </a:r>
                <a:r>
                  <a:rPr lang="en-US" altLang="ja-JP" dirty="0"/>
                  <a:t> relation.</a:t>
                </a:r>
                <a:br>
                  <a:rPr lang="en-US" altLang="ja-JP" dirty="0"/>
                </a:br>
                <a:r>
                  <a:rPr lang="en-US" altLang="ja-JP" dirty="0"/>
                  <a:t>At massive systems fall into the forbidden zone.</a:t>
                </a:r>
                <a:br>
                  <a:rPr lang="en-US" altLang="ja-JP" dirty="0"/>
                </a:br>
                <a:r>
                  <a:rPr lang="en-US" altLang="ja-JP" dirty="0"/>
                  <a:t>At galaxy scale, systems lie above the critical line, so the transition is possible.</a:t>
                </a:r>
                <a:br>
                  <a:rPr lang="en-US" altLang="ja-JP" dirty="0"/>
                </a:br>
                <a:r>
                  <a:rPr lang="en-US" altLang="ja-JP" dirty="0"/>
                  <a:t>At dwarf scales, many systems again approach or enter the forbidden region.</a:t>
                </a:r>
              </a:p>
              <a:p>
                <a:r>
                  <a:rPr lang="en-US" altLang="ja-JP" dirty="0"/>
                  <a:t>This three part trend agrees with what Hayashi et al. (in prep) found for the characteristic surface density.</a:t>
                </a:r>
              </a:p>
              <a:p>
                <a:pPr algn="l">
                  <a:buNone/>
                </a:pPr>
                <a:r>
                  <a:rPr lang="en" altLang="ja-JP" b="0" i="0" u="none" strike="noStrike" dirty="0">
                    <a:solidFill>
                      <a:srgbClr val="000000"/>
                    </a:solidFill>
                    <a:effectLst/>
                  </a:rPr>
                  <a:t>---</a:t>
                </a:r>
              </a:p>
              <a:p>
                <a:pPr algn="l">
                  <a:buNone/>
                </a:pPr>
                <a:endParaRPr lang="en" altLang="ja-JP" b="0" i="0" u="none" strike="noStrike" dirty="0">
                  <a:solidFill>
                    <a:srgbClr val="000000"/>
                  </a:solidFill>
                  <a:effectLst/>
                </a:endParaRPr>
              </a:p>
              <a:p>
                <a:pPr algn="l">
                  <a:buNone/>
                </a:pPr>
                <a:r>
                  <a:rPr lang="en" altLang="ja-JP" b="0" i="0" u="none" strike="noStrike" dirty="0">
                    <a:solidFill>
                      <a:srgbClr val="000000"/>
                    </a:solidFill>
                    <a:effectLst/>
                  </a:rPr>
                  <a:t>Next, we formulate the energy input from Type II supernova (SNII) feedback.</a:t>
                </a:r>
                <a:br>
                  <a:rPr lang="en" altLang="ja-JP" b="0" i="0" u="none" strike="noStrike" dirty="0">
                    <a:solidFill>
                      <a:srgbClr val="000000"/>
                    </a:solidFill>
                    <a:effectLst/>
                  </a:rPr>
                </a:br>
                <a:r>
                  <a:rPr lang="en" altLang="ja-JP" b="0" i="0" u="none" strike="noStrike" dirty="0">
                    <a:solidFill>
                      <a:srgbClr val="000000"/>
                    </a:solidFill>
                    <a:effectLst/>
                  </a:rPr>
                  <a:t>The total energy supplied by SNII can be expressed in terms of the following parameters.</a:t>
                </a:r>
              </a:p>
              <a:p>
                <a:pPr algn="l">
                  <a:buNone/>
                </a:pPr>
                <a:r>
                  <a:rPr lang="en" altLang="ja-JP" b="0" i="0" u="none" strike="noStrike" dirty="0">
                    <a:solidFill>
                      <a:srgbClr val="000000"/>
                    </a:solidFill>
                    <a:effectLst/>
                  </a:rPr>
                  <a:t>Here, the energy conversion efficiency, denoted as </a:t>
                </a:r>
                <a:r>
                  <a:rPr lang="el-GR" altLang="ja-JP" b="0" i="0" u="none" strike="noStrike" dirty="0">
                    <a:solidFill>
                      <a:srgbClr val="000000"/>
                    </a:solidFill>
                    <a:effectLst/>
                  </a:rPr>
                  <a:t>ϵϵ, </a:t>
                </a:r>
                <a:r>
                  <a:rPr lang="en" altLang="ja-JP" b="0" i="0" u="none" strike="noStrike" dirty="0">
                    <a:solidFill>
                      <a:srgbClr val="000000"/>
                    </a:solidFill>
                    <a:effectLst/>
                  </a:rPr>
                  <a:t>quantifies the fraction of SNII energy that can effectively contribute to driving the cusp–core transition.</a:t>
                </a:r>
              </a:p>
              <a:p>
                <a:pPr algn="l">
                  <a:buNone/>
                </a:pPr>
                <a:r>
                  <a:rPr lang="en" altLang="ja-JP" b="0" i="0" u="none" strike="noStrike" dirty="0">
                    <a:solidFill>
                      <a:srgbClr val="000000"/>
                    </a:solidFill>
                    <a:effectLst/>
                  </a:rPr>
                  <a:t>The number of SNII events per unit stellar mass can be estimated based on the initial mass function (IMF).</a:t>
                </a:r>
              </a:p>
              <a:p>
                <a:pPr algn="l">
                  <a:buNone/>
                </a:pPr>
                <a:r>
                  <a:rPr lang="en" altLang="ja-JP" b="0" i="0" u="none" strike="noStrike" dirty="0">
                    <a:solidFill>
                      <a:srgbClr val="000000"/>
                    </a:solidFill>
                    <a:effectLst/>
                  </a:rPr>
                  <a:t>Using this, we can define the </a:t>
                </a:r>
                <a:r>
                  <a:rPr lang="en" altLang="ja-JP" b="0" i="1" u="none" strike="noStrike" dirty="0">
                    <a:solidFill>
                      <a:srgbClr val="000000"/>
                    </a:solidFill>
                    <a:effectLst/>
                  </a:rPr>
                  <a:t>critical stellar mass</a:t>
                </a:r>
                <a:r>
                  <a:rPr lang="en" altLang="ja-JP" b="0" i="0" u="none" strike="noStrike" dirty="0">
                    <a:solidFill>
                      <a:srgbClr val="000000"/>
                    </a:solidFill>
                    <a:effectLst/>
                  </a:rPr>
                  <a:t>, </a:t>
                </a:r>
                <a:r>
                  <a:rPr lang="en" altLang="ja-JP" b="0" i="0" u="none" strike="noStrike" dirty="0" err="1">
                    <a:solidFill>
                      <a:srgbClr val="000000"/>
                    </a:solidFill>
                    <a:effectLst/>
                  </a:rPr>
                  <a:t>M∗,crit</a:t>
                </a:r>
                <a:r>
                  <a:rPr lang="en" altLang="ja-JP" b="0" i="0" u="none" strike="noStrike" dirty="0">
                    <a:solidFill>
                      <a:srgbClr val="000000"/>
                    </a:solidFill>
                    <a:effectLst/>
                  </a:rPr>
                  <a:t> which is the minimum stellar mass required for the SNII feedback energy to be sufficient to trigger a cusp–core transition. </a:t>
                </a:r>
              </a:p>
              <a:p>
                <a:pPr algn="l">
                  <a:buNone/>
                </a:pPr>
                <a:r>
                  <a:rPr lang="en" altLang="ja-JP" b="0" i="0" u="none" strike="noStrike" dirty="0">
                    <a:solidFill>
                      <a:srgbClr val="000000"/>
                    </a:solidFill>
                    <a:effectLst/>
                  </a:rPr>
                  <a:t>This is given by the following expression.</a:t>
                </a:r>
              </a:p>
              <a:p>
                <a:pPr algn="l">
                  <a:buNone/>
                </a:pPr>
                <a:endParaRPr lang="en" altLang="ja-JP" b="0" i="0" u="none" strike="noStrike" dirty="0">
                  <a:solidFill>
                    <a:srgbClr val="000000"/>
                  </a:solidFill>
                  <a:effectLst/>
                </a:endParaRPr>
              </a:p>
              <a:p>
                <a:pPr algn="l">
                  <a:buNone/>
                </a:pPr>
                <a:r>
                  <a:rPr lang="en" altLang="ja-JP" b="0" i="0" u="none" strike="noStrike" dirty="0">
                    <a:solidFill>
                      <a:srgbClr val="000000"/>
                    </a:solidFill>
                    <a:effectLst/>
                  </a:rPr>
                  <a:t>In the right panel, we plot the virial mass on the horizontal axis and the stellar-to-halo mass ratio on the vertical axis.</a:t>
                </a:r>
              </a:p>
              <a:p>
                <a:pPr algn="l">
                  <a:buNone/>
                </a:pPr>
                <a:r>
                  <a:rPr lang="en" altLang="ja-JP" b="0" i="0" u="none" strike="noStrike" dirty="0">
                    <a:solidFill>
                      <a:srgbClr val="000000"/>
                    </a:solidFill>
                    <a:effectLst/>
                  </a:rPr>
                  <a:t>The orange line corresponds to the case where </a:t>
                </a:r>
                <a:r>
                  <a:rPr lang="el-GR" altLang="ja-JP" b="0" i="0" u="none" strike="noStrike" dirty="0">
                    <a:solidFill>
                      <a:srgbClr val="000000"/>
                    </a:solidFill>
                    <a:effectLst/>
                  </a:rPr>
                  <a:t>ϵ=100%, </a:t>
                </a:r>
                <a:r>
                  <a:rPr lang="en" altLang="ja-JP" b="0" i="0" u="none" strike="noStrike" dirty="0">
                    <a:solidFill>
                      <a:srgbClr val="000000"/>
                    </a:solidFill>
                    <a:effectLst/>
                  </a:rPr>
                  <a:t>representing the theoretical threshold for core formation.</a:t>
                </a:r>
                <a:br>
                  <a:rPr lang="en" altLang="ja-JP" b="0" i="0" u="none" strike="noStrike" dirty="0">
                    <a:solidFill>
                      <a:srgbClr val="000000"/>
                    </a:solidFill>
                    <a:effectLst/>
                  </a:rPr>
                </a:br>
                <a:r>
                  <a:rPr lang="en" altLang="ja-JP" b="0" i="0" u="none" strike="noStrike" dirty="0">
                    <a:solidFill>
                      <a:srgbClr val="000000"/>
                    </a:solidFill>
                    <a:effectLst/>
                  </a:rPr>
                  <a:t>The green solid and dashed lines show the cases with </a:t>
                </a:r>
                <a:r>
                  <a:rPr lang="el-GR" altLang="ja-JP" b="0" i="0" u="none" strike="noStrike" dirty="0">
                    <a:solidFill>
                      <a:srgbClr val="000000"/>
                    </a:solidFill>
                    <a:effectLst/>
                  </a:rPr>
                  <a:t>ϵ=10% </a:t>
                </a:r>
                <a:r>
                  <a:rPr lang="en" altLang="ja-JP" b="0" i="0" u="none" strike="noStrike" dirty="0">
                    <a:solidFill>
                      <a:srgbClr val="000000"/>
                    </a:solidFill>
                    <a:effectLst/>
                  </a:rPr>
                  <a:t>and </a:t>
                </a:r>
                <a:r>
                  <a:rPr lang="el-GR" altLang="ja-JP" b="0" i="0" u="none" strike="noStrike" dirty="0">
                    <a:solidFill>
                      <a:srgbClr val="000000"/>
                    </a:solidFill>
                    <a:effectLst/>
                  </a:rPr>
                  <a:t>ϵ=1%, </a:t>
                </a:r>
                <a:r>
                  <a:rPr lang="en" altLang="ja-JP" b="0" i="0" u="none" strike="noStrike" dirty="0">
                    <a:solidFill>
                      <a:srgbClr val="000000"/>
                    </a:solidFill>
                    <a:effectLst/>
                  </a:rPr>
                  <a:t>respectively.</a:t>
                </a:r>
                <a:br>
                  <a:rPr lang="en" altLang="ja-JP" b="0" i="0" u="none" strike="noStrike" dirty="0">
                    <a:solidFill>
                      <a:srgbClr val="000000"/>
                    </a:solidFill>
                    <a:effectLst/>
                  </a:rPr>
                </a:br>
                <a:r>
                  <a:rPr lang="en" altLang="ja-JP" b="0" i="0" u="none" strike="noStrike" dirty="0">
                    <a:solidFill>
                      <a:srgbClr val="000000"/>
                    </a:solidFill>
                    <a:effectLst/>
                  </a:rPr>
                  <a:t>The red line indicates the stellar-to-halo mass relation from </a:t>
                </a:r>
                <a:r>
                  <a:rPr lang="en" altLang="ja-JP" b="0" i="0" u="none" strike="noStrike" dirty="0" err="1">
                    <a:solidFill>
                      <a:srgbClr val="000000"/>
                    </a:solidFill>
                    <a:effectLst/>
                  </a:rPr>
                  <a:t>Behroozi</a:t>
                </a:r>
                <a:r>
                  <a:rPr lang="en" altLang="ja-JP" b="0" i="0" u="none" strike="noStrike" dirty="0">
                    <a:solidFill>
                      <a:srgbClr val="000000"/>
                    </a:solidFill>
                    <a:effectLst/>
                  </a:rPr>
                  <a:t> et al. (2019).</a:t>
                </a:r>
              </a:p>
              <a:p>
                <a:pPr algn="l">
                  <a:buNone/>
                </a:pPr>
                <a:r>
                  <a:rPr lang="en" altLang="ja-JP" b="0" i="0" u="none" strike="noStrike" dirty="0">
                    <a:solidFill>
                      <a:srgbClr val="000000"/>
                    </a:solidFill>
                    <a:effectLst/>
                  </a:rPr>
                  <a:t>In this diagram, systems that fall below the orange line cannot undergo a cusp–core transition in principle. </a:t>
                </a:r>
              </a:p>
              <a:p>
                <a:pPr algn="l">
                  <a:buNone/>
                </a:pPr>
                <a:r>
                  <a:rPr lang="en" altLang="ja-JP" b="0" i="0" u="none" strike="noStrike" dirty="0">
                    <a:solidFill>
                      <a:srgbClr val="000000"/>
                    </a:solidFill>
                    <a:effectLst/>
                  </a:rPr>
                  <a:t>Therefore, the orange-shaded region represents the </a:t>
                </a:r>
                <a:r>
                  <a:rPr lang="en" altLang="ja-JP" b="0" i="1" u="none" strike="noStrike" dirty="0">
                    <a:solidFill>
                      <a:srgbClr val="000000"/>
                    </a:solidFill>
                    <a:effectLst/>
                  </a:rPr>
                  <a:t>forbidden zone</a:t>
                </a:r>
                <a:r>
                  <a:rPr lang="en" altLang="ja-JP" b="0" i="0" u="none" strike="noStrike" dirty="0">
                    <a:solidFill>
                      <a:srgbClr val="000000"/>
                    </a:solidFill>
                    <a:effectLst/>
                  </a:rPr>
                  <a:t> for such transitions.</a:t>
                </a:r>
              </a:p>
              <a:p>
                <a:pPr algn="l">
                  <a:buNone/>
                </a:pPr>
                <a:endParaRPr lang="en" altLang="ja-JP" b="0" i="0" u="none" strike="noStrike" dirty="0">
                  <a:solidFill>
                    <a:srgbClr val="000000"/>
                  </a:solidFill>
                  <a:effectLst/>
                </a:endParaRPr>
              </a:p>
              <a:p>
                <a:pPr algn="l">
                  <a:buNone/>
                </a:pPr>
                <a:r>
                  <a:rPr lang="en" altLang="ja-JP" b="0" i="0" u="none" strike="noStrike" dirty="0">
                    <a:solidFill>
                      <a:srgbClr val="000000"/>
                    </a:solidFill>
                    <a:effectLst/>
                  </a:rPr>
                  <a:t>This implies that whether a halo can experience a cusp–core transition or not strongly depends on the value of </a:t>
                </a:r>
                <a:r>
                  <a:rPr lang="el-GR" altLang="ja-JP" b="0" i="0" u="none" strike="noStrike" dirty="0">
                    <a:solidFill>
                      <a:srgbClr val="000000"/>
                    </a:solidFill>
                    <a:effectLst/>
                  </a:rPr>
                  <a:t>ϵ.</a:t>
                </a:r>
              </a:p>
              <a:p>
                <a:pPr algn="l">
                  <a:buNone/>
                </a:pPr>
                <a:r>
                  <a:rPr lang="en" altLang="ja-JP" b="0" i="0" u="none" strike="noStrike" dirty="0">
                    <a:solidFill>
                      <a:srgbClr val="000000"/>
                    </a:solidFill>
                    <a:effectLst/>
                  </a:rPr>
                  <a:t>The lower panel compares this theoretical prediction with observational data for galaxies and galaxy groups.</a:t>
                </a:r>
                <a:br>
                  <a:rPr lang="en" altLang="ja-JP" b="0" i="0" u="none" strike="noStrike" dirty="0">
                    <a:solidFill>
                      <a:srgbClr val="000000"/>
                    </a:solidFill>
                    <a:effectLst/>
                  </a:rPr>
                </a:br>
                <a:r>
                  <a:rPr lang="en" altLang="ja-JP" b="0" i="0" u="none" strike="noStrike" dirty="0">
                    <a:solidFill>
                      <a:srgbClr val="000000"/>
                    </a:solidFill>
                    <a:effectLst/>
                  </a:rPr>
                  <a:t>As shown here, most of the galaxy group–scale halos lie well within the forbidden region.</a:t>
                </a:r>
              </a:p>
              <a:p>
                <a:pPr algn="l">
                  <a:buNone/>
                </a:pPr>
                <a:r>
                  <a:rPr lang="en" altLang="ja-JP" b="0" i="0" u="none" strike="noStrike" dirty="0">
                    <a:solidFill>
                      <a:srgbClr val="000000"/>
                    </a:solidFill>
                    <a:effectLst/>
                  </a:rPr>
                  <a:t>Moreover, by comparing the critical line for </a:t>
                </a:r>
                <a:r>
                  <a:rPr lang="el-GR" altLang="ja-JP" b="0" i="0" u="none" strike="noStrike" dirty="0">
                    <a:solidFill>
                      <a:srgbClr val="000000"/>
                    </a:solidFill>
                    <a:effectLst/>
                  </a:rPr>
                  <a:t>ϵ=100% </a:t>
                </a:r>
                <a:r>
                  <a:rPr lang="en" altLang="ja-JP" b="0" i="0" u="none" strike="noStrike" dirty="0">
                    <a:solidFill>
                      <a:srgbClr val="000000"/>
                    </a:solidFill>
                    <a:effectLst/>
                  </a:rPr>
                  <a:t>with the </a:t>
                </a:r>
                <a:r>
                  <a:rPr lang="en" altLang="ja-JP" b="0" i="0" u="none" strike="noStrike" dirty="0" err="1">
                    <a:solidFill>
                      <a:srgbClr val="000000"/>
                    </a:solidFill>
                    <a:effectLst/>
                  </a:rPr>
                  <a:t>Behroozi</a:t>
                </a:r>
                <a:r>
                  <a:rPr lang="en" altLang="ja-JP" b="0" i="0" u="none" strike="noStrike" dirty="0">
                    <a:solidFill>
                      <a:srgbClr val="000000"/>
                    </a:solidFill>
                    <a:effectLst/>
                  </a:rPr>
                  <a:t> relation, we can see that:</a:t>
                </a:r>
              </a:p>
              <a:p>
                <a:pPr algn="l">
                  <a:buFont typeface="Arial" panose="020B0604020202020204" pitchFamily="34" charset="0"/>
                  <a:buChar char="•"/>
                </a:pPr>
                <a:r>
                  <a:rPr lang="ja-JP" altLang="en-US" b="0" i="0" u="none" strike="noStrike" dirty="0">
                    <a:solidFill>
                      <a:srgbClr val="000000"/>
                    </a:solidFill>
                    <a:effectLst/>
                  </a:rPr>
                  <a:t>　</a:t>
                </a:r>
                <a:r>
                  <a:rPr lang="en" altLang="ja-JP" b="0" i="0" u="none" strike="noStrike" dirty="0">
                    <a:solidFill>
                      <a:srgbClr val="000000"/>
                    </a:solidFill>
                    <a:effectLst/>
                  </a:rPr>
                  <a:t>At high halo masses, systems fall within the forbidden region.</a:t>
                </a:r>
              </a:p>
              <a:p>
                <a:pPr algn="l">
                  <a:buFont typeface="Arial" panose="020B0604020202020204" pitchFamily="34" charset="0"/>
                  <a:buChar char="•"/>
                </a:pPr>
                <a:r>
                  <a:rPr lang="ja-JP" altLang="en-US" b="0" i="0" u="none" strike="noStrike" dirty="0">
                    <a:solidFill>
                      <a:srgbClr val="000000"/>
                    </a:solidFill>
                    <a:effectLst/>
                  </a:rPr>
                  <a:t>　</a:t>
                </a:r>
                <a:r>
                  <a:rPr lang="en" altLang="ja-JP" b="0" i="0" u="none" strike="noStrike" dirty="0">
                    <a:solidFill>
                      <a:srgbClr val="000000"/>
                    </a:solidFill>
                    <a:effectLst/>
                  </a:rPr>
                  <a:t>At galaxy scales, systems lie above the critical line, meaning that the cusp–core transition is possible even for low </a:t>
                </a:r>
                <a:r>
                  <a:rPr lang="el-GR" altLang="ja-JP" b="0" i="0" u="none" strike="noStrike" dirty="0">
                    <a:solidFill>
                      <a:srgbClr val="000000"/>
                    </a:solidFill>
                    <a:effectLst/>
                  </a:rPr>
                  <a:t>ϵϵ.</a:t>
                </a:r>
              </a:p>
              <a:p>
                <a:pPr algn="l">
                  <a:buFont typeface="Arial" panose="020B0604020202020204" pitchFamily="34" charset="0"/>
                  <a:buChar char="•"/>
                </a:pPr>
                <a:r>
                  <a:rPr lang="ja-JP" altLang="en-US" b="0" i="0" u="none" strike="noStrike" dirty="0">
                    <a:solidFill>
                      <a:srgbClr val="000000"/>
                    </a:solidFill>
                    <a:effectLst/>
                  </a:rPr>
                  <a:t>　</a:t>
                </a:r>
                <a:r>
                  <a:rPr lang="en" altLang="ja-JP" b="0" i="0" u="none" strike="noStrike" dirty="0">
                    <a:solidFill>
                      <a:srgbClr val="000000"/>
                    </a:solidFill>
                    <a:effectLst/>
                  </a:rPr>
                  <a:t>At dwarf galaxy scales, many systems again approach or enter the forbidden zone.</a:t>
                </a:r>
              </a:p>
              <a:p>
                <a:pPr algn="l"/>
                <a:r>
                  <a:rPr lang="en" altLang="ja-JP" b="0" i="0" u="none" strike="noStrike" dirty="0">
                    <a:solidFill>
                      <a:srgbClr val="000000"/>
                    </a:solidFill>
                    <a:effectLst/>
                  </a:rPr>
                  <a:t>This three-part structure matches the trends seen in the characteristic surface density reported in </a:t>
                </a:r>
                <a:r>
                  <a:rPr lang="en" altLang="ja-JP" b="0" i="1" u="none" strike="noStrike" dirty="0">
                    <a:solidFill>
                      <a:srgbClr val="000000"/>
                    </a:solidFill>
                    <a:effectLst/>
                  </a:rPr>
                  <a:t>Hayashi et al. (in prep)</a:t>
                </a:r>
                <a:r>
                  <a:rPr lang="en" altLang="ja-JP" b="0" i="0" u="none" strike="noStrike" dirty="0">
                    <a:solidFill>
                      <a:srgbClr val="000000"/>
                    </a:solidFill>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続いて、</a:t>
                </a:r>
                <a:r>
                  <a:rPr lang="en-US" altLang="ja-JP" sz="1200" dirty="0"/>
                  <a:t>II</a:t>
                </a:r>
                <a:r>
                  <a:rPr lang="ja-JP" altLang="en-US" sz="1200" dirty="0"/>
                  <a:t>型超新星爆発によるエネルギーを定式化します。</a:t>
                </a:r>
                <a:r>
                  <a:rPr lang="en-US" altLang="ja-JP" sz="1200" dirty="0"/>
                  <a:t>II</a:t>
                </a:r>
                <a:r>
                  <a:rPr lang="ja-JP" altLang="en-US" sz="1200" dirty="0"/>
                  <a:t>型超新星爆発によるエネルギーはこのようなパラメータで表すことができます。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ここで、エネルギー変換効率</a:t>
                </a:r>
                <a:r>
                  <a:rPr lang="en-US" altLang="ja-JP" sz="1200" dirty="0" err="1"/>
                  <a:t>ε</a:t>
                </a:r>
                <a:r>
                  <a:rPr lang="ja-JP" altLang="en-US" sz="1200" dirty="0"/>
                  <a:t>は</a:t>
                </a:r>
                <a:r>
                  <a:rPr lang="en-US" altLang="ja-JP" sz="1200" dirty="0"/>
                  <a:t>II</a:t>
                </a:r>
                <a:r>
                  <a:rPr lang="ja-JP" altLang="en-US" sz="1200" dirty="0"/>
                  <a:t>型超新星爆発によるエネルギーをどの程度カスプコア遷移に使うことができるか、を表したパラメータです。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また、</a:t>
                </a:r>
                <a:r>
                  <a:rPr lang="en-US" altLang="ja-JP" sz="1200" dirty="0"/>
                  <a:t>1</a:t>
                </a:r>
                <a:r>
                  <a:rPr lang="ja-JP" altLang="en-US" sz="1200" dirty="0"/>
                  <a:t>太陽質量あたりの</a:t>
                </a:r>
                <a:r>
                  <a:rPr lang="en-US" altLang="ja-JP" sz="1200" dirty="0"/>
                  <a:t>SNII</a:t>
                </a:r>
                <a:r>
                  <a:rPr lang="ja-JP" altLang="en-US" sz="1200" dirty="0"/>
                  <a:t>の個数は初期質量関数から計算できます。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ここで、フィードバックエネルギーを用いてカスプコア遷移を起こせる最小の恒星質量である、臨界恒星質量は、このように表すことができます。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右の図は、横軸ビリアル質量、縦軸は恒星ハロー質量比です。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オレンジの線はエネルギー変換効率</a:t>
                </a:r>
                <a:r>
                  <a:rPr lang="en-US" altLang="ja-JP" sz="1200" dirty="0" err="1"/>
                  <a:t>ε</a:t>
                </a:r>
                <a:r>
                  <a:rPr lang="ja-JP" altLang="en-US" sz="1200" dirty="0"/>
                  <a:t>が</a:t>
                </a:r>
                <a:r>
                  <a:rPr lang="en-US" altLang="ja-JP" sz="1200" dirty="0"/>
                  <a:t>100</a:t>
                </a:r>
                <a:r>
                  <a:rPr lang="ja-JP" altLang="en-US" sz="1200" dirty="0"/>
                  <a:t>％の時、つまり臨界恒星質量を表します。緑の線は</a:t>
                </a:r>
                <a:r>
                  <a:rPr lang="en-US" altLang="ja-JP" sz="1200" dirty="0" err="1"/>
                  <a:t>ε</a:t>
                </a:r>
                <a:r>
                  <a:rPr lang="ja-JP" altLang="en-US" sz="1200" dirty="0"/>
                  <a:t>が１０％、緑の破線は１％の線を表します。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赤い線は</a:t>
                </a:r>
                <a:r>
                  <a:rPr lang="en-US" altLang="ja-JP" sz="1200" dirty="0" err="1"/>
                  <a:t>Behroozi</a:t>
                </a:r>
                <a:r>
                  <a:rPr lang="en-US" altLang="ja-JP" sz="1200" dirty="0"/>
                  <a:t> et al 2019</a:t>
                </a:r>
                <a:r>
                  <a:rPr lang="ja-JP" altLang="en-US" sz="1200" dirty="0"/>
                  <a:t>による構成はロー質量比の線です。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この図において、恒星質量がオレンジの線を下回る天体は、原理的にカス王コア遷移を起こすことが不可能であるため、オレンジの領域は遷移禁止領域だと言えます。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つまり、カスプコア遷移するかどうかは、</a:t>
                </a:r>
                <a:r>
                  <a:rPr lang="en-US" altLang="ja-JP" sz="1200" dirty="0" err="1"/>
                  <a:t>ε</a:t>
                </a:r>
                <a:r>
                  <a:rPr lang="ja-JP" altLang="en-US" sz="1200" dirty="0"/>
                  <a:t>の値に依ると言えます。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下の図は銀河と銀河群の観測と比較した図です。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これを見ると、銀河群の天体はほとんどが遷移禁止領域に位置していることが見て取れます。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また、</a:t>
                </a:r>
                <a:r>
                  <a:rPr lang="en-US" altLang="ja-JP" sz="1200" dirty="0" err="1"/>
                  <a:t>ε</a:t>
                </a:r>
                <a:r>
                  <a:rPr lang="ja-JP" altLang="en-US" sz="1200" dirty="0"/>
                  <a:t>が</a:t>
                </a:r>
                <a:r>
                  <a:rPr lang="en-US" altLang="ja-JP" sz="1200" dirty="0"/>
                  <a:t>100</a:t>
                </a:r>
                <a:r>
                  <a:rPr lang="ja-JP" altLang="en-US" sz="1200" dirty="0"/>
                  <a:t>％の線、つまり遷移禁止領域の境目と</a:t>
                </a:r>
                <a:r>
                  <a:rPr lang="en-US" altLang="ja-JP" sz="1200" dirty="0" err="1"/>
                  <a:t>Behroozi</a:t>
                </a:r>
                <a:r>
                  <a:rPr lang="ja-JP" altLang="en-US" sz="1200" dirty="0"/>
                  <a:t>の構成ハロー質量比の関係を見ると、大質量天体は遷移禁止領域に入っており、銀河スケールでは恒星質量が臨界構成質量を卓越し、エネルギー変換効率が小さい場所に位置します。さらに少質量天体になると、再び遷移禁止領域付近に位置し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このことは</a:t>
                </a:r>
                <a:r>
                  <a:rPr lang="en-US" altLang="ja-JP" sz="1200" dirty="0"/>
                  <a:t>Hayashi et al in prep</a:t>
                </a:r>
                <a:r>
                  <a:rPr lang="ja-JP" altLang="en-US" sz="1200" dirty="0" err="1"/>
                  <a:t>で示</a:t>
                </a:r>
                <a:r>
                  <a:rPr lang="ja-JP" altLang="en-US" sz="1200" dirty="0"/>
                  <a:t>唆された</a:t>
                </a:r>
                <a14:m>
                  <m:oMath xmlns:m="http://schemas.openxmlformats.org/officeDocument/2006/math">
                    <m:r>
                      <m:rPr>
                        <m:sty m:val="p"/>
                      </m:rPr>
                      <a:rPr lang="en-US" altLang="ja-JP" sz="1200" i="1" smtClean="0">
                        <a:latin typeface="Cambria Math" panose="02040503050406030204" pitchFamily="18" charset="0"/>
                      </a:rPr>
                      <m:t>c</m:t>
                    </m:r>
                    <m:r>
                      <m:rPr>
                        <m:sty m:val="p"/>
                      </m:rPr>
                      <a:rPr kumimoji="1" lang="en-US" altLang="ja-JP" sz="1200" b="0" i="0" smtClean="0">
                        <a:latin typeface="Cambria Math" panose="02040503050406030204" pitchFamily="18" charset="0"/>
                      </a:rPr>
                      <m:t>haracteric</m:t>
                    </m:r>
                    <m:r>
                      <a:rPr kumimoji="1" lang="en-US" altLang="ja-JP" sz="1200" b="0" i="0" smtClean="0">
                        <a:latin typeface="Cambria Math" panose="02040503050406030204" pitchFamily="18" charset="0"/>
                      </a:rPr>
                      <m:t> </m:t>
                    </m:r>
                    <m:r>
                      <m:rPr>
                        <m:sty m:val="p"/>
                      </m:rPr>
                      <a:rPr kumimoji="1" lang="en-US" altLang="ja-JP" sz="1200" b="0" i="0" smtClean="0">
                        <a:latin typeface="Cambria Math" panose="02040503050406030204" pitchFamily="18" charset="0"/>
                      </a:rPr>
                      <m:t>surface</m:t>
                    </m:r>
                    <m:r>
                      <a:rPr kumimoji="1" lang="en-US" altLang="ja-JP" sz="1200" b="0" i="0" smtClean="0">
                        <a:latin typeface="Cambria Math" panose="02040503050406030204" pitchFamily="18" charset="0"/>
                      </a:rPr>
                      <m:t> </m:t>
                    </m:r>
                    <m:r>
                      <m:rPr>
                        <m:sty m:val="p"/>
                      </m:rPr>
                      <a:rPr kumimoji="1" lang="en-US" altLang="ja-JP" sz="1200" b="0" i="0" smtClean="0">
                        <a:latin typeface="Cambria Math" panose="02040503050406030204" pitchFamily="18" charset="0"/>
                      </a:rPr>
                      <m:t>dencity</m:t>
                    </m:r>
                  </m:oMath>
                </a14:m>
                <a:r>
                  <a:rPr lang="ja-JP" altLang="en-US" sz="1200" dirty="0"/>
                  <a:t>の特徴と一致します。</a:t>
                </a:r>
                <a:endParaRPr lang="en-US" altLang="ja-JP" sz="1200" dirty="0"/>
              </a:p>
            </p:txBody>
          </p:sp>
        </mc:Choice>
        <mc:Fallback xmlns="">
          <p:sp>
            <p:nvSpPr>
              <p:cNvPr id="3" name="ノート プレースホルダー 2">
                <a:extLst>
                  <a:ext uri="{FF2B5EF4-FFF2-40B4-BE49-F238E27FC236}">
                    <a16:creationId xmlns:a16="http://schemas.microsoft.com/office/drawing/2014/main" id="{1DDFA7D9-AF34-FE57-B2BF-5D413FFE76AB}"/>
                  </a:ext>
                </a:extLst>
              </p:cNvPr>
              <p:cNvSpPr>
                <a:spLocks noGrp="1"/>
              </p:cNvSpPr>
              <p:nvPr>
                <p:ph type="body" idx="1"/>
              </p:nvPr>
            </p:nvSpPr>
            <p:spPr/>
            <p:txBody>
              <a:bodyPr/>
              <a:lstStyle/>
              <a:p>
                <a:pPr algn="l">
                  <a:buNone/>
                </a:pPr>
                <a:r>
                  <a:rPr lang="en" altLang="ja-JP" b="0" i="0" u="none" strike="noStrike" dirty="0">
                    <a:solidFill>
                      <a:srgbClr val="000000"/>
                    </a:solidFill>
                    <a:effectLst/>
                  </a:rPr>
                  <a:t>Next, we formulate the energy input from Type II supernova (SNII) feedback.</a:t>
                </a:r>
                <a:br>
                  <a:rPr lang="en" altLang="ja-JP" b="0" i="0" u="none" strike="noStrike" dirty="0">
                    <a:solidFill>
                      <a:srgbClr val="000000"/>
                    </a:solidFill>
                    <a:effectLst/>
                  </a:rPr>
                </a:br>
                <a:r>
                  <a:rPr lang="en" altLang="ja-JP" b="0" i="0" u="none" strike="noStrike" dirty="0">
                    <a:solidFill>
                      <a:srgbClr val="000000"/>
                    </a:solidFill>
                    <a:effectLst/>
                  </a:rPr>
                  <a:t>The total energy supplied by SNII can be expressed in terms of the following parameters.</a:t>
                </a:r>
              </a:p>
              <a:p>
                <a:pPr algn="l">
                  <a:buNone/>
                </a:pPr>
                <a:r>
                  <a:rPr lang="en" altLang="ja-JP" b="0" i="0" u="none" strike="noStrike" dirty="0">
                    <a:solidFill>
                      <a:srgbClr val="000000"/>
                    </a:solidFill>
                    <a:effectLst/>
                  </a:rPr>
                  <a:t>Here, the energy conversion efficiency, denoted as </a:t>
                </a:r>
                <a:r>
                  <a:rPr lang="el-GR" altLang="ja-JP" b="0" i="0" u="none" strike="noStrike" dirty="0">
                    <a:solidFill>
                      <a:srgbClr val="000000"/>
                    </a:solidFill>
                    <a:effectLst/>
                  </a:rPr>
                  <a:t>ϵϵ, </a:t>
                </a:r>
                <a:r>
                  <a:rPr lang="en" altLang="ja-JP" b="0" i="0" u="none" strike="noStrike" dirty="0">
                    <a:solidFill>
                      <a:srgbClr val="000000"/>
                    </a:solidFill>
                    <a:effectLst/>
                  </a:rPr>
                  <a:t>quantifies the fraction of SNII energy that can effectively contribute to driving the cusp–core transition.</a:t>
                </a:r>
              </a:p>
              <a:p>
                <a:pPr algn="l">
                  <a:buNone/>
                </a:pPr>
                <a:r>
                  <a:rPr lang="en" altLang="ja-JP" b="0" i="0" u="none" strike="noStrike" dirty="0">
                    <a:solidFill>
                      <a:srgbClr val="000000"/>
                    </a:solidFill>
                    <a:effectLst/>
                  </a:rPr>
                  <a:t>The number of SNII events per unit stellar mass can be estimated based on the initial mass function (IMF).</a:t>
                </a:r>
              </a:p>
              <a:p>
                <a:pPr algn="l">
                  <a:buNone/>
                </a:pPr>
                <a:r>
                  <a:rPr lang="en" altLang="ja-JP" b="0" i="0" u="none" strike="noStrike" dirty="0">
                    <a:solidFill>
                      <a:srgbClr val="000000"/>
                    </a:solidFill>
                    <a:effectLst/>
                  </a:rPr>
                  <a:t>Using this, we can define the </a:t>
                </a:r>
                <a:r>
                  <a:rPr lang="en" altLang="ja-JP" b="0" i="1" u="none" strike="noStrike" dirty="0">
                    <a:solidFill>
                      <a:srgbClr val="000000"/>
                    </a:solidFill>
                    <a:effectLst/>
                  </a:rPr>
                  <a:t>critical stellar mass</a:t>
                </a:r>
                <a:r>
                  <a:rPr lang="en" altLang="ja-JP" b="0" i="0" u="none" strike="noStrike" dirty="0">
                    <a:solidFill>
                      <a:srgbClr val="000000"/>
                    </a:solidFill>
                    <a:effectLst/>
                  </a:rPr>
                  <a:t>, </a:t>
                </a:r>
                <a:r>
                  <a:rPr lang="en" altLang="ja-JP" b="0" i="0" u="none" strike="noStrike" dirty="0" err="1">
                    <a:solidFill>
                      <a:srgbClr val="000000"/>
                    </a:solidFill>
                    <a:effectLst/>
                  </a:rPr>
                  <a:t>M∗,crit</a:t>
                </a:r>
                <a:r>
                  <a:rPr lang="en" altLang="ja-JP" b="0" i="0" u="none" strike="noStrike" dirty="0">
                    <a:solidFill>
                      <a:srgbClr val="000000"/>
                    </a:solidFill>
                    <a:effectLst/>
                  </a:rPr>
                  <a:t> which is the minimum stellar mass required for the SNII feedback energy to be sufficient to trigger a cusp–core transition. </a:t>
                </a:r>
              </a:p>
              <a:p>
                <a:pPr algn="l">
                  <a:buNone/>
                </a:pPr>
                <a:r>
                  <a:rPr lang="en" altLang="ja-JP" b="0" i="0" u="none" strike="noStrike" dirty="0">
                    <a:solidFill>
                      <a:srgbClr val="000000"/>
                    </a:solidFill>
                    <a:effectLst/>
                  </a:rPr>
                  <a:t>This is given by the following expression.</a:t>
                </a:r>
              </a:p>
              <a:p>
                <a:pPr algn="l">
                  <a:buNone/>
                </a:pPr>
                <a:endParaRPr lang="en" altLang="ja-JP" b="0" i="0" u="none" strike="noStrike" dirty="0">
                  <a:solidFill>
                    <a:srgbClr val="000000"/>
                  </a:solidFill>
                  <a:effectLst/>
                </a:endParaRPr>
              </a:p>
              <a:p>
                <a:pPr algn="l">
                  <a:buNone/>
                </a:pPr>
                <a:r>
                  <a:rPr lang="en" altLang="ja-JP" b="0" i="0" u="none" strike="noStrike" dirty="0">
                    <a:solidFill>
                      <a:srgbClr val="000000"/>
                    </a:solidFill>
                    <a:effectLst/>
                  </a:rPr>
                  <a:t>In the right panel, we plot the virial mass on the horizontal axis and the stellar-to-halo mass ratio on the vertical axis.</a:t>
                </a:r>
              </a:p>
              <a:p>
                <a:pPr algn="l">
                  <a:buNone/>
                </a:pPr>
                <a:r>
                  <a:rPr lang="en" altLang="ja-JP" b="0" i="0" u="none" strike="noStrike" dirty="0">
                    <a:solidFill>
                      <a:srgbClr val="000000"/>
                    </a:solidFill>
                    <a:effectLst/>
                  </a:rPr>
                  <a:t>The orange line corresponds to the case where </a:t>
                </a:r>
                <a:r>
                  <a:rPr lang="el-GR" altLang="ja-JP" b="0" i="0" u="none" strike="noStrike" dirty="0">
                    <a:solidFill>
                      <a:srgbClr val="000000"/>
                    </a:solidFill>
                    <a:effectLst/>
                  </a:rPr>
                  <a:t>ϵ=100%, </a:t>
                </a:r>
                <a:r>
                  <a:rPr lang="en" altLang="ja-JP" b="0" i="0" u="none" strike="noStrike" dirty="0">
                    <a:solidFill>
                      <a:srgbClr val="000000"/>
                    </a:solidFill>
                    <a:effectLst/>
                  </a:rPr>
                  <a:t>representing the theoretical threshold for core formation.</a:t>
                </a:r>
                <a:br>
                  <a:rPr lang="en" altLang="ja-JP" b="0" i="0" u="none" strike="noStrike" dirty="0">
                    <a:solidFill>
                      <a:srgbClr val="000000"/>
                    </a:solidFill>
                    <a:effectLst/>
                  </a:rPr>
                </a:br>
                <a:r>
                  <a:rPr lang="en" altLang="ja-JP" b="0" i="0" u="none" strike="noStrike" dirty="0">
                    <a:solidFill>
                      <a:srgbClr val="000000"/>
                    </a:solidFill>
                    <a:effectLst/>
                  </a:rPr>
                  <a:t>The green solid and dashed lines show the cases with </a:t>
                </a:r>
                <a:r>
                  <a:rPr lang="el-GR" altLang="ja-JP" b="0" i="0" u="none" strike="noStrike" dirty="0">
                    <a:solidFill>
                      <a:srgbClr val="000000"/>
                    </a:solidFill>
                    <a:effectLst/>
                  </a:rPr>
                  <a:t>ϵ=10% </a:t>
                </a:r>
                <a:r>
                  <a:rPr lang="en" altLang="ja-JP" b="0" i="0" u="none" strike="noStrike" dirty="0">
                    <a:solidFill>
                      <a:srgbClr val="000000"/>
                    </a:solidFill>
                    <a:effectLst/>
                  </a:rPr>
                  <a:t>and </a:t>
                </a:r>
                <a:r>
                  <a:rPr lang="el-GR" altLang="ja-JP" b="0" i="0" u="none" strike="noStrike" dirty="0">
                    <a:solidFill>
                      <a:srgbClr val="000000"/>
                    </a:solidFill>
                    <a:effectLst/>
                  </a:rPr>
                  <a:t>ϵ=1%, </a:t>
                </a:r>
                <a:r>
                  <a:rPr lang="en" altLang="ja-JP" b="0" i="0" u="none" strike="noStrike" dirty="0">
                    <a:solidFill>
                      <a:srgbClr val="000000"/>
                    </a:solidFill>
                    <a:effectLst/>
                  </a:rPr>
                  <a:t>respectively.</a:t>
                </a:r>
                <a:br>
                  <a:rPr lang="en" altLang="ja-JP" b="0" i="0" u="none" strike="noStrike" dirty="0">
                    <a:solidFill>
                      <a:srgbClr val="000000"/>
                    </a:solidFill>
                    <a:effectLst/>
                  </a:rPr>
                </a:br>
                <a:r>
                  <a:rPr lang="en" altLang="ja-JP" b="0" i="0" u="none" strike="noStrike" dirty="0">
                    <a:solidFill>
                      <a:srgbClr val="000000"/>
                    </a:solidFill>
                    <a:effectLst/>
                  </a:rPr>
                  <a:t>The red line indicates the stellar-to-halo mass relation from </a:t>
                </a:r>
                <a:r>
                  <a:rPr lang="en" altLang="ja-JP" b="0" i="0" u="none" strike="noStrike" dirty="0" err="1">
                    <a:solidFill>
                      <a:srgbClr val="000000"/>
                    </a:solidFill>
                    <a:effectLst/>
                  </a:rPr>
                  <a:t>Behroozi</a:t>
                </a:r>
                <a:r>
                  <a:rPr lang="en" altLang="ja-JP" b="0" i="0" u="none" strike="noStrike" dirty="0">
                    <a:solidFill>
                      <a:srgbClr val="000000"/>
                    </a:solidFill>
                    <a:effectLst/>
                  </a:rPr>
                  <a:t> et al. (2019).</a:t>
                </a:r>
              </a:p>
              <a:p>
                <a:pPr algn="l">
                  <a:buNone/>
                </a:pPr>
                <a:r>
                  <a:rPr lang="en" altLang="ja-JP" b="0" i="0" u="none" strike="noStrike" dirty="0">
                    <a:solidFill>
                      <a:srgbClr val="000000"/>
                    </a:solidFill>
                    <a:effectLst/>
                  </a:rPr>
                  <a:t>In this diagram, systems that fall below the orange line cannot undergo a cusp–core transition in principle. </a:t>
                </a:r>
              </a:p>
              <a:p>
                <a:pPr algn="l">
                  <a:buNone/>
                </a:pPr>
                <a:r>
                  <a:rPr lang="en" altLang="ja-JP" b="0" i="0" u="none" strike="noStrike" dirty="0">
                    <a:solidFill>
                      <a:srgbClr val="000000"/>
                    </a:solidFill>
                    <a:effectLst/>
                  </a:rPr>
                  <a:t>Therefore, the orange-shaded region represents the </a:t>
                </a:r>
                <a:r>
                  <a:rPr lang="en" altLang="ja-JP" b="0" i="1" u="none" strike="noStrike" dirty="0">
                    <a:solidFill>
                      <a:srgbClr val="000000"/>
                    </a:solidFill>
                    <a:effectLst/>
                  </a:rPr>
                  <a:t>forbidden zone</a:t>
                </a:r>
                <a:r>
                  <a:rPr lang="en" altLang="ja-JP" b="0" i="0" u="none" strike="noStrike" dirty="0">
                    <a:solidFill>
                      <a:srgbClr val="000000"/>
                    </a:solidFill>
                    <a:effectLst/>
                  </a:rPr>
                  <a:t> for such transitions.</a:t>
                </a:r>
              </a:p>
              <a:p>
                <a:pPr algn="l">
                  <a:buNone/>
                </a:pPr>
                <a:endParaRPr lang="en" altLang="ja-JP" b="0" i="0" u="none" strike="noStrike" dirty="0">
                  <a:solidFill>
                    <a:srgbClr val="000000"/>
                  </a:solidFill>
                  <a:effectLst/>
                </a:endParaRPr>
              </a:p>
              <a:p>
                <a:pPr algn="l">
                  <a:buNone/>
                </a:pPr>
                <a:r>
                  <a:rPr lang="en" altLang="ja-JP" b="0" i="0" u="none" strike="noStrike" dirty="0">
                    <a:solidFill>
                      <a:srgbClr val="000000"/>
                    </a:solidFill>
                    <a:effectLst/>
                  </a:rPr>
                  <a:t>This implies that whether a halo can experience a cusp–core transition or not strongly depends on the value of </a:t>
                </a:r>
                <a:r>
                  <a:rPr lang="el-GR" altLang="ja-JP" b="0" i="0" u="none" strike="noStrike" dirty="0">
                    <a:solidFill>
                      <a:srgbClr val="000000"/>
                    </a:solidFill>
                    <a:effectLst/>
                  </a:rPr>
                  <a:t>ϵ.</a:t>
                </a:r>
              </a:p>
              <a:p>
                <a:pPr algn="l">
                  <a:buNone/>
                </a:pPr>
                <a:r>
                  <a:rPr lang="en" altLang="ja-JP" b="0" i="0" u="none" strike="noStrike" dirty="0">
                    <a:solidFill>
                      <a:srgbClr val="000000"/>
                    </a:solidFill>
                    <a:effectLst/>
                  </a:rPr>
                  <a:t>The lower panel compares this theoretical prediction with observational data for galaxies and galaxy groups.</a:t>
                </a:r>
                <a:br>
                  <a:rPr lang="en" altLang="ja-JP" b="0" i="0" u="none" strike="noStrike" dirty="0">
                    <a:solidFill>
                      <a:srgbClr val="000000"/>
                    </a:solidFill>
                    <a:effectLst/>
                  </a:rPr>
                </a:br>
                <a:r>
                  <a:rPr lang="en" altLang="ja-JP" b="0" i="0" u="none" strike="noStrike" dirty="0">
                    <a:solidFill>
                      <a:srgbClr val="000000"/>
                    </a:solidFill>
                    <a:effectLst/>
                  </a:rPr>
                  <a:t>As shown here, most of the galaxy group–scale halos lie well within the forbidden region.</a:t>
                </a:r>
              </a:p>
              <a:p>
                <a:pPr algn="l">
                  <a:buNone/>
                </a:pPr>
                <a:r>
                  <a:rPr lang="en" altLang="ja-JP" b="0" i="0" u="none" strike="noStrike" dirty="0">
                    <a:solidFill>
                      <a:srgbClr val="000000"/>
                    </a:solidFill>
                    <a:effectLst/>
                  </a:rPr>
                  <a:t>Moreover, by comparing the critical line for </a:t>
                </a:r>
                <a:r>
                  <a:rPr lang="el-GR" altLang="ja-JP" b="0" i="0" u="none" strike="noStrike" dirty="0">
                    <a:solidFill>
                      <a:srgbClr val="000000"/>
                    </a:solidFill>
                    <a:effectLst/>
                  </a:rPr>
                  <a:t>ϵ=100% </a:t>
                </a:r>
                <a:r>
                  <a:rPr lang="en" altLang="ja-JP" b="0" i="0" u="none" strike="noStrike" dirty="0">
                    <a:solidFill>
                      <a:srgbClr val="000000"/>
                    </a:solidFill>
                    <a:effectLst/>
                  </a:rPr>
                  <a:t>with the </a:t>
                </a:r>
                <a:r>
                  <a:rPr lang="en" altLang="ja-JP" b="0" i="0" u="none" strike="noStrike" dirty="0" err="1">
                    <a:solidFill>
                      <a:srgbClr val="000000"/>
                    </a:solidFill>
                    <a:effectLst/>
                  </a:rPr>
                  <a:t>Behroozi</a:t>
                </a:r>
                <a:r>
                  <a:rPr lang="en" altLang="ja-JP" b="0" i="0" u="none" strike="noStrike" dirty="0">
                    <a:solidFill>
                      <a:srgbClr val="000000"/>
                    </a:solidFill>
                    <a:effectLst/>
                  </a:rPr>
                  <a:t> relation, we can see that:</a:t>
                </a:r>
              </a:p>
              <a:p>
                <a:pPr algn="l">
                  <a:buFont typeface="Arial" panose="020B0604020202020204" pitchFamily="34" charset="0"/>
                  <a:buChar char="•"/>
                </a:pPr>
                <a:r>
                  <a:rPr lang="ja-JP" altLang="en-US" b="0" i="0" u="none" strike="noStrike">
                    <a:solidFill>
                      <a:srgbClr val="000000"/>
                    </a:solidFill>
                    <a:effectLst/>
                  </a:rPr>
                  <a:t>　</a:t>
                </a:r>
                <a:r>
                  <a:rPr lang="en" altLang="ja-JP" b="0" i="0" u="none" strike="noStrike" dirty="0">
                    <a:solidFill>
                      <a:srgbClr val="000000"/>
                    </a:solidFill>
                    <a:effectLst/>
                  </a:rPr>
                  <a:t>At high halo masses, systems fall within the forbidden region.</a:t>
                </a:r>
              </a:p>
              <a:p>
                <a:pPr algn="l">
                  <a:buFont typeface="Arial" panose="020B0604020202020204" pitchFamily="34" charset="0"/>
                  <a:buChar char="•"/>
                </a:pPr>
                <a:r>
                  <a:rPr lang="ja-JP" altLang="en-US" b="0" i="0" u="none" strike="noStrike">
                    <a:solidFill>
                      <a:srgbClr val="000000"/>
                    </a:solidFill>
                    <a:effectLst/>
                  </a:rPr>
                  <a:t>　</a:t>
                </a:r>
                <a:r>
                  <a:rPr lang="en" altLang="ja-JP" b="0" i="0" u="none" strike="noStrike" dirty="0">
                    <a:solidFill>
                      <a:srgbClr val="000000"/>
                    </a:solidFill>
                    <a:effectLst/>
                  </a:rPr>
                  <a:t>At galaxy scales, systems lie above the critical line, meaning that the cusp–core transition is possible even for low </a:t>
                </a:r>
                <a:r>
                  <a:rPr lang="el-GR" altLang="ja-JP" b="0" i="0" u="none" strike="noStrike" dirty="0">
                    <a:solidFill>
                      <a:srgbClr val="000000"/>
                    </a:solidFill>
                    <a:effectLst/>
                  </a:rPr>
                  <a:t>ϵϵ.</a:t>
                </a:r>
              </a:p>
              <a:p>
                <a:pPr algn="l">
                  <a:buFont typeface="Arial" panose="020B0604020202020204" pitchFamily="34" charset="0"/>
                  <a:buChar char="•"/>
                </a:pPr>
                <a:r>
                  <a:rPr lang="ja-JP" altLang="en-US" b="0" i="0" u="none" strike="noStrike">
                    <a:solidFill>
                      <a:srgbClr val="000000"/>
                    </a:solidFill>
                    <a:effectLst/>
                  </a:rPr>
                  <a:t>　</a:t>
                </a:r>
                <a:r>
                  <a:rPr lang="en" altLang="ja-JP" b="0" i="0" u="none" strike="noStrike" dirty="0">
                    <a:solidFill>
                      <a:srgbClr val="000000"/>
                    </a:solidFill>
                    <a:effectLst/>
                  </a:rPr>
                  <a:t>At dwarf galaxy scales, many systems again approach or enter the forbidden zone.</a:t>
                </a:r>
              </a:p>
              <a:p>
                <a:pPr algn="l"/>
                <a:r>
                  <a:rPr lang="en" altLang="ja-JP" b="0" i="0" u="none" strike="noStrike" dirty="0">
                    <a:solidFill>
                      <a:srgbClr val="000000"/>
                    </a:solidFill>
                    <a:effectLst/>
                  </a:rPr>
                  <a:t>This three-part structure matches the trends seen in the characteristic surface density reported in </a:t>
                </a:r>
                <a:r>
                  <a:rPr lang="en" altLang="ja-JP" b="0" i="1" u="none" strike="noStrike" dirty="0">
                    <a:solidFill>
                      <a:srgbClr val="000000"/>
                    </a:solidFill>
                    <a:effectLst/>
                  </a:rPr>
                  <a:t>Hayashi et al. (in prep)</a:t>
                </a:r>
                <a:r>
                  <a:rPr lang="en" altLang="ja-JP" b="0" i="0" u="none" strike="noStrike" dirty="0">
                    <a:solidFill>
                      <a:srgbClr val="000000"/>
                    </a:solidFill>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t>続いて、</a:t>
                </a:r>
                <a:r>
                  <a:rPr lang="en-US" altLang="ja-JP" sz="1200" dirty="0"/>
                  <a:t>II</a:t>
                </a:r>
                <a:r>
                  <a:rPr lang="ja-JP" altLang="en-US" sz="1200"/>
                  <a:t>型超新星爆発によるエネルギーを定式化します。</a:t>
                </a:r>
                <a:r>
                  <a:rPr lang="en-US" altLang="ja-JP" sz="1200" dirty="0"/>
                  <a:t>II</a:t>
                </a:r>
                <a:r>
                  <a:rPr lang="ja-JP" altLang="en-US" sz="1200"/>
                  <a:t>型超新星爆発によるエネルギーはこのようなパラメータで表すことができます。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t>ここで、エネルギー変換効率</a:t>
                </a:r>
                <a:r>
                  <a:rPr lang="en-US" altLang="ja-JP" sz="1200" dirty="0" err="1"/>
                  <a:t>ε</a:t>
                </a:r>
                <a:r>
                  <a:rPr lang="ja-JP" altLang="en-US" sz="1200"/>
                  <a:t>は</a:t>
                </a:r>
                <a:r>
                  <a:rPr lang="en-US" altLang="ja-JP" sz="1200" dirty="0"/>
                  <a:t>II</a:t>
                </a:r>
                <a:r>
                  <a:rPr lang="ja-JP" altLang="en-US" sz="1200"/>
                  <a:t>型超新星爆発によるエネルギーをどの程度カスプコア遷移に使うことができるか、を表したパラメータです。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t>また、</a:t>
                </a:r>
                <a:r>
                  <a:rPr lang="en-US" altLang="ja-JP" sz="1200" dirty="0"/>
                  <a:t>1</a:t>
                </a:r>
                <a:r>
                  <a:rPr lang="ja-JP" altLang="en-US" sz="1200"/>
                  <a:t>太陽質量あたりの</a:t>
                </a:r>
                <a:r>
                  <a:rPr lang="en-US" altLang="ja-JP" sz="1200" dirty="0"/>
                  <a:t>SNII</a:t>
                </a:r>
                <a:r>
                  <a:rPr lang="ja-JP" altLang="en-US" sz="1200"/>
                  <a:t>の個数は初期質量関数から計算できます。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t>ここで、フィードバックエネルギーを用いてカスプコア遷移を起こせる最小の恒星質量である、臨界恒星質量は、このように表すことができます。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t>右の図は、横軸ビリアル質量、縦軸は恒星ハロー質量比です。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t>オレンジの線はエネルギー変換効率</a:t>
                </a:r>
                <a:r>
                  <a:rPr lang="en-US" altLang="ja-JP" sz="1200" dirty="0" err="1"/>
                  <a:t>ε</a:t>
                </a:r>
                <a:r>
                  <a:rPr lang="ja-JP" altLang="en-US" sz="1200"/>
                  <a:t>が</a:t>
                </a:r>
                <a:r>
                  <a:rPr lang="en-US" altLang="ja-JP" sz="1200" dirty="0"/>
                  <a:t>100</a:t>
                </a:r>
                <a:r>
                  <a:rPr lang="ja-JP" altLang="en-US" sz="1200"/>
                  <a:t>％の時、つまり臨界恒星質量を表します。緑の線は</a:t>
                </a:r>
                <a:r>
                  <a:rPr lang="en-US" altLang="ja-JP" sz="1200" dirty="0" err="1"/>
                  <a:t>ε</a:t>
                </a:r>
                <a:r>
                  <a:rPr lang="ja-JP" altLang="en-US" sz="1200"/>
                  <a:t>が１０％、緑の破線は１％の線を表します。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t>赤い線は</a:t>
                </a:r>
                <a:r>
                  <a:rPr lang="en-US" altLang="ja-JP" sz="1200" dirty="0" err="1"/>
                  <a:t>Behroozi</a:t>
                </a:r>
                <a:r>
                  <a:rPr lang="en-US" altLang="ja-JP" sz="1200" dirty="0"/>
                  <a:t> et al 2019</a:t>
                </a:r>
                <a:r>
                  <a:rPr lang="ja-JP" altLang="en-US" sz="1200"/>
                  <a:t>による構成はロー質量比の線です。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t>この図において、恒星質量がオレンジの線を下回る天体は、原理的にカス王コア遷移を起こすことが不可能であるため、オレンジの領域は遷移禁止領域だと言えます。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t>つまり、カスプコア遷移するかどうかは、</a:t>
                </a:r>
                <a:r>
                  <a:rPr lang="en-US" altLang="ja-JP" sz="1200" dirty="0" err="1"/>
                  <a:t>ε</a:t>
                </a:r>
                <a:r>
                  <a:rPr lang="ja-JP" altLang="en-US" sz="1200"/>
                  <a:t>の値に依ると言えます。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t>下の図は銀河と銀河群の観測と比較した図です。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t>これを見ると、銀河群の天体はほとんどが遷移禁止領域に位置していることが見て取れます。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t>また、</a:t>
                </a:r>
                <a:r>
                  <a:rPr lang="en-US" altLang="ja-JP" sz="1200" dirty="0" err="1"/>
                  <a:t>ε</a:t>
                </a:r>
                <a:r>
                  <a:rPr lang="ja-JP" altLang="en-US" sz="1200"/>
                  <a:t>が</a:t>
                </a:r>
                <a:r>
                  <a:rPr lang="en-US" altLang="ja-JP" sz="1200" dirty="0"/>
                  <a:t>100</a:t>
                </a:r>
                <a:r>
                  <a:rPr lang="ja-JP" altLang="en-US" sz="1200"/>
                  <a:t>％の線、つまり遷移禁止領域の境目と</a:t>
                </a:r>
                <a:r>
                  <a:rPr lang="en-US" altLang="ja-JP" sz="1200" dirty="0" err="1"/>
                  <a:t>Behroozi</a:t>
                </a:r>
                <a:r>
                  <a:rPr lang="ja-JP" altLang="en-US" sz="1200"/>
                  <a:t>の構成ハロー質量比の関係を見ると、大質量天体は遷移禁止領域に入っており、銀河スケールでは恒星質量が臨界構成質量を卓越し、エネルギー変換効率が小さい場所に位置します。さらに少質量天体になると、再び遷移禁止領域付近に位置し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t>このことは</a:t>
                </a:r>
                <a:r>
                  <a:rPr lang="en-US" altLang="ja-JP" sz="1200" dirty="0"/>
                  <a:t>Hayashi et al in prep</a:t>
                </a:r>
                <a:r>
                  <a:rPr lang="ja-JP" altLang="en-US" sz="1200"/>
                  <a:t>で示唆された</a:t>
                </a:r>
                <a:r>
                  <a:rPr lang="en-US" altLang="ja-JP" sz="1200" i="0">
                    <a:latin typeface="Cambria Math" panose="02040503050406030204" pitchFamily="18" charset="0"/>
                  </a:rPr>
                  <a:t>c</a:t>
                </a:r>
                <a:r>
                  <a:rPr kumimoji="1" lang="en-US" altLang="ja-JP" sz="1200" b="0" i="0">
                    <a:latin typeface="Cambria Math" panose="02040503050406030204" pitchFamily="18" charset="0"/>
                  </a:rPr>
                  <a:t>haracteric surface dencity</a:t>
                </a:r>
                <a:r>
                  <a:rPr lang="ja-JP" altLang="en-US" sz="1200"/>
                  <a:t>の特徴と一致します。</a:t>
                </a:r>
                <a:endParaRPr lang="en-US" altLang="ja-JP" sz="1200" dirty="0"/>
              </a:p>
            </p:txBody>
          </p:sp>
        </mc:Fallback>
      </mc:AlternateContent>
      <p:sp>
        <p:nvSpPr>
          <p:cNvPr id="4" name="スライド番号プレースホルダー 3">
            <a:extLst>
              <a:ext uri="{FF2B5EF4-FFF2-40B4-BE49-F238E27FC236}">
                <a16:creationId xmlns:a16="http://schemas.microsoft.com/office/drawing/2014/main" id="{28EDAEF6-D08A-FF57-D2AD-5FCC64574DB6}"/>
              </a:ext>
            </a:extLst>
          </p:cNvPr>
          <p:cNvSpPr>
            <a:spLocks noGrp="1"/>
          </p:cNvSpPr>
          <p:nvPr>
            <p:ph type="sldNum" sz="quarter" idx="5"/>
          </p:nvPr>
        </p:nvSpPr>
        <p:spPr/>
        <p:txBody>
          <a:bodyPr/>
          <a:lstStyle/>
          <a:p>
            <a:fld id="{9537F1F3-9666-4CCC-88EB-F2685F577512}" type="slidenum">
              <a:rPr kumimoji="1" lang="ja-JP" altLang="en-US" smtClean="0"/>
              <a:t>11</a:t>
            </a:fld>
            <a:endParaRPr kumimoji="1" lang="ja-JP" altLang="en-US"/>
          </a:p>
        </p:txBody>
      </p:sp>
    </p:spTree>
    <p:extLst>
      <p:ext uri="{BB962C8B-B14F-4D97-AF65-F5344CB8AC3E}">
        <p14:creationId xmlns:p14="http://schemas.microsoft.com/office/powerpoint/2010/main" val="22581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81ED9-20B9-C6AD-C539-C3C798427F8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CD718CA-3D4E-5187-D7D3-5EA9FE4C9D5F}"/>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a:extLst>
                  <a:ext uri="{FF2B5EF4-FFF2-40B4-BE49-F238E27FC236}">
                    <a16:creationId xmlns:a16="http://schemas.microsoft.com/office/drawing/2014/main" id="{83DED211-166B-AB22-70AD-7472D9F6B233}"/>
                  </a:ext>
                </a:extLst>
              </p:cNvPr>
              <p:cNvSpPr>
                <a:spLocks noGrp="1"/>
              </p:cNvSpPr>
              <p:nvPr>
                <p:ph type="body" idx="1"/>
              </p:nvPr>
            </p:nvSpPr>
            <p:spPr/>
            <p:txBody>
              <a:bodyPr/>
              <a:lstStyle/>
              <a:p>
                <a:r>
                  <a:rPr lang="en-US" altLang="ja-JP" dirty="0"/>
                  <a:t>Next, we compare our model with observations in a three parameter space.</a:t>
                </a:r>
                <a:br>
                  <a:rPr lang="en-US" altLang="ja-JP" dirty="0"/>
                </a:br>
                <a:r>
                  <a:rPr lang="en-US" altLang="ja-JP" dirty="0"/>
                  <a:t>The axes are maximum circular velocity, stellar mass, and characteristic surface density.</a:t>
                </a:r>
              </a:p>
              <a:p>
                <a:r>
                  <a:rPr lang="en-US" altLang="ja-JP" dirty="0"/>
                  <a:t>To make this easier to connect with observations, we convert virial mass to maximum circular velocity, here.</a:t>
                </a:r>
                <a:br>
                  <a:rPr lang="en-US" altLang="ja-JP" dirty="0"/>
                </a:br>
                <a:r>
                  <a:rPr lang="en-US" altLang="ja-JP" dirty="0"/>
                  <a:t>In this 3D plot, halos that are born </a:t>
                </a:r>
                <a:r>
                  <a:rPr lang="en-US" altLang="ja-JP" dirty="0" err="1"/>
                  <a:t>cuspy</a:t>
                </a:r>
                <a:r>
                  <a:rPr lang="en-US" altLang="ja-JP" dirty="0"/>
                  <a:t> under CDM model lie on the orange curved-surface.</a:t>
                </a:r>
                <a:br>
                  <a:rPr lang="en-US" altLang="ja-JP" dirty="0"/>
                </a:br>
                <a:r>
                  <a:rPr lang="en-US" altLang="ja-JP" dirty="0"/>
                  <a:t>After the cusp-core transition, they move down to a lower surface.</a:t>
                </a:r>
                <a:br>
                  <a:rPr lang="en-US" altLang="ja-JP" dirty="0"/>
                </a:br>
                <a:r>
                  <a:rPr lang="en-US" altLang="ja-JP" dirty="0"/>
                  <a:t>This lower surface represents cored halos.</a:t>
                </a:r>
              </a:p>
              <a:p>
                <a:r>
                  <a:rPr lang="en-US" altLang="ja-JP" dirty="0"/>
                  <a:t>As before, the dark-green-surface shows the mass conserving model.</a:t>
                </a:r>
                <a:br>
                  <a:rPr lang="en-US" altLang="ja-JP" dirty="0"/>
                </a:br>
                <a:r>
                  <a:rPr lang="en-US" altLang="ja-JP" dirty="0"/>
                  <a:t>The light-green surface includes mass loss during the transition.</a:t>
                </a:r>
              </a:p>
              <a:p>
                <a:r>
                  <a:rPr lang="en-US" altLang="ja-JP" dirty="0"/>
                  <a:t>This 3D view helps us see the overall distribution of halos.</a:t>
                </a:r>
                <a:br>
                  <a:rPr lang="en-US" altLang="ja-JP" dirty="0"/>
                </a:br>
                <a:r>
                  <a:rPr lang="en-US" altLang="ja-JP" dirty="0"/>
                  <a:t>But it is not easy to interpret all at once.</a:t>
                </a:r>
              </a:p>
              <a:p>
                <a:r>
                  <a:rPr lang="en-US" altLang="ja-JP" dirty="0"/>
                  <a:t>So next, I will go through the results plane by plane,</a:t>
                </a:r>
                <a:br>
                  <a:rPr lang="en-US" altLang="ja-JP" dirty="0"/>
                </a:br>
                <a:r>
                  <a:rPr lang="en-US" altLang="ja-JP" dirty="0"/>
                  <a:t>and explain what each projection tells us about the physics.</a:t>
                </a:r>
              </a:p>
              <a:p>
                <a:endParaRPr kumimoji="1" lang="en" altLang="ja-JP" sz="1200" b="0" i="0" u="none" strike="noStrike" kern="1200" dirty="0">
                  <a:solidFill>
                    <a:schemeClr val="tx1"/>
                  </a:solidFill>
                  <a:effectLst/>
                  <a:latin typeface="+mn-lt"/>
                  <a:ea typeface="+mn-ea"/>
                  <a:cs typeface="+mn-cs"/>
                </a:endParaRPr>
              </a:p>
              <a:p>
                <a:r>
                  <a:rPr kumimoji="1" lang="en" altLang="ja-JP" sz="1200" b="0" i="0" u="none" strike="noStrike" kern="1200" dirty="0">
                    <a:solidFill>
                      <a:schemeClr val="tx1"/>
                    </a:solidFill>
                    <a:effectLst/>
                    <a:latin typeface="+mn-lt"/>
                    <a:ea typeface="+mn-ea"/>
                    <a:cs typeface="+mn-cs"/>
                  </a:rPr>
                  <a:t>---</a:t>
                </a:r>
              </a:p>
              <a:p>
                <a:endParaRPr kumimoji="1" lang="en" altLang="ja-JP" sz="1200" b="0" i="0" u="none" strike="noStrike" kern="1200" dirty="0">
                  <a:solidFill>
                    <a:schemeClr val="tx1"/>
                  </a:solidFill>
                  <a:effectLst/>
                  <a:latin typeface="+mn-lt"/>
                  <a:ea typeface="+mn-ea"/>
                  <a:cs typeface="+mn-cs"/>
                </a:endParaRPr>
              </a:p>
              <a:p>
                <a:r>
                  <a:rPr kumimoji="1" lang="en" altLang="ja-JP" sz="1200" b="0" i="0" u="none" strike="noStrike" kern="1200" dirty="0">
                    <a:solidFill>
                      <a:schemeClr val="tx1"/>
                    </a:solidFill>
                    <a:effectLst/>
                    <a:latin typeface="+mn-lt"/>
                    <a:ea typeface="+mn-ea"/>
                    <a:cs typeface="+mn-cs"/>
                  </a:rPr>
                  <a:t>Next, we compare our model with observational data in the three-parameter space defined by </a:t>
                </a:r>
                <a:r>
                  <a:rPr kumimoji="1" lang="en" altLang="ja-JP" sz="1200" b="1" i="0" u="none" strike="noStrike" kern="1200" dirty="0">
                    <a:solidFill>
                      <a:schemeClr val="tx1"/>
                    </a:solidFill>
                    <a:effectLst/>
                    <a:latin typeface="+mn-lt"/>
                    <a:ea typeface="+mn-ea"/>
                    <a:cs typeface="+mn-cs"/>
                  </a:rPr>
                  <a:t>virial mass</a:t>
                </a:r>
                <a:r>
                  <a:rPr kumimoji="1" lang="en" altLang="ja-JP" sz="1200" b="0" i="0" u="none" strike="noStrike" kern="1200" dirty="0">
                    <a:solidFill>
                      <a:schemeClr val="tx1"/>
                    </a:solidFill>
                    <a:effectLst/>
                    <a:latin typeface="+mn-lt"/>
                    <a:ea typeface="+mn-ea"/>
                    <a:cs typeface="+mn-cs"/>
                  </a:rPr>
                  <a:t>, </a:t>
                </a:r>
                <a:r>
                  <a:rPr kumimoji="1" lang="en" altLang="ja-JP" sz="1200" b="1" i="0" u="none" strike="noStrike" kern="1200" dirty="0">
                    <a:solidFill>
                      <a:schemeClr val="tx1"/>
                    </a:solidFill>
                    <a:effectLst/>
                    <a:latin typeface="+mn-lt"/>
                    <a:ea typeface="+mn-ea"/>
                    <a:cs typeface="+mn-cs"/>
                  </a:rPr>
                  <a:t>stellar mass</a:t>
                </a:r>
                <a:r>
                  <a:rPr kumimoji="1" lang="en" altLang="ja-JP" sz="1200" b="0" i="0" u="none" strike="noStrike" kern="1200" dirty="0">
                    <a:solidFill>
                      <a:schemeClr val="tx1"/>
                    </a:solidFill>
                    <a:effectLst/>
                    <a:latin typeface="+mn-lt"/>
                    <a:ea typeface="+mn-ea"/>
                    <a:cs typeface="+mn-cs"/>
                  </a:rPr>
                  <a:t>, and </a:t>
                </a:r>
                <a:r>
                  <a:rPr kumimoji="1" lang="en" altLang="ja-JP" sz="1200" b="1" i="0" u="none" strike="noStrike" kern="1200" dirty="0">
                    <a:solidFill>
                      <a:schemeClr val="tx1"/>
                    </a:solidFill>
                    <a:effectLst/>
                    <a:latin typeface="+mn-lt"/>
                    <a:ea typeface="+mn-ea"/>
                    <a:cs typeface="+mn-cs"/>
                  </a:rPr>
                  <a:t>characteristic surface density</a:t>
                </a:r>
                <a:r>
                  <a:rPr kumimoji="1" lang="en" altLang="ja-JP" sz="1200" b="0" i="0" u="none" strike="noStrike" kern="1200" dirty="0">
                    <a:solidFill>
                      <a:schemeClr val="tx1"/>
                    </a:solidFill>
                    <a:effectLst/>
                    <a:latin typeface="+mn-lt"/>
                    <a:ea typeface="+mn-ea"/>
                    <a:cs typeface="+mn-cs"/>
                  </a:rPr>
                  <a:t>.</a:t>
                </a:r>
              </a:p>
              <a:p>
                <a:r>
                  <a:rPr kumimoji="1" lang="en" altLang="ja-JP" sz="1200" b="0" i="0" u="none" strike="noStrike" kern="1200" dirty="0">
                    <a:solidFill>
                      <a:schemeClr val="tx1"/>
                    </a:solidFill>
                    <a:effectLst/>
                    <a:latin typeface="+mn-lt"/>
                    <a:ea typeface="+mn-ea"/>
                    <a:cs typeface="+mn-cs"/>
                  </a:rPr>
                  <a:t>To make the comparison more directly connected to observable quantities, we convert virial mass into </a:t>
                </a:r>
                <a:r>
                  <a:rPr kumimoji="1" lang="en" altLang="ja-JP" sz="1200" b="1" i="0" u="none" strike="noStrike" kern="1200" dirty="0">
                    <a:solidFill>
                      <a:schemeClr val="tx1"/>
                    </a:solidFill>
                    <a:effectLst/>
                    <a:latin typeface="+mn-lt"/>
                    <a:ea typeface="+mn-ea"/>
                    <a:cs typeface="+mn-cs"/>
                  </a:rPr>
                  <a:t>maximum circular velocity</a:t>
                </a:r>
                <a:r>
                  <a:rPr kumimoji="1" lang="en" altLang="ja-JP" sz="1200" b="0" i="0" u="none" strike="noStrike" kern="1200" dirty="0">
                    <a:solidFill>
                      <a:schemeClr val="tx1"/>
                    </a:solidFill>
                    <a:effectLst/>
                    <a:latin typeface="+mn-lt"/>
                    <a:ea typeface="+mn-ea"/>
                    <a:cs typeface="+mn-cs"/>
                  </a:rPr>
                  <a:t> through a parameter transformation.</a:t>
                </a:r>
              </a:p>
              <a:p>
                <a:endParaRPr kumimoji="1" lang="en" altLang="ja-JP" sz="1200" b="0" i="0" u="none" strike="noStrike" kern="1200" dirty="0">
                  <a:solidFill>
                    <a:schemeClr val="tx1"/>
                  </a:solidFill>
                  <a:effectLst/>
                  <a:latin typeface="+mn-lt"/>
                  <a:ea typeface="+mn-ea"/>
                  <a:cs typeface="+mn-cs"/>
                </a:endParaRPr>
              </a:p>
              <a:p>
                <a:r>
                  <a:rPr kumimoji="1" lang="en" altLang="ja-JP" sz="1200" b="0" i="0" u="none" strike="noStrike" kern="1200" dirty="0">
                    <a:solidFill>
                      <a:schemeClr val="tx1"/>
                    </a:solidFill>
                    <a:effectLst/>
                    <a:latin typeface="+mn-lt"/>
                    <a:ea typeface="+mn-ea"/>
                    <a:cs typeface="+mn-cs"/>
                  </a:rPr>
                  <a:t>In this three-dimensional diagram, dark matter halos born as </a:t>
                </a:r>
                <a:r>
                  <a:rPr kumimoji="1" lang="en" altLang="ja-JP" sz="1200" b="0" i="1" u="none" strike="noStrike" kern="1200" dirty="0" err="1">
                    <a:solidFill>
                      <a:schemeClr val="tx1"/>
                    </a:solidFill>
                    <a:effectLst/>
                    <a:latin typeface="+mn-lt"/>
                    <a:ea typeface="+mn-ea"/>
                    <a:cs typeface="+mn-cs"/>
                  </a:rPr>
                  <a:t>cuspy</a:t>
                </a:r>
                <a:r>
                  <a:rPr kumimoji="1" lang="en" altLang="ja-JP" sz="1200" b="0" i="1" u="none" strike="noStrike" kern="1200" dirty="0">
                    <a:solidFill>
                      <a:schemeClr val="tx1"/>
                    </a:solidFill>
                    <a:effectLst/>
                    <a:latin typeface="+mn-lt"/>
                    <a:ea typeface="+mn-ea"/>
                    <a:cs typeface="+mn-cs"/>
                  </a:rPr>
                  <a:t> profiles</a:t>
                </a:r>
                <a:r>
                  <a:rPr kumimoji="1" lang="en" altLang="ja-JP" sz="1200" b="0" i="0" u="none" strike="noStrike" kern="1200" dirty="0">
                    <a:solidFill>
                      <a:schemeClr val="tx1"/>
                    </a:solidFill>
                    <a:effectLst/>
                    <a:latin typeface="+mn-lt"/>
                    <a:ea typeface="+mn-ea"/>
                    <a:cs typeface="+mn-cs"/>
                  </a:rPr>
                  <a:t> under the standard Cold Dark Matter (CDM) scenario lie on the </a:t>
                </a:r>
                <a:r>
                  <a:rPr kumimoji="1" lang="en" altLang="ja-JP" sz="1200" b="1" i="0" u="none" strike="noStrike" kern="1200" dirty="0">
                    <a:solidFill>
                      <a:schemeClr val="tx1"/>
                    </a:solidFill>
                    <a:effectLst/>
                    <a:latin typeface="+mn-lt"/>
                    <a:ea typeface="+mn-ea"/>
                    <a:cs typeface="+mn-cs"/>
                  </a:rPr>
                  <a:t>orange surface</a:t>
                </a:r>
                <a:r>
                  <a:rPr kumimoji="1" lang="en" altLang="ja-JP" sz="1200" b="0" i="0" u="none" strike="noStrike" kern="1200" dirty="0">
                    <a:solidFill>
                      <a:schemeClr val="tx1"/>
                    </a:solidFill>
                    <a:effectLst/>
                    <a:latin typeface="+mn-lt"/>
                    <a:ea typeface="+mn-ea"/>
                    <a:cs typeface="+mn-cs"/>
                  </a:rPr>
                  <a:t>.</a:t>
                </a:r>
                <a:br>
                  <a:rPr kumimoji="1" lang="en" altLang="ja-JP" sz="1200" b="0" i="0" u="none" strike="noStrike" kern="1200" dirty="0">
                    <a:solidFill>
                      <a:schemeClr val="tx1"/>
                    </a:solidFill>
                    <a:effectLst/>
                    <a:latin typeface="+mn-lt"/>
                    <a:ea typeface="+mn-ea"/>
                    <a:cs typeface="+mn-cs"/>
                  </a:rPr>
                </a:br>
                <a:r>
                  <a:rPr kumimoji="1" lang="en" altLang="ja-JP" sz="1200" b="0" i="0" u="none" strike="noStrike" kern="1200" dirty="0">
                    <a:solidFill>
                      <a:schemeClr val="tx1"/>
                    </a:solidFill>
                    <a:effectLst/>
                    <a:latin typeface="+mn-lt"/>
                    <a:ea typeface="+mn-ea"/>
                    <a:cs typeface="+mn-cs"/>
                  </a:rPr>
                  <a:t>After undergoing a cusp–core transition, they fall onto a </a:t>
                </a:r>
                <a:r>
                  <a:rPr kumimoji="1" lang="en" altLang="ja-JP" sz="1200" b="1" i="0" u="none" strike="noStrike" kern="1200" dirty="0">
                    <a:solidFill>
                      <a:schemeClr val="tx1"/>
                    </a:solidFill>
                    <a:effectLst/>
                    <a:latin typeface="+mn-lt"/>
                    <a:ea typeface="+mn-ea"/>
                    <a:cs typeface="+mn-cs"/>
                  </a:rPr>
                  <a:t>lower surface</a:t>
                </a:r>
                <a:r>
                  <a:rPr kumimoji="1" lang="en" altLang="ja-JP" sz="1200" b="0" i="0" u="none" strike="noStrike" kern="1200" dirty="0">
                    <a:solidFill>
                      <a:schemeClr val="tx1"/>
                    </a:solidFill>
                    <a:effectLst/>
                    <a:latin typeface="+mn-lt"/>
                    <a:ea typeface="+mn-ea"/>
                    <a:cs typeface="+mn-cs"/>
                  </a:rPr>
                  <a:t>, representing the cored population.</a:t>
                </a:r>
              </a:p>
              <a:p>
                <a:r>
                  <a:rPr kumimoji="1" lang="en" altLang="ja-JP" sz="1200" b="0" i="0" u="none" strike="noStrike" kern="1200" dirty="0">
                    <a:solidFill>
                      <a:schemeClr val="tx1"/>
                    </a:solidFill>
                    <a:effectLst/>
                    <a:latin typeface="+mn-lt"/>
                    <a:ea typeface="+mn-ea"/>
                    <a:cs typeface="+mn-cs"/>
                  </a:rPr>
                  <a:t>As in the previous analysis, the </a:t>
                </a:r>
                <a:r>
                  <a:rPr kumimoji="1" lang="en" altLang="ja-JP" sz="1200" b="1" i="0" u="none" strike="noStrike" kern="1200" dirty="0">
                    <a:solidFill>
                      <a:schemeClr val="tx1"/>
                    </a:solidFill>
                    <a:effectLst/>
                    <a:latin typeface="+mn-lt"/>
                    <a:ea typeface="+mn-ea"/>
                    <a:cs typeface="+mn-cs"/>
                  </a:rPr>
                  <a:t>dark green surface</a:t>
                </a:r>
                <a:r>
                  <a:rPr kumimoji="1" lang="en" altLang="ja-JP" sz="1200" b="0" i="0" u="none" strike="noStrike" kern="1200" dirty="0">
                    <a:solidFill>
                      <a:schemeClr val="tx1"/>
                    </a:solidFill>
                    <a:effectLst/>
                    <a:latin typeface="+mn-lt"/>
                    <a:ea typeface="+mn-ea"/>
                    <a:cs typeface="+mn-cs"/>
                  </a:rPr>
                  <a:t> corresponds to the cusp–core transition model assuming </a:t>
                </a:r>
                <a:r>
                  <a:rPr kumimoji="1" lang="en" altLang="ja-JP" sz="1200" b="0" i="1" u="none" strike="noStrike" kern="1200" dirty="0">
                    <a:solidFill>
                      <a:schemeClr val="tx1"/>
                    </a:solidFill>
                    <a:effectLst/>
                    <a:latin typeface="+mn-lt"/>
                    <a:ea typeface="+mn-ea"/>
                    <a:cs typeface="+mn-cs"/>
                  </a:rPr>
                  <a:t>mass conservation</a:t>
                </a:r>
                <a:r>
                  <a:rPr kumimoji="1" lang="en" altLang="ja-JP" sz="1200" b="0" i="0" u="none" strike="noStrike" kern="1200" dirty="0">
                    <a:solidFill>
                      <a:schemeClr val="tx1"/>
                    </a:solidFill>
                    <a:effectLst/>
                    <a:latin typeface="+mn-lt"/>
                    <a:ea typeface="+mn-ea"/>
                    <a:cs typeface="+mn-cs"/>
                  </a:rPr>
                  <a:t>, while the </a:t>
                </a:r>
                <a:r>
                  <a:rPr kumimoji="1" lang="en" altLang="ja-JP" sz="1200" b="1" i="0" u="none" strike="noStrike" kern="1200" dirty="0">
                    <a:solidFill>
                      <a:schemeClr val="tx1"/>
                    </a:solidFill>
                    <a:effectLst/>
                    <a:latin typeface="+mn-lt"/>
                    <a:ea typeface="+mn-ea"/>
                    <a:cs typeface="+mn-cs"/>
                  </a:rPr>
                  <a:t>light green surface</a:t>
                </a:r>
                <a:r>
                  <a:rPr kumimoji="1" lang="en" altLang="ja-JP" sz="1200" b="0" i="0" u="none" strike="noStrike" kern="1200" dirty="0">
                    <a:solidFill>
                      <a:schemeClr val="tx1"/>
                    </a:solidFill>
                    <a:effectLst/>
                    <a:latin typeface="+mn-lt"/>
                    <a:ea typeface="+mn-ea"/>
                    <a:cs typeface="+mn-cs"/>
                  </a:rPr>
                  <a:t> includes the effect of </a:t>
                </a:r>
                <a:r>
                  <a:rPr kumimoji="1" lang="en" altLang="ja-JP" sz="1200" b="0" i="1" u="none" strike="noStrike" kern="1200" dirty="0">
                    <a:solidFill>
                      <a:schemeClr val="tx1"/>
                    </a:solidFill>
                    <a:effectLst/>
                    <a:latin typeface="+mn-lt"/>
                    <a:ea typeface="+mn-ea"/>
                    <a:cs typeface="+mn-cs"/>
                  </a:rPr>
                  <a:t>mass loss</a:t>
                </a:r>
                <a:r>
                  <a:rPr kumimoji="1" lang="en" altLang="ja-JP" sz="1200" b="0" i="0" u="none" strike="noStrike" kern="1200" dirty="0">
                    <a:solidFill>
                      <a:schemeClr val="tx1"/>
                    </a:solidFill>
                    <a:effectLst/>
                    <a:latin typeface="+mn-lt"/>
                    <a:ea typeface="+mn-ea"/>
                    <a:cs typeface="+mn-cs"/>
                  </a:rPr>
                  <a:t> during the transition.</a:t>
                </a:r>
              </a:p>
              <a:p>
                <a:r>
                  <a:rPr kumimoji="1" lang="en" altLang="ja-JP" sz="1200" b="0" i="0" u="none" strike="noStrike" kern="1200" dirty="0">
                    <a:solidFill>
                      <a:schemeClr val="tx1"/>
                    </a:solidFill>
                    <a:effectLst/>
                    <a:latin typeface="+mn-lt"/>
                    <a:ea typeface="+mn-ea"/>
                    <a:cs typeface="+mn-cs"/>
                  </a:rPr>
                  <a:t>Since this 3D space is somewhat complex to interpret at once, I will now walk through the results </a:t>
                </a:r>
                <a:r>
                  <a:rPr kumimoji="1" lang="en" altLang="ja-JP" sz="1200" b="1" i="0" u="none" strike="noStrike" kern="1200" dirty="0">
                    <a:solidFill>
                      <a:schemeClr val="tx1"/>
                    </a:solidFill>
                    <a:effectLst/>
                    <a:latin typeface="+mn-lt"/>
                    <a:ea typeface="+mn-ea"/>
                    <a:cs typeface="+mn-cs"/>
                  </a:rPr>
                  <a:t>plane by plane</a:t>
                </a:r>
                <a:r>
                  <a:rPr kumimoji="1" lang="en" altLang="ja-JP" sz="1200" b="0" i="0" u="none" strike="noStrike" kern="1200" dirty="0">
                    <a:solidFill>
                      <a:schemeClr val="tx1"/>
                    </a:solidFill>
                    <a:effectLst/>
                    <a:latin typeface="+mn-lt"/>
                    <a:ea typeface="+mn-ea"/>
                    <a:cs typeface="+mn-cs"/>
                  </a:rPr>
                  <a:t>, explaining the physical implications of each projection.</a:t>
                </a:r>
              </a:p>
              <a:p>
                <a:endParaRPr kumimoji="1" lang="en-US" altLang="ja-JP" dirty="0"/>
              </a:p>
              <a:p>
                <a:endParaRPr kumimoji="1" lang="en-US" altLang="ja-JP" dirty="0"/>
              </a:p>
              <a:p>
                <a:endParaRPr kumimoji="1" lang="en-US" altLang="ja-JP" dirty="0"/>
              </a:p>
              <a:p>
                <a:r>
                  <a:rPr kumimoji="1" lang="ja-JP" altLang="en-US" dirty="0"/>
                  <a:t>続いて、ビリアル質量、恒星質量、</a:t>
                </a:r>
                <a14:m>
                  <m:oMath xmlns:m="http://schemas.openxmlformats.org/officeDocument/2006/math">
                    <m:r>
                      <m:rPr>
                        <m:sty m:val="p"/>
                      </m:rPr>
                      <a:rPr lang="en-US" altLang="ja-JP" sz="1200" i="1" smtClean="0">
                        <a:latin typeface="Cambria Math" panose="02040503050406030204" pitchFamily="18" charset="0"/>
                      </a:rPr>
                      <m:t>c</m:t>
                    </m:r>
                    <m:r>
                      <m:rPr>
                        <m:sty m:val="p"/>
                      </m:rPr>
                      <a:rPr kumimoji="1" lang="en-US" altLang="ja-JP" sz="1200" b="0" i="0" smtClean="0">
                        <a:latin typeface="Cambria Math" panose="02040503050406030204" pitchFamily="18" charset="0"/>
                      </a:rPr>
                      <m:t>haracteric</m:t>
                    </m:r>
                    <m:r>
                      <a:rPr kumimoji="1" lang="en-US" altLang="ja-JP" sz="1200" b="0" i="0" smtClean="0">
                        <a:latin typeface="Cambria Math" panose="02040503050406030204" pitchFamily="18" charset="0"/>
                      </a:rPr>
                      <m:t> </m:t>
                    </m:r>
                    <m:r>
                      <m:rPr>
                        <m:sty m:val="p"/>
                      </m:rPr>
                      <a:rPr kumimoji="1" lang="en-US" altLang="ja-JP" sz="1200" b="0" i="0" smtClean="0">
                        <a:latin typeface="Cambria Math" panose="02040503050406030204" pitchFamily="18" charset="0"/>
                      </a:rPr>
                      <m:t>surface</m:t>
                    </m:r>
                    <m:r>
                      <a:rPr kumimoji="1" lang="en-US" altLang="ja-JP" sz="1200" b="0" i="0" smtClean="0">
                        <a:latin typeface="Cambria Math" panose="02040503050406030204" pitchFamily="18" charset="0"/>
                      </a:rPr>
                      <m:t> </m:t>
                    </m:r>
                    <m:r>
                      <m:rPr>
                        <m:sty m:val="p"/>
                      </m:rPr>
                      <a:rPr kumimoji="1" lang="en-US" altLang="ja-JP" sz="1200" b="0" i="0" smtClean="0">
                        <a:latin typeface="Cambria Math" panose="02040503050406030204" pitchFamily="18" charset="0"/>
                      </a:rPr>
                      <m:t>dencity</m:t>
                    </m:r>
                    <m:r>
                      <a:rPr kumimoji="1" lang="en-US" altLang="ja-JP" sz="1200" b="0" i="0" smtClean="0">
                        <a:latin typeface="Cambria Math" panose="02040503050406030204" pitchFamily="18" charset="0"/>
                      </a:rPr>
                      <m:t> </m:t>
                    </m:r>
                  </m:oMath>
                </a14:m>
                <a:r>
                  <a:rPr kumimoji="1" lang="ja-JP" altLang="en-US" dirty="0"/>
                  <a:t>の３パラメータ空間で観測データと比較します。</a:t>
                </a:r>
                <a:endParaRPr kumimoji="1" lang="en-US" altLang="ja-JP" dirty="0"/>
              </a:p>
              <a:p>
                <a:r>
                  <a:rPr kumimoji="1" lang="ja-JP" altLang="en-US" dirty="0"/>
                  <a:t>ここで、より観測可能な物理量に近づけるために、ビリアル質量から最大回転速度にパラメータ変換をしています。</a:t>
                </a:r>
                <a:endParaRPr kumimoji="1" lang="en-US" altLang="ja-JP" dirty="0"/>
              </a:p>
              <a:p>
                <a:r>
                  <a:rPr kumimoji="1" lang="ja-JP" altLang="en-US" dirty="0"/>
                  <a:t>この図において、</a:t>
                </a:r>
                <a:r>
                  <a:rPr kumimoji="1" lang="en-US" altLang="ja-JP" dirty="0"/>
                  <a:t>CDM</a:t>
                </a:r>
                <a:r>
                  <a:rPr kumimoji="1" lang="ja-JP" altLang="en-US" dirty="0"/>
                  <a:t>に基づいて生まれたカスプ型のハローはオレンジの平面上に位置します。その後、カスプコア遷移したものが下のコア平面に落ちると言うことになります。</a:t>
                </a:r>
                <a:endParaRPr kumimoji="1" lang="en-US" altLang="ja-JP" dirty="0"/>
              </a:p>
              <a:p>
                <a:r>
                  <a:rPr kumimoji="1" lang="ja-JP" altLang="en-US" dirty="0"/>
                  <a:t>これまでと同様に、濃い緑の平面は質量保存のカスプコア遷移モデル、薄い緑の平面は質量損失の場合のカスプコア遷移モデルを使用しています。</a:t>
                </a:r>
                <a:endParaRPr kumimoji="1" lang="en-US" altLang="ja-JP" dirty="0"/>
              </a:p>
              <a:p>
                <a:endParaRPr kumimoji="1" lang="en-US" altLang="ja-JP" dirty="0"/>
              </a:p>
              <a:p>
                <a:r>
                  <a:rPr kumimoji="1" lang="ja-JP" altLang="en-US" dirty="0"/>
                  <a:t>３次元だと複雑なので、３つの平面ごとにお話ししていきます。</a:t>
                </a:r>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r>
                  <a:rPr kumimoji="1" lang="en-US" altLang="ja-JP" dirty="0"/>
                  <a:t>Q</a:t>
                </a:r>
                <a:r>
                  <a:rPr kumimoji="1" lang="ja-JP" altLang="en-US" dirty="0"/>
                  <a:t>：遷移質量（ハロー）はエネルギー変換効率によって決まっている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Q</a:t>
                </a:r>
                <a:r>
                  <a:rPr kumimoji="1" lang="ja-JP" altLang="en-US" dirty="0"/>
                  <a:t>：遷移領域（どこがカスプとコアの切り替わりなのか）は各ハローの内部構造（星形成率）の違いを表している</a:t>
                </a:r>
                <a:endParaRPr kumimoji="1" lang="en-US" altLang="ja-JP" dirty="0"/>
              </a:p>
              <a:p>
                <a:r>
                  <a:rPr kumimoji="1" lang="ja-JP" altLang="en-US" dirty="0"/>
                  <a:t>臨界ハロー質量はエネルギー変換効率と星形成効率によってきまる</a:t>
                </a:r>
                <a:endParaRPr kumimoji="1" lang="en-US" altLang="ja-JP" dirty="0"/>
              </a:p>
              <a:p>
                <a:r>
                  <a:rPr kumimoji="1" lang="ja-JP" altLang="en-US" dirty="0"/>
                  <a:t>遷移領域の</a:t>
                </a:r>
                <a:r>
                  <a:rPr kumimoji="1" lang="en-US" altLang="ja-JP" dirty="0"/>
                  <a:t>Σ</a:t>
                </a:r>
                <a:r>
                  <a:rPr kumimoji="1" lang="ja-JP" altLang="en-US" dirty="0"/>
                  <a:t>の広がりは、各ハローの内部構造（星形成率）の違いを表している</a:t>
                </a:r>
                <a:endParaRPr kumimoji="1" lang="en-US" altLang="ja-JP" dirty="0"/>
              </a:p>
              <a:p>
                <a:endParaRPr kumimoji="1" lang="en-US" altLang="ja-JP" dirty="0"/>
              </a:p>
              <a:p>
                <a:r>
                  <a:rPr kumimoji="1" lang="en-US" altLang="ja-JP" dirty="0"/>
                  <a:t>Σ</a:t>
                </a:r>
                <a:r>
                  <a:rPr kumimoji="1" lang="ja-JP" altLang="en-US" dirty="0"/>
                  <a:t>がカスプとコアの中間にあるような天体は何</a:t>
                </a:r>
                <a:endParaRPr kumimoji="1" lang="en-US" altLang="ja-JP" dirty="0"/>
              </a:p>
              <a:p>
                <a:r>
                  <a:rPr kumimoji="1" lang="ja-JP" altLang="en-US" dirty="0"/>
                  <a:t>⇒このモデルはカスプとコアの二択のみを考えているけど、実際は</a:t>
                </a:r>
                <a:r>
                  <a:rPr kumimoji="1" lang="en-US" altLang="ja-JP" dirty="0"/>
                  <a:t>NFW</a:t>
                </a:r>
                <a:r>
                  <a:rPr kumimoji="1" lang="ja-JP" altLang="en-US" dirty="0"/>
                  <a:t>と</a:t>
                </a:r>
                <a:r>
                  <a:rPr kumimoji="1" lang="en-US" altLang="ja-JP" dirty="0"/>
                  <a:t>BKT</a:t>
                </a:r>
                <a:r>
                  <a:rPr kumimoji="1" lang="ja-JP" altLang="en-US" dirty="0"/>
                  <a:t>の中間的なプロファイルを持つハローも存在していてよいはず。</a:t>
                </a:r>
                <a:endParaRPr kumimoji="1" lang="en-US" altLang="ja-JP" dirty="0"/>
              </a:p>
              <a:p>
                <a:r>
                  <a:rPr kumimoji="1" lang="ja-JP" altLang="en-US" dirty="0"/>
                  <a:t>　実際観測データを見るとそのような天体も見られる。今後、中心密度がカスプからコアに連続的に変化するようなモデルを考えたい。</a:t>
                </a:r>
                <a:endParaRPr kumimoji="1" lang="en-US" altLang="ja-JP" dirty="0"/>
              </a:p>
              <a:p>
                <a:r>
                  <a:rPr kumimoji="1" lang="ja-JP" altLang="en-US" dirty="0"/>
                  <a:t>エネルギー変換効率や星形成効率と絡めて、　観測データと比較検討したい</a:t>
                </a:r>
                <a:endParaRPr kumimoji="1" lang="en-US" altLang="ja-JP" dirty="0"/>
              </a:p>
              <a:p>
                <a:endParaRPr kumimoji="1" lang="en-US" altLang="ja-JP" dirty="0"/>
              </a:p>
              <a:p>
                <a:r>
                  <a:rPr kumimoji="1" lang="ja-JP" altLang="en-US" dirty="0"/>
                  <a:t>エネルギー変換効率は星形成効率に関連しそう（短いタイムスケールでたくさん爆発した方が瞬間的にたくさんエネルギーが得られる⇒ポテンシャルを変化させやすい）</a:t>
                </a:r>
                <a:endParaRPr kumimoji="1" lang="en-US" altLang="ja-JP" dirty="0"/>
              </a:p>
              <a:p>
                <a:endParaRPr kumimoji="1" lang="en-US" altLang="ja-JP" dirty="0"/>
              </a:p>
              <a:p>
                <a:r>
                  <a:rPr kumimoji="1" lang="ja-JP" altLang="en-US" dirty="0"/>
                  <a:t>星形成率（単位時間あたりに作られる星の質量）</a:t>
                </a:r>
                <a:endParaRPr kumimoji="1" lang="en-US" altLang="ja-JP" dirty="0"/>
              </a:p>
              <a:p>
                <a:r>
                  <a:rPr kumimoji="1" lang="ja-JP" altLang="en-US" dirty="0"/>
                  <a:t>星形成効率（ガス質量に対して、そのうち星になった質量の割合）</a:t>
                </a:r>
                <a:endParaRPr kumimoji="1" lang="en-US" altLang="ja-JP" dirty="0"/>
              </a:p>
              <a:p>
                <a:endParaRPr kumimoji="1" lang="en-US" altLang="ja-JP" dirty="0"/>
              </a:p>
              <a:p>
                <a:r>
                  <a:rPr kumimoji="1" lang="en-US" altLang="ja-JP" dirty="0"/>
                  <a:t>Tully-Fisher-relation:3.7~4</a:t>
                </a:r>
                <a:r>
                  <a:rPr kumimoji="1" lang="ja-JP" altLang="en-US" dirty="0"/>
                  <a:t>乗くらい⇒　</a:t>
                </a:r>
                <a:r>
                  <a:rPr kumimoji="1" lang="en-US" altLang="ja-JP" dirty="0"/>
                  <a:t>M200</a:t>
                </a:r>
                <a:r>
                  <a:rPr kumimoji="1" lang="ja-JP" altLang="en-US" dirty="0"/>
                  <a:t>の</a:t>
                </a:r>
                <a:r>
                  <a:rPr kumimoji="1" lang="en-US" altLang="ja-JP" dirty="0"/>
                  <a:t>5/3~1.7</a:t>
                </a:r>
                <a:r>
                  <a:rPr kumimoji="1" lang="ja-JP" altLang="en-US" dirty="0"/>
                  <a:t>乗⇒５乗</a:t>
                </a:r>
                <a:endParaRPr kumimoji="1" lang="en-US" altLang="ja-JP" dirty="0"/>
              </a:p>
              <a:p>
                <a:r>
                  <a:rPr kumimoji="1" lang="ja-JP" altLang="en-US" dirty="0"/>
                  <a:t>⇒これは銀河</a:t>
                </a:r>
                <a:endParaRPr kumimoji="1" lang="en-US" altLang="ja-JP" dirty="0"/>
              </a:p>
              <a:p>
                <a:r>
                  <a:rPr kumimoji="1" lang="ja-JP" altLang="en-US" dirty="0"/>
                  <a:t>楕円銀河：</a:t>
                </a:r>
                <a:r>
                  <a:rPr kumimoji="1" lang="en-US" altLang="ja-JP" dirty="0" err="1"/>
                  <a:t>faber&amp;Jackson</a:t>
                </a:r>
                <a:r>
                  <a:rPr kumimoji="1" lang="en-US" altLang="ja-JP" dirty="0"/>
                  <a:t> relation </a:t>
                </a:r>
                <a:r>
                  <a:rPr kumimoji="1" lang="ja-JP" altLang="en-US" dirty="0"/>
                  <a:t>⇒　楕円銀河の</a:t>
                </a:r>
                <a:endParaRPr kumimoji="1" lang="en-US" altLang="ja-JP" dirty="0"/>
              </a:p>
              <a:p>
                <a:endParaRPr kumimoji="1" lang="en-US" altLang="ja-JP" dirty="0"/>
              </a:p>
              <a:p>
                <a:endParaRPr kumimoji="1" lang="en-US" altLang="ja-JP" dirty="0"/>
              </a:p>
              <a:p>
                <a:r>
                  <a:rPr lang="ja-JP" altLang="en-US" sz="1200" dirty="0"/>
                  <a:t>③の図から、</a:t>
                </a:r>
                <a:r>
                  <a:rPr lang="en-US" altLang="ja-JP" sz="1200" dirty="0"/>
                  <a:t>2</a:t>
                </a:r>
                <a:r>
                  <a:rPr lang="ja-JP" altLang="en-US" sz="1200" dirty="0"/>
                  <a:t>方向の散らばりを考える</a:t>
                </a:r>
                <a:endParaRPr lang="en-US" altLang="ja-JP" sz="1200" dirty="0"/>
              </a:p>
              <a:p>
                <a:r>
                  <a:rPr lang="en-US" altLang="ja-JP" sz="1200" dirty="0"/>
                  <a:t>1)</a:t>
                </a:r>
                <a:r>
                  <a:rPr lang="ja-JP" altLang="en-US" sz="1200" dirty="0"/>
                  <a:t>遷移先がどこか</a:t>
                </a:r>
                <a:r>
                  <a:rPr lang="en-US" altLang="ja-JP" sz="1200" dirty="0"/>
                  <a:t>(</a:t>
                </a:r>
                <a:r>
                  <a:rPr lang="en-US" altLang="ja-JP" sz="1200" dirty="0" err="1"/>
                  <a:t>BKTcore</a:t>
                </a:r>
                <a:r>
                  <a:rPr lang="ja-JP" altLang="en-US" sz="1200" dirty="0"/>
                  <a:t>とは限らない</a:t>
                </a:r>
                <a:r>
                  <a:rPr lang="en-US" altLang="ja-JP" sz="1200" dirty="0"/>
                  <a:t>)Σ</a:t>
                </a:r>
                <a:r>
                  <a:rPr lang="ja-JP" altLang="en-US" sz="1200" dirty="0"/>
                  <a:t>方向での散らばり</a:t>
                </a:r>
                <a:r>
                  <a:rPr lang="en-US" altLang="ja-JP" sz="1200" dirty="0"/>
                  <a:t>(</a:t>
                </a:r>
                <a:r>
                  <a:rPr lang="ja-JP" altLang="en-US" sz="1200" dirty="0"/>
                  <a:t>密度</a:t>
                </a:r>
                <a:r>
                  <a:rPr lang="en-US" altLang="ja-JP" sz="1200" dirty="0"/>
                  <a:t>profile</a:t>
                </a:r>
                <a:r>
                  <a:rPr lang="ja-JP" altLang="en-US" sz="1200" dirty="0"/>
                  <a:t>の多様性</a:t>
                </a:r>
                <a:r>
                  <a:rPr lang="en-US" altLang="ja-JP" sz="1200" dirty="0"/>
                  <a:t>)</a:t>
                </a:r>
              </a:p>
              <a:p>
                <a:r>
                  <a:rPr lang="ja-JP" altLang="en-US" sz="1200" dirty="0"/>
                  <a:t>⇒今後モデルを拡張</a:t>
                </a:r>
                <a:r>
                  <a:rPr lang="en-US" altLang="ja-JP" sz="1200" dirty="0"/>
                  <a:t>(</a:t>
                </a:r>
                <a:r>
                  <a:rPr lang="ja-JP" altLang="en-US" sz="1200" dirty="0"/>
                  <a:t>中心のべきが連続的に変化できるようなもの</a:t>
                </a:r>
                <a:r>
                  <a:rPr lang="en-US" altLang="ja-JP" sz="1200" dirty="0"/>
                  <a:t>)</a:t>
                </a:r>
              </a:p>
              <a:p>
                <a:endParaRPr lang="en-US" altLang="ja-JP" sz="1200" dirty="0"/>
              </a:p>
              <a:p>
                <a:r>
                  <a:rPr lang="en-US" altLang="ja-JP" sz="1200" dirty="0"/>
                  <a:t>2)</a:t>
                </a:r>
                <a:r>
                  <a:rPr lang="ja-JP" altLang="en-US" sz="1200" dirty="0"/>
                  <a:t>どこで遷移が起こるのかという</a:t>
                </a:r>
                <a:r>
                  <a:rPr lang="en-US" altLang="ja-JP" sz="1200" dirty="0"/>
                  <a:t>Vmax</a:t>
                </a:r>
                <a:r>
                  <a:rPr lang="ja-JP" altLang="en-US" sz="1200" dirty="0"/>
                  <a:t>方向での散らばり</a:t>
                </a:r>
                <a:endParaRPr lang="en-US" altLang="ja-JP" sz="1200" dirty="0"/>
              </a:p>
              <a:p>
                <a:r>
                  <a:rPr kumimoji="1" lang="ja-JP" altLang="en-US" sz="1200" dirty="0"/>
                  <a:t>⇒遷移領域に多い</a:t>
                </a:r>
                <a:r>
                  <a:rPr kumimoji="1" lang="en-US" altLang="ja-JP" sz="1200" dirty="0"/>
                  <a:t>SPARC</a:t>
                </a:r>
                <a:r>
                  <a:rPr kumimoji="1" lang="ja-JP" altLang="en-US" sz="1200" dirty="0"/>
                  <a:t>に限ると①で</a:t>
                </a:r>
                <a:r>
                  <a:rPr kumimoji="1" lang="en-US" altLang="ja-JP" sz="1200" dirty="0" err="1"/>
                  <a:t>Mstar</a:t>
                </a:r>
                <a:r>
                  <a:rPr kumimoji="1" lang="ja-JP" altLang="en-US" sz="1200" dirty="0"/>
                  <a:t>が</a:t>
                </a:r>
                <a:r>
                  <a:rPr kumimoji="1" lang="en-US" altLang="ja-JP" sz="1200" dirty="0"/>
                  <a:t>1</a:t>
                </a:r>
                <a:r>
                  <a:rPr kumimoji="1" lang="ja-JP" altLang="en-US" sz="1200" dirty="0"/>
                  <a:t>桁くらい分散がある⇒星形成効率</a:t>
                </a:r>
                <a:endParaRPr kumimoji="1" lang="en-US" altLang="ja-JP" sz="1200" dirty="0"/>
              </a:p>
              <a:p>
                <a:r>
                  <a:rPr kumimoji="1" lang="ja-JP" altLang="en-US" sz="1200" dirty="0"/>
                  <a:t>②で見ると同じ</a:t>
                </a:r>
                <a:r>
                  <a:rPr kumimoji="1" lang="en-US" altLang="ja-JP" sz="1200" dirty="0"/>
                  <a:t>M200</a:t>
                </a:r>
                <a:r>
                  <a:rPr kumimoji="1" lang="ja-JP" altLang="en-US" sz="1200" dirty="0"/>
                  <a:t>でも星形成効率の多様性がある⇒</a:t>
                </a:r>
                <a:r>
                  <a:rPr kumimoji="1" lang="en-US" altLang="ja-JP" sz="1200" dirty="0"/>
                  <a:t>SNII</a:t>
                </a:r>
                <a:r>
                  <a:rPr kumimoji="1" lang="ja-JP" altLang="en-US" sz="1200" dirty="0"/>
                  <a:t>エネルギーの違い</a:t>
                </a:r>
                <a:endParaRPr kumimoji="1" lang="en-US" altLang="ja-JP" sz="1200" dirty="0"/>
              </a:p>
              <a:p>
                <a:r>
                  <a:rPr kumimoji="1" lang="ja-JP" altLang="en-US" sz="1200" dirty="0"/>
                  <a:t>⇒</a:t>
                </a:r>
                <a:r>
                  <a:rPr kumimoji="1" lang="en-US" altLang="ja-JP" sz="1200" dirty="0"/>
                  <a:t>ε</a:t>
                </a:r>
                <a:r>
                  <a:rPr kumimoji="1" lang="ja-JP" altLang="en-US" sz="1200" dirty="0"/>
                  <a:t>を固定しても得るエネルギーが異なるので遷移する場合とできない場合がある</a:t>
                </a:r>
                <a:endParaRPr kumimoji="1" lang="en-US" altLang="ja-JP" sz="1200" dirty="0"/>
              </a:p>
              <a:p>
                <a:r>
                  <a:rPr kumimoji="1" lang="ja-JP" altLang="en-US" sz="1200" dirty="0"/>
                  <a:t>⇒</a:t>
                </a:r>
                <a:r>
                  <a:rPr kumimoji="1" lang="en-US" altLang="ja-JP" sz="1200" dirty="0"/>
                  <a:t>cc</a:t>
                </a:r>
                <a:r>
                  <a:rPr kumimoji="1" lang="ja-JP" altLang="en-US" sz="1200" dirty="0"/>
                  <a:t>遷移するハロー質量は多様性がある</a:t>
                </a:r>
                <a:endParaRPr kumimoji="1" lang="en-US" altLang="ja-JP" sz="1200" dirty="0"/>
              </a:p>
              <a:p>
                <a:r>
                  <a:rPr lang="ja-JP" altLang="en-US" sz="1200" dirty="0"/>
                  <a:t>逆に</a:t>
                </a:r>
                <a:r>
                  <a:rPr lang="en-US" altLang="ja-JP" sz="1200" dirty="0" err="1"/>
                  <a:t>Mstar,crit</a:t>
                </a:r>
                <a:r>
                  <a:rPr lang="ja-JP" altLang="en-US" sz="1200" dirty="0"/>
                  <a:t>を固定したとき（</a:t>
                </a:r>
                <a:r>
                  <a:rPr lang="en-US" altLang="ja-JP" sz="1200" dirty="0"/>
                  <a:t>ε</a:t>
                </a:r>
                <a:r>
                  <a:rPr lang="ja-JP" altLang="en-US" sz="1200" dirty="0"/>
                  <a:t>を固定）</a:t>
                </a:r>
                <a:r>
                  <a:rPr lang="en-US" altLang="ja-JP" sz="1200" dirty="0"/>
                  <a:t>Vmax(M200)</a:t>
                </a:r>
                <a:r>
                  <a:rPr lang="ja-JP" altLang="en-US" sz="1200" dirty="0"/>
                  <a:t>にばらつきがあるのでどこで㏄遷移を起こすか</a:t>
                </a:r>
                <a:r>
                  <a:rPr lang="en-US" altLang="ja-JP" sz="1200" dirty="0"/>
                  <a:t>(</a:t>
                </a:r>
                <a:r>
                  <a:rPr lang="ja-JP" altLang="en-US" sz="1200" dirty="0"/>
                  <a:t>どこで落ちるか</a:t>
                </a:r>
                <a:r>
                  <a:rPr lang="en-US" altLang="ja-JP" sz="1200" dirty="0"/>
                  <a:t>)</a:t>
                </a:r>
                <a:r>
                  <a:rPr lang="ja-JP" altLang="en-US" sz="1200" dirty="0"/>
                  <a:t>はばらつきが生じる</a:t>
                </a:r>
                <a:endParaRPr lang="en-US" altLang="ja-JP" sz="1200" dirty="0"/>
              </a:p>
              <a:p>
                <a:endParaRPr kumimoji="1" lang="en-US" altLang="ja-JP" sz="1200" dirty="0"/>
              </a:p>
              <a:p>
                <a:endParaRPr kumimoji="1" lang="en-US" altLang="ja-JP" sz="1200" dirty="0"/>
              </a:p>
              <a:p>
                <a:r>
                  <a:rPr lang="ja-JP" altLang="en-US" sz="1200" dirty="0"/>
                  <a:t>①では</a:t>
                </a:r>
                <a:r>
                  <a:rPr lang="en-US" altLang="ja-JP" sz="1200" dirty="0"/>
                  <a:t>ε</a:t>
                </a:r>
                <a:r>
                  <a:rPr lang="ja-JP" altLang="en-US" sz="1200" dirty="0"/>
                  <a:t>が一定なように見える⇒</a:t>
                </a:r>
                <a:r>
                  <a:rPr lang="en-US" altLang="ja-JP" sz="1200" dirty="0">
                    <a:solidFill>
                      <a:srgbClr val="FF0000"/>
                    </a:solidFill>
                  </a:rPr>
                  <a:t>ε</a:t>
                </a:r>
                <a:r>
                  <a:rPr lang="ja-JP" altLang="en-US" sz="1200" dirty="0">
                    <a:solidFill>
                      <a:srgbClr val="FF0000"/>
                    </a:solidFill>
                  </a:rPr>
                  <a:t>をざっくり見積もる</a:t>
                </a:r>
                <a:endParaRPr lang="en-US" altLang="ja-JP" sz="1200" dirty="0">
                  <a:solidFill>
                    <a:srgbClr val="FF0000"/>
                  </a:solidFill>
                </a:endParaRPr>
              </a:p>
              <a:p>
                <a:endParaRPr kumimoji="1" lang="ja-JP" altLang="en-US" dirty="0"/>
              </a:p>
            </p:txBody>
          </p:sp>
        </mc:Choice>
        <mc:Fallback xmlns="">
          <p:sp>
            <p:nvSpPr>
              <p:cNvPr id="3" name="ノート プレースホルダー 2">
                <a:extLst>
                  <a:ext uri="{FF2B5EF4-FFF2-40B4-BE49-F238E27FC236}">
                    <a16:creationId xmlns:a16="http://schemas.microsoft.com/office/drawing/2014/main" id="{83DED211-166B-AB22-70AD-7472D9F6B233}"/>
                  </a:ext>
                </a:extLst>
              </p:cNvPr>
              <p:cNvSpPr>
                <a:spLocks noGrp="1"/>
              </p:cNvSpPr>
              <p:nvPr>
                <p:ph type="body" idx="1"/>
              </p:nvPr>
            </p:nvSpPr>
            <p:spPr/>
            <p:txBody>
              <a:bodyPr/>
              <a:lstStyle/>
              <a:p>
                <a:r>
                  <a:rPr kumimoji="0" lang="en-US" altLang="ja-JP" sz="1200" b="0" i="0">
                    <a:solidFill>
                      <a:srgbClr val="000000"/>
                    </a:solidFill>
                    <a:latin typeface="Cambria Math" panose="02040503050406030204" pitchFamily="18" charset="0"/>
                    <a:sym typeface="Lucida Grande"/>
                  </a:rPr>
                  <a:t>𝐵𝑒ℎ𝑟𝑜𝑜𝑧𝑖 </a:t>
                </a:r>
                <a:r>
                  <a:rPr kumimoji="0" lang="ja-JP" altLang="en-US" sz="1200" b="0" i="0">
                    <a:solidFill>
                      <a:srgbClr val="000000"/>
                    </a:solidFill>
                    <a:latin typeface="Cambria Math" panose="02040503050406030204" pitchFamily="18" charset="0"/>
                    <a:sym typeface="Lucida Grande"/>
                  </a:rPr>
                  <a:t>の</a:t>
                </a:r>
                <a:r>
                  <a:rPr kumimoji="0" lang="en-US" altLang="ja-JP" sz="1200" i="0">
                    <a:solidFill>
                      <a:srgbClr val="000000"/>
                    </a:solidFill>
                    <a:latin typeface="Cambria Math" panose="02040503050406030204" pitchFamily="18" charset="0"/>
                    <a:sym typeface="Lucida Grande"/>
                  </a:rPr>
                  <a:t> 𝑀_(</a:t>
                </a:r>
                <a:r>
                  <a:rPr lang="en-US" altLang="ja-JP" sz="1200" i="0">
                    <a:solidFill>
                      <a:prstClr val="black"/>
                    </a:solidFill>
                    <a:latin typeface="Cambria Math" panose="02040503050406030204" pitchFamily="18" charset="0"/>
                    <a:ea typeface="Cambria Math" panose="02040503050406030204" pitchFamily="18" charset="0"/>
                  </a:rPr>
                  <a:t>∗,𝑐𝑟𝑖𝑡</a:t>
                </a:r>
                <a:r>
                  <a:rPr kumimoji="0" lang="en-US" altLang="ja-JP" sz="1200" i="0">
                    <a:solidFill>
                      <a:srgbClr val="000000"/>
                    </a:solidFill>
                    <a:latin typeface="Cambria Math" panose="02040503050406030204" pitchFamily="18" charset="0"/>
                    <a:ea typeface="Cambria Math" panose="02040503050406030204" pitchFamily="18" charset="0"/>
                    <a:sym typeface="Lucida Grande"/>
                  </a:rPr>
                  <a:t>)∕</a:t>
                </a:r>
                <a:r>
                  <a:rPr kumimoji="0" lang="en-US" altLang="ja-JP" sz="1200" i="0">
                    <a:solidFill>
                      <a:srgbClr val="000000"/>
                    </a:solidFill>
                    <a:latin typeface="Cambria Math" panose="02040503050406030204" pitchFamily="18" charset="0"/>
                    <a:sym typeface="Lucida Grande"/>
                  </a:rPr>
                  <a:t>𝑀_200 </a:t>
                </a:r>
                <a:r>
                  <a:rPr kumimoji="1" lang="ja-JP" altLang="en-US" dirty="0"/>
                  <a:t> </a:t>
                </a:r>
                <a:r>
                  <a:rPr kumimoji="1" lang="en-US" altLang="ja-JP" dirty="0"/>
                  <a:t>-</a:t>
                </a:r>
                <a:r>
                  <a:rPr kumimoji="0" lang="en-US" altLang="ja-JP" sz="1200" b="0" i="0">
                    <a:solidFill>
                      <a:srgbClr val="000000"/>
                    </a:solidFill>
                    <a:latin typeface="Cambria Math" panose="02040503050406030204" pitchFamily="18" charset="0"/>
                    <a:sym typeface="Lucida Grande"/>
                  </a:rPr>
                  <a:t> </a:t>
                </a:r>
                <a:r>
                  <a:rPr kumimoji="0" lang="en-US" altLang="ja-JP" sz="1200" i="0">
                    <a:solidFill>
                      <a:srgbClr val="000000"/>
                    </a:solidFill>
                    <a:latin typeface="Cambria Math" panose="02040503050406030204" pitchFamily="18" charset="0"/>
                    <a:sym typeface="Lucida Grande"/>
                  </a:rPr>
                  <a:t>𝑀_200</a:t>
                </a:r>
                <a:r>
                  <a:rPr kumimoji="1" lang="ja-JP" altLang="en-US" dirty="0"/>
                  <a:t>のグラフもいれる</a:t>
                </a:r>
                <a:endParaRPr kumimoji="1" lang="en-US" altLang="ja-JP" dirty="0"/>
              </a:p>
              <a:p>
                <a:endParaRPr kumimoji="1" lang="en-US" altLang="ja-JP" dirty="0"/>
              </a:p>
              <a:p>
                <a:endParaRPr kumimoji="1" lang="ja-JP" altLang="en-US" dirty="0"/>
              </a:p>
            </p:txBody>
          </p:sp>
        </mc:Fallback>
      </mc:AlternateContent>
      <p:sp>
        <p:nvSpPr>
          <p:cNvPr id="4" name="スライド番号プレースホルダー 3">
            <a:extLst>
              <a:ext uri="{FF2B5EF4-FFF2-40B4-BE49-F238E27FC236}">
                <a16:creationId xmlns:a16="http://schemas.microsoft.com/office/drawing/2014/main" id="{25FD2DD2-274D-D07F-C802-074EA425D0C1}"/>
              </a:ext>
            </a:extLst>
          </p:cNvPr>
          <p:cNvSpPr>
            <a:spLocks noGrp="1"/>
          </p:cNvSpPr>
          <p:nvPr>
            <p:ph type="sldNum" sz="quarter" idx="5"/>
          </p:nvPr>
        </p:nvSpPr>
        <p:spPr/>
        <p:txBody>
          <a:bodyPr/>
          <a:lstStyle/>
          <a:p>
            <a:fld id="{9537F1F3-9666-4CCC-88EB-F2685F577512}" type="slidenum">
              <a:rPr kumimoji="1" lang="ja-JP" altLang="en-US" smtClean="0"/>
              <a:t>12</a:t>
            </a:fld>
            <a:endParaRPr kumimoji="1" lang="ja-JP" altLang="en-US"/>
          </a:p>
        </p:txBody>
      </p:sp>
    </p:spTree>
    <p:extLst>
      <p:ext uri="{BB962C8B-B14F-4D97-AF65-F5344CB8AC3E}">
        <p14:creationId xmlns:p14="http://schemas.microsoft.com/office/powerpoint/2010/main" val="510883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DFF7B-F230-B5AB-A8C1-24AA1189079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AEA4E92-E14E-3278-362F-B38ABDF733D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6258198-5BAE-45ED-F901-CACA9B80E50B}"/>
              </a:ext>
            </a:extLst>
          </p:cNvPr>
          <p:cNvSpPr>
            <a:spLocks noGrp="1"/>
          </p:cNvSpPr>
          <p:nvPr>
            <p:ph type="body" idx="1"/>
          </p:nvPr>
        </p:nvSpPr>
        <p:spPr/>
        <p:txBody>
          <a:bodyPr/>
          <a:lstStyle/>
          <a:p>
            <a:endParaRPr lang="en-US" altLang="ja-JP" dirty="0"/>
          </a:p>
          <a:p>
            <a:r>
              <a:rPr lang="en-US" altLang="ja-JP" dirty="0"/>
              <a:t>First, let us look at the stellar mass–Vmax plane.</a:t>
            </a:r>
            <a:br>
              <a:rPr lang="en-US" altLang="ja-JP" dirty="0"/>
            </a:br>
            <a:r>
              <a:rPr lang="en-US" altLang="ja-JP" dirty="0"/>
              <a:t>This plot is similar to the stellar to halo mass ratio diagram I showed earlier.</a:t>
            </a:r>
          </a:p>
          <a:p>
            <a:r>
              <a:rPr lang="en-US" altLang="ja-JP" dirty="0"/>
              <a:t>From this figure, we see that galaxy groups lie mostly in the forbidden region.</a:t>
            </a:r>
            <a:br>
              <a:rPr lang="en-US" altLang="ja-JP" dirty="0"/>
            </a:br>
            <a:r>
              <a:rPr lang="en-US" altLang="ja-JP" dirty="0"/>
              <a:t>Dwarf galaxies, on the other hand, are scattered around the transition boundary.</a:t>
            </a:r>
            <a:br>
              <a:rPr lang="en-US" altLang="ja-JP" dirty="0"/>
            </a:br>
            <a:r>
              <a:rPr lang="en-US" altLang="ja-JP" dirty="0"/>
              <a:t>Their distribution shows a wider spread.</a:t>
            </a:r>
          </a:p>
          <a:p>
            <a:r>
              <a:rPr lang="en-US" altLang="ja-JP" dirty="0"/>
              <a:t>The data also show something important.</a:t>
            </a:r>
            <a:br>
              <a:rPr lang="en-US" altLang="ja-JP" dirty="0"/>
            </a:br>
            <a:r>
              <a:rPr lang="en-US" altLang="ja-JP" dirty="0"/>
              <a:t>Even at fixed Vmax, stellar mass varies a lot.</a:t>
            </a:r>
            <a:br>
              <a:rPr lang="en-US" altLang="ja-JP" dirty="0"/>
            </a:br>
            <a:r>
              <a:rPr lang="en-US" altLang="ja-JP" dirty="0"/>
              <a:t>This means that star formation efficiency is diverse among galaxies.</a:t>
            </a:r>
          </a:p>
          <a:p>
            <a:pPr algn="l">
              <a:buNone/>
            </a:pPr>
            <a:r>
              <a:rPr lang="en" altLang="ja-JP" b="0" i="0" u="none" strike="noStrike" dirty="0">
                <a:solidFill>
                  <a:srgbClr val="000000"/>
                </a:solidFill>
                <a:effectLst/>
              </a:rPr>
              <a:t>---</a:t>
            </a:r>
          </a:p>
          <a:p>
            <a:pPr algn="l">
              <a:buNone/>
            </a:pPr>
            <a:endParaRPr lang="en" altLang="ja-JP" b="0" i="0" u="none" strike="noStrike" dirty="0">
              <a:solidFill>
                <a:srgbClr val="000000"/>
              </a:solidFill>
              <a:effectLst/>
            </a:endParaRPr>
          </a:p>
          <a:p>
            <a:pPr algn="l">
              <a:buNone/>
            </a:pPr>
            <a:endParaRPr lang="en" altLang="ja-JP" b="0" i="0" u="none" strike="noStrike" dirty="0">
              <a:solidFill>
                <a:srgbClr val="000000"/>
              </a:solidFill>
              <a:effectLst/>
            </a:endParaRPr>
          </a:p>
          <a:p>
            <a:pPr algn="l">
              <a:buNone/>
            </a:pPr>
            <a:r>
              <a:rPr lang="en" altLang="ja-JP" b="0" i="0" u="none" strike="noStrike" dirty="0">
                <a:solidFill>
                  <a:srgbClr val="000000"/>
                </a:solidFill>
                <a:effectLst/>
              </a:rPr>
              <a:t>First, let us look at the </a:t>
            </a:r>
            <a:r>
              <a:rPr lang="en" altLang="ja-JP" b="1" i="0" u="none" strike="noStrike" dirty="0">
                <a:solidFill>
                  <a:srgbClr val="000000"/>
                </a:solidFill>
                <a:effectLst/>
              </a:rPr>
              <a:t>stellar mass–Vmax</a:t>
            </a:r>
            <a:r>
              <a:rPr lang="en" altLang="ja-JP" b="0" i="0" u="none" strike="noStrike" dirty="0">
                <a:solidFill>
                  <a:srgbClr val="000000"/>
                </a:solidFill>
                <a:effectLst/>
              </a:rPr>
              <a:t> plane.</a:t>
            </a:r>
            <a:br>
              <a:rPr lang="en" altLang="ja-JP" b="0" i="0" u="none" strike="noStrike" dirty="0">
                <a:solidFill>
                  <a:srgbClr val="000000"/>
                </a:solidFill>
                <a:effectLst/>
              </a:rPr>
            </a:br>
            <a:r>
              <a:rPr lang="en" altLang="ja-JP" b="0" i="0" u="none" strike="noStrike" dirty="0">
                <a:solidFill>
                  <a:srgbClr val="000000"/>
                </a:solidFill>
                <a:effectLst/>
              </a:rPr>
              <a:t>This plot is essentially equivalent to the stellar-to-halo mass ratio diagram I showed earlier.</a:t>
            </a:r>
          </a:p>
          <a:p>
            <a:pPr algn="l">
              <a:buNone/>
            </a:pPr>
            <a:r>
              <a:rPr lang="en" altLang="ja-JP" b="0" i="0" u="none" strike="noStrike" dirty="0">
                <a:solidFill>
                  <a:srgbClr val="000000"/>
                </a:solidFill>
                <a:effectLst/>
              </a:rPr>
              <a:t>From this figure, we can see that </a:t>
            </a:r>
            <a:r>
              <a:rPr lang="en" altLang="ja-JP" b="1" i="0" u="none" strike="noStrike" dirty="0">
                <a:solidFill>
                  <a:srgbClr val="000000"/>
                </a:solidFill>
                <a:effectLst/>
              </a:rPr>
              <a:t>galaxy groups are mostly located within the cusp–core transition forbidden region</a:t>
            </a:r>
            <a:r>
              <a:rPr lang="en" altLang="ja-JP" b="0" i="0" u="none" strike="noStrike" dirty="0">
                <a:solidFill>
                  <a:srgbClr val="000000"/>
                </a:solidFill>
                <a:effectLst/>
              </a:rPr>
              <a:t>, while </a:t>
            </a:r>
            <a:r>
              <a:rPr lang="en" altLang="ja-JP" b="1" i="0" u="none" strike="noStrike" dirty="0">
                <a:solidFill>
                  <a:srgbClr val="000000"/>
                </a:solidFill>
                <a:effectLst/>
              </a:rPr>
              <a:t>dwarf galaxies are distributed across the transition boundary</a:t>
            </a:r>
            <a:r>
              <a:rPr lang="en" altLang="ja-JP" b="0" i="0" u="none" strike="noStrike" dirty="0">
                <a:solidFill>
                  <a:srgbClr val="000000"/>
                </a:solidFill>
                <a:effectLst/>
              </a:rPr>
              <a:t>, showing a wider spread.</a:t>
            </a:r>
          </a:p>
          <a:p>
            <a:pPr algn="l"/>
            <a:r>
              <a:rPr lang="en" altLang="ja-JP" b="0" i="0" u="none" strike="noStrike" dirty="0">
                <a:solidFill>
                  <a:srgbClr val="000000"/>
                </a:solidFill>
                <a:effectLst/>
              </a:rPr>
              <a:t>Furthermore, observational data reveal that, </a:t>
            </a:r>
            <a:r>
              <a:rPr lang="en" altLang="ja-JP" b="1" i="0" u="none" strike="noStrike" dirty="0">
                <a:solidFill>
                  <a:srgbClr val="000000"/>
                </a:solidFill>
                <a:effectLst/>
              </a:rPr>
              <a:t>even at fixed Vmax</a:t>
            </a:r>
            <a:r>
              <a:rPr lang="en" altLang="ja-JP" b="0" i="0" u="none" strike="noStrike" dirty="0">
                <a:solidFill>
                  <a:srgbClr val="000000"/>
                </a:solidFill>
                <a:effectLst/>
              </a:rPr>
              <a:t>, there is a significant </a:t>
            </a:r>
            <a:r>
              <a:rPr lang="en" altLang="ja-JP" b="1" i="0" u="none" strike="noStrike" dirty="0">
                <a:solidFill>
                  <a:srgbClr val="000000"/>
                </a:solidFill>
                <a:effectLst/>
              </a:rPr>
              <a:t>scatter in stellar mass</a:t>
            </a:r>
            <a:r>
              <a:rPr lang="en" altLang="ja-JP" b="0" i="0" u="none" strike="noStrike" dirty="0">
                <a:solidFill>
                  <a:srgbClr val="000000"/>
                </a:solidFill>
                <a:effectLst/>
              </a:rPr>
              <a:t>, indicating a </a:t>
            </a:r>
            <a:r>
              <a:rPr lang="en" altLang="ja-JP" b="1" i="0" u="none" strike="noStrike" dirty="0">
                <a:solidFill>
                  <a:srgbClr val="000000"/>
                </a:solidFill>
                <a:effectLst/>
              </a:rPr>
              <a:t>diversity in star formation efficiency</a:t>
            </a:r>
            <a:r>
              <a:rPr lang="en" altLang="ja-JP" b="0" i="0" u="none" strike="noStrike" dirty="0">
                <a:solidFill>
                  <a:srgbClr val="000000"/>
                </a:solidFill>
                <a:effectLst/>
              </a:rPr>
              <a:t> among galaxies.</a:t>
            </a:r>
          </a:p>
          <a:p>
            <a:endParaRPr kumimoji="1" lang="en-US" altLang="ja-JP" dirty="0"/>
          </a:p>
          <a:p>
            <a:endParaRPr kumimoji="1" lang="en-US" altLang="ja-JP" dirty="0"/>
          </a:p>
          <a:p>
            <a:endParaRPr kumimoji="1" lang="en-US" altLang="ja-JP" dirty="0"/>
          </a:p>
          <a:p>
            <a:r>
              <a:rPr kumimoji="1" lang="ja-JP" altLang="en-US" dirty="0"/>
              <a:t>続いて、恒星質量</a:t>
            </a:r>
            <a:r>
              <a:rPr kumimoji="1" lang="en-US" altLang="ja-JP" dirty="0"/>
              <a:t>-Vmax</a:t>
            </a:r>
            <a:r>
              <a:rPr kumimoji="1" lang="ja-JP" altLang="en-US" dirty="0"/>
              <a:t>平面です。</a:t>
            </a:r>
            <a:endParaRPr kumimoji="1" lang="en-US" altLang="ja-JP" dirty="0"/>
          </a:p>
          <a:p>
            <a:r>
              <a:rPr kumimoji="1" lang="ja-JP" altLang="en-US" dirty="0"/>
              <a:t>これも先ほどの恒星ハロー質量比の図と実質的に同じです。</a:t>
            </a:r>
            <a:endParaRPr kumimoji="1" lang="en-US" altLang="ja-JP" dirty="0"/>
          </a:p>
          <a:p>
            <a:r>
              <a:rPr kumimoji="1" lang="ja-JP" altLang="en-US" dirty="0"/>
              <a:t>これを見ると、銀河群がほとんど遷移禁止領域に位置している一方で、矮小銀河は遷移の境目を跨いで広がりを見せています。</a:t>
            </a:r>
            <a:endParaRPr kumimoji="1" lang="en-US" altLang="ja-JP" dirty="0"/>
          </a:p>
          <a:p>
            <a:r>
              <a:rPr kumimoji="1" lang="ja-JP" altLang="en-US" dirty="0"/>
              <a:t>また、銀河の観測データから、同じ</a:t>
            </a:r>
            <a:r>
              <a:rPr kumimoji="1" lang="en-US" altLang="ja-JP" dirty="0"/>
              <a:t>Vmax</a:t>
            </a:r>
            <a:r>
              <a:rPr kumimoji="1" lang="ja-JP" altLang="en-US" dirty="0"/>
              <a:t>でも、恒星質量に広がりがある、つまり、星形成功率の多様性が読み取れます。</a:t>
            </a:r>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r>
              <a:rPr kumimoji="1" lang="en-US" altLang="ja-JP" dirty="0"/>
              <a:t>Q</a:t>
            </a:r>
            <a:r>
              <a:rPr kumimoji="1" lang="ja-JP" altLang="en-US" dirty="0"/>
              <a:t>：遷移質量（ハロー）はエネルギー変換効率によって決まっている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Q</a:t>
            </a:r>
            <a:r>
              <a:rPr kumimoji="1" lang="ja-JP" altLang="en-US" dirty="0"/>
              <a:t>：遷移領域（どこがカスプとコアの切り替わりなのか）は各ハローの内部構造（星形成率）の違いを表している</a:t>
            </a:r>
            <a:endParaRPr kumimoji="1" lang="en-US" altLang="ja-JP" dirty="0"/>
          </a:p>
          <a:p>
            <a:r>
              <a:rPr kumimoji="1" lang="ja-JP" altLang="en-US" dirty="0"/>
              <a:t>臨界ハロー質量はエネルギー変換効率と星形成効率によってきまる</a:t>
            </a:r>
            <a:endParaRPr kumimoji="1" lang="en-US" altLang="ja-JP" dirty="0"/>
          </a:p>
          <a:p>
            <a:r>
              <a:rPr kumimoji="1" lang="ja-JP" altLang="en-US" dirty="0"/>
              <a:t>遷移領域の</a:t>
            </a:r>
            <a:r>
              <a:rPr kumimoji="1" lang="en-US" altLang="ja-JP" dirty="0"/>
              <a:t>Σ</a:t>
            </a:r>
            <a:r>
              <a:rPr kumimoji="1" lang="ja-JP" altLang="en-US" dirty="0"/>
              <a:t>の広がりは、各ハローの内部構造（星形成率）の違いを表している</a:t>
            </a:r>
            <a:endParaRPr kumimoji="1" lang="en-US" altLang="ja-JP" dirty="0"/>
          </a:p>
          <a:p>
            <a:endParaRPr kumimoji="1" lang="en-US" altLang="ja-JP" dirty="0"/>
          </a:p>
          <a:p>
            <a:r>
              <a:rPr kumimoji="1" lang="en-US" altLang="ja-JP" dirty="0"/>
              <a:t>Σ</a:t>
            </a:r>
            <a:r>
              <a:rPr kumimoji="1" lang="ja-JP" altLang="en-US" dirty="0"/>
              <a:t>がカスプとコアの中間にあるような天体は何</a:t>
            </a:r>
            <a:endParaRPr kumimoji="1" lang="en-US" altLang="ja-JP" dirty="0"/>
          </a:p>
          <a:p>
            <a:r>
              <a:rPr kumimoji="1" lang="ja-JP" altLang="en-US" dirty="0"/>
              <a:t>⇒このモデルはカスプとコアの二択のみを考えているけど、実際は</a:t>
            </a:r>
            <a:r>
              <a:rPr kumimoji="1" lang="en-US" altLang="ja-JP" dirty="0"/>
              <a:t>NFW</a:t>
            </a:r>
            <a:r>
              <a:rPr kumimoji="1" lang="ja-JP" altLang="en-US" dirty="0"/>
              <a:t>と</a:t>
            </a:r>
            <a:r>
              <a:rPr kumimoji="1" lang="en-US" altLang="ja-JP" dirty="0"/>
              <a:t>BKT</a:t>
            </a:r>
            <a:r>
              <a:rPr kumimoji="1" lang="ja-JP" altLang="en-US" dirty="0"/>
              <a:t>の中間的なプロファイルを持つハローも存在していてよいはず。</a:t>
            </a:r>
            <a:endParaRPr kumimoji="1" lang="en-US" altLang="ja-JP" dirty="0"/>
          </a:p>
          <a:p>
            <a:r>
              <a:rPr kumimoji="1" lang="ja-JP" altLang="en-US" dirty="0"/>
              <a:t>　実際観測データを見るとそのような天体も見られる。今後、中心密度がカスプからコアに連続的に変化するようなモデルを考えたい。</a:t>
            </a:r>
            <a:endParaRPr kumimoji="1" lang="en-US" altLang="ja-JP" dirty="0"/>
          </a:p>
          <a:p>
            <a:r>
              <a:rPr kumimoji="1" lang="ja-JP" altLang="en-US" dirty="0"/>
              <a:t>エネルギー変換効率や星形成効率と絡めて、　観測データと比較検討したい</a:t>
            </a:r>
            <a:endParaRPr kumimoji="1" lang="en-US" altLang="ja-JP" dirty="0"/>
          </a:p>
          <a:p>
            <a:endParaRPr kumimoji="1" lang="en-US" altLang="ja-JP" dirty="0"/>
          </a:p>
          <a:p>
            <a:r>
              <a:rPr kumimoji="1" lang="ja-JP" altLang="en-US" dirty="0"/>
              <a:t>エネルギー変換効率は星形成効率に関連しそう（短いタイムスケールでたくさん爆発した方が瞬間的にたくさんエネルギーが得られる⇒ポテンシャルを変化させやすい）</a:t>
            </a:r>
            <a:endParaRPr kumimoji="1" lang="en-US" altLang="ja-JP" dirty="0"/>
          </a:p>
          <a:p>
            <a:endParaRPr kumimoji="1" lang="en-US" altLang="ja-JP" dirty="0"/>
          </a:p>
          <a:p>
            <a:r>
              <a:rPr kumimoji="1" lang="ja-JP" altLang="en-US" dirty="0"/>
              <a:t>星形成率（単位時間あたりに作られる星の質量）</a:t>
            </a:r>
            <a:endParaRPr kumimoji="1" lang="en-US" altLang="ja-JP" dirty="0"/>
          </a:p>
          <a:p>
            <a:r>
              <a:rPr kumimoji="1" lang="ja-JP" altLang="en-US" dirty="0"/>
              <a:t>星形成効率（ガス質量に対して、そのうち星になった質量の割合）</a:t>
            </a:r>
            <a:endParaRPr kumimoji="1" lang="en-US" altLang="ja-JP" dirty="0"/>
          </a:p>
          <a:p>
            <a:endParaRPr kumimoji="1" lang="en-US" altLang="ja-JP" dirty="0"/>
          </a:p>
          <a:p>
            <a:r>
              <a:rPr kumimoji="1" lang="en-US" altLang="ja-JP" dirty="0"/>
              <a:t>Tully-Fisher-relation:3.7~4</a:t>
            </a:r>
            <a:r>
              <a:rPr kumimoji="1" lang="ja-JP" altLang="en-US" dirty="0"/>
              <a:t>乗くらい⇒　</a:t>
            </a:r>
            <a:r>
              <a:rPr kumimoji="1" lang="en-US" altLang="ja-JP" dirty="0"/>
              <a:t>M200</a:t>
            </a:r>
            <a:r>
              <a:rPr kumimoji="1" lang="ja-JP" altLang="en-US" dirty="0"/>
              <a:t>の</a:t>
            </a:r>
            <a:r>
              <a:rPr kumimoji="1" lang="en-US" altLang="ja-JP" dirty="0"/>
              <a:t>5/3~1.7</a:t>
            </a:r>
            <a:r>
              <a:rPr kumimoji="1" lang="ja-JP" altLang="en-US" dirty="0"/>
              <a:t>乗⇒５乗</a:t>
            </a:r>
            <a:endParaRPr kumimoji="1" lang="en-US" altLang="ja-JP" dirty="0"/>
          </a:p>
          <a:p>
            <a:r>
              <a:rPr kumimoji="1" lang="ja-JP" altLang="en-US" dirty="0"/>
              <a:t>⇒これは銀河</a:t>
            </a:r>
            <a:endParaRPr kumimoji="1" lang="en-US" altLang="ja-JP" dirty="0"/>
          </a:p>
          <a:p>
            <a:r>
              <a:rPr kumimoji="1" lang="ja-JP" altLang="en-US" dirty="0"/>
              <a:t>楕円銀河：</a:t>
            </a:r>
            <a:r>
              <a:rPr kumimoji="1" lang="en-US" altLang="ja-JP" dirty="0" err="1"/>
              <a:t>faber&amp;Jackson</a:t>
            </a:r>
            <a:r>
              <a:rPr kumimoji="1" lang="en-US" altLang="ja-JP" dirty="0"/>
              <a:t> relation </a:t>
            </a:r>
            <a:r>
              <a:rPr kumimoji="1" lang="ja-JP" altLang="en-US" dirty="0"/>
              <a:t>⇒　楕円銀河の</a:t>
            </a:r>
            <a:endParaRPr kumimoji="1" lang="en-US" altLang="ja-JP" dirty="0"/>
          </a:p>
          <a:p>
            <a:endParaRPr kumimoji="1" lang="en-US" altLang="ja-JP" dirty="0"/>
          </a:p>
          <a:p>
            <a:endParaRPr kumimoji="1" lang="en-US" altLang="ja-JP" dirty="0"/>
          </a:p>
          <a:p>
            <a:r>
              <a:rPr lang="ja-JP" altLang="en-US" sz="1200" dirty="0"/>
              <a:t>③の図から、</a:t>
            </a:r>
            <a:r>
              <a:rPr lang="en-US" altLang="ja-JP" sz="1200" dirty="0"/>
              <a:t>2</a:t>
            </a:r>
            <a:r>
              <a:rPr lang="ja-JP" altLang="en-US" sz="1200" dirty="0"/>
              <a:t>方向の散らばりを考える</a:t>
            </a:r>
            <a:endParaRPr lang="en-US" altLang="ja-JP" sz="1200" dirty="0"/>
          </a:p>
          <a:p>
            <a:r>
              <a:rPr lang="en-US" altLang="ja-JP" sz="1200" dirty="0"/>
              <a:t>1)</a:t>
            </a:r>
            <a:r>
              <a:rPr lang="ja-JP" altLang="en-US" sz="1200" dirty="0"/>
              <a:t>遷移先がどこか</a:t>
            </a:r>
            <a:r>
              <a:rPr lang="en-US" altLang="ja-JP" sz="1200" dirty="0"/>
              <a:t>(</a:t>
            </a:r>
            <a:r>
              <a:rPr lang="en-US" altLang="ja-JP" sz="1200" dirty="0" err="1"/>
              <a:t>BKTcore</a:t>
            </a:r>
            <a:r>
              <a:rPr lang="ja-JP" altLang="en-US" sz="1200" dirty="0"/>
              <a:t>とは限らない</a:t>
            </a:r>
            <a:r>
              <a:rPr lang="en-US" altLang="ja-JP" sz="1200" dirty="0"/>
              <a:t>)Σ</a:t>
            </a:r>
            <a:r>
              <a:rPr lang="ja-JP" altLang="en-US" sz="1200" dirty="0"/>
              <a:t>方向での散らばり</a:t>
            </a:r>
            <a:r>
              <a:rPr lang="en-US" altLang="ja-JP" sz="1200" dirty="0"/>
              <a:t>(</a:t>
            </a:r>
            <a:r>
              <a:rPr lang="ja-JP" altLang="en-US" sz="1200" dirty="0"/>
              <a:t>密度</a:t>
            </a:r>
            <a:r>
              <a:rPr lang="en-US" altLang="ja-JP" sz="1200" dirty="0"/>
              <a:t>profile</a:t>
            </a:r>
            <a:r>
              <a:rPr lang="ja-JP" altLang="en-US" sz="1200" dirty="0"/>
              <a:t>の多様性</a:t>
            </a:r>
            <a:r>
              <a:rPr lang="en-US" altLang="ja-JP" sz="1200" dirty="0"/>
              <a:t>)</a:t>
            </a:r>
          </a:p>
          <a:p>
            <a:r>
              <a:rPr lang="ja-JP" altLang="en-US" sz="1200" dirty="0"/>
              <a:t>⇒今後モデルを拡張</a:t>
            </a:r>
            <a:r>
              <a:rPr lang="en-US" altLang="ja-JP" sz="1200" dirty="0"/>
              <a:t>(</a:t>
            </a:r>
            <a:r>
              <a:rPr lang="ja-JP" altLang="en-US" sz="1200" dirty="0"/>
              <a:t>中心のべきが連続的に変化できるようなもの</a:t>
            </a:r>
            <a:r>
              <a:rPr lang="en-US" altLang="ja-JP" sz="1200" dirty="0"/>
              <a:t>)</a:t>
            </a:r>
          </a:p>
          <a:p>
            <a:endParaRPr lang="en-US" altLang="ja-JP" sz="1200" dirty="0"/>
          </a:p>
          <a:p>
            <a:r>
              <a:rPr lang="en-US" altLang="ja-JP" sz="1200" dirty="0"/>
              <a:t>2)</a:t>
            </a:r>
            <a:r>
              <a:rPr lang="ja-JP" altLang="en-US" sz="1200" dirty="0"/>
              <a:t>どこで遷移が起こるのかという</a:t>
            </a:r>
            <a:r>
              <a:rPr lang="en-US" altLang="ja-JP" sz="1200" dirty="0"/>
              <a:t>Vmax</a:t>
            </a:r>
            <a:r>
              <a:rPr lang="ja-JP" altLang="en-US" sz="1200" dirty="0"/>
              <a:t>方向での散らばり</a:t>
            </a:r>
            <a:endParaRPr lang="en-US" altLang="ja-JP" sz="1200" dirty="0"/>
          </a:p>
          <a:p>
            <a:r>
              <a:rPr kumimoji="1" lang="ja-JP" altLang="en-US" sz="1200" dirty="0"/>
              <a:t>⇒遷移領域に多い</a:t>
            </a:r>
            <a:r>
              <a:rPr kumimoji="1" lang="en-US" altLang="ja-JP" sz="1200" dirty="0"/>
              <a:t>SPARC</a:t>
            </a:r>
            <a:r>
              <a:rPr kumimoji="1" lang="ja-JP" altLang="en-US" sz="1200" dirty="0"/>
              <a:t>に限ると①で</a:t>
            </a:r>
            <a:r>
              <a:rPr kumimoji="1" lang="en-US" altLang="ja-JP" sz="1200" dirty="0" err="1"/>
              <a:t>Mstar</a:t>
            </a:r>
            <a:r>
              <a:rPr kumimoji="1" lang="ja-JP" altLang="en-US" sz="1200" dirty="0"/>
              <a:t>が</a:t>
            </a:r>
            <a:r>
              <a:rPr kumimoji="1" lang="en-US" altLang="ja-JP" sz="1200" dirty="0"/>
              <a:t>1</a:t>
            </a:r>
            <a:r>
              <a:rPr kumimoji="1" lang="ja-JP" altLang="en-US" sz="1200" dirty="0"/>
              <a:t>桁くらい分散がある⇒星形成効率</a:t>
            </a:r>
            <a:endParaRPr kumimoji="1" lang="en-US" altLang="ja-JP" sz="1200" dirty="0"/>
          </a:p>
          <a:p>
            <a:r>
              <a:rPr kumimoji="1" lang="ja-JP" altLang="en-US" sz="1200" dirty="0"/>
              <a:t>②で見ると同じ</a:t>
            </a:r>
            <a:r>
              <a:rPr kumimoji="1" lang="en-US" altLang="ja-JP" sz="1200" dirty="0"/>
              <a:t>M200</a:t>
            </a:r>
            <a:r>
              <a:rPr kumimoji="1" lang="ja-JP" altLang="en-US" sz="1200" dirty="0"/>
              <a:t>でも星形成効率の多様性がある⇒</a:t>
            </a:r>
            <a:r>
              <a:rPr kumimoji="1" lang="en-US" altLang="ja-JP" sz="1200" dirty="0"/>
              <a:t>SNII</a:t>
            </a:r>
            <a:r>
              <a:rPr kumimoji="1" lang="ja-JP" altLang="en-US" sz="1200" dirty="0"/>
              <a:t>エネルギーの違い</a:t>
            </a:r>
            <a:endParaRPr kumimoji="1" lang="en-US" altLang="ja-JP" sz="1200" dirty="0"/>
          </a:p>
          <a:p>
            <a:r>
              <a:rPr kumimoji="1" lang="ja-JP" altLang="en-US" sz="1200" dirty="0"/>
              <a:t>⇒</a:t>
            </a:r>
            <a:r>
              <a:rPr kumimoji="1" lang="en-US" altLang="ja-JP" sz="1200" dirty="0"/>
              <a:t>ε</a:t>
            </a:r>
            <a:r>
              <a:rPr kumimoji="1" lang="ja-JP" altLang="en-US" sz="1200" dirty="0"/>
              <a:t>を固定しても得るエネルギーが異なるので遷移する場合とできない場合がある</a:t>
            </a:r>
            <a:endParaRPr kumimoji="1" lang="en-US" altLang="ja-JP" sz="1200" dirty="0"/>
          </a:p>
          <a:p>
            <a:r>
              <a:rPr kumimoji="1" lang="ja-JP" altLang="en-US" sz="1200" dirty="0"/>
              <a:t>⇒</a:t>
            </a:r>
            <a:r>
              <a:rPr kumimoji="1" lang="en-US" altLang="ja-JP" sz="1200" dirty="0"/>
              <a:t>cc</a:t>
            </a:r>
            <a:r>
              <a:rPr kumimoji="1" lang="ja-JP" altLang="en-US" sz="1200" dirty="0"/>
              <a:t>遷移するハロー質量は多様性がある</a:t>
            </a:r>
            <a:endParaRPr kumimoji="1" lang="en-US" altLang="ja-JP" sz="1200" dirty="0"/>
          </a:p>
          <a:p>
            <a:r>
              <a:rPr lang="ja-JP" altLang="en-US" sz="1200" dirty="0"/>
              <a:t>逆に</a:t>
            </a:r>
            <a:r>
              <a:rPr lang="en-US" altLang="ja-JP" sz="1200" dirty="0" err="1"/>
              <a:t>Mstar,crit</a:t>
            </a:r>
            <a:r>
              <a:rPr lang="ja-JP" altLang="en-US" sz="1200" dirty="0"/>
              <a:t>を固定したとき（</a:t>
            </a:r>
            <a:r>
              <a:rPr lang="en-US" altLang="ja-JP" sz="1200" dirty="0"/>
              <a:t>ε</a:t>
            </a:r>
            <a:r>
              <a:rPr lang="ja-JP" altLang="en-US" sz="1200" dirty="0"/>
              <a:t>を固定）</a:t>
            </a:r>
            <a:r>
              <a:rPr lang="en-US" altLang="ja-JP" sz="1200" dirty="0"/>
              <a:t>Vmax(M200)</a:t>
            </a:r>
            <a:r>
              <a:rPr lang="ja-JP" altLang="en-US" sz="1200" dirty="0"/>
              <a:t>にばらつきがあるのでどこで㏄遷移を起こすか</a:t>
            </a:r>
            <a:r>
              <a:rPr lang="en-US" altLang="ja-JP" sz="1200" dirty="0"/>
              <a:t>(</a:t>
            </a:r>
            <a:r>
              <a:rPr lang="ja-JP" altLang="en-US" sz="1200" dirty="0"/>
              <a:t>どこで落ちるか</a:t>
            </a:r>
            <a:r>
              <a:rPr lang="en-US" altLang="ja-JP" sz="1200" dirty="0"/>
              <a:t>)</a:t>
            </a:r>
            <a:r>
              <a:rPr lang="ja-JP" altLang="en-US" sz="1200" dirty="0"/>
              <a:t>はばらつきが生じる</a:t>
            </a:r>
            <a:endParaRPr lang="en-US" altLang="ja-JP" sz="1200" dirty="0"/>
          </a:p>
          <a:p>
            <a:endParaRPr kumimoji="1" lang="en-US" altLang="ja-JP" sz="1200" dirty="0"/>
          </a:p>
          <a:p>
            <a:endParaRPr kumimoji="1" lang="en-US" altLang="ja-JP" sz="1200" dirty="0"/>
          </a:p>
          <a:p>
            <a:r>
              <a:rPr lang="ja-JP" altLang="en-US" sz="1200" dirty="0"/>
              <a:t>①では</a:t>
            </a:r>
            <a:r>
              <a:rPr lang="en-US" altLang="ja-JP" sz="1200" dirty="0"/>
              <a:t>ε</a:t>
            </a:r>
            <a:r>
              <a:rPr lang="ja-JP" altLang="en-US" sz="1200" dirty="0"/>
              <a:t>が一定なように見える⇒</a:t>
            </a:r>
            <a:r>
              <a:rPr lang="en-US" altLang="ja-JP" sz="1200" dirty="0">
                <a:solidFill>
                  <a:srgbClr val="FF0000"/>
                </a:solidFill>
              </a:rPr>
              <a:t>ε</a:t>
            </a:r>
            <a:r>
              <a:rPr lang="ja-JP" altLang="en-US" sz="1200" dirty="0">
                <a:solidFill>
                  <a:srgbClr val="FF0000"/>
                </a:solidFill>
              </a:rPr>
              <a:t>をざっくり見積もる</a:t>
            </a:r>
            <a:endParaRPr lang="en-US" altLang="ja-JP" sz="1200" dirty="0">
              <a:solidFill>
                <a:srgbClr val="FF0000"/>
              </a:solidFill>
            </a:endParaRPr>
          </a:p>
          <a:p>
            <a:endParaRPr kumimoji="1" lang="ja-JP" altLang="en-US" dirty="0"/>
          </a:p>
        </p:txBody>
      </p:sp>
      <p:sp>
        <p:nvSpPr>
          <p:cNvPr id="4" name="スライド番号プレースホルダー 3">
            <a:extLst>
              <a:ext uri="{FF2B5EF4-FFF2-40B4-BE49-F238E27FC236}">
                <a16:creationId xmlns:a16="http://schemas.microsoft.com/office/drawing/2014/main" id="{C9809501-CC4C-A7FD-75E4-0901A091B84C}"/>
              </a:ext>
            </a:extLst>
          </p:cNvPr>
          <p:cNvSpPr>
            <a:spLocks noGrp="1"/>
          </p:cNvSpPr>
          <p:nvPr>
            <p:ph type="sldNum" sz="quarter" idx="5"/>
          </p:nvPr>
        </p:nvSpPr>
        <p:spPr/>
        <p:txBody>
          <a:bodyPr/>
          <a:lstStyle/>
          <a:p>
            <a:fld id="{9537F1F3-9666-4CCC-88EB-F2685F577512}" type="slidenum">
              <a:rPr kumimoji="1" lang="ja-JP" altLang="en-US" smtClean="0"/>
              <a:t>13</a:t>
            </a:fld>
            <a:endParaRPr kumimoji="1" lang="ja-JP" altLang="en-US"/>
          </a:p>
        </p:txBody>
      </p:sp>
    </p:spTree>
    <p:extLst>
      <p:ext uri="{BB962C8B-B14F-4D97-AF65-F5344CB8AC3E}">
        <p14:creationId xmlns:p14="http://schemas.microsoft.com/office/powerpoint/2010/main" val="1588617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DED9B-7EA6-676B-2AC0-40A03381815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965ADB6-62AE-D77F-460A-0602222F848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2355CC8-D508-A5A2-82E0-91FF7DE4BFED}"/>
              </a:ext>
            </a:extLst>
          </p:cNvPr>
          <p:cNvSpPr>
            <a:spLocks noGrp="1"/>
          </p:cNvSpPr>
          <p:nvPr>
            <p:ph type="body" idx="1"/>
          </p:nvPr>
        </p:nvSpPr>
        <p:spPr/>
        <p:txBody>
          <a:bodyPr/>
          <a:lstStyle/>
          <a:p>
            <a:pPr algn="l">
              <a:buNone/>
            </a:pPr>
            <a:r>
              <a:rPr lang="en" altLang="ja-JP" b="0" i="0" u="none" strike="noStrike" dirty="0">
                <a:solidFill>
                  <a:srgbClr val="000000"/>
                </a:solidFill>
                <a:effectLst/>
              </a:rPr>
              <a:t>Next, let me show the </a:t>
            </a:r>
            <a:r>
              <a:rPr lang="en" altLang="ja-JP" b="1" i="0" u="none" strike="noStrike" dirty="0">
                <a:solidFill>
                  <a:srgbClr val="000000"/>
                </a:solidFill>
                <a:effectLst/>
              </a:rPr>
              <a:t>characteristic surface density–stellar mass</a:t>
            </a:r>
            <a:r>
              <a:rPr lang="en" altLang="ja-JP" b="0" i="0" u="none" strike="noStrike" dirty="0">
                <a:solidFill>
                  <a:srgbClr val="000000"/>
                </a:solidFill>
                <a:effectLst/>
              </a:rPr>
              <a:t> plane.</a:t>
            </a:r>
          </a:p>
          <a:p>
            <a:pPr algn="l">
              <a:buNone/>
            </a:pPr>
            <a:r>
              <a:rPr lang="en" altLang="ja-JP" b="0" i="0" u="none" strike="noStrike" dirty="0">
                <a:solidFill>
                  <a:srgbClr val="000000"/>
                </a:solidFill>
                <a:effectLst/>
              </a:rPr>
              <a:t>In this figure as well, we observe a clear trend:</a:t>
            </a:r>
            <a:br>
              <a:rPr lang="en" altLang="ja-JP" b="0" i="0" u="none" strike="noStrike" dirty="0">
                <a:solidFill>
                  <a:srgbClr val="000000"/>
                </a:solidFill>
                <a:effectLst/>
              </a:rPr>
            </a:br>
            <a:r>
              <a:rPr lang="en" altLang="ja-JP" b="1" i="0" u="none" strike="noStrike" dirty="0">
                <a:solidFill>
                  <a:srgbClr val="000000"/>
                </a:solidFill>
                <a:effectLst/>
              </a:rPr>
              <a:t>Galaxy groups</a:t>
            </a:r>
            <a:r>
              <a:rPr lang="en" altLang="ja-JP" b="0" i="0" u="none" strike="noStrike" dirty="0">
                <a:solidFill>
                  <a:srgbClr val="000000"/>
                </a:solidFill>
                <a:effectLst/>
              </a:rPr>
              <a:t> lie on the cusp track with high central densities,</a:t>
            </a:r>
            <a:br>
              <a:rPr lang="en" altLang="ja-JP" b="0" i="0" u="none" strike="noStrike" dirty="0">
                <a:solidFill>
                  <a:srgbClr val="000000"/>
                </a:solidFill>
                <a:effectLst/>
              </a:rPr>
            </a:br>
            <a:r>
              <a:rPr lang="en" altLang="ja-JP" b="1" i="0" u="none" strike="noStrike" dirty="0">
                <a:solidFill>
                  <a:srgbClr val="000000"/>
                </a:solidFill>
                <a:effectLst/>
              </a:rPr>
              <a:t>disk galaxies and dwarf galaxies</a:t>
            </a:r>
            <a:r>
              <a:rPr lang="en" altLang="ja-JP" b="0" i="0" u="none" strike="noStrike" dirty="0">
                <a:solidFill>
                  <a:srgbClr val="000000"/>
                </a:solidFill>
                <a:effectLst/>
              </a:rPr>
              <a:t> show decreasing central densities.</a:t>
            </a:r>
          </a:p>
          <a:p>
            <a:pPr algn="l">
              <a:buNone/>
            </a:pPr>
            <a:r>
              <a:rPr lang="en" altLang="ja-JP" b="0" i="0" u="none" strike="noStrike" dirty="0">
                <a:solidFill>
                  <a:srgbClr val="000000"/>
                </a:solidFill>
                <a:effectLst/>
              </a:rPr>
              <a:t>at even lower stellar masses, </a:t>
            </a:r>
            <a:r>
              <a:rPr lang="en" altLang="ja-JP" b="1" i="0" u="none" strike="noStrike" dirty="0">
                <a:solidFill>
                  <a:srgbClr val="000000"/>
                </a:solidFill>
                <a:effectLst/>
              </a:rPr>
              <a:t>the central densities rise again</a:t>
            </a:r>
            <a:r>
              <a:rPr lang="en" altLang="ja-JP" b="0" i="0" u="none" strike="noStrike" dirty="0">
                <a:solidFill>
                  <a:srgbClr val="000000"/>
                </a:solidFill>
                <a:effectLst/>
              </a:rPr>
              <a:t>.</a:t>
            </a:r>
          </a:p>
          <a:p>
            <a:pPr algn="l">
              <a:buNone/>
            </a:pPr>
            <a:r>
              <a:rPr lang="en" altLang="ja-JP" b="0" i="0" u="none" strike="noStrike" dirty="0">
                <a:solidFill>
                  <a:srgbClr val="000000"/>
                </a:solidFill>
                <a:effectLst/>
              </a:rPr>
              <a:t>This non-monotonic trend matches the features seen in previous diagrams.</a:t>
            </a:r>
          </a:p>
          <a:p>
            <a:pPr algn="l"/>
            <a:r>
              <a:rPr lang="en" altLang="ja-JP" b="0" i="0" u="none" strike="noStrike" dirty="0">
                <a:solidFill>
                  <a:srgbClr val="000000"/>
                </a:solidFill>
                <a:effectLst/>
              </a:rPr>
              <a:t>Moreover, we find that </a:t>
            </a:r>
            <a:r>
              <a:rPr lang="en" altLang="ja-JP" b="1" i="0" u="none" strike="noStrike" dirty="0">
                <a:solidFill>
                  <a:srgbClr val="000000"/>
                </a:solidFill>
                <a:effectLst/>
              </a:rPr>
              <a:t>at fixed stellar mass</a:t>
            </a:r>
            <a:r>
              <a:rPr lang="en" altLang="ja-JP" b="0" i="0" u="none" strike="noStrike" dirty="0">
                <a:solidFill>
                  <a:srgbClr val="000000"/>
                </a:solidFill>
                <a:effectLst/>
              </a:rPr>
              <a:t>, there is a</a:t>
            </a:r>
            <a:r>
              <a:rPr lang="en" altLang="ja-JP" b="1" i="0" u="none" strike="noStrike" dirty="0">
                <a:solidFill>
                  <a:srgbClr val="000000"/>
                </a:solidFill>
                <a:effectLst/>
              </a:rPr>
              <a:t> scatter in central density</a:t>
            </a:r>
            <a:r>
              <a:rPr lang="en" altLang="ja-JP" b="0" i="0" u="none" strike="noStrike" dirty="0">
                <a:solidFill>
                  <a:srgbClr val="000000"/>
                </a:solidFill>
                <a:effectLst/>
              </a:rPr>
              <a:t>.</a:t>
            </a:r>
            <a:br>
              <a:rPr lang="en" altLang="ja-JP" b="0" i="0" u="none" strike="noStrike" dirty="0">
                <a:solidFill>
                  <a:srgbClr val="000000"/>
                </a:solidFill>
                <a:effectLst/>
              </a:rPr>
            </a:br>
            <a:r>
              <a:rPr lang="en" altLang="ja-JP" b="0" i="0" u="none" strike="noStrike" dirty="0">
                <a:solidFill>
                  <a:srgbClr val="000000"/>
                </a:solidFill>
                <a:effectLst/>
              </a:rPr>
              <a:t>This scatter likely reflects </a:t>
            </a:r>
            <a:r>
              <a:rPr lang="en" altLang="ja-JP" b="1" i="0" u="none" strike="noStrike" dirty="0">
                <a:solidFill>
                  <a:srgbClr val="000000"/>
                </a:solidFill>
                <a:effectLst/>
              </a:rPr>
              <a:t>variations in star formation efficiency</a:t>
            </a:r>
            <a:r>
              <a:rPr lang="en" altLang="ja-JP" b="0" i="0" u="none" strike="noStrike" dirty="0">
                <a:solidFill>
                  <a:srgbClr val="000000"/>
                </a:solidFill>
                <a:effectLst/>
              </a:rPr>
              <a:t> among halos.</a:t>
            </a:r>
          </a:p>
          <a:p>
            <a:endParaRPr kumimoji="1" lang="en-US" altLang="ja-JP" dirty="0"/>
          </a:p>
          <a:p>
            <a:endParaRPr kumimoji="1" lang="en-US" altLang="ja-JP" dirty="0"/>
          </a:p>
          <a:p>
            <a:r>
              <a:rPr kumimoji="1" lang="ja-JP" altLang="en-US" dirty="0"/>
              <a:t>最後に、シグマ</a:t>
            </a:r>
            <a:r>
              <a:rPr kumimoji="1" lang="en-US" altLang="ja-JP" dirty="0"/>
              <a:t>-</a:t>
            </a:r>
            <a:r>
              <a:rPr kumimoji="1" lang="ja-JP" altLang="en-US" dirty="0"/>
              <a:t>恒星質量平面です。</a:t>
            </a:r>
            <a:endParaRPr kumimoji="1" lang="en-US" altLang="ja-JP" dirty="0"/>
          </a:p>
          <a:p>
            <a:r>
              <a:rPr kumimoji="1" lang="ja-JP" altLang="en-US" dirty="0"/>
              <a:t>こちらも、銀河群はカスプ、銀河・矮小銀河で中心密度が下がり、さらに恒星質量が小さくなると中心密度が上がると言うトレンドが見て取れます。</a:t>
            </a:r>
            <a:endParaRPr kumimoji="1" lang="en-US" altLang="ja-JP" dirty="0"/>
          </a:p>
          <a:p>
            <a:r>
              <a:rPr kumimoji="1" lang="ja-JP" altLang="en-US" dirty="0"/>
              <a:t>また、同じ恒星質量でも、中心部の密度に分散があることがわかります。これは星形成功率の多様性によるものであると考えられます。</a:t>
            </a:r>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r>
              <a:rPr kumimoji="1" lang="en-US" altLang="ja-JP" dirty="0"/>
              <a:t>Q</a:t>
            </a:r>
            <a:r>
              <a:rPr kumimoji="1" lang="ja-JP" altLang="en-US" dirty="0"/>
              <a:t>：遷移質量（ハロー）はエネルギー変換効率によって決まっている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Q</a:t>
            </a:r>
            <a:r>
              <a:rPr kumimoji="1" lang="ja-JP" altLang="en-US" dirty="0"/>
              <a:t>：遷移領域（どこがカスプとコアの切り替わりなのか）は各ハローの内部構造（星形成率）の違いを表している</a:t>
            </a:r>
            <a:endParaRPr kumimoji="1" lang="en-US" altLang="ja-JP" dirty="0"/>
          </a:p>
          <a:p>
            <a:r>
              <a:rPr kumimoji="1" lang="ja-JP" altLang="en-US" dirty="0"/>
              <a:t>臨界ハロー質量はエネルギー変換効率と星形成効率によってきまる</a:t>
            </a:r>
            <a:endParaRPr kumimoji="1" lang="en-US" altLang="ja-JP" dirty="0"/>
          </a:p>
          <a:p>
            <a:r>
              <a:rPr kumimoji="1" lang="ja-JP" altLang="en-US" dirty="0"/>
              <a:t>遷移領域の</a:t>
            </a:r>
            <a:r>
              <a:rPr kumimoji="1" lang="en-US" altLang="ja-JP" dirty="0"/>
              <a:t>Σ</a:t>
            </a:r>
            <a:r>
              <a:rPr kumimoji="1" lang="ja-JP" altLang="en-US" dirty="0"/>
              <a:t>の広がりは、各ハローの内部構造（星形成率）の違いを表している</a:t>
            </a:r>
            <a:endParaRPr kumimoji="1" lang="en-US" altLang="ja-JP" dirty="0"/>
          </a:p>
          <a:p>
            <a:endParaRPr kumimoji="1" lang="en-US" altLang="ja-JP" dirty="0"/>
          </a:p>
          <a:p>
            <a:r>
              <a:rPr kumimoji="1" lang="en-US" altLang="ja-JP" dirty="0"/>
              <a:t>Σ</a:t>
            </a:r>
            <a:r>
              <a:rPr kumimoji="1" lang="ja-JP" altLang="en-US" dirty="0"/>
              <a:t>がカスプとコアの中間にあるような天体は何</a:t>
            </a:r>
            <a:endParaRPr kumimoji="1" lang="en-US" altLang="ja-JP" dirty="0"/>
          </a:p>
          <a:p>
            <a:r>
              <a:rPr kumimoji="1" lang="ja-JP" altLang="en-US" dirty="0"/>
              <a:t>⇒このモデルはカスプとコアの二択のみを考えているけど、実際は</a:t>
            </a:r>
            <a:r>
              <a:rPr kumimoji="1" lang="en-US" altLang="ja-JP" dirty="0"/>
              <a:t>NFW</a:t>
            </a:r>
            <a:r>
              <a:rPr kumimoji="1" lang="ja-JP" altLang="en-US" dirty="0"/>
              <a:t>と</a:t>
            </a:r>
            <a:r>
              <a:rPr kumimoji="1" lang="en-US" altLang="ja-JP" dirty="0"/>
              <a:t>BKT</a:t>
            </a:r>
            <a:r>
              <a:rPr kumimoji="1" lang="ja-JP" altLang="en-US" dirty="0"/>
              <a:t>の中間的なプロファイルを持つハローも存在していてよいはず。</a:t>
            </a:r>
            <a:endParaRPr kumimoji="1" lang="en-US" altLang="ja-JP" dirty="0"/>
          </a:p>
          <a:p>
            <a:r>
              <a:rPr kumimoji="1" lang="ja-JP" altLang="en-US" dirty="0"/>
              <a:t>　実際観測データを見るとそのような天体も見られる。今後、中心密度がカスプからコアに連続的に変化するようなモデルを考えたい。</a:t>
            </a:r>
            <a:endParaRPr kumimoji="1" lang="en-US" altLang="ja-JP" dirty="0"/>
          </a:p>
          <a:p>
            <a:r>
              <a:rPr kumimoji="1" lang="ja-JP" altLang="en-US" dirty="0"/>
              <a:t>エネルギー変換効率や星形成効率と絡めて、　観測データと比較検討したい</a:t>
            </a:r>
            <a:endParaRPr kumimoji="1" lang="en-US" altLang="ja-JP" dirty="0"/>
          </a:p>
          <a:p>
            <a:endParaRPr kumimoji="1" lang="en-US" altLang="ja-JP" dirty="0"/>
          </a:p>
          <a:p>
            <a:r>
              <a:rPr kumimoji="1" lang="ja-JP" altLang="en-US" dirty="0"/>
              <a:t>エネルギー変換効率は星形成効率に関連しそう（短いタイムスケールでたくさん爆発した方が瞬間的にたくさんエネルギーが得られる⇒ポテンシャルを変化させやすい）</a:t>
            </a:r>
            <a:endParaRPr kumimoji="1" lang="en-US" altLang="ja-JP" dirty="0"/>
          </a:p>
          <a:p>
            <a:endParaRPr kumimoji="1" lang="en-US" altLang="ja-JP" dirty="0"/>
          </a:p>
          <a:p>
            <a:r>
              <a:rPr kumimoji="1" lang="ja-JP" altLang="en-US" dirty="0"/>
              <a:t>星形成率（単位時間あたりに作られる星の質量）</a:t>
            </a:r>
            <a:endParaRPr kumimoji="1" lang="en-US" altLang="ja-JP" dirty="0"/>
          </a:p>
          <a:p>
            <a:r>
              <a:rPr kumimoji="1" lang="ja-JP" altLang="en-US" dirty="0"/>
              <a:t>星形成効率（ガス質量に対して、そのうち星になった質量の割合）</a:t>
            </a:r>
            <a:endParaRPr kumimoji="1" lang="en-US" altLang="ja-JP" dirty="0"/>
          </a:p>
          <a:p>
            <a:endParaRPr kumimoji="1" lang="en-US" altLang="ja-JP" dirty="0"/>
          </a:p>
          <a:p>
            <a:r>
              <a:rPr kumimoji="1" lang="en-US" altLang="ja-JP" dirty="0"/>
              <a:t>Tully-Fisher-relation:3.7~4</a:t>
            </a:r>
            <a:r>
              <a:rPr kumimoji="1" lang="ja-JP" altLang="en-US" dirty="0"/>
              <a:t>乗くらい⇒　</a:t>
            </a:r>
            <a:r>
              <a:rPr kumimoji="1" lang="en-US" altLang="ja-JP" dirty="0"/>
              <a:t>M200</a:t>
            </a:r>
            <a:r>
              <a:rPr kumimoji="1" lang="ja-JP" altLang="en-US" dirty="0"/>
              <a:t>の</a:t>
            </a:r>
            <a:r>
              <a:rPr kumimoji="1" lang="en-US" altLang="ja-JP" dirty="0"/>
              <a:t>5/3~1.7</a:t>
            </a:r>
            <a:r>
              <a:rPr kumimoji="1" lang="ja-JP" altLang="en-US" dirty="0"/>
              <a:t>乗⇒５乗</a:t>
            </a:r>
            <a:endParaRPr kumimoji="1" lang="en-US" altLang="ja-JP" dirty="0"/>
          </a:p>
          <a:p>
            <a:r>
              <a:rPr kumimoji="1" lang="ja-JP" altLang="en-US" dirty="0"/>
              <a:t>⇒これは銀河</a:t>
            </a:r>
            <a:endParaRPr kumimoji="1" lang="en-US" altLang="ja-JP" dirty="0"/>
          </a:p>
          <a:p>
            <a:r>
              <a:rPr kumimoji="1" lang="ja-JP" altLang="en-US" dirty="0"/>
              <a:t>楕円銀河：</a:t>
            </a:r>
            <a:r>
              <a:rPr kumimoji="1" lang="en-US" altLang="ja-JP" dirty="0" err="1"/>
              <a:t>faber&amp;Jackson</a:t>
            </a:r>
            <a:r>
              <a:rPr kumimoji="1" lang="en-US" altLang="ja-JP" dirty="0"/>
              <a:t> relation </a:t>
            </a:r>
            <a:r>
              <a:rPr kumimoji="1" lang="ja-JP" altLang="en-US" dirty="0"/>
              <a:t>⇒　楕円銀河の</a:t>
            </a:r>
            <a:endParaRPr kumimoji="1" lang="en-US" altLang="ja-JP" dirty="0"/>
          </a:p>
          <a:p>
            <a:endParaRPr kumimoji="1" lang="en-US" altLang="ja-JP" dirty="0"/>
          </a:p>
          <a:p>
            <a:endParaRPr kumimoji="1" lang="en-US" altLang="ja-JP" dirty="0"/>
          </a:p>
          <a:p>
            <a:r>
              <a:rPr lang="ja-JP" altLang="en-US" sz="1200" dirty="0"/>
              <a:t>③の図から、</a:t>
            </a:r>
            <a:r>
              <a:rPr lang="en-US" altLang="ja-JP" sz="1200" dirty="0"/>
              <a:t>2</a:t>
            </a:r>
            <a:r>
              <a:rPr lang="ja-JP" altLang="en-US" sz="1200" dirty="0"/>
              <a:t>方向の散らばりを考える</a:t>
            </a:r>
            <a:endParaRPr lang="en-US" altLang="ja-JP" sz="1200" dirty="0"/>
          </a:p>
          <a:p>
            <a:r>
              <a:rPr lang="en-US" altLang="ja-JP" sz="1200" dirty="0"/>
              <a:t>1)</a:t>
            </a:r>
            <a:r>
              <a:rPr lang="ja-JP" altLang="en-US" sz="1200" dirty="0"/>
              <a:t>遷移先がどこか</a:t>
            </a:r>
            <a:r>
              <a:rPr lang="en-US" altLang="ja-JP" sz="1200" dirty="0"/>
              <a:t>(</a:t>
            </a:r>
            <a:r>
              <a:rPr lang="en-US" altLang="ja-JP" sz="1200" dirty="0" err="1"/>
              <a:t>BKTcore</a:t>
            </a:r>
            <a:r>
              <a:rPr lang="ja-JP" altLang="en-US" sz="1200" dirty="0"/>
              <a:t>とは限らない</a:t>
            </a:r>
            <a:r>
              <a:rPr lang="en-US" altLang="ja-JP" sz="1200" dirty="0"/>
              <a:t>)Σ</a:t>
            </a:r>
            <a:r>
              <a:rPr lang="ja-JP" altLang="en-US" sz="1200" dirty="0"/>
              <a:t>方向での散らばり</a:t>
            </a:r>
            <a:r>
              <a:rPr lang="en-US" altLang="ja-JP" sz="1200" dirty="0"/>
              <a:t>(</a:t>
            </a:r>
            <a:r>
              <a:rPr lang="ja-JP" altLang="en-US" sz="1200" dirty="0"/>
              <a:t>密度</a:t>
            </a:r>
            <a:r>
              <a:rPr lang="en-US" altLang="ja-JP" sz="1200" dirty="0"/>
              <a:t>profile</a:t>
            </a:r>
            <a:r>
              <a:rPr lang="ja-JP" altLang="en-US" sz="1200" dirty="0"/>
              <a:t>の多様性</a:t>
            </a:r>
            <a:r>
              <a:rPr lang="en-US" altLang="ja-JP" sz="1200" dirty="0"/>
              <a:t>)</a:t>
            </a:r>
          </a:p>
          <a:p>
            <a:r>
              <a:rPr lang="ja-JP" altLang="en-US" sz="1200" dirty="0"/>
              <a:t>⇒今後モデルを拡張</a:t>
            </a:r>
            <a:r>
              <a:rPr lang="en-US" altLang="ja-JP" sz="1200" dirty="0"/>
              <a:t>(</a:t>
            </a:r>
            <a:r>
              <a:rPr lang="ja-JP" altLang="en-US" sz="1200" dirty="0"/>
              <a:t>中心のべきが連続的に変化できるようなもの</a:t>
            </a:r>
            <a:r>
              <a:rPr lang="en-US" altLang="ja-JP" sz="1200" dirty="0"/>
              <a:t>)</a:t>
            </a:r>
          </a:p>
          <a:p>
            <a:endParaRPr lang="en-US" altLang="ja-JP" sz="1200" dirty="0"/>
          </a:p>
          <a:p>
            <a:r>
              <a:rPr lang="en-US" altLang="ja-JP" sz="1200" dirty="0"/>
              <a:t>2)</a:t>
            </a:r>
            <a:r>
              <a:rPr lang="ja-JP" altLang="en-US" sz="1200" dirty="0"/>
              <a:t>どこで遷移が起こるのかという</a:t>
            </a:r>
            <a:r>
              <a:rPr lang="en-US" altLang="ja-JP" sz="1200" dirty="0"/>
              <a:t>Vmax</a:t>
            </a:r>
            <a:r>
              <a:rPr lang="ja-JP" altLang="en-US" sz="1200" dirty="0"/>
              <a:t>方向での散らばり</a:t>
            </a:r>
            <a:endParaRPr lang="en-US" altLang="ja-JP" sz="1200" dirty="0"/>
          </a:p>
          <a:p>
            <a:r>
              <a:rPr kumimoji="1" lang="ja-JP" altLang="en-US" sz="1200" dirty="0"/>
              <a:t>⇒遷移領域に多い</a:t>
            </a:r>
            <a:r>
              <a:rPr kumimoji="1" lang="en-US" altLang="ja-JP" sz="1200" dirty="0"/>
              <a:t>SPARC</a:t>
            </a:r>
            <a:r>
              <a:rPr kumimoji="1" lang="ja-JP" altLang="en-US" sz="1200" dirty="0"/>
              <a:t>に限ると①で</a:t>
            </a:r>
            <a:r>
              <a:rPr kumimoji="1" lang="en-US" altLang="ja-JP" sz="1200" dirty="0" err="1"/>
              <a:t>Mstar</a:t>
            </a:r>
            <a:r>
              <a:rPr kumimoji="1" lang="ja-JP" altLang="en-US" sz="1200" dirty="0"/>
              <a:t>が</a:t>
            </a:r>
            <a:r>
              <a:rPr kumimoji="1" lang="en-US" altLang="ja-JP" sz="1200" dirty="0"/>
              <a:t>1</a:t>
            </a:r>
            <a:r>
              <a:rPr kumimoji="1" lang="ja-JP" altLang="en-US" sz="1200" dirty="0"/>
              <a:t>桁くらい分散がある⇒星形成効率</a:t>
            </a:r>
            <a:endParaRPr kumimoji="1" lang="en-US" altLang="ja-JP" sz="1200" dirty="0"/>
          </a:p>
          <a:p>
            <a:r>
              <a:rPr kumimoji="1" lang="ja-JP" altLang="en-US" sz="1200" dirty="0"/>
              <a:t>②で見ると同じ</a:t>
            </a:r>
            <a:r>
              <a:rPr kumimoji="1" lang="en-US" altLang="ja-JP" sz="1200" dirty="0"/>
              <a:t>M200</a:t>
            </a:r>
            <a:r>
              <a:rPr kumimoji="1" lang="ja-JP" altLang="en-US" sz="1200" dirty="0"/>
              <a:t>でも星形成効率の多様性がある⇒</a:t>
            </a:r>
            <a:r>
              <a:rPr kumimoji="1" lang="en-US" altLang="ja-JP" sz="1200" dirty="0"/>
              <a:t>SNII</a:t>
            </a:r>
            <a:r>
              <a:rPr kumimoji="1" lang="ja-JP" altLang="en-US" sz="1200" dirty="0"/>
              <a:t>エネルギーの違い</a:t>
            </a:r>
            <a:endParaRPr kumimoji="1" lang="en-US" altLang="ja-JP" sz="1200" dirty="0"/>
          </a:p>
          <a:p>
            <a:r>
              <a:rPr kumimoji="1" lang="ja-JP" altLang="en-US" sz="1200" dirty="0"/>
              <a:t>⇒</a:t>
            </a:r>
            <a:r>
              <a:rPr kumimoji="1" lang="en-US" altLang="ja-JP" sz="1200" dirty="0"/>
              <a:t>ε</a:t>
            </a:r>
            <a:r>
              <a:rPr kumimoji="1" lang="ja-JP" altLang="en-US" sz="1200" dirty="0"/>
              <a:t>を固定しても得るエネルギーが異なるので遷移する場合とできない場合がある</a:t>
            </a:r>
            <a:endParaRPr kumimoji="1" lang="en-US" altLang="ja-JP" sz="1200" dirty="0"/>
          </a:p>
          <a:p>
            <a:r>
              <a:rPr kumimoji="1" lang="ja-JP" altLang="en-US" sz="1200" dirty="0"/>
              <a:t>⇒</a:t>
            </a:r>
            <a:r>
              <a:rPr kumimoji="1" lang="en-US" altLang="ja-JP" sz="1200" dirty="0"/>
              <a:t>cc</a:t>
            </a:r>
            <a:r>
              <a:rPr kumimoji="1" lang="ja-JP" altLang="en-US" sz="1200" dirty="0"/>
              <a:t>遷移するハロー質量は多様性がある</a:t>
            </a:r>
            <a:endParaRPr kumimoji="1" lang="en-US" altLang="ja-JP" sz="1200" dirty="0"/>
          </a:p>
          <a:p>
            <a:r>
              <a:rPr lang="ja-JP" altLang="en-US" sz="1200" dirty="0"/>
              <a:t>逆に</a:t>
            </a:r>
            <a:r>
              <a:rPr lang="en-US" altLang="ja-JP" sz="1200" dirty="0" err="1"/>
              <a:t>Mstar,crit</a:t>
            </a:r>
            <a:r>
              <a:rPr lang="ja-JP" altLang="en-US" sz="1200" dirty="0"/>
              <a:t>を固定したとき（</a:t>
            </a:r>
            <a:r>
              <a:rPr lang="en-US" altLang="ja-JP" sz="1200" dirty="0"/>
              <a:t>ε</a:t>
            </a:r>
            <a:r>
              <a:rPr lang="ja-JP" altLang="en-US" sz="1200" dirty="0"/>
              <a:t>を固定）</a:t>
            </a:r>
            <a:r>
              <a:rPr lang="en-US" altLang="ja-JP" sz="1200" dirty="0"/>
              <a:t>Vmax(M200)</a:t>
            </a:r>
            <a:r>
              <a:rPr lang="ja-JP" altLang="en-US" sz="1200" dirty="0"/>
              <a:t>にばらつきがあるのでどこで㏄遷移を起こすか</a:t>
            </a:r>
            <a:r>
              <a:rPr lang="en-US" altLang="ja-JP" sz="1200" dirty="0"/>
              <a:t>(</a:t>
            </a:r>
            <a:r>
              <a:rPr lang="ja-JP" altLang="en-US" sz="1200" dirty="0"/>
              <a:t>どこで落ちるか</a:t>
            </a:r>
            <a:r>
              <a:rPr lang="en-US" altLang="ja-JP" sz="1200" dirty="0"/>
              <a:t>)</a:t>
            </a:r>
            <a:r>
              <a:rPr lang="ja-JP" altLang="en-US" sz="1200" dirty="0"/>
              <a:t>はばらつきが生じる</a:t>
            </a:r>
            <a:endParaRPr lang="en-US" altLang="ja-JP" sz="1200" dirty="0"/>
          </a:p>
          <a:p>
            <a:endParaRPr kumimoji="1" lang="en-US" altLang="ja-JP" sz="1200" dirty="0"/>
          </a:p>
          <a:p>
            <a:endParaRPr kumimoji="1" lang="en-US" altLang="ja-JP" sz="1200" dirty="0"/>
          </a:p>
          <a:p>
            <a:r>
              <a:rPr lang="ja-JP" altLang="en-US" sz="1200" dirty="0"/>
              <a:t>①では</a:t>
            </a:r>
            <a:r>
              <a:rPr lang="en-US" altLang="ja-JP" sz="1200" dirty="0"/>
              <a:t>ε</a:t>
            </a:r>
            <a:r>
              <a:rPr lang="ja-JP" altLang="en-US" sz="1200" dirty="0"/>
              <a:t>が一定なように見える⇒</a:t>
            </a:r>
            <a:r>
              <a:rPr lang="en-US" altLang="ja-JP" sz="1200" dirty="0">
                <a:solidFill>
                  <a:srgbClr val="FF0000"/>
                </a:solidFill>
              </a:rPr>
              <a:t>ε</a:t>
            </a:r>
            <a:r>
              <a:rPr lang="ja-JP" altLang="en-US" sz="1200" dirty="0">
                <a:solidFill>
                  <a:srgbClr val="FF0000"/>
                </a:solidFill>
              </a:rPr>
              <a:t>をざっくり見積もる</a:t>
            </a:r>
            <a:endParaRPr lang="en-US" altLang="ja-JP" sz="1200" dirty="0">
              <a:solidFill>
                <a:srgbClr val="FF0000"/>
              </a:solidFill>
            </a:endParaRPr>
          </a:p>
          <a:p>
            <a:endParaRPr kumimoji="1" lang="ja-JP" altLang="en-US" dirty="0"/>
          </a:p>
        </p:txBody>
      </p:sp>
      <p:sp>
        <p:nvSpPr>
          <p:cNvPr id="4" name="スライド番号プレースホルダー 3">
            <a:extLst>
              <a:ext uri="{FF2B5EF4-FFF2-40B4-BE49-F238E27FC236}">
                <a16:creationId xmlns:a16="http://schemas.microsoft.com/office/drawing/2014/main" id="{C0CAC2EF-ECF6-60DF-C71D-F27C919A0CF5}"/>
              </a:ext>
            </a:extLst>
          </p:cNvPr>
          <p:cNvSpPr>
            <a:spLocks noGrp="1"/>
          </p:cNvSpPr>
          <p:nvPr>
            <p:ph type="sldNum" sz="quarter" idx="5"/>
          </p:nvPr>
        </p:nvSpPr>
        <p:spPr/>
        <p:txBody>
          <a:bodyPr/>
          <a:lstStyle/>
          <a:p>
            <a:fld id="{9537F1F3-9666-4CCC-88EB-F2685F577512}" type="slidenum">
              <a:rPr kumimoji="1" lang="ja-JP" altLang="en-US" smtClean="0"/>
              <a:t>14</a:t>
            </a:fld>
            <a:endParaRPr kumimoji="1" lang="ja-JP" altLang="en-US"/>
          </a:p>
        </p:txBody>
      </p:sp>
    </p:spTree>
    <p:extLst>
      <p:ext uri="{BB962C8B-B14F-4D97-AF65-F5344CB8AC3E}">
        <p14:creationId xmlns:p14="http://schemas.microsoft.com/office/powerpoint/2010/main" val="2841910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F438B-7879-E5E9-E8AB-45936200A02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FC9BB44-5232-D5A9-EB83-70D4EEA5F6F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14C9EB1-0AA5-FC47-D61C-5EE8C7235C6E}"/>
              </a:ext>
            </a:extLst>
          </p:cNvPr>
          <p:cNvSpPr>
            <a:spLocks noGrp="1"/>
          </p:cNvSpPr>
          <p:nvPr>
            <p:ph type="body" idx="1"/>
          </p:nvPr>
        </p:nvSpPr>
        <p:spPr/>
        <p:txBody>
          <a:bodyPr/>
          <a:lstStyle/>
          <a:p>
            <a:pPr algn="l">
              <a:buNone/>
            </a:pPr>
            <a:r>
              <a:rPr lang="en" altLang="ja-JP" b="0" i="0" u="none" strike="noStrike" dirty="0">
                <a:solidFill>
                  <a:srgbClr val="000000"/>
                </a:solidFill>
                <a:effectLst/>
              </a:rPr>
              <a:t>Finally, let me focus on the </a:t>
            </a:r>
            <a:r>
              <a:rPr lang="en" altLang="ja-JP" b="1" i="0" u="none" strike="noStrike" dirty="0">
                <a:solidFill>
                  <a:srgbClr val="000000"/>
                </a:solidFill>
                <a:effectLst/>
              </a:rPr>
              <a:t>characteristic surface density</a:t>
            </a:r>
            <a:r>
              <a:rPr lang="el-GR" altLang="ja-JP" b="1" i="0" u="none" strike="noStrike" dirty="0">
                <a:solidFill>
                  <a:srgbClr val="000000"/>
                </a:solidFill>
                <a:effectLst/>
              </a:rPr>
              <a:t>–</a:t>
            </a:r>
            <a:r>
              <a:rPr lang="en" altLang="ja-JP" b="1" i="0" u="none" strike="noStrike" dirty="0">
                <a:solidFill>
                  <a:srgbClr val="000000"/>
                </a:solidFill>
                <a:effectLst/>
              </a:rPr>
              <a:t>Vmax</a:t>
            </a:r>
            <a:r>
              <a:rPr lang="en" altLang="ja-JP" b="0" i="0" u="none" strike="noStrike" dirty="0">
                <a:solidFill>
                  <a:srgbClr val="000000"/>
                </a:solidFill>
                <a:effectLst/>
              </a:rPr>
              <a:t> plane.</a:t>
            </a:r>
            <a:br>
              <a:rPr lang="en" altLang="ja-JP" b="0" i="0" u="none" strike="noStrike" dirty="0">
                <a:solidFill>
                  <a:srgbClr val="000000"/>
                </a:solidFill>
                <a:effectLst/>
              </a:rPr>
            </a:br>
            <a:r>
              <a:rPr lang="en" altLang="ja-JP" b="0" i="0" u="none" strike="noStrike" dirty="0">
                <a:solidFill>
                  <a:srgbClr val="000000"/>
                </a:solidFill>
                <a:effectLst/>
              </a:rPr>
              <a:t>This figure is essentially the same as the one from </a:t>
            </a:r>
            <a:r>
              <a:rPr lang="en" altLang="ja-JP" b="0" i="1" u="none" strike="noStrike" dirty="0">
                <a:solidFill>
                  <a:srgbClr val="000000"/>
                </a:solidFill>
                <a:effectLst/>
              </a:rPr>
              <a:t>Hayashi et al. (in prep)</a:t>
            </a:r>
            <a:r>
              <a:rPr lang="en" altLang="ja-JP" b="0" i="0" u="none" strike="noStrike" dirty="0">
                <a:solidFill>
                  <a:srgbClr val="000000"/>
                </a:solidFill>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ja-JP" b="0" i="0"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i="0" u="none" strike="noStrike">
                <a:solidFill>
                  <a:srgbClr val="000000"/>
                </a:solidFill>
                <a:effectLst/>
              </a:rPr>
              <a:t>（</a:t>
            </a:r>
            <a:r>
              <a:rPr lang="en" altLang="ja-JP" b="0" i="0" u="none" strike="noStrike" dirty="0">
                <a:solidFill>
                  <a:srgbClr val="000000"/>
                </a:solidFill>
                <a:effectLst/>
              </a:rPr>
              <a:t>The red tick marks indicate the boundaries corresponding to the critical stellar mass </a:t>
            </a:r>
            <a:r>
              <a:rPr lang="en-US" altLang="ja-JP" b="0" i="0" u="none" strike="noStrike" dirty="0">
                <a:solidFill>
                  <a:srgbClr val="000000"/>
                </a:solidFill>
                <a:effectLst/>
              </a:rPr>
              <a:t>limits.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Below these, the cusp core transition becomes energetically forbidden.</a:t>
            </a:r>
            <a:r>
              <a:rPr lang="ja-JP" altLang="en-US"/>
              <a:t>）</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We also find that many galaxies lie between the NFW and Burkert profiles.</a:t>
            </a:r>
            <a:br>
              <a:rPr lang="en-US" altLang="ja-JP" dirty="0"/>
            </a:br>
            <a:r>
              <a:rPr lang="en-US" altLang="ja-JP" dirty="0"/>
              <a:t>This suggests a diversity in inner density profiles.</a:t>
            </a:r>
          </a:p>
          <a:p>
            <a:pPr algn="l"/>
            <a:endParaRPr lang="en" altLang="ja-JP" b="0" i="0" u="none" strike="noStrike" dirty="0">
              <a:solidFill>
                <a:srgbClr val="000000"/>
              </a:solidFill>
              <a:effectLst/>
            </a:endParaRPr>
          </a:p>
          <a:p>
            <a:pPr algn="l"/>
            <a:r>
              <a:rPr lang="en" altLang="ja-JP" b="0" i="0" u="none" strike="noStrike" dirty="0">
                <a:solidFill>
                  <a:srgbClr val="000000"/>
                </a:solidFill>
                <a:effectLst/>
              </a:rPr>
              <a:t>By investigating the </a:t>
            </a:r>
            <a:r>
              <a:rPr lang="en" altLang="ja-JP" b="1" i="0" u="none" strike="noStrike" dirty="0">
                <a:solidFill>
                  <a:srgbClr val="000000"/>
                </a:solidFill>
                <a:effectLst/>
              </a:rPr>
              <a:t>Rmax</a:t>
            </a:r>
            <a:r>
              <a:rPr lang="en" altLang="ja-JP" b="0" i="0" u="none" strike="noStrike" dirty="0">
                <a:solidFill>
                  <a:srgbClr val="000000"/>
                </a:solidFill>
                <a:effectLst/>
              </a:rPr>
              <a:t> values of galaxies where the c–M relation appears to be distorted, we obtain the range shown 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b="0" i="0" u="none" strike="noStrike" dirty="0">
                <a:solidFill>
                  <a:srgbClr val="000000"/>
                </a:solidFill>
                <a:effectLst/>
                <a:latin typeface="-webkit-standard"/>
              </a:rPr>
              <a:t>Alternatively, we can also </a:t>
            </a:r>
            <a:r>
              <a:rPr lang="en-US" altLang="ja-JP" b="0" i="0" u="none" strike="noStrike" dirty="0">
                <a:solidFill>
                  <a:srgbClr val="000000"/>
                </a:solidFill>
                <a:effectLst/>
                <a:latin typeface="-webkit-standard"/>
              </a:rPr>
              <a:t>view </a:t>
            </a:r>
            <a:r>
              <a:rPr lang="en" altLang="ja-JP" b="0" i="0" u="none" strike="noStrike" dirty="0">
                <a:solidFill>
                  <a:srgbClr val="000000"/>
                </a:solidFill>
                <a:effectLst/>
                <a:latin typeface="-webkit-standard"/>
              </a:rPr>
              <a:t>the </a:t>
            </a:r>
            <a:r>
              <a:rPr lang="el-GR" altLang="ja-JP" b="0" i="0" u="none" strike="noStrike" dirty="0">
                <a:solidFill>
                  <a:srgbClr val="000000"/>
                </a:solidFill>
                <a:effectLst/>
              </a:rPr>
              <a:t>Σ</a:t>
            </a:r>
            <a:r>
              <a:rPr lang="el-GR" altLang="ja-JP" b="0" i="0" u="none" strike="noStrike" dirty="0">
                <a:solidFill>
                  <a:srgbClr val="000000"/>
                </a:solidFill>
                <a:effectLst/>
                <a:latin typeface="-webkit-standard"/>
              </a:rPr>
              <a:t>–</a:t>
            </a:r>
            <a:r>
              <a:rPr lang="en" altLang="ja-JP" b="0" i="0" u="none" strike="noStrike" dirty="0">
                <a:solidFill>
                  <a:srgbClr val="000000"/>
                </a:solidFill>
                <a:effectLst/>
              </a:rPr>
              <a:t>Vmax​</a:t>
            </a:r>
            <a:r>
              <a:rPr lang="en" altLang="ja-JP" b="0" i="0" u="none" strike="noStrike" dirty="0">
                <a:solidFill>
                  <a:srgbClr val="000000"/>
                </a:solidFill>
                <a:effectLst/>
                <a:latin typeface="-webkit-standard"/>
              </a:rPr>
              <a:t> relation as a relation between </a:t>
            </a:r>
            <a:r>
              <a:rPr lang="el-GR" altLang="ja-JP" b="0" i="0" u="none" strike="noStrike" dirty="0">
                <a:solidFill>
                  <a:srgbClr val="000000"/>
                </a:solidFill>
                <a:effectLst/>
              </a:rPr>
              <a:t>Σ</a:t>
            </a:r>
            <a:r>
              <a:rPr lang="el-GR" altLang="ja-JP" b="0" i="0" u="none" strike="noStrike" dirty="0">
                <a:solidFill>
                  <a:srgbClr val="000000"/>
                </a:solidFill>
                <a:effectLst/>
                <a:latin typeface="-webkit-standard"/>
              </a:rPr>
              <a:t> </a:t>
            </a:r>
            <a:r>
              <a:rPr lang="en" altLang="ja-JP" b="0" i="0" u="none" strike="noStrike" dirty="0">
                <a:solidFill>
                  <a:srgbClr val="000000"/>
                </a:solidFill>
                <a:effectLst/>
                <a:latin typeface="-webkit-standard"/>
              </a:rPr>
              <a:t>and R</a:t>
            </a:r>
            <a:r>
              <a:rPr lang="en" altLang="ja-JP" b="0" i="0" u="none" strike="noStrike" dirty="0">
                <a:solidFill>
                  <a:srgbClr val="000000"/>
                </a:solidFill>
                <a:effectLst/>
              </a:rPr>
              <a:t>max​</a:t>
            </a:r>
            <a:r>
              <a:rPr lang="en" altLang="ja-JP" b="0" i="0" u="none" strike="noStrike" dirty="0">
                <a:solidFill>
                  <a:srgbClr val="000000"/>
                </a:solidFill>
                <a:effectLst/>
                <a:latin typeface="-webkit-standard"/>
              </a:rPr>
              <a:t>.</a:t>
            </a:r>
            <a:endParaRPr kumimoji="1" lang="en-US" altLang="ja-JP" dirty="0"/>
          </a:p>
          <a:p>
            <a:r>
              <a:rPr kumimoji="1" lang="en-US" altLang="ja-JP" dirty="0"/>
              <a:t>-------</a:t>
            </a: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b="0" i="0" u="none" strike="noStrike" dirty="0">
                <a:solidFill>
                  <a:srgbClr val="000000"/>
                </a:solidFill>
                <a:effectLst/>
              </a:rPr>
              <a:t>(The tick marks indicate the boundaries corresponding to the critical stellar mass </a:t>
            </a:r>
            <a:r>
              <a:rPr lang="en-US" altLang="ja-JP" b="0" i="0" u="none" strike="noStrike" dirty="0">
                <a:solidFill>
                  <a:srgbClr val="000000"/>
                </a:solidFill>
                <a:effectLst/>
              </a:rPr>
              <a:t>limits.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Below these, the cusp core transition becomes energetically forbidden.)</a:t>
            </a:r>
          </a:p>
          <a:p>
            <a:endParaRPr kumimoji="1" lang="en-US" altLang="ja-JP" dirty="0"/>
          </a:p>
          <a:p>
            <a:endParaRPr kumimoji="1" lang="en-US" altLang="ja-JP" dirty="0"/>
          </a:p>
          <a:p>
            <a:endParaRPr kumimoji="1" lang="en-US" altLang="ja-JP" dirty="0"/>
          </a:p>
          <a:p>
            <a:endParaRPr kumimoji="1" lang="en-US" altLang="ja-JP" dirty="0"/>
          </a:p>
          <a:p>
            <a:r>
              <a:rPr kumimoji="1" lang="ja-JP" altLang="en-US" dirty="0"/>
              <a:t>最後に、シグマ</a:t>
            </a:r>
            <a:r>
              <a:rPr kumimoji="1" lang="en-US" altLang="ja-JP" dirty="0"/>
              <a:t>-Vmax</a:t>
            </a:r>
            <a:r>
              <a:rPr kumimoji="1" lang="ja-JP" altLang="en-US" dirty="0"/>
              <a:t>平面です。</a:t>
            </a:r>
            <a:endParaRPr kumimoji="1" lang="en-US" altLang="ja-JP" dirty="0"/>
          </a:p>
          <a:p>
            <a:r>
              <a:rPr kumimoji="1" lang="ja-JP" altLang="en-US" dirty="0"/>
              <a:t>これは実質的には先ほどお見せした</a:t>
            </a:r>
            <a:r>
              <a:rPr kumimoji="1" lang="en-US" altLang="ja-JP" dirty="0"/>
              <a:t>Hayashi et al (in prep)</a:t>
            </a:r>
            <a:r>
              <a:rPr kumimoji="1" lang="ja-JP" altLang="en-US" dirty="0"/>
              <a:t>の図と同じ図です。</a:t>
            </a:r>
            <a:endParaRPr kumimoji="1" lang="en-US" altLang="ja-JP" dirty="0"/>
          </a:p>
          <a:p>
            <a:r>
              <a:rPr kumimoji="1" lang="ja-JP" altLang="en-US" dirty="0"/>
              <a:t>この目盛りは各臨界恒星質量による遷移禁止領域との境目を表しています。</a:t>
            </a:r>
            <a:endParaRPr kumimoji="1" lang="en-US" altLang="ja-JP" dirty="0"/>
          </a:p>
          <a:p>
            <a:r>
              <a:rPr kumimoji="1" lang="ja-JP" altLang="en-US" dirty="0"/>
              <a:t>また、</a:t>
            </a:r>
            <a:r>
              <a:rPr kumimoji="1" lang="en-US" altLang="ja-JP" dirty="0"/>
              <a:t>NFW</a:t>
            </a:r>
            <a:r>
              <a:rPr kumimoji="1" lang="ja-JP" altLang="en-US" dirty="0"/>
              <a:t> </a:t>
            </a:r>
            <a:r>
              <a:rPr kumimoji="1" lang="en-US" altLang="ja-JP" dirty="0"/>
              <a:t>profile</a:t>
            </a:r>
            <a:r>
              <a:rPr kumimoji="1" lang="ja-JP" altLang="en-US" dirty="0"/>
              <a:t>と</a:t>
            </a:r>
            <a:r>
              <a:rPr kumimoji="1" lang="en-US" altLang="ja-JP" dirty="0"/>
              <a:t>Burkert profile</a:t>
            </a:r>
            <a:r>
              <a:rPr kumimoji="1" lang="ja-JP" altLang="en-US" dirty="0"/>
              <a:t>の間に位置する天体が多く存在することから、密度プロファイルの多様性も確認することができます。</a:t>
            </a:r>
            <a:endParaRPr kumimoji="1" lang="en-US" altLang="ja-JP" dirty="0"/>
          </a:p>
          <a:p>
            <a:r>
              <a:rPr kumimoji="1" lang="ja-JP" altLang="en-US" dirty="0"/>
              <a:t>この図において、</a:t>
            </a:r>
            <a:r>
              <a:rPr lang="en" altLang="ja-JP" sz="1200" dirty="0">
                <a:effectLst/>
                <a:latin typeface="CMMI10"/>
              </a:rPr>
              <a:t>c</a:t>
            </a:r>
            <a:r>
              <a:rPr lang="en" altLang="ja-JP" sz="1200" dirty="0">
                <a:effectLst/>
                <a:latin typeface="CMR10"/>
              </a:rPr>
              <a:t>-</a:t>
            </a:r>
            <a:r>
              <a:rPr lang="en" altLang="ja-JP" sz="1200" dirty="0">
                <a:effectLst/>
                <a:latin typeface="CMMI10"/>
              </a:rPr>
              <a:t>M </a:t>
            </a:r>
            <a:r>
              <a:rPr lang="en" altLang="ja-JP" sz="1200" dirty="0">
                <a:effectLst/>
                <a:latin typeface="CMR10"/>
              </a:rPr>
              <a:t>relation </a:t>
            </a:r>
            <a:r>
              <a:rPr lang="ja-JP" altLang="en-US" sz="1200" dirty="0">
                <a:effectLst/>
                <a:latin typeface="CMR10"/>
              </a:rPr>
              <a:t>が歪んでいるあたりの</a:t>
            </a:r>
            <a:r>
              <a:rPr lang="en-US" altLang="ja-JP" sz="1200" dirty="0" err="1">
                <a:effectLst/>
                <a:latin typeface="CMR10"/>
              </a:rPr>
              <a:t>Rmax</a:t>
            </a:r>
            <a:r>
              <a:rPr lang="ja-JP" altLang="en-US" sz="1200" dirty="0">
                <a:effectLst/>
                <a:latin typeface="CMR10"/>
              </a:rPr>
              <a:t>を調査すると、このような値になりました。</a:t>
            </a:r>
            <a:endParaRPr kumimoji="1" lang="en-US" altLang="ja-JP" dirty="0"/>
          </a:p>
          <a:p>
            <a:endParaRPr kumimoji="1" lang="en-US" altLang="ja-JP" dirty="0"/>
          </a:p>
          <a:p>
            <a:r>
              <a:rPr kumimoji="1" lang="ja-JP" altLang="en-US" dirty="0"/>
              <a:t>また、シグマと</a:t>
            </a:r>
            <a:r>
              <a:rPr kumimoji="1" lang="en-US" altLang="ja-JP" dirty="0"/>
              <a:t>Vmax</a:t>
            </a:r>
            <a:r>
              <a:rPr kumimoji="1" lang="ja-JP" altLang="en-US" dirty="0"/>
              <a:t>の関係はシグマの</a:t>
            </a:r>
            <a:r>
              <a:rPr kumimoji="1" lang="en-US" altLang="ja-JP" dirty="0" err="1"/>
              <a:t>Rmax</a:t>
            </a:r>
            <a:r>
              <a:rPr kumimoji="1" lang="ja-JP" altLang="en-US" dirty="0"/>
              <a:t>の関係として考えることもできます。</a:t>
            </a:r>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r>
              <a:rPr kumimoji="1" lang="en-US" altLang="ja-JP" dirty="0"/>
              <a:t>Q</a:t>
            </a:r>
            <a:r>
              <a:rPr kumimoji="1" lang="ja-JP" altLang="en-US" dirty="0"/>
              <a:t>：遷移質量（ハロー）はエネルギー変換効率によって決まっている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Q</a:t>
            </a:r>
            <a:r>
              <a:rPr kumimoji="1" lang="ja-JP" altLang="en-US" dirty="0"/>
              <a:t>：遷移領域（どこがカスプとコアの切り替わりなのか）は各ハローの内部構造（星形成率）の違いを表している</a:t>
            </a:r>
            <a:endParaRPr kumimoji="1" lang="en-US" altLang="ja-JP" dirty="0"/>
          </a:p>
          <a:p>
            <a:r>
              <a:rPr kumimoji="1" lang="ja-JP" altLang="en-US" dirty="0"/>
              <a:t>臨界ハロー質量はエネルギー変換効率と星形成効率によってきまる</a:t>
            </a:r>
            <a:endParaRPr kumimoji="1" lang="en-US" altLang="ja-JP" dirty="0"/>
          </a:p>
          <a:p>
            <a:r>
              <a:rPr kumimoji="1" lang="ja-JP" altLang="en-US" dirty="0"/>
              <a:t>遷移領域の</a:t>
            </a:r>
            <a:r>
              <a:rPr kumimoji="1" lang="en-US" altLang="ja-JP" dirty="0"/>
              <a:t>Σ</a:t>
            </a:r>
            <a:r>
              <a:rPr kumimoji="1" lang="ja-JP" altLang="en-US" dirty="0"/>
              <a:t>の広がりは、各ハローの内部構造（星形成率）の違いを表している</a:t>
            </a:r>
            <a:endParaRPr kumimoji="1" lang="en-US" altLang="ja-JP" dirty="0"/>
          </a:p>
          <a:p>
            <a:endParaRPr kumimoji="1" lang="en-US" altLang="ja-JP" dirty="0"/>
          </a:p>
          <a:p>
            <a:r>
              <a:rPr kumimoji="1" lang="en-US" altLang="ja-JP" dirty="0"/>
              <a:t>Σ</a:t>
            </a:r>
            <a:r>
              <a:rPr kumimoji="1" lang="ja-JP" altLang="en-US" dirty="0"/>
              <a:t>がカスプとコアの中間にあるような天体は何</a:t>
            </a:r>
            <a:endParaRPr kumimoji="1" lang="en-US" altLang="ja-JP" dirty="0"/>
          </a:p>
          <a:p>
            <a:r>
              <a:rPr kumimoji="1" lang="ja-JP" altLang="en-US" dirty="0"/>
              <a:t>⇒このモデルはカスプとコアの二択のみを考えているけど、実際は</a:t>
            </a:r>
            <a:r>
              <a:rPr kumimoji="1" lang="en-US" altLang="ja-JP" dirty="0"/>
              <a:t>NFW</a:t>
            </a:r>
            <a:r>
              <a:rPr kumimoji="1" lang="ja-JP" altLang="en-US" dirty="0"/>
              <a:t>と</a:t>
            </a:r>
            <a:r>
              <a:rPr kumimoji="1" lang="en-US" altLang="ja-JP" dirty="0"/>
              <a:t>BKT</a:t>
            </a:r>
            <a:r>
              <a:rPr kumimoji="1" lang="ja-JP" altLang="en-US" dirty="0"/>
              <a:t>の中間的なプロファイルを持つハローも存在していてよいはず。</a:t>
            </a:r>
            <a:endParaRPr kumimoji="1" lang="en-US" altLang="ja-JP" dirty="0"/>
          </a:p>
          <a:p>
            <a:r>
              <a:rPr kumimoji="1" lang="ja-JP" altLang="en-US" dirty="0"/>
              <a:t>　実際観測データを見るとそのような天体も見られる。今後、中心密度がカスプからコアに連続的に変化するようなモデルを考えたい。</a:t>
            </a:r>
            <a:endParaRPr kumimoji="1" lang="en-US" altLang="ja-JP" dirty="0"/>
          </a:p>
          <a:p>
            <a:r>
              <a:rPr kumimoji="1" lang="ja-JP" altLang="en-US" dirty="0"/>
              <a:t>エネルギー変換効率や星形成効率と絡めて、　観測データと比較検討したい</a:t>
            </a:r>
            <a:endParaRPr kumimoji="1" lang="en-US" altLang="ja-JP" dirty="0"/>
          </a:p>
          <a:p>
            <a:endParaRPr kumimoji="1" lang="en-US" altLang="ja-JP" dirty="0"/>
          </a:p>
          <a:p>
            <a:r>
              <a:rPr kumimoji="1" lang="ja-JP" altLang="en-US" dirty="0"/>
              <a:t>エネルギー変換効率は星形成効率に関連しそう（短いタイムスケールでたくさん爆発した方が瞬間的にたくさんエネルギーが得られる⇒ポテンシャルを変化させやすい）</a:t>
            </a:r>
            <a:endParaRPr kumimoji="1" lang="en-US" altLang="ja-JP" dirty="0"/>
          </a:p>
          <a:p>
            <a:endParaRPr kumimoji="1" lang="en-US" altLang="ja-JP" dirty="0"/>
          </a:p>
          <a:p>
            <a:r>
              <a:rPr kumimoji="1" lang="ja-JP" altLang="en-US" dirty="0"/>
              <a:t>星形成率（単位時間あたりに作られる星の質量）</a:t>
            </a:r>
            <a:endParaRPr kumimoji="1" lang="en-US" altLang="ja-JP" dirty="0"/>
          </a:p>
          <a:p>
            <a:r>
              <a:rPr kumimoji="1" lang="ja-JP" altLang="en-US" dirty="0"/>
              <a:t>星形成効率（ガス質量に対して、そのうち星になった質量の割合）</a:t>
            </a:r>
            <a:endParaRPr kumimoji="1" lang="en-US" altLang="ja-JP" dirty="0"/>
          </a:p>
          <a:p>
            <a:endParaRPr kumimoji="1" lang="en-US" altLang="ja-JP" dirty="0"/>
          </a:p>
          <a:p>
            <a:r>
              <a:rPr kumimoji="1" lang="en-US" altLang="ja-JP" dirty="0"/>
              <a:t>Tully-Fisher-relation:3.7~4</a:t>
            </a:r>
            <a:r>
              <a:rPr kumimoji="1" lang="ja-JP" altLang="en-US" dirty="0"/>
              <a:t>乗くらい⇒　</a:t>
            </a:r>
            <a:r>
              <a:rPr kumimoji="1" lang="en-US" altLang="ja-JP" dirty="0"/>
              <a:t>M200</a:t>
            </a:r>
            <a:r>
              <a:rPr kumimoji="1" lang="ja-JP" altLang="en-US" dirty="0"/>
              <a:t>の</a:t>
            </a:r>
            <a:r>
              <a:rPr kumimoji="1" lang="en-US" altLang="ja-JP" dirty="0"/>
              <a:t>5/3~1.7</a:t>
            </a:r>
            <a:r>
              <a:rPr kumimoji="1" lang="ja-JP" altLang="en-US" dirty="0"/>
              <a:t>乗⇒５乗</a:t>
            </a:r>
            <a:endParaRPr kumimoji="1" lang="en-US" altLang="ja-JP" dirty="0"/>
          </a:p>
          <a:p>
            <a:r>
              <a:rPr kumimoji="1" lang="ja-JP" altLang="en-US" dirty="0"/>
              <a:t>⇒これは銀河</a:t>
            </a:r>
            <a:endParaRPr kumimoji="1" lang="en-US" altLang="ja-JP" dirty="0"/>
          </a:p>
          <a:p>
            <a:r>
              <a:rPr kumimoji="1" lang="ja-JP" altLang="en-US" dirty="0"/>
              <a:t>楕円銀河：</a:t>
            </a:r>
            <a:r>
              <a:rPr kumimoji="1" lang="en-US" altLang="ja-JP" dirty="0" err="1"/>
              <a:t>faber&amp;Jackson</a:t>
            </a:r>
            <a:r>
              <a:rPr kumimoji="1" lang="en-US" altLang="ja-JP" dirty="0"/>
              <a:t> relation </a:t>
            </a:r>
            <a:r>
              <a:rPr kumimoji="1" lang="ja-JP" altLang="en-US" dirty="0"/>
              <a:t>⇒　楕円銀河の</a:t>
            </a:r>
            <a:endParaRPr kumimoji="1" lang="en-US" altLang="ja-JP" dirty="0"/>
          </a:p>
          <a:p>
            <a:endParaRPr kumimoji="1" lang="en-US" altLang="ja-JP" dirty="0"/>
          </a:p>
          <a:p>
            <a:endParaRPr kumimoji="1" lang="en-US" altLang="ja-JP" dirty="0"/>
          </a:p>
          <a:p>
            <a:r>
              <a:rPr lang="ja-JP" altLang="en-US" sz="1200" dirty="0"/>
              <a:t>③の図から、</a:t>
            </a:r>
            <a:r>
              <a:rPr lang="en-US" altLang="ja-JP" sz="1200" dirty="0"/>
              <a:t>2</a:t>
            </a:r>
            <a:r>
              <a:rPr lang="ja-JP" altLang="en-US" sz="1200" dirty="0"/>
              <a:t>方向の散らばりを考える</a:t>
            </a:r>
            <a:endParaRPr lang="en-US" altLang="ja-JP" sz="1200" dirty="0"/>
          </a:p>
          <a:p>
            <a:r>
              <a:rPr lang="en-US" altLang="ja-JP" sz="1200" dirty="0"/>
              <a:t>1)</a:t>
            </a:r>
            <a:r>
              <a:rPr lang="ja-JP" altLang="en-US" sz="1200" dirty="0"/>
              <a:t>遷移先がどこか</a:t>
            </a:r>
            <a:r>
              <a:rPr lang="en-US" altLang="ja-JP" sz="1200" dirty="0"/>
              <a:t>(</a:t>
            </a:r>
            <a:r>
              <a:rPr lang="en-US" altLang="ja-JP" sz="1200" dirty="0" err="1"/>
              <a:t>BKTcore</a:t>
            </a:r>
            <a:r>
              <a:rPr lang="ja-JP" altLang="en-US" sz="1200" dirty="0"/>
              <a:t>とは限らない</a:t>
            </a:r>
            <a:r>
              <a:rPr lang="en-US" altLang="ja-JP" sz="1200" dirty="0"/>
              <a:t>)Σ</a:t>
            </a:r>
            <a:r>
              <a:rPr lang="ja-JP" altLang="en-US" sz="1200" dirty="0"/>
              <a:t>方向での散らばり</a:t>
            </a:r>
            <a:r>
              <a:rPr lang="en-US" altLang="ja-JP" sz="1200" dirty="0"/>
              <a:t>(</a:t>
            </a:r>
            <a:r>
              <a:rPr lang="ja-JP" altLang="en-US" sz="1200" dirty="0"/>
              <a:t>密度</a:t>
            </a:r>
            <a:r>
              <a:rPr lang="en-US" altLang="ja-JP" sz="1200" dirty="0"/>
              <a:t>profile</a:t>
            </a:r>
            <a:r>
              <a:rPr lang="ja-JP" altLang="en-US" sz="1200" dirty="0"/>
              <a:t>の多様性</a:t>
            </a:r>
            <a:r>
              <a:rPr lang="en-US" altLang="ja-JP" sz="1200" dirty="0"/>
              <a:t>)</a:t>
            </a:r>
          </a:p>
          <a:p>
            <a:r>
              <a:rPr lang="ja-JP" altLang="en-US" sz="1200" dirty="0"/>
              <a:t>⇒今後モデルを拡張</a:t>
            </a:r>
            <a:r>
              <a:rPr lang="en-US" altLang="ja-JP" sz="1200" dirty="0"/>
              <a:t>(</a:t>
            </a:r>
            <a:r>
              <a:rPr lang="ja-JP" altLang="en-US" sz="1200" dirty="0"/>
              <a:t>中心のべきが連続的に変化できるようなもの</a:t>
            </a:r>
            <a:r>
              <a:rPr lang="en-US" altLang="ja-JP" sz="1200" dirty="0"/>
              <a:t>)</a:t>
            </a:r>
          </a:p>
          <a:p>
            <a:endParaRPr lang="en-US" altLang="ja-JP" sz="1200" dirty="0"/>
          </a:p>
          <a:p>
            <a:r>
              <a:rPr lang="en-US" altLang="ja-JP" sz="1200" dirty="0"/>
              <a:t>2)</a:t>
            </a:r>
            <a:r>
              <a:rPr lang="ja-JP" altLang="en-US" sz="1200" dirty="0"/>
              <a:t>どこで遷移が起こるのかという</a:t>
            </a:r>
            <a:r>
              <a:rPr lang="en-US" altLang="ja-JP" sz="1200" dirty="0"/>
              <a:t>Vmax</a:t>
            </a:r>
            <a:r>
              <a:rPr lang="ja-JP" altLang="en-US" sz="1200" dirty="0"/>
              <a:t>方向での散らばり</a:t>
            </a:r>
            <a:endParaRPr lang="en-US" altLang="ja-JP" sz="1200" dirty="0"/>
          </a:p>
          <a:p>
            <a:r>
              <a:rPr kumimoji="1" lang="ja-JP" altLang="en-US" sz="1200" dirty="0"/>
              <a:t>⇒遷移領域に多い</a:t>
            </a:r>
            <a:r>
              <a:rPr kumimoji="1" lang="en-US" altLang="ja-JP" sz="1200" dirty="0"/>
              <a:t>SPARC</a:t>
            </a:r>
            <a:r>
              <a:rPr kumimoji="1" lang="ja-JP" altLang="en-US" sz="1200" dirty="0"/>
              <a:t>に限ると①で</a:t>
            </a:r>
            <a:r>
              <a:rPr kumimoji="1" lang="en-US" altLang="ja-JP" sz="1200" dirty="0" err="1"/>
              <a:t>Mstar</a:t>
            </a:r>
            <a:r>
              <a:rPr kumimoji="1" lang="ja-JP" altLang="en-US" sz="1200" dirty="0"/>
              <a:t>が</a:t>
            </a:r>
            <a:r>
              <a:rPr kumimoji="1" lang="en-US" altLang="ja-JP" sz="1200" dirty="0"/>
              <a:t>1</a:t>
            </a:r>
            <a:r>
              <a:rPr kumimoji="1" lang="ja-JP" altLang="en-US" sz="1200" dirty="0"/>
              <a:t>桁くらい分散がある⇒星形成効率</a:t>
            </a:r>
            <a:endParaRPr kumimoji="1" lang="en-US" altLang="ja-JP" sz="1200" dirty="0"/>
          </a:p>
          <a:p>
            <a:r>
              <a:rPr kumimoji="1" lang="ja-JP" altLang="en-US" sz="1200" dirty="0"/>
              <a:t>②で見ると同じ</a:t>
            </a:r>
            <a:r>
              <a:rPr kumimoji="1" lang="en-US" altLang="ja-JP" sz="1200" dirty="0"/>
              <a:t>M200</a:t>
            </a:r>
            <a:r>
              <a:rPr kumimoji="1" lang="ja-JP" altLang="en-US" sz="1200" dirty="0"/>
              <a:t>でも星形成効率の多様性がある⇒</a:t>
            </a:r>
            <a:r>
              <a:rPr kumimoji="1" lang="en-US" altLang="ja-JP" sz="1200" dirty="0"/>
              <a:t>SNII</a:t>
            </a:r>
            <a:r>
              <a:rPr kumimoji="1" lang="ja-JP" altLang="en-US" sz="1200" dirty="0"/>
              <a:t>エネルギーの違い</a:t>
            </a:r>
            <a:endParaRPr kumimoji="1" lang="en-US" altLang="ja-JP" sz="1200" dirty="0"/>
          </a:p>
          <a:p>
            <a:r>
              <a:rPr kumimoji="1" lang="ja-JP" altLang="en-US" sz="1200" dirty="0"/>
              <a:t>⇒</a:t>
            </a:r>
            <a:r>
              <a:rPr kumimoji="1" lang="en-US" altLang="ja-JP" sz="1200" dirty="0"/>
              <a:t>ε</a:t>
            </a:r>
            <a:r>
              <a:rPr kumimoji="1" lang="ja-JP" altLang="en-US" sz="1200" dirty="0"/>
              <a:t>を固定しても得るエネルギーが異なるので遷移する場合とできない場合がある</a:t>
            </a:r>
            <a:endParaRPr kumimoji="1" lang="en-US" altLang="ja-JP" sz="1200" dirty="0"/>
          </a:p>
          <a:p>
            <a:r>
              <a:rPr kumimoji="1" lang="ja-JP" altLang="en-US" sz="1200" dirty="0"/>
              <a:t>⇒</a:t>
            </a:r>
            <a:r>
              <a:rPr kumimoji="1" lang="en-US" altLang="ja-JP" sz="1200" dirty="0"/>
              <a:t>cc</a:t>
            </a:r>
            <a:r>
              <a:rPr kumimoji="1" lang="ja-JP" altLang="en-US" sz="1200" dirty="0"/>
              <a:t>遷移するハロー質量は多様性がある</a:t>
            </a:r>
            <a:endParaRPr kumimoji="1" lang="en-US" altLang="ja-JP" sz="1200" dirty="0"/>
          </a:p>
          <a:p>
            <a:r>
              <a:rPr lang="ja-JP" altLang="en-US" sz="1200" dirty="0"/>
              <a:t>逆に</a:t>
            </a:r>
            <a:r>
              <a:rPr lang="en-US" altLang="ja-JP" sz="1200" dirty="0" err="1"/>
              <a:t>Mstar,crit</a:t>
            </a:r>
            <a:r>
              <a:rPr lang="ja-JP" altLang="en-US" sz="1200" dirty="0"/>
              <a:t>を固定したとき（</a:t>
            </a:r>
            <a:r>
              <a:rPr lang="en-US" altLang="ja-JP" sz="1200" dirty="0"/>
              <a:t>ε</a:t>
            </a:r>
            <a:r>
              <a:rPr lang="ja-JP" altLang="en-US" sz="1200" dirty="0"/>
              <a:t>を固定）</a:t>
            </a:r>
            <a:r>
              <a:rPr lang="en-US" altLang="ja-JP" sz="1200" dirty="0"/>
              <a:t>Vmax(M200)</a:t>
            </a:r>
            <a:r>
              <a:rPr lang="ja-JP" altLang="en-US" sz="1200" dirty="0"/>
              <a:t>にばらつきがあるのでどこで㏄遷移を起こすか</a:t>
            </a:r>
            <a:r>
              <a:rPr lang="en-US" altLang="ja-JP" sz="1200" dirty="0"/>
              <a:t>(</a:t>
            </a:r>
            <a:r>
              <a:rPr lang="ja-JP" altLang="en-US" sz="1200" dirty="0"/>
              <a:t>どこで落ちるか</a:t>
            </a:r>
            <a:r>
              <a:rPr lang="en-US" altLang="ja-JP" sz="1200" dirty="0"/>
              <a:t>)</a:t>
            </a:r>
            <a:r>
              <a:rPr lang="ja-JP" altLang="en-US" sz="1200" dirty="0"/>
              <a:t>はばらつきが生じる</a:t>
            </a:r>
            <a:endParaRPr lang="en-US" altLang="ja-JP" sz="1200" dirty="0"/>
          </a:p>
          <a:p>
            <a:endParaRPr kumimoji="1" lang="en-US" altLang="ja-JP" sz="1200" dirty="0"/>
          </a:p>
          <a:p>
            <a:endParaRPr kumimoji="1" lang="en-US" altLang="ja-JP" sz="1200" dirty="0"/>
          </a:p>
          <a:p>
            <a:r>
              <a:rPr lang="ja-JP" altLang="en-US" sz="1200" dirty="0"/>
              <a:t>①では</a:t>
            </a:r>
            <a:r>
              <a:rPr lang="en-US" altLang="ja-JP" sz="1200" dirty="0"/>
              <a:t>ε</a:t>
            </a:r>
            <a:r>
              <a:rPr lang="ja-JP" altLang="en-US" sz="1200" dirty="0"/>
              <a:t>が一定なように見える⇒</a:t>
            </a:r>
            <a:r>
              <a:rPr lang="en-US" altLang="ja-JP" sz="1200" dirty="0">
                <a:solidFill>
                  <a:srgbClr val="FF0000"/>
                </a:solidFill>
              </a:rPr>
              <a:t>ε</a:t>
            </a:r>
            <a:r>
              <a:rPr lang="ja-JP" altLang="en-US" sz="1200" dirty="0">
                <a:solidFill>
                  <a:srgbClr val="FF0000"/>
                </a:solidFill>
              </a:rPr>
              <a:t>をざっくり見積もる</a:t>
            </a:r>
            <a:endParaRPr lang="en-US" altLang="ja-JP" sz="1200" dirty="0">
              <a:solidFill>
                <a:srgbClr val="FF0000"/>
              </a:solidFill>
            </a:endParaRPr>
          </a:p>
          <a:p>
            <a:endParaRPr kumimoji="1" lang="ja-JP" altLang="en-US" dirty="0"/>
          </a:p>
        </p:txBody>
      </p:sp>
      <p:sp>
        <p:nvSpPr>
          <p:cNvPr id="4" name="スライド番号プレースホルダー 3">
            <a:extLst>
              <a:ext uri="{FF2B5EF4-FFF2-40B4-BE49-F238E27FC236}">
                <a16:creationId xmlns:a16="http://schemas.microsoft.com/office/drawing/2014/main" id="{DF22427A-B7E1-5E8F-E236-F679E6C44F15}"/>
              </a:ext>
            </a:extLst>
          </p:cNvPr>
          <p:cNvSpPr>
            <a:spLocks noGrp="1"/>
          </p:cNvSpPr>
          <p:nvPr>
            <p:ph type="sldNum" sz="quarter" idx="5"/>
          </p:nvPr>
        </p:nvSpPr>
        <p:spPr/>
        <p:txBody>
          <a:bodyPr/>
          <a:lstStyle/>
          <a:p>
            <a:fld id="{9537F1F3-9666-4CCC-88EB-F2685F577512}" type="slidenum">
              <a:rPr kumimoji="1" lang="ja-JP" altLang="en-US" smtClean="0"/>
              <a:t>15</a:t>
            </a:fld>
            <a:endParaRPr kumimoji="1" lang="ja-JP" altLang="en-US"/>
          </a:p>
        </p:txBody>
      </p:sp>
    </p:spTree>
    <p:extLst>
      <p:ext uri="{BB962C8B-B14F-4D97-AF65-F5344CB8AC3E}">
        <p14:creationId xmlns:p14="http://schemas.microsoft.com/office/powerpoint/2010/main" val="252943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83E21-5CD8-6475-4306-2999E2C7B24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F0043D0-2EEF-87F2-4D63-53AA707EFAD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A52908C-5405-93A6-73A0-BFE1726088E2}"/>
              </a:ext>
            </a:extLst>
          </p:cNvPr>
          <p:cNvSpPr>
            <a:spLocks noGrp="1"/>
          </p:cNvSpPr>
          <p:nvPr>
            <p:ph type="body" idx="1"/>
          </p:nvPr>
        </p:nvSpPr>
        <p:spPr/>
        <p:txBody>
          <a:bodyPr/>
          <a:lstStyle/>
          <a:p>
            <a:pPr algn="l">
              <a:buNone/>
            </a:pPr>
            <a:r>
              <a:rPr lang="en" altLang="ja-JP" b="0" i="0" u="none" strike="noStrike" dirty="0">
                <a:solidFill>
                  <a:srgbClr val="000000"/>
                </a:solidFill>
                <a:effectLst/>
                <a:latin typeface="-webkit-standard"/>
              </a:rPr>
              <a:t>In the </a:t>
            </a:r>
            <a:r>
              <a:rPr lang="el-GR" altLang="ja-JP" b="0" i="0" u="none" strike="noStrike" dirty="0">
                <a:solidFill>
                  <a:srgbClr val="000000"/>
                </a:solidFill>
                <a:effectLst/>
              </a:rPr>
              <a:t>Σ</a:t>
            </a:r>
            <a:r>
              <a:rPr lang="el-GR" altLang="ja-JP" b="0" i="0" u="none" strike="noStrike" dirty="0">
                <a:solidFill>
                  <a:srgbClr val="000000"/>
                </a:solidFill>
                <a:effectLst/>
                <a:latin typeface="-webkit-standard"/>
              </a:rPr>
              <a:t>–</a:t>
            </a:r>
            <a:r>
              <a:rPr lang="en" altLang="ja-JP" b="0" i="0" u="none" strike="noStrike" dirty="0" err="1">
                <a:solidFill>
                  <a:srgbClr val="000000"/>
                </a:solidFill>
                <a:effectLst/>
              </a:rPr>
              <a:t>Rmax</a:t>
            </a:r>
            <a:r>
              <a:rPr lang="en" altLang="ja-JP" b="0" i="0" u="none" strike="noStrike" dirty="0">
                <a:solidFill>
                  <a:srgbClr val="000000"/>
                </a:solidFill>
                <a:effectLst/>
              </a:rPr>
              <a:t>​</a:t>
            </a:r>
            <a:r>
              <a:rPr lang="en" altLang="ja-JP" b="0" i="0" u="none" strike="noStrike" dirty="0">
                <a:solidFill>
                  <a:srgbClr val="000000"/>
                </a:solidFill>
                <a:effectLst/>
                <a:latin typeface="-webkit-standard"/>
              </a:rPr>
              <a:t> plane, we also observe a spread in </a:t>
            </a:r>
            <a:r>
              <a:rPr lang="en" altLang="ja-JP" b="0" i="0" u="none" strike="noStrike" dirty="0" err="1">
                <a:solidFill>
                  <a:srgbClr val="000000"/>
                </a:solidFill>
                <a:effectLst/>
              </a:rPr>
              <a:t>Rmax</a:t>
            </a:r>
            <a:r>
              <a:rPr lang="en" altLang="ja-JP" b="0" i="0" u="none" strike="noStrike" dirty="0">
                <a:solidFill>
                  <a:srgbClr val="000000"/>
                </a:solidFill>
                <a:effectLst/>
              </a:rPr>
              <a:t>​</a:t>
            </a:r>
            <a:r>
              <a:rPr lang="en" altLang="ja-JP" b="0" i="0" u="none" strike="noStrike" dirty="0">
                <a:solidFill>
                  <a:srgbClr val="000000"/>
                </a:solidFill>
                <a:effectLst/>
                <a:latin typeface="-webkit-standard"/>
              </a:rPr>
              <a:t> ranging from a few to several tens of kiloparsecs.</a:t>
            </a:r>
            <a:br>
              <a:rPr lang="en" altLang="ja-JP" dirty="0"/>
            </a:br>
            <a:r>
              <a:rPr lang="en" altLang="ja-JP" b="0" i="0" u="none" strike="noStrike" dirty="0">
                <a:solidFill>
                  <a:srgbClr val="000000"/>
                </a:solidFill>
                <a:effectLst/>
                <a:latin typeface="-webkit-standard"/>
              </a:rPr>
              <a:t>This suggests that, in cusp-core transitions driven by stellar feedback, this range likely represents a characteristic scale of </a:t>
            </a:r>
            <a:r>
              <a:rPr lang="en" altLang="ja-JP" b="0" i="0" u="none" strike="noStrike" dirty="0" err="1">
                <a:solidFill>
                  <a:srgbClr val="000000"/>
                </a:solidFill>
                <a:effectLst/>
              </a:rPr>
              <a:t>Rmax</a:t>
            </a:r>
            <a:r>
              <a:rPr lang="en" altLang="ja-JP" b="0" i="0" u="none" strike="noStrike" dirty="0">
                <a:solidFill>
                  <a:srgbClr val="000000"/>
                </a:solidFill>
                <a:effectLst/>
              </a:rPr>
              <a:t>​</a:t>
            </a:r>
            <a:r>
              <a:rPr lang="en" altLang="ja-JP" b="0" i="0" u="none" strike="noStrike" dirty="0">
                <a:solidFill>
                  <a:srgbClr val="000000"/>
                </a:solidFill>
                <a:effectLst/>
                <a:latin typeface="-webkit-standard"/>
              </a:rPr>
              <a:t>.</a:t>
            </a:r>
          </a:p>
          <a:p>
            <a:pPr algn="l">
              <a:buNone/>
            </a:pPr>
            <a:endParaRPr kumimoji="1" lang="en" altLang="ja-JP" b="0" i="0" u="none" strike="noStrike" dirty="0">
              <a:solidFill>
                <a:srgbClr val="000000"/>
              </a:solidFill>
              <a:effectLst/>
              <a:latin typeface="-webkit-standard"/>
            </a:endParaRPr>
          </a:p>
          <a:p>
            <a:pPr algn="l">
              <a:buNone/>
            </a:pPr>
            <a:endParaRPr kumimoji="1" lang="en" altLang="ja-JP" b="0" i="0" u="none" strike="noStrike" dirty="0">
              <a:solidFill>
                <a:srgbClr val="000000"/>
              </a:solidFill>
              <a:effectLst/>
              <a:latin typeface="-webkit-standard"/>
            </a:endParaRPr>
          </a:p>
          <a:p>
            <a:pPr algn="l">
              <a:buNone/>
            </a:pPr>
            <a:endParaRPr kumimoji="1" lang="en-US" altLang="ja-JP" dirty="0"/>
          </a:p>
          <a:p>
            <a:r>
              <a:rPr kumimoji="1" lang="ja-JP" altLang="en-US" dirty="0"/>
              <a:t>シグマ</a:t>
            </a:r>
            <a:r>
              <a:rPr kumimoji="1" lang="en-US" altLang="ja-JP" dirty="0"/>
              <a:t>-</a:t>
            </a:r>
            <a:r>
              <a:rPr kumimoji="1" lang="en-US" altLang="ja-JP" dirty="0" err="1"/>
              <a:t>Rmax</a:t>
            </a:r>
            <a:r>
              <a:rPr kumimoji="1" lang="ja-JP" altLang="en-US" dirty="0"/>
              <a:t>平面でも、</a:t>
            </a:r>
            <a:r>
              <a:rPr kumimoji="1" lang="en-US" altLang="ja-JP" dirty="0" err="1"/>
              <a:t>Rmax</a:t>
            </a:r>
            <a:r>
              <a:rPr kumimoji="1" lang="ja-JP" altLang="en-US" dirty="0"/>
              <a:t>が数</a:t>
            </a:r>
            <a:r>
              <a:rPr kumimoji="1" lang="en-US" altLang="ja-JP" dirty="0"/>
              <a:t>kpc</a:t>
            </a:r>
            <a:r>
              <a:rPr kumimoji="1" lang="ja-JP" altLang="en-US" dirty="0"/>
              <a:t>から数十</a:t>
            </a:r>
            <a:r>
              <a:rPr kumimoji="1" lang="en-US" altLang="ja-JP" dirty="0"/>
              <a:t>kpc</a:t>
            </a:r>
            <a:r>
              <a:rPr kumimoji="1" lang="ja-JP" altLang="en-US" dirty="0"/>
              <a:t>の間で分散が見られます。</a:t>
            </a:r>
            <a:endParaRPr kumimoji="1" lang="en-US" altLang="ja-JP" dirty="0"/>
          </a:p>
          <a:p>
            <a:r>
              <a:rPr kumimoji="1" lang="ja-JP" altLang="en-US" dirty="0"/>
              <a:t>つまり、</a:t>
            </a:r>
            <a:r>
              <a:rPr kumimoji="1" lang="en-US" altLang="ja-JP" dirty="0"/>
              <a:t>Stellar</a:t>
            </a:r>
            <a:r>
              <a:rPr kumimoji="1" lang="ja-JP" altLang="en-US" dirty="0"/>
              <a:t> </a:t>
            </a:r>
            <a:r>
              <a:rPr kumimoji="1" lang="en-US" altLang="ja-JP" dirty="0"/>
              <a:t>Feedback</a:t>
            </a:r>
            <a:r>
              <a:rPr kumimoji="1" lang="ja-JP" altLang="en-US" dirty="0"/>
              <a:t>によるカスプコア遷移において、この範囲が</a:t>
            </a:r>
            <a:r>
              <a:rPr kumimoji="1" lang="en-US" altLang="ja-JP" dirty="0" err="1"/>
              <a:t>Rmax</a:t>
            </a:r>
            <a:r>
              <a:rPr kumimoji="1" lang="ja-JP" altLang="en-US" dirty="0"/>
              <a:t>の特徴的な範囲ということができるでしょう。</a:t>
            </a:r>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r>
              <a:rPr kumimoji="1" lang="en-US" altLang="ja-JP" dirty="0"/>
              <a:t>Q</a:t>
            </a:r>
            <a:r>
              <a:rPr kumimoji="1" lang="ja-JP" altLang="en-US" dirty="0"/>
              <a:t>：遷移質量（ハロー）はエネルギー変換効率によって決まっている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Q</a:t>
            </a:r>
            <a:r>
              <a:rPr kumimoji="1" lang="ja-JP" altLang="en-US" dirty="0"/>
              <a:t>：遷移領域（どこがカスプとコアの切り替わりなのか）は各ハローの内部構造（星形成率）の違いを表している</a:t>
            </a:r>
            <a:endParaRPr kumimoji="1" lang="en-US" altLang="ja-JP" dirty="0"/>
          </a:p>
          <a:p>
            <a:r>
              <a:rPr kumimoji="1" lang="ja-JP" altLang="en-US" dirty="0"/>
              <a:t>臨界ハロー質量はエネルギー変換効率と星形成効率によってきまる</a:t>
            </a:r>
            <a:endParaRPr kumimoji="1" lang="en-US" altLang="ja-JP" dirty="0"/>
          </a:p>
          <a:p>
            <a:r>
              <a:rPr kumimoji="1" lang="ja-JP" altLang="en-US" dirty="0"/>
              <a:t>遷移領域の</a:t>
            </a:r>
            <a:r>
              <a:rPr kumimoji="1" lang="en-US" altLang="ja-JP" dirty="0"/>
              <a:t>Σ</a:t>
            </a:r>
            <a:r>
              <a:rPr kumimoji="1" lang="ja-JP" altLang="en-US" dirty="0"/>
              <a:t>の広がりは、各ハローの内部構造（星形成率）の違いを表している</a:t>
            </a:r>
            <a:endParaRPr kumimoji="1" lang="en-US" altLang="ja-JP" dirty="0"/>
          </a:p>
          <a:p>
            <a:endParaRPr kumimoji="1" lang="en-US" altLang="ja-JP" dirty="0"/>
          </a:p>
          <a:p>
            <a:r>
              <a:rPr kumimoji="1" lang="en-US" altLang="ja-JP" dirty="0"/>
              <a:t>Σ</a:t>
            </a:r>
            <a:r>
              <a:rPr kumimoji="1" lang="ja-JP" altLang="en-US" dirty="0"/>
              <a:t>がカスプとコアの中間にあるような天体は何</a:t>
            </a:r>
            <a:endParaRPr kumimoji="1" lang="en-US" altLang="ja-JP" dirty="0"/>
          </a:p>
          <a:p>
            <a:r>
              <a:rPr kumimoji="1" lang="ja-JP" altLang="en-US" dirty="0"/>
              <a:t>⇒このモデルはカスプとコアの二択のみを考えているけど、実際は</a:t>
            </a:r>
            <a:r>
              <a:rPr kumimoji="1" lang="en-US" altLang="ja-JP" dirty="0"/>
              <a:t>NFW</a:t>
            </a:r>
            <a:r>
              <a:rPr kumimoji="1" lang="ja-JP" altLang="en-US" dirty="0"/>
              <a:t>と</a:t>
            </a:r>
            <a:r>
              <a:rPr kumimoji="1" lang="en-US" altLang="ja-JP" dirty="0"/>
              <a:t>BKT</a:t>
            </a:r>
            <a:r>
              <a:rPr kumimoji="1" lang="ja-JP" altLang="en-US" dirty="0"/>
              <a:t>の中間的なプロファイルを持つハローも存在していてよいはず。</a:t>
            </a:r>
            <a:endParaRPr kumimoji="1" lang="en-US" altLang="ja-JP" dirty="0"/>
          </a:p>
          <a:p>
            <a:r>
              <a:rPr kumimoji="1" lang="ja-JP" altLang="en-US" dirty="0"/>
              <a:t>　実際観測データを見るとそのような天体も見られる。今後、中心密度がカスプからコアに連続的に変化するようなモデルを考えたい。</a:t>
            </a:r>
            <a:endParaRPr kumimoji="1" lang="en-US" altLang="ja-JP" dirty="0"/>
          </a:p>
          <a:p>
            <a:r>
              <a:rPr kumimoji="1" lang="ja-JP" altLang="en-US" dirty="0"/>
              <a:t>エネルギー変換効率や星形成効率と絡めて、　観測データと比較検討したい</a:t>
            </a:r>
            <a:endParaRPr kumimoji="1" lang="en-US" altLang="ja-JP" dirty="0"/>
          </a:p>
          <a:p>
            <a:endParaRPr kumimoji="1" lang="en-US" altLang="ja-JP" dirty="0"/>
          </a:p>
          <a:p>
            <a:r>
              <a:rPr kumimoji="1" lang="ja-JP" altLang="en-US" dirty="0"/>
              <a:t>エネルギー変換効率は星形成効率に関連しそう（短いタイムスケールでたくさん爆発した方が瞬間的にたくさんエネルギーが得られる⇒ポテンシャルを変化させやすい）</a:t>
            </a:r>
            <a:endParaRPr kumimoji="1" lang="en-US" altLang="ja-JP" dirty="0"/>
          </a:p>
          <a:p>
            <a:endParaRPr kumimoji="1" lang="en-US" altLang="ja-JP" dirty="0"/>
          </a:p>
          <a:p>
            <a:r>
              <a:rPr kumimoji="1" lang="ja-JP" altLang="en-US" dirty="0"/>
              <a:t>星形成率（単位時間あたりに作られる星の質量）</a:t>
            </a:r>
            <a:endParaRPr kumimoji="1" lang="en-US" altLang="ja-JP" dirty="0"/>
          </a:p>
          <a:p>
            <a:r>
              <a:rPr kumimoji="1" lang="ja-JP" altLang="en-US" dirty="0"/>
              <a:t>星形成効率（ガス質量に対して、そのうち星になった質量の割合）</a:t>
            </a:r>
            <a:endParaRPr kumimoji="1" lang="en-US" altLang="ja-JP" dirty="0"/>
          </a:p>
          <a:p>
            <a:endParaRPr kumimoji="1" lang="en-US" altLang="ja-JP" dirty="0"/>
          </a:p>
          <a:p>
            <a:r>
              <a:rPr kumimoji="1" lang="en-US" altLang="ja-JP" dirty="0"/>
              <a:t>Tully-Fisher-relation:3.7~4</a:t>
            </a:r>
            <a:r>
              <a:rPr kumimoji="1" lang="ja-JP" altLang="en-US" dirty="0"/>
              <a:t>乗くらい⇒　</a:t>
            </a:r>
            <a:r>
              <a:rPr kumimoji="1" lang="en-US" altLang="ja-JP" dirty="0"/>
              <a:t>M200</a:t>
            </a:r>
            <a:r>
              <a:rPr kumimoji="1" lang="ja-JP" altLang="en-US" dirty="0"/>
              <a:t>の</a:t>
            </a:r>
            <a:r>
              <a:rPr kumimoji="1" lang="en-US" altLang="ja-JP" dirty="0"/>
              <a:t>5/3~1.7</a:t>
            </a:r>
            <a:r>
              <a:rPr kumimoji="1" lang="ja-JP" altLang="en-US" dirty="0"/>
              <a:t>乗⇒５乗</a:t>
            </a:r>
            <a:endParaRPr kumimoji="1" lang="en-US" altLang="ja-JP" dirty="0"/>
          </a:p>
          <a:p>
            <a:r>
              <a:rPr kumimoji="1" lang="ja-JP" altLang="en-US" dirty="0"/>
              <a:t>⇒これは銀河</a:t>
            </a:r>
            <a:endParaRPr kumimoji="1" lang="en-US" altLang="ja-JP" dirty="0"/>
          </a:p>
          <a:p>
            <a:r>
              <a:rPr kumimoji="1" lang="ja-JP" altLang="en-US" dirty="0"/>
              <a:t>楕円銀河：</a:t>
            </a:r>
            <a:r>
              <a:rPr kumimoji="1" lang="en-US" altLang="ja-JP" dirty="0" err="1"/>
              <a:t>faber&amp;Jackson</a:t>
            </a:r>
            <a:r>
              <a:rPr kumimoji="1" lang="en-US" altLang="ja-JP" dirty="0"/>
              <a:t> relation </a:t>
            </a:r>
            <a:r>
              <a:rPr kumimoji="1" lang="ja-JP" altLang="en-US" dirty="0"/>
              <a:t>⇒　楕円銀河の</a:t>
            </a:r>
            <a:endParaRPr kumimoji="1" lang="en-US" altLang="ja-JP" dirty="0"/>
          </a:p>
          <a:p>
            <a:endParaRPr kumimoji="1" lang="en-US" altLang="ja-JP" dirty="0"/>
          </a:p>
          <a:p>
            <a:endParaRPr kumimoji="1" lang="en-US" altLang="ja-JP" dirty="0"/>
          </a:p>
          <a:p>
            <a:r>
              <a:rPr lang="ja-JP" altLang="en-US" sz="1200" dirty="0"/>
              <a:t>③の図から、</a:t>
            </a:r>
            <a:r>
              <a:rPr lang="en-US" altLang="ja-JP" sz="1200" dirty="0"/>
              <a:t>2</a:t>
            </a:r>
            <a:r>
              <a:rPr lang="ja-JP" altLang="en-US" sz="1200" dirty="0"/>
              <a:t>方向の散らばりを考える</a:t>
            </a:r>
            <a:endParaRPr lang="en-US" altLang="ja-JP" sz="1200" dirty="0"/>
          </a:p>
          <a:p>
            <a:r>
              <a:rPr lang="en-US" altLang="ja-JP" sz="1200" dirty="0"/>
              <a:t>1)</a:t>
            </a:r>
            <a:r>
              <a:rPr lang="ja-JP" altLang="en-US" sz="1200" dirty="0"/>
              <a:t>遷移先がどこか</a:t>
            </a:r>
            <a:r>
              <a:rPr lang="en-US" altLang="ja-JP" sz="1200" dirty="0"/>
              <a:t>(</a:t>
            </a:r>
            <a:r>
              <a:rPr lang="en-US" altLang="ja-JP" sz="1200" dirty="0" err="1"/>
              <a:t>BKTcore</a:t>
            </a:r>
            <a:r>
              <a:rPr lang="ja-JP" altLang="en-US" sz="1200" dirty="0"/>
              <a:t>とは限らない</a:t>
            </a:r>
            <a:r>
              <a:rPr lang="en-US" altLang="ja-JP" sz="1200" dirty="0"/>
              <a:t>)Σ</a:t>
            </a:r>
            <a:r>
              <a:rPr lang="ja-JP" altLang="en-US" sz="1200" dirty="0"/>
              <a:t>方向での散らばり</a:t>
            </a:r>
            <a:r>
              <a:rPr lang="en-US" altLang="ja-JP" sz="1200" dirty="0"/>
              <a:t>(</a:t>
            </a:r>
            <a:r>
              <a:rPr lang="ja-JP" altLang="en-US" sz="1200" dirty="0"/>
              <a:t>密度</a:t>
            </a:r>
            <a:r>
              <a:rPr lang="en-US" altLang="ja-JP" sz="1200" dirty="0"/>
              <a:t>profile</a:t>
            </a:r>
            <a:r>
              <a:rPr lang="ja-JP" altLang="en-US" sz="1200" dirty="0"/>
              <a:t>の多様性</a:t>
            </a:r>
            <a:r>
              <a:rPr lang="en-US" altLang="ja-JP" sz="1200" dirty="0"/>
              <a:t>)</a:t>
            </a:r>
          </a:p>
          <a:p>
            <a:r>
              <a:rPr lang="ja-JP" altLang="en-US" sz="1200" dirty="0"/>
              <a:t>⇒今後モデルを拡張</a:t>
            </a:r>
            <a:r>
              <a:rPr lang="en-US" altLang="ja-JP" sz="1200" dirty="0"/>
              <a:t>(</a:t>
            </a:r>
            <a:r>
              <a:rPr lang="ja-JP" altLang="en-US" sz="1200" dirty="0"/>
              <a:t>中心のべきが連続的に変化できるようなもの</a:t>
            </a:r>
            <a:r>
              <a:rPr lang="en-US" altLang="ja-JP" sz="1200" dirty="0"/>
              <a:t>)</a:t>
            </a:r>
          </a:p>
          <a:p>
            <a:endParaRPr lang="en-US" altLang="ja-JP" sz="1200" dirty="0"/>
          </a:p>
          <a:p>
            <a:r>
              <a:rPr lang="en-US" altLang="ja-JP" sz="1200" dirty="0"/>
              <a:t>2)</a:t>
            </a:r>
            <a:r>
              <a:rPr lang="ja-JP" altLang="en-US" sz="1200" dirty="0"/>
              <a:t>どこで遷移が起こるのかという</a:t>
            </a:r>
            <a:r>
              <a:rPr lang="en-US" altLang="ja-JP" sz="1200" dirty="0"/>
              <a:t>Vmax</a:t>
            </a:r>
            <a:r>
              <a:rPr lang="ja-JP" altLang="en-US" sz="1200" dirty="0"/>
              <a:t>方向での散らばり</a:t>
            </a:r>
            <a:endParaRPr lang="en-US" altLang="ja-JP" sz="1200" dirty="0"/>
          </a:p>
          <a:p>
            <a:r>
              <a:rPr kumimoji="1" lang="ja-JP" altLang="en-US" sz="1200" dirty="0"/>
              <a:t>⇒遷移領域に多い</a:t>
            </a:r>
            <a:r>
              <a:rPr kumimoji="1" lang="en-US" altLang="ja-JP" sz="1200" dirty="0"/>
              <a:t>SPARC</a:t>
            </a:r>
            <a:r>
              <a:rPr kumimoji="1" lang="ja-JP" altLang="en-US" sz="1200" dirty="0"/>
              <a:t>に限ると①で</a:t>
            </a:r>
            <a:r>
              <a:rPr kumimoji="1" lang="en-US" altLang="ja-JP" sz="1200" dirty="0" err="1"/>
              <a:t>Mstar</a:t>
            </a:r>
            <a:r>
              <a:rPr kumimoji="1" lang="ja-JP" altLang="en-US" sz="1200" dirty="0"/>
              <a:t>が</a:t>
            </a:r>
            <a:r>
              <a:rPr kumimoji="1" lang="en-US" altLang="ja-JP" sz="1200" dirty="0"/>
              <a:t>1</a:t>
            </a:r>
            <a:r>
              <a:rPr kumimoji="1" lang="ja-JP" altLang="en-US" sz="1200" dirty="0"/>
              <a:t>桁くらい分散がある⇒星形成効率</a:t>
            </a:r>
            <a:endParaRPr kumimoji="1" lang="en-US" altLang="ja-JP" sz="1200" dirty="0"/>
          </a:p>
          <a:p>
            <a:r>
              <a:rPr kumimoji="1" lang="ja-JP" altLang="en-US" sz="1200" dirty="0"/>
              <a:t>②で見ると同じ</a:t>
            </a:r>
            <a:r>
              <a:rPr kumimoji="1" lang="en-US" altLang="ja-JP" sz="1200" dirty="0"/>
              <a:t>M200</a:t>
            </a:r>
            <a:r>
              <a:rPr kumimoji="1" lang="ja-JP" altLang="en-US" sz="1200" dirty="0"/>
              <a:t>でも星形成効率の多様性がある⇒</a:t>
            </a:r>
            <a:r>
              <a:rPr kumimoji="1" lang="en-US" altLang="ja-JP" sz="1200" dirty="0"/>
              <a:t>SNII</a:t>
            </a:r>
            <a:r>
              <a:rPr kumimoji="1" lang="ja-JP" altLang="en-US" sz="1200" dirty="0"/>
              <a:t>エネルギーの違い</a:t>
            </a:r>
            <a:endParaRPr kumimoji="1" lang="en-US" altLang="ja-JP" sz="1200" dirty="0"/>
          </a:p>
          <a:p>
            <a:r>
              <a:rPr kumimoji="1" lang="ja-JP" altLang="en-US" sz="1200" dirty="0"/>
              <a:t>⇒</a:t>
            </a:r>
            <a:r>
              <a:rPr kumimoji="1" lang="en-US" altLang="ja-JP" sz="1200" dirty="0"/>
              <a:t>ε</a:t>
            </a:r>
            <a:r>
              <a:rPr kumimoji="1" lang="ja-JP" altLang="en-US" sz="1200" dirty="0"/>
              <a:t>を固定しても得るエネルギーが異なるので遷移する場合とできない場合がある</a:t>
            </a:r>
            <a:endParaRPr kumimoji="1" lang="en-US" altLang="ja-JP" sz="1200" dirty="0"/>
          </a:p>
          <a:p>
            <a:r>
              <a:rPr kumimoji="1" lang="ja-JP" altLang="en-US" sz="1200" dirty="0"/>
              <a:t>⇒</a:t>
            </a:r>
            <a:r>
              <a:rPr kumimoji="1" lang="en-US" altLang="ja-JP" sz="1200" dirty="0"/>
              <a:t>cc</a:t>
            </a:r>
            <a:r>
              <a:rPr kumimoji="1" lang="ja-JP" altLang="en-US" sz="1200" dirty="0"/>
              <a:t>遷移するハロー質量は多様性がある</a:t>
            </a:r>
            <a:endParaRPr kumimoji="1" lang="en-US" altLang="ja-JP" sz="1200" dirty="0"/>
          </a:p>
          <a:p>
            <a:r>
              <a:rPr lang="ja-JP" altLang="en-US" sz="1200" dirty="0"/>
              <a:t>逆に</a:t>
            </a:r>
            <a:r>
              <a:rPr lang="en-US" altLang="ja-JP" sz="1200" dirty="0" err="1"/>
              <a:t>Mstar,crit</a:t>
            </a:r>
            <a:r>
              <a:rPr lang="ja-JP" altLang="en-US" sz="1200" dirty="0"/>
              <a:t>を固定したとき（</a:t>
            </a:r>
            <a:r>
              <a:rPr lang="en-US" altLang="ja-JP" sz="1200" dirty="0"/>
              <a:t>ε</a:t>
            </a:r>
            <a:r>
              <a:rPr lang="ja-JP" altLang="en-US" sz="1200" dirty="0"/>
              <a:t>を固定）</a:t>
            </a:r>
            <a:r>
              <a:rPr lang="en-US" altLang="ja-JP" sz="1200" dirty="0"/>
              <a:t>Vmax(M200)</a:t>
            </a:r>
            <a:r>
              <a:rPr lang="ja-JP" altLang="en-US" sz="1200" dirty="0"/>
              <a:t>にばらつきがあるのでどこで㏄遷移を起こすか</a:t>
            </a:r>
            <a:r>
              <a:rPr lang="en-US" altLang="ja-JP" sz="1200" dirty="0"/>
              <a:t>(</a:t>
            </a:r>
            <a:r>
              <a:rPr lang="ja-JP" altLang="en-US" sz="1200" dirty="0"/>
              <a:t>どこで落ちるか</a:t>
            </a:r>
            <a:r>
              <a:rPr lang="en-US" altLang="ja-JP" sz="1200" dirty="0"/>
              <a:t>)</a:t>
            </a:r>
            <a:r>
              <a:rPr lang="ja-JP" altLang="en-US" sz="1200" dirty="0"/>
              <a:t>はばらつきが生じる</a:t>
            </a:r>
            <a:endParaRPr lang="en-US" altLang="ja-JP" sz="1200" dirty="0"/>
          </a:p>
          <a:p>
            <a:endParaRPr kumimoji="1" lang="en-US" altLang="ja-JP" sz="1200" dirty="0"/>
          </a:p>
          <a:p>
            <a:endParaRPr kumimoji="1" lang="en-US" altLang="ja-JP" sz="1200" dirty="0"/>
          </a:p>
          <a:p>
            <a:r>
              <a:rPr lang="ja-JP" altLang="en-US" sz="1200" dirty="0"/>
              <a:t>①では</a:t>
            </a:r>
            <a:r>
              <a:rPr lang="en-US" altLang="ja-JP" sz="1200" dirty="0"/>
              <a:t>ε</a:t>
            </a:r>
            <a:r>
              <a:rPr lang="ja-JP" altLang="en-US" sz="1200" dirty="0"/>
              <a:t>が一定なように見える⇒</a:t>
            </a:r>
            <a:r>
              <a:rPr lang="en-US" altLang="ja-JP" sz="1200" dirty="0">
                <a:solidFill>
                  <a:srgbClr val="FF0000"/>
                </a:solidFill>
              </a:rPr>
              <a:t>ε</a:t>
            </a:r>
            <a:r>
              <a:rPr lang="ja-JP" altLang="en-US" sz="1200" dirty="0">
                <a:solidFill>
                  <a:srgbClr val="FF0000"/>
                </a:solidFill>
              </a:rPr>
              <a:t>をざっくり見積もる</a:t>
            </a:r>
            <a:endParaRPr lang="en-US" altLang="ja-JP" sz="1200" dirty="0">
              <a:solidFill>
                <a:srgbClr val="FF0000"/>
              </a:solidFill>
            </a:endParaRPr>
          </a:p>
          <a:p>
            <a:endParaRPr kumimoji="1" lang="ja-JP" altLang="en-US" dirty="0"/>
          </a:p>
        </p:txBody>
      </p:sp>
      <p:sp>
        <p:nvSpPr>
          <p:cNvPr id="4" name="スライド番号プレースホルダー 3">
            <a:extLst>
              <a:ext uri="{FF2B5EF4-FFF2-40B4-BE49-F238E27FC236}">
                <a16:creationId xmlns:a16="http://schemas.microsoft.com/office/drawing/2014/main" id="{7DD09297-1BC7-1678-CB1D-7149F20AC49E}"/>
              </a:ext>
            </a:extLst>
          </p:cNvPr>
          <p:cNvSpPr>
            <a:spLocks noGrp="1"/>
          </p:cNvSpPr>
          <p:nvPr>
            <p:ph type="sldNum" sz="quarter" idx="5"/>
          </p:nvPr>
        </p:nvSpPr>
        <p:spPr/>
        <p:txBody>
          <a:bodyPr/>
          <a:lstStyle/>
          <a:p>
            <a:fld id="{9537F1F3-9666-4CCC-88EB-F2685F577512}" type="slidenum">
              <a:rPr kumimoji="1" lang="ja-JP" altLang="en-US" smtClean="0"/>
              <a:t>16</a:t>
            </a:fld>
            <a:endParaRPr kumimoji="1" lang="ja-JP" altLang="en-US"/>
          </a:p>
        </p:txBody>
      </p:sp>
    </p:spTree>
    <p:extLst>
      <p:ext uri="{BB962C8B-B14F-4D97-AF65-F5344CB8AC3E}">
        <p14:creationId xmlns:p14="http://schemas.microsoft.com/office/powerpoint/2010/main" val="799245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27CBF-4FF7-BEE5-142C-D7CDC4B23DC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03A58AF-E6E1-861C-CF79-826316FBFC7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3C3ED28-A559-E43B-75DF-C7AD784982DD}"/>
              </a:ext>
            </a:extLst>
          </p:cNvPr>
          <p:cNvSpPr>
            <a:spLocks noGrp="1"/>
          </p:cNvSpPr>
          <p:nvPr>
            <p:ph type="body" idx="1"/>
          </p:nvPr>
        </p:nvSpPr>
        <p:spPr/>
        <p:txBody>
          <a:bodyPr/>
          <a:lstStyle/>
          <a:p>
            <a:pPr algn="l">
              <a:buNone/>
            </a:pPr>
            <a:r>
              <a:rPr lang="en" altLang="ja-JP" b="0" i="0" u="none" strike="noStrike" dirty="0">
                <a:solidFill>
                  <a:srgbClr val="000000"/>
                </a:solidFill>
                <a:effectLst/>
              </a:rPr>
              <a:t>Let me now summarize the results of the three projection planes.</a:t>
            </a: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b="0" i="0" u="none" strike="noStrike" dirty="0">
                <a:solidFill>
                  <a:srgbClr val="000000"/>
                </a:solidFill>
                <a:effectLst/>
              </a:rPr>
              <a:t>We can say a diversity in central densities </a:t>
            </a:r>
            <a:r>
              <a:rPr lang="en-US" altLang="ja-JP" dirty="0"/>
              <a:t>is generated by two main factors.</a:t>
            </a:r>
          </a:p>
          <a:p>
            <a:pPr algn="l">
              <a:buNone/>
            </a:pPr>
            <a:endParaRPr lang="en" altLang="ja-JP" b="0" i="0" u="none" strike="noStrike" dirty="0">
              <a:solidFill>
                <a:srgbClr val="000000"/>
              </a:solidFill>
              <a:effectLst/>
            </a:endParaRPr>
          </a:p>
          <a:p>
            <a:pPr algn="l">
              <a:buNone/>
            </a:pPr>
            <a:r>
              <a:rPr lang="en" altLang="ja-JP" b="0" i="0" u="none" strike="noStrike" dirty="0">
                <a:solidFill>
                  <a:srgbClr val="000000"/>
                </a:solidFill>
                <a:effectLst/>
              </a:rPr>
              <a:t>-----</a:t>
            </a:r>
          </a:p>
          <a:p>
            <a:pPr algn="l">
              <a:buNone/>
            </a:pPr>
            <a:endParaRPr lang="en" altLang="ja-JP" b="0" i="0" u="none" strike="noStrike" dirty="0">
              <a:solidFill>
                <a:srgbClr val="000000"/>
              </a:solidFill>
              <a:effectLst/>
            </a:endParaRPr>
          </a:p>
          <a:p>
            <a:pPr algn="l">
              <a:buNone/>
            </a:pPr>
            <a:r>
              <a:rPr lang="en" altLang="ja-JP" b="0" i="0" u="none" strike="noStrike" dirty="0">
                <a:solidFill>
                  <a:srgbClr val="000000"/>
                </a:solidFill>
                <a:effectLst/>
              </a:rPr>
              <a:t>In the </a:t>
            </a:r>
            <a:r>
              <a:rPr lang="el-GR" altLang="ja-JP" b="1" i="0" u="none" strike="noStrike" dirty="0">
                <a:solidFill>
                  <a:srgbClr val="000000"/>
                </a:solidFill>
                <a:effectLst/>
              </a:rPr>
              <a:t>Σ–</a:t>
            </a:r>
            <a:r>
              <a:rPr lang="en" altLang="ja-JP" b="1" i="0" u="none" strike="noStrike" dirty="0">
                <a:solidFill>
                  <a:srgbClr val="000000"/>
                </a:solidFill>
                <a:effectLst/>
              </a:rPr>
              <a:t>Vmax</a:t>
            </a:r>
            <a:r>
              <a:rPr lang="en" altLang="ja-JP" b="0" i="0" u="none" strike="noStrike" dirty="0">
                <a:solidFill>
                  <a:srgbClr val="000000"/>
                </a:solidFill>
                <a:effectLst/>
              </a:rPr>
              <a:t> plane, we observe a clear diversity in central densities across galaxies.</a:t>
            </a:r>
          </a:p>
          <a:p>
            <a:pPr algn="l">
              <a:buNone/>
            </a:pPr>
            <a:endParaRPr lang="en" altLang="ja-JP" b="0" i="0" u="none" strike="noStrike" dirty="0">
              <a:solidFill>
                <a:srgbClr val="000000"/>
              </a:solidFill>
              <a:effectLst/>
            </a:endParaRPr>
          </a:p>
          <a:p>
            <a:r>
              <a:rPr lang="en-US" altLang="ja-JP" dirty="0"/>
              <a:t>This variation in the cusp core transition is likely caused by two main factors.</a:t>
            </a:r>
          </a:p>
          <a:p>
            <a:r>
              <a:rPr lang="en-US" altLang="ja-JP" dirty="0"/>
              <a:t>The first is the energy conversion efficiency, epsilon.</a:t>
            </a:r>
            <a:br>
              <a:rPr lang="en-US" altLang="ja-JP" dirty="0"/>
            </a:br>
            <a:r>
              <a:rPr lang="en-US" altLang="ja-JP" dirty="0"/>
              <a:t>This tells us how much of the supernova feedback energy can drive the transition.</a:t>
            </a:r>
          </a:p>
          <a:p>
            <a:pPr algn="l">
              <a:buNone/>
            </a:pPr>
            <a:r>
              <a:rPr lang="en-US" altLang="ja-JP" dirty="0"/>
              <a:t>The second is the diversity in star formation efficiency.</a:t>
            </a:r>
            <a:br>
              <a:rPr lang="en-US" altLang="ja-JP" dirty="0"/>
            </a:br>
            <a:r>
              <a:rPr lang="en-US" altLang="ja-JP" dirty="0"/>
              <a:t>This causes the stellar mass to vary, even at fixed halo mass or Vmax.</a:t>
            </a:r>
          </a:p>
          <a:p>
            <a:pPr algn="l">
              <a:buNone/>
            </a:pPr>
            <a:r>
              <a:rPr lang="en-US" altLang="ja-JP" dirty="0"/>
              <a:t>Together, these two factors explain the scatter and non monotonic trends seen in all three planes.</a:t>
            </a:r>
          </a:p>
          <a:p>
            <a:pPr algn="l">
              <a:buNone/>
            </a:pPr>
            <a:br>
              <a:rPr lang="en" altLang="ja-JP" b="0" i="0" u="none" strike="noStrike" dirty="0">
                <a:solidFill>
                  <a:srgbClr val="000000"/>
                </a:solidFill>
                <a:effectLst/>
              </a:rPr>
            </a:br>
            <a:r>
              <a:rPr lang="en" altLang="ja-JP" b="0" i="0" u="none" strike="sngStrike" dirty="0">
                <a:solidFill>
                  <a:srgbClr val="000000"/>
                </a:solidFill>
                <a:effectLst/>
              </a:rPr>
              <a:t>This diversity in the transition from cusps to cores is likely driven by at least two key factors.</a:t>
            </a:r>
          </a:p>
          <a:p>
            <a:pPr algn="l">
              <a:buNone/>
            </a:pPr>
            <a:r>
              <a:rPr lang="en" altLang="ja-JP" b="0" i="0" u="none" strike="sngStrike" dirty="0">
                <a:solidFill>
                  <a:srgbClr val="000000"/>
                </a:solidFill>
                <a:effectLst/>
              </a:rPr>
              <a:t>The first is the </a:t>
            </a:r>
            <a:r>
              <a:rPr lang="en" altLang="ja-JP" b="1" i="0" u="none" strike="sngStrike" dirty="0">
                <a:solidFill>
                  <a:srgbClr val="000000"/>
                </a:solidFill>
                <a:effectLst/>
              </a:rPr>
              <a:t>energy conversion efficiency</a:t>
            </a:r>
            <a:r>
              <a:rPr lang="en" altLang="ja-JP" b="0" i="0" u="none" strike="sngStrike" dirty="0">
                <a:solidFill>
                  <a:srgbClr val="000000"/>
                </a:solidFill>
                <a:effectLst/>
              </a:rPr>
              <a:t>, denoted by </a:t>
            </a:r>
            <a:r>
              <a:rPr lang="el-GR" altLang="ja-JP" b="0" i="0" u="none" strike="sngStrike" dirty="0">
                <a:solidFill>
                  <a:srgbClr val="000000"/>
                </a:solidFill>
                <a:effectLst/>
              </a:rPr>
              <a:t>ε,</a:t>
            </a:r>
            <a:br>
              <a:rPr lang="el-GR" altLang="ja-JP" b="0" i="0" u="none" strike="sngStrike" dirty="0">
                <a:solidFill>
                  <a:srgbClr val="000000"/>
                </a:solidFill>
                <a:effectLst/>
              </a:rPr>
            </a:br>
            <a:r>
              <a:rPr lang="en" altLang="ja-JP" b="0" i="0" u="none" strike="sngStrike" dirty="0">
                <a:solidFill>
                  <a:srgbClr val="000000"/>
                </a:solidFill>
                <a:effectLst/>
              </a:rPr>
              <a:t>which determines how effectively the feedback energy from Type II supernovae contributes to the cusp–core transformation.</a:t>
            </a:r>
          </a:p>
          <a:p>
            <a:pPr algn="l">
              <a:buNone/>
            </a:pPr>
            <a:r>
              <a:rPr lang="en" altLang="ja-JP" b="0" i="0" u="none" strike="sngStrike" dirty="0">
                <a:solidFill>
                  <a:srgbClr val="000000"/>
                </a:solidFill>
                <a:effectLst/>
              </a:rPr>
              <a:t>The second is the </a:t>
            </a:r>
            <a:r>
              <a:rPr lang="en" altLang="ja-JP" b="1" i="0" u="none" strike="sngStrike" dirty="0">
                <a:solidFill>
                  <a:srgbClr val="000000"/>
                </a:solidFill>
                <a:effectLst/>
              </a:rPr>
              <a:t>diversity in star formation efficiency</a:t>
            </a:r>
            <a:r>
              <a:rPr lang="en" altLang="ja-JP" b="0" i="0" u="none" strike="sngStrike" dirty="0">
                <a:solidFill>
                  <a:srgbClr val="000000"/>
                </a:solidFill>
                <a:effectLst/>
              </a:rPr>
              <a:t>,</a:t>
            </a:r>
            <a:br>
              <a:rPr lang="en" altLang="ja-JP" b="0" i="0" u="none" strike="sngStrike" dirty="0">
                <a:solidFill>
                  <a:srgbClr val="000000"/>
                </a:solidFill>
                <a:effectLst/>
              </a:rPr>
            </a:br>
            <a:r>
              <a:rPr lang="en" altLang="ja-JP" b="0" i="0" u="none" strike="sngStrike" dirty="0">
                <a:solidFill>
                  <a:srgbClr val="000000"/>
                </a:solidFill>
                <a:effectLst/>
              </a:rPr>
              <a:t>which leads to variation in stellar mass at fixed halo mass or Vmax.</a:t>
            </a:r>
          </a:p>
          <a:p>
            <a:pPr algn="l"/>
            <a:r>
              <a:rPr lang="en" altLang="ja-JP" b="0" i="0" u="none" strike="sngStrike" dirty="0">
                <a:solidFill>
                  <a:srgbClr val="000000"/>
                </a:solidFill>
                <a:effectLst/>
              </a:rPr>
              <a:t>Together, these two parameters account for the observed scatter and non-monotonic trends across all three planes.</a:t>
            </a:r>
          </a:p>
          <a:p>
            <a:endParaRPr kumimoji="1" lang="en-US" altLang="ja-JP" dirty="0"/>
          </a:p>
          <a:p>
            <a:endParaRPr kumimoji="1" lang="en-US" altLang="ja-JP" dirty="0"/>
          </a:p>
          <a:p>
            <a:endParaRPr kumimoji="1" lang="en-US" altLang="ja-JP" dirty="0"/>
          </a:p>
          <a:p>
            <a:endParaRPr kumimoji="1" lang="en-US" altLang="ja-JP" dirty="0"/>
          </a:p>
          <a:p>
            <a:r>
              <a:rPr kumimoji="1" lang="ja-JP" altLang="en-US" dirty="0"/>
              <a:t>これまでをまとめて、３平面をまとめてみます。</a:t>
            </a:r>
            <a:endParaRPr kumimoji="1" lang="en-US" altLang="ja-JP" dirty="0"/>
          </a:p>
          <a:p>
            <a:r>
              <a:rPr kumimoji="1" lang="ja-JP" altLang="en-US" dirty="0"/>
              <a:t>シグマ</a:t>
            </a:r>
            <a:r>
              <a:rPr kumimoji="1" lang="en-US" altLang="ja-JP" dirty="0"/>
              <a:t>-Vmax</a:t>
            </a:r>
            <a:r>
              <a:rPr kumimoji="1" lang="ja-JP" altLang="en-US" dirty="0"/>
              <a:t>平面におけるカスプ、コアの密度の多様性の原因として、少なくとも２つの要因が示唆されました。</a:t>
            </a:r>
            <a:endParaRPr kumimoji="1" lang="en-US" altLang="ja-JP" dirty="0"/>
          </a:p>
          <a:p>
            <a:r>
              <a:rPr kumimoji="1" lang="ja-JP" altLang="en-US" dirty="0"/>
              <a:t>一つは、エネルギー変換効率</a:t>
            </a:r>
            <a:r>
              <a:rPr kumimoji="1" lang="en-US" altLang="ja-JP" dirty="0" err="1"/>
              <a:t>ε</a:t>
            </a:r>
            <a:r>
              <a:rPr kumimoji="1" lang="ja-JP" altLang="en-US" dirty="0"/>
              <a:t>です。</a:t>
            </a:r>
            <a:endParaRPr kumimoji="1" lang="en-US" altLang="ja-JP" dirty="0"/>
          </a:p>
          <a:p>
            <a:r>
              <a:rPr kumimoji="1" lang="ja-JP" altLang="en-US" dirty="0"/>
              <a:t>もう一つは星形成功率の多様性です。</a:t>
            </a:r>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r>
              <a:rPr kumimoji="1" lang="en-US" altLang="ja-JP" dirty="0"/>
              <a:t>Q</a:t>
            </a:r>
            <a:r>
              <a:rPr kumimoji="1" lang="ja-JP" altLang="en-US" dirty="0"/>
              <a:t>：遷移質量（ハロー）はエネルギー変換効率によって決まっている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Q</a:t>
            </a:r>
            <a:r>
              <a:rPr kumimoji="1" lang="ja-JP" altLang="en-US" dirty="0"/>
              <a:t>：遷移領域（どこがカスプとコアの切り替わりなのか）は各ハローの内部構造（星形成率）の違いを表している</a:t>
            </a:r>
            <a:endParaRPr kumimoji="1" lang="en-US" altLang="ja-JP" dirty="0"/>
          </a:p>
          <a:p>
            <a:r>
              <a:rPr kumimoji="1" lang="ja-JP" altLang="en-US" dirty="0"/>
              <a:t>臨界ハロー質量はエネルギー変換効率と星形成効率によってきまる</a:t>
            </a:r>
            <a:endParaRPr kumimoji="1" lang="en-US" altLang="ja-JP" dirty="0"/>
          </a:p>
          <a:p>
            <a:r>
              <a:rPr kumimoji="1" lang="ja-JP" altLang="en-US" dirty="0"/>
              <a:t>遷移領域の</a:t>
            </a:r>
            <a:r>
              <a:rPr kumimoji="1" lang="en-US" altLang="ja-JP" dirty="0"/>
              <a:t>Σ</a:t>
            </a:r>
            <a:r>
              <a:rPr kumimoji="1" lang="ja-JP" altLang="en-US" dirty="0"/>
              <a:t>の広がりは、各ハローの内部構造（星形成率）の違いを表している</a:t>
            </a:r>
            <a:endParaRPr kumimoji="1" lang="en-US" altLang="ja-JP" dirty="0"/>
          </a:p>
          <a:p>
            <a:endParaRPr kumimoji="1" lang="en-US" altLang="ja-JP" dirty="0"/>
          </a:p>
          <a:p>
            <a:r>
              <a:rPr kumimoji="1" lang="en-US" altLang="ja-JP" dirty="0"/>
              <a:t>Σ</a:t>
            </a:r>
            <a:r>
              <a:rPr kumimoji="1" lang="ja-JP" altLang="en-US" dirty="0"/>
              <a:t>がカスプとコアの中間にあるような天体は何</a:t>
            </a:r>
            <a:endParaRPr kumimoji="1" lang="en-US" altLang="ja-JP" dirty="0"/>
          </a:p>
          <a:p>
            <a:r>
              <a:rPr kumimoji="1" lang="ja-JP" altLang="en-US" dirty="0"/>
              <a:t>⇒このモデルはカスプとコアの二択のみを考えているけど、実際は</a:t>
            </a:r>
            <a:r>
              <a:rPr kumimoji="1" lang="en-US" altLang="ja-JP" dirty="0"/>
              <a:t>NFW</a:t>
            </a:r>
            <a:r>
              <a:rPr kumimoji="1" lang="ja-JP" altLang="en-US" dirty="0"/>
              <a:t>と</a:t>
            </a:r>
            <a:r>
              <a:rPr kumimoji="1" lang="en-US" altLang="ja-JP" dirty="0"/>
              <a:t>BKT</a:t>
            </a:r>
            <a:r>
              <a:rPr kumimoji="1" lang="ja-JP" altLang="en-US" dirty="0"/>
              <a:t>の中間的なプロファイルを持つハローも存在していてよいはず。</a:t>
            </a:r>
            <a:endParaRPr kumimoji="1" lang="en-US" altLang="ja-JP" dirty="0"/>
          </a:p>
          <a:p>
            <a:r>
              <a:rPr kumimoji="1" lang="ja-JP" altLang="en-US" dirty="0"/>
              <a:t>　実際観測データを見るとそのような天体も見られる。今後、中心密度がカスプからコアに連続的に変化するようなモデルを考えたい。</a:t>
            </a:r>
            <a:endParaRPr kumimoji="1" lang="en-US" altLang="ja-JP" dirty="0"/>
          </a:p>
          <a:p>
            <a:r>
              <a:rPr kumimoji="1" lang="ja-JP" altLang="en-US" dirty="0"/>
              <a:t>エネルギー変換効率や星形成効率と絡めて、　観測データと比較検討したい</a:t>
            </a:r>
            <a:endParaRPr kumimoji="1" lang="en-US" altLang="ja-JP" dirty="0"/>
          </a:p>
          <a:p>
            <a:endParaRPr kumimoji="1" lang="en-US" altLang="ja-JP" dirty="0"/>
          </a:p>
          <a:p>
            <a:r>
              <a:rPr kumimoji="1" lang="ja-JP" altLang="en-US" dirty="0"/>
              <a:t>エネルギー変換効率は星形成効率に関連しそう（短いタイムスケールでたくさん爆発した方が瞬間的にたくさんエネルギーが得られる⇒ポテンシャルを変化させやすい）</a:t>
            </a:r>
            <a:endParaRPr kumimoji="1" lang="en-US" altLang="ja-JP" dirty="0"/>
          </a:p>
          <a:p>
            <a:endParaRPr kumimoji="1" lang="en-US" altLang="ja-JP" dirty="0"/>
          </a:p>
          <a:p>
            <a:r>
              <a:rPr kumimoji="1" lang="ja-JP" altLang="en-US" dirty="0"/>
              <a:t>星形成率（単位時間あたりに作られる星の質量）</a:t>
            </a:r>
            <a:endParaRPr kumimoji="1" lang="en-US" altLang="ja-JP" dirty="0"/>
          </a:p>
          <a:p>
            <a:r>
              <a:rPr kumimoji="1" lang="ja-JP" altLang="en-US" dirty="0"/>
              <a:t>星形成効率（ガス質量に対して、そのうち星になった質量の割合）</a:t>
            </a:r>
            <a:endParaRPr kumimoji="1" lang="en-US" altLang="ja-JP" dirty="0"/>
          </a:p>
          <a:p>
            <a:endParaRPr kumimoji="1" lang="en-US" altLang="ja-JP" dirty="0"/>
          </a:p>
          <a:p>
            <a:r>
              <a:rPr kumimoji="1" lang="en-US" altLang="ja-JP" dirty="0"/>
              <a:t>Tully-Fisher-relation:3.7~4</a:t>
            </a:r>
            <a:r>
              <a:rPr kumimoji="1" lang="ja-JP" altLang="en-US" dirty="0"/>
              <a:t>乗くらい⇒　</a:t>
            </a:r>
            <a:r>
              <a:rPr kumimoji="1" lang="en-US" altLang="ja-JP" dirty="0"/>
              <a:t>M200</a:t>
            </a:r>
            <a:r>
              <a:rPr kumimoji="1" lang="ja-JP" altLang="en-US" dirty="0"/>
              <a:t>の</a:t>
            </a:r>
            <a:r>
              <a:rPr kumimoji="1" lang="en-US" altLang="ja-JP" dirty="0"/>
              <a:t>5/3~1.7</a:t>
            </a:r>
            <a:r>
              <a:rPr kumimoji="1" lang="ja-JP" altLang="en-US" dirty="0"/>
              <a:t>乗⇒５乗</a:t>
            </a:r>
            <a:endParaRPr kumimoji="1" lang="en-US" altLang="ja-JP" dirty="0"/>
          </a:p>
          <a:p>
            <a:r>
              <a:rPr kumimoji="1" lang="ja-JP" altLang="en-US" dirty="0"/>
              <a:t>⇒これは銀河</a:t>
            </a:r>
            <a:endParaRPr kumimoji="1" lang="en-US" altLang="ja-JP" dirty="0"/>
          </a:p>
          <a:p>
            <a:r>
              <a:rPr kumimoji="1" lang="ja-JP" altLang="en-US" dirty="0"/>
              <a:t>楕円銀河：</a:t>
            </a:r>
            <a:r>
              <a:rPr kumimoji="1" lang="en-US" altLang="ja-JP" dirty="0" err="1"/>
              <a:t>faber&amp;Jackson</a:t>
            </a:r>
            <a:r>
              <a:rPr kumimoji="1" lang="en-US" altLang="ja-JP" dirty="0"/>
              <a:t> relation </a:t>
            </a:r>
            <a:r>
              <a:rPr kumimoji="1" lang="ja-JP" altLang="en-US" dirty="0"/>
              <a:t>⇒　楕円銀河の</a:t>
            </a:r>
            <a:endParaRPr kumimoji="1" lang="en-US" altLang="ja-JP" dirty="0"/>
          </a:p>
          <a:p>
            <a:endParaRPr kumimoji="1" lang="en-US" altLang="ja-JP" dirty="0"/>
          </a:p>
          <a:p>
            <a:endParaRPr kumimoji="1" lang="en-US" altLang="ja-JP" dirty="0"/>
          </a:p>
          <a:p>
            <a:r>
              <a:rPr lang="ja-JP" altLang="en-US" sz="1200" dirty="0"/>
              <a:t>③の図から、</a:t>
            </a:r>
            <a:r>
              <a:rPr lang="en-US" altLang="ja-JP" sz="1200" dirty="0"/>
              <a:t>2</a:t>
            </a:r>
            <a:r>
              <a:rPr lang="ja-JP" altLang="en-US" sz="1200" dirty="0"/>
              <a:t>方向の散らばりを考える</a:t>
            </a:r>
            <a:endParaRPr lang="en-US" altLang="ja-JP" sz="1200" dirty="0"/>
          </a:p>
          <a:p>
            <a:r>
              <a:rPr lang="en-US" altLang="ja-JP" sz="1200" dirty="0"/>
              <a:t>1)</a:t>
            </a:r>
            <a:r>
              <a:rPr lang="ja-JP" altLang="en-US" sz="1200" dirty="0"/>
              <a:t>遷移先がどこか</a:t>
            </a:r>
            <a:r>
              <a:rPr lang="en-US" altLang="ja-JP" sz="1200" dirty="0"/>
              <a:t>(</a:t>
            </a:r>
            <a:r>
              <a:rPr lang="en-US" altLang="ja-JP" sz="1200" dirty="0" err="1"/>
              <a:t>BKTcore</a:t>
            </a:r>
            <a:r>
              <a:rPr lang="ja-JP" altLang="en-US" sz="1200" dirty="0"/>
              <a:t>とは限らない</a:t>
            </a:r>
            <a:r>
              <a:rPr lang="en-US" altLang="ja-JP" sz="1200" dirty="0"/>
              <a:t>)Σ</a:t>
            </a:r>
            <a:r>
              <a:rPr lang="ja-JP" altLang="en-US" sz="1200" dirty="0"/>
              <a:t>方向での散らばり</a:t>
            </a:r>
            <a:r>
              <a:rPr lang="en-US" altLang="ja-JP" sz="1200" dirty="0"/>
              <a:t>(</a:t>
            </a:r>
            <a:r>
              <a:rPr lang="ja-JP" altLang="en-US" sz="1200" dirty="0"/>
              <a:t>密度</a:t>
            </a:r>
            <a:r>
              <a:rPr lang="en-US" altLang="ja-JP" sz="1200" dirty="0"/>
              <a:t>profile</a:t>
            </a:r>
            <a:r>
              <a:rPr lang="ja-JP" altLang="en-US" sz="1200" dirty="0"/>
              <a:t>の多様性</a:t>
            </a:r>
            <a:r>
              <a:rPr lang="en-US" altLang="ja-JP" sz="1200" dirty="0"/>
              <a:t>)</a:t>
            </a:r>
          </a:p>
          <a:p>
            <a:r>
              <a:rPr lang="ja-JP" altLang="en-US" sz="1200" dirty="0"/>
              <a:t>⇒今後モデルを拡張</a:t>
            </a:r>
            <a:r>
              <a:rPr lang="en-US" altLang="ja-JP" sz="1200" dirty="0"/>
              <a:t>(</a:t>
            </a:r>
            <a:r>
              <a:rPr lang="ja-JP" altLang="en-US" sz="1200" dirty="0"/>
              <a:t>中心のべきが連続的に変化できるようなもの</a:t>
            </a:r>
            <a:r>
              <a:rPr lang="en-US" altLang="ja-JP" sz="1200" dirty="0"/>
              <a:t>)</a:t>
            </a:r>
          </a:p>
          <a:p>
            <a:endParaRPr lang="en-US" altLang="ja-JP" sz="1200" dirty="0"/>
          </a:p>
          <a:p>
            <a:r>
              <a:rPr lang="en-US" altLang="ja-JP" sz="1200" dirty="0"/>
              <a:t>2)</a:t>
            </a:r>
            <a:r>
              <a:rPr lang="ja-JP" altLang="en-US" sz="1200" dirty="0"/>
              <a:t>どこで遷移が起こるのかという</a:t>
            </a:r>
            <a:r>
              <a:rPr lang="en-US" altLang="ja-JP" sz="1200" dirty="0"/>
              <a:t>Vmax</a:t>
            </a:r>
            <a:r>
              <a:rPr lang="ja-JP" altLang="en-US" sz="1200" dirty="0"/>
              <a:t>方向での散らばり</a:t>
            </a:r>
            <a:endParaRPr lang="en-US" altLang="ja-JP" sz="1200" dirty="0"/>
          </a:p>
          <a:p>
            <a:r>
              <a:rPr kumimoji="1" lang="ja-JP" altLang="en-US" sz="1200" dirty="0"/>
              <a:t>⇒遷移領域に多い</a:t>
            </a:r>
            <a:r>
              <a:rPr kumimoji="1" lang="en-US" altLang="ja-JP" sz="1200" dirty="0"/>
              <a:t>SPARC</a:t>
            </a:r>
            <a:r>
              <a:rPr kumimoji="1" lang="ja-JP" altLang="en-US" sz="1200" dirty="0"/>
              <a:t>に限ると①で</a:t>
            </a:r>
            <a:r>
              <a:rPr kumimoji="1" lang="en-US" altLang="ja-JP" sz="1200" dirty="0" err="1"/>
              <a:t>Mstar</a:t>
            </a:r>
            <a:r>
              <a:rPr kumimoji="1" lang="ja-JP" altLang="en-US" sz="1200" dirty="0"/>
              <a:t>が</a:t>
            </a:r>
            <a:r>
              <a:rPr kumimoji="1" lang="en-US" altLang="ja-JP" sz="1200" dirty="0"/>
              <a:t>1</a:t>
            </a:r>
            <a:r>
              <a:rPr kumimoji="1" lang="ja-JP" altLang="en-US" sz="1200" dirty="0"/>
              <a:t>桁くらい分散がある⇒星形成効率</a:t>
            </a:r>
            <a:endParaRPr kumimoji="1" lang="en-US" altLang="ja-JP" sz="1200" dirty="0"/>
          </a:p>
          <a:p>
            <a:r>
              <a:rPr kumimoji="1" lang="ja-JP" altLang="en-US" sz="1200" dirty="0"/>
              <a:t>②で見ると同じ</a:t>
            </a:r>
            <a:r>
              <a:rPr kumimoji="1" lang="en-US" altLang="ja-JP" sz="1200" dirty="0"/>
              <a:t>M200</a:t>
            </a:r>
            <a:r>
              <a:rPr kumimoji="1" lang="ja-JP" altLang="en-US" sz="1200" dirty="0"/>
              <a:t>でも星形成効率の多様性がある⇒</a:t>
            </a:r>
            <a:r>
              <a:rPr kumimoji="1" lang="en-US" altLang="ja-JP" sz="1200" dirty="0"/>
              <a:t>SNII</a:t>
            </a:r>
            <a:r>
              <a:rPr kumimoji="1" lang="ja-JP" altLang="en-US" sz="1200" dirty="0"/>
              <a:t>エネルギーの違い</a:t>
            </a:r>
            <a:endParaRPr kumimoji="1" lang="en-US" altLang="ja-JP" sz="1200" dirty="0"/>
          </a:p>
          <a:p>
            <a:r>
              <a:rPr kumimoji="1" lang="ja-JP" altLang="en-US" sz="1200" dirty="0"/>
              <a:t>⇒</a:t>
            </a:r>
            <a:r>
              <a:rPr kumimoji="1" lang="en-US" altLang="ja-JP" sz="1200" dirty="0"/>
              <a:t>ε</a:t>
            </a:r>
            <a:r>
              <a:rPr kumimoji="1" lang="ja-JP" altLang="en-US" sz="1200" dirty="0"/>
              <a:t>を固定しても得るエネルギーが異なるので遷移する場合とできない場合がある</a:t>
            </a:r>
            <a:endParaRPr kumimoji="1" lang="en-US" altLang="ja-JP" sz="1200" dirty="0"/>
          </a:p>
          <a:p>
            <a:r>
              <a:rPr kumimoji="1" lang="ja-JP" altLang="en-US" sz="1200" dirty="0"/>
              <a:t>⇒</a:t>
            </a:r>
            <a:r>
              <a:rPr kumimoji="1" lang="en-US" altLang="ja-JP" sz="1200" dirty="0"/>
              <a:t>cc</a:t>
            </a:r>
            <a:r>
              <a:rPr kumimoji="1" lang="ja-JP" altLang="en-US" sz="1200" dirty="0"/>
              <a:t>遷移するハロー質量は多様性がある</a:t>
            </a:r>
            <a:endParaRPr kumimoji="1" lang="en-US" altLang="ja-JP" sz="1200" dirty="0"/>
          </a:p>
          <a:p>
            <a:r>
              <a:rPr lang="ja-JP" altLang="en-US" sz="1200" dirty="0"/>
              <a:t>逆に</a:t>
            </a:r>
            <a:r>
              <a:rPr lang="en-US" altLang="ja-JP" sz="1200" dirty="0" err="1"/>
              <a:t>Mstar,crit</a:t>
            </a:r>
            <a:r>
              <a:rPr lang="ja-JP" altLang="en-US" sz="1200" dirty="0"/>
              <a:t>を固定したとき（</a:t>
            </a:r>
            <a:r>
              <a:rPr lang="en-US" altLang="ja-JP" sz="1200" dirty="0"/>
              <a:t>ε</a:t>
            </a:r>
            <a:r>
              <a:rPr lang="ja-JP" altLang="en-US" sz="1200" dirty="0"/>
              <a:t>を固定）</a:t>
            </a:r>
            <a:r>
              <a:rPr lang="en-US" altLang="ja-JP" sz="1200" dirty="0"/>
              <a:t>Vmax(M200)</a:t>
            </a:r>
            <a:r>
              <a:rPr lang="ja-JP" altLang="en-US" sz="1200" dirty="0"/>
              <a:t>にばらつきがあるのでどこで㏄遷移を起こすか</a:t>
            </a:r>
            <a:r>
              <a:rPr lang="en-US" altLang="ja-JP" sz="1200" dirty="0"/>
              <a:t>(</a:t>
            </a:r>
            <a:r>
              <a:rPr lang="ja-JP" altLang="en-US" sz="1200" dirty="0"/>
              <a:t>どこで落ちるか</a:t>
            </a:r>
            <a:r>
              <a:rPr lang="en-US" altLang="ja-JP" sz="1200" dirty="0"/>
              <a:t>)</a:t>
            </a:r>
            <a:r>
              <a:rPr lang="ja-JP" altLang="en-US" sz="1200" dirty="0"/>
              <a:t>はばらつきが生じる</a:t>
            </a:r>
            <a:endParaRPr lang="en-US" altLang="ja-JP" sz="1200" dirty="0"/>
          </a:p>
          <a:p>
            <a:endParaRPr kumimoji="1" lang="en-US" altLang="ja-JP" sz="1200" dirty="0"/>
          </a:p>
          <a:p>
            <a:endParaRPr kumimoji="1" lang="en-US" altLang="ja-JP" sz="1200" dirty="0"/>
          </a:p>
          <a:p>
            <a:r>
              <a:rPr lang="ja-JP" altLang="en-US" sz="1200" dirty="0"/>
              <a:t>①では</a:t>
            </a:r>
            <a:r>
              <a:rPr lang="en-US" altLang="ja-JP" sz="1200" dirty="0"/>
              <a:t>ε</a:t>
            </a:r>
            <a:r>
              <a:rPr lang="ja-JP" altLang="en-US" sz="1200" dirty="0"/>
              <a:t>が一定なように見える⇒</a:t>
            </a:r>
            <a:r>
              <a:rPr lang="en-US" altLang="ja-JP" sz="1200" dirty="0">
                <a:solidFill>
                  <a:srgbClr val="FF0000"/>
                </a:solidFill>
              </a:rPr>
              <a:t>ε</a:t>
            </a:r>
            <a:r>
              <a:rPr lang="ja-JP" altLang="en-US" sz="1200" dirty="0">
                <a:solidFill>
                  <a:srgbClr val="FF0000"/>
                </a:solidFill>
              </a:rPr>
              <a:t>をざっくり見積もる</a:t>
            </a:r>
            <a:endParaRPr lang="en-US" altLang="ja-JP" sz="1200" dirty="0">
              <a:solidFill>
                <a:srgbClr val="FF0000"/>
              </a:solidFill>
            </a:endParaRPr>
          </a:p>
          <a:p>
            <a:endParaRPr kumimoji="1" lang="ja-JP" altLang="en-US" dirty="0"/>
          </a:p>
        </p:txBody>
      </p:sp>
      <p:sp>
        <p:nvSpPr>
          <p:cNvPr id="4" name="スライド番号プレースホルダー 3">
            <a:extLst>
              <a:ext uri="{FF2B5EF4-FFF2-40B4-BE49-F238E27FC236}">
                <a16:creationId xmlns:a16="http://schemas.microsoft.com/office/drawing/2014/main" id="{9D342EA2-A089-0A0C-CCA9-AC04FAA74177}"/>
              </a:ext>
            </a:extLst>
          </p:cNvPr>
          <p:cNvSpPr>
            <a:spLocks noGrp="1"/>
          </p:cNvSpPr>
          <p:nvPr>
            <p:ph type="sldNum" sz="quarter" idx="5"/>
          </p:nvPr>
        </p:nvSpPr>
        <p:spPr/>
        <p:txBody>
          <a:bodyPr/>
          <a:lstStyle/>
          <a:p>
            <a:fld id="{9537F1F3-9666-4CCC-88EB-F2685F577512}" type="slidenum">
              <a:rPr kumimoji="1" lang="ja-JP" altLang="en-US" smtClean="0"/>
              <a:t>17</a:t>
            </a:fld>
            <a:endParaRPr kumimoji="1" lang="ja-JP" altLang="en-US"/>
          </a:p>
        </p:txBody>
      </p:sp>
    </p:spTree>
    <p:extLst>
      <p:ext uri="{BB962C8B-B14F-4D97-AF65-F5344CB8AC3E}">
        <p14:creationId xmlns:p14="http://schemas.microsoft.com/office/powerpoint/2010/main" val="1413141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72EBD-8FFA-3214-F68C-92EBD04DEB9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E1E228A-D6D4-A0B0-DC59-4E2A4C6E5B7F}"/>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a:extLst>
                  <a:ext uri="{FF2B5EF4-FFF2-40B4-BE49-F238E27FC236}">
                    <a16:creationId xmlns:a16="http://schemas.microsoft.com/office/drawing/2014/main" id="{AD65391E-3064-60B3-1707-02F66F76509A}"/>
                  </a:ext>
                </a:extLst>
              </p:cNvPr>
              <p:cNvSpPr>
                <a:spLocks noGrp="1"/>
              </p:cNvSpPr>
              <p:nvPr>
                <p:ph type="body" idx="1"/>
              </p:nvPr>
            </p:nvSpPr>
            <p:spPr/>
            <p:txBody>
              <a:bodyPr/>
              <a:lstStyle/>
              <a:p>
                <a:r>
                  <a:rPr kumimoji="1" lang="en-US" altLang="ja-JP" dirty="0" err="1"/>
                  <a:t>ε</a:t>
                </a:r>
                <a:r>
                  <a:rPr kumimoji="1" lang="ja-JP" altLang="en-US"/>
                  <a:t>って何を指してるのか</a:t>
                </a:r>
                <a:endParaRPr kumimoji="1" lang="en-US" altLang="ja-JP" dirty="0"/>
              </a:p>
              <a:p>
                <a:r>
                  <a:rPr kumimoji="1" lang="ja-JP" altLang="en-US"/>
                  <a:t>超新星爆発が起きるとバリオンガスが銀河から出ていく</a:t>
                </a:r>
                <a:endParaRPr kumimoji="1" lang="en-US" altLang="ja-JP" dirty="0"/>
              </a:p>
              <a:p>
                <a:r>
                  <a:rPr kumimoji="1" lang="ja-JP" altLang="en-US"/>
                  <a:t>⇒ガスの運動エネルギーが</a:t>
                </a:r>
                <a:r>
                  <a:rPr kumimoji="1" lang="en-US" altLang="ja-JP" dirty="0"/>
                  <a:t>DMH</a:t>
                </a:r>
                <a:r>
                  <a:rPr kumimoji="1" lang="ja-JP" altLang="en-US"/>
                  <a:t>の重力ポテンシャルに変化を与える</a:t>
                </a:r>
                <a:endParaRPr kumimoji="1" lang="en-US" altLang="ja-JP" dirty="0"/>
              </a:p>
              <a:p>
                <a:r>
                  <a:rPr kumimoji="1" lang="ja-JP" altLang="en-US"/>
                  <a:t>⇒安定的なコアを形成</a:t>
                </a:r>
                <a:endParaRPr kumimoji="1" lang="en-US" altLang="ja-JP" dirty="0"/>
              </a:p>
              <a:p>
                <a:pPr rtl="0">
                  <a:buNone/>
                </a:pPr>
                <a:endParaRPr lang="en" altLang="ja-JP" b="0" dirty="0">
                  <a:effectLst/>
                  <a:latin typeface="Segoe UI Web (West European)"/>
                </a:endParaRPr>
              </a:p>
              <a:p>
                <a:pPr rtl="0">
                  <a:buNone/>
                </a:pPr>
                <a:r>
                  <a:rPr lang="en" altLang="ja-JP" b="0" dirty="0">
                    <a:effectLst/>
                    <a:latin typeface="Segoe UI Web (West European)"/>
                  </a:rPr>
                  <a:t>What does </a:t>
                </a:r>
                <a:r>
                  <a:rPr lang="el-GR" altLang="ja-JP" b="0" dirty="0">
                    <a:effectLst/>
                    <a:latin typeface="Segoe UI Web (West European)"/>
                  </a:rPr>
                  <a:t>ε </a:t>
                </a:r>
                <a:r>
                  <a:rPr lang="en" altLang="ja-JP" b="0" dirty="0">
                    <a:effectLst/>
                    <a:latin typeface="Segoe UI Web (West European)"/>
                  </a:rPr>
                  <a:t>refer to? </a:t>
                </a:r>
              </a:p>
              <a:p>
                <a:pPr rtl="0">
                  <a:buNone/>
                </a:pPr>
                <a:r>
                  <a:rPr lang="en" altLang="ja-JP" b="0" dirty="0">
                    <a:effectLst/>
                    <a:latin typeface="Segoe UI Web (West European)"/>
                  </a:rPr>
                  <a:t>When a supernova explosion occurs, baryon gas leaves the galaxy </a:t>
                </a:r>
              </a:p>
              <a:p>
                <a:pPr rtl="0">
                  <a:buNone/>
                </a:pPr>
                <a:r>
                  <a:rPr kumimoji="1" lang="ja-JP" altLang="en-US"/>
                  <a:t>⇒　</a:t>
                </a:r>
                <a:r>
                  <a:rPr lang="en" altLang="ja-JP" b="0" dirty="0">
                    <a:effectLst/>
                    <a:latin typeface="Segoe UI Web (West European)"/>
                  </a:rPr>
                  <a:t>The kinetic energy of the gas changes the gravitational potential of the DMH </a:t>
                </a:r>
              </a:p>
              <a:p>
                <a:pPr rtl="0">
                  <a:buNone/>
                </a:pPr>
                <a:r>
                  <a:rPr lang="en" altLang="ja-JP" b="0" dirty="0">
                    <a:effectLst/>
                    <a:latin typeface="Segoe UI Web (West European)"/>
                  </a:rPr>
                  <a:t>⇒ Forms a stable core</a:t>
                </a:r>
              </a:p>
              <a:p>
                <a:br>
                  <a:rPr lang="en" altLang="ja-JP" dirty="0">
                    <a:effectLst/>
                  </a:rPr>
                </a:br>
                <a:endParaRPr lang="en" altLang="ja-JP" dirty="0">
                  <a:effectLst/>
                </a:endParaRPr>
              </a:p>
              <a:p>
                <a:endParaRPr kumimoji="1" lang="en-US" altLang="ja-JP" dirty="0"/>
              </a:p>
              <a:p>
                <a:endParaRPr kumimoji="1" lang="en-US" altLang="ja-JP" dirty="0"/>
              </a:p>
              <a:p>
                <a:r>
                  <a:rPr kumimoji="1" lang="ja-JP" altLang="en-US"/>
                  <a:t>ガスの運動エネルギー⇒</a:t>
                </a:r>
                <a:r>
                  <a:rPr kumimoji="1" lang="en-US" altLang="ja-JP" dirty="0"/>
                  <a:t>DMH</a:t>
                </a:r>
                <a:r>
                  <a:rPr kumimoji="1" lang="ja-JP" altLang="en-US"/>
                  <a:t>の重力ポテンシャルのエネルギー変換</a:t>
                </a:r>
                <a:endParaRPr kumimoji="1" lang="en-US" altLang="ja-JP" dirty="0"/>
              </a:p>
              <a:p>
                <a:r>
                  <a:rPr kumimoji="1" lang="ja-JP" altLang="en-US"/>
                  <a:t>具体的な物理過程についてはよくわかっていない</a:t>
                </a:r>
                <a:endParaRPr kumimoji="1" lang="en-US" altLang="ja-JP" dirty="0"/>
              </a:p>
              <a:p>
                <a:endParaRPr kumimoji="1" lang="en-US" altLang="ja-JP" dirty="0"/>
              </a:p>
              <a:p>
                <a:r>
                  <a:rPr lang="en" altLang="ja-JP" b="0" i="0" u="none" strike="noStrike" dirty="0">
                    <a:solidFill>
                      <a:srgbClr val="000000"/>
                    </a:solidFill>
                    <a:effectLst/>
                    <a:latin typeface="Segoe UI Web (West European)"/>
                  </a:rPr>
                  <a:t>The specific physical processes are not well understood</a:t>
                </a:r>
                <a:endParaRPr kumimoji="1" lang="en-US" altLang="ja-JP" dirty="0"/>
              </a:p>
              <a:p>
                <a:r>
                  <a:rPr lang="en" altLang="ja-JP" b="0" i="0" u="none" strike="noStrike" dirty="0">
                    <a:solidFill>
                      <a:srgbClr val="000000"/>
                    </a:solidFill>
                    <a:effectLst/>
                    <a:latin typeface="Segoe UI Web (West European)"/>
                  </a:rPr>
                  <a:t>Conversion of kinetic energy of gases ⇒ gravitational potential energy of DMH</a:t>
                </a:r>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r>
                  <a:rPr kumimoji="1" lang="ja-JP" altLang="en-US"/>
                  <a:t>遷移には</a:t>
                </a:r>
                <a:r>
                  <a:rPr kumimoji="1" lang="en-US" altLang="ja-JP" dirty="0"/>
                  <a:t>DMH</a:t>
                </a:r>
                <a:r>
                  <a:rPr kumimoji="1" lang="ja-JP" altLang="en-US"/>
                  <a:t>に</a:t>
                </a:r>
                <a:r>
                  <a:rPr kumimoji="1" lang="en-US" altLang="ja-JP" dirty="0"/>
                  <a:t>ΔE</a:t>
                </a:r>
                <a:r>
                  <a:rPr kumimoji="1" lang="ja-JP" altLang="en-US"/>
                  <a:t>だけエネルギーを供給することが必要だけどそのエネルギーを得るには実際どのくらいエネルギーが必要なのかわかっていない</a:t>
                </a:r>
                <a:endParaRPr kumimoji="1" lang="en-US" altLang="ja-JP" dirty="0"/>
              </a:p>
              <a:p>
                <a:endParaRPr lang="en" altLang="ja-JP" b="0" i="0" u="none" strike="noStrike" dirty="0">
                  <a:solidFill>
                    <a:srgbClr val="000000"/>
                  </a:solidFill>
                  <a:effectLst/>
                  <a:latin typeface="Segoe UI Web (West European)"/>
                </a:endParaRPr>
              </a:p>
              <a:p>
                <a:r>
                  <a:rPr lang="en" altLang="ja-JP" b="0" i="0" u="none" strike="noStrike" dirty="0">
                    <a:solidFill>
                      <a:srgbClr val="000000"/>
                    </a:solidFill>
                    <a:effectLst/>
                    <a:latin typeface="Segoe UI Web (West European)"/>
                  </a:rPr>
                  <a:t>The transition requires supplying </a:t>
                </a:r>
                <a:r>
                  <a:rPr lang="el-GR" altLang="ja-JP" b="0" i="0" u="none" strike="noStrike" dirty="0">
                    <a:solidFill>
                      <a:srgbClr val="000000"/>
                    </a:solidFill>
                    <a:effectLst/>
                    <a:latin typeface="Segoe UI Web (West European)"/>
                  </a:rPr>
                  <a:t>Δ</a:t>
                </a:r>
                <a:r>
                  <a:rPr lang="en" altLang="ja-JP" b="0" i="0" u="none" strike="noStrike" dirty="0">
                    <a:solidFill>
                      <a:srgbClr val="000000"/>
                    </a:solidFill>
                    <a:effectLst/>
                    <a:latin typeface="Segoe UI Web (West European)"/>
                  </a:rPr>
                  <a:t>E energy to the DMH, but we don't know how much energy is actually needed to obtain that energy.</a:t>
                </a:r>
                <a:endParaRPr kumimoji="1" lang="en-US" altLang="ja-JP" dirty="0"/>
              </a:p>
              <a:p>
                <a:endParaRPr kumimoji="1" lang="en-US" altLang="ja-JP" dirty="0"/>
              </a:p>
              <a:p>
                <a:r>
                  <a:rPr kumimoji="1" lang="ja-JP" altLang="en-US"/>
                  <a:t>（先行研究では一回のポテンシャル変動ではコアが安定せず、複数回ポテンシャル変動がないと安定したコアは形成されないという結果もある）</a:t>
                </a:r>
                <a:endParaRPr kumimoji="1" lang="en-US" altLang="ja-JP" dirty="0"/>
              </a:p>
              <a:p>
                <a:r>
                  <a:rPr lang="en" altLang="ja-JP" b="0" i="0" u="none" strike="noStrike" dirty="0">
                    <a:solidFill>
                      <a:srgbClr val="000000"/>
                    </a:solidFill>
                    <a:effectLst/>
                    <a:latin typeface="Segoe UI Web (West European)"/>
                  </a:rPr>
                  <a:t>Previous studies have shown that a single potential fluctuation does not stabilize the core, and that a stable core cannot be formed without multiple potential fluctuations.</a:t>
                </a:r>
              </a:p>
              <a:p>
                <a:endParaRPr kumimoji="1" lang="en-US" altLang="ja-JP" dirty="0"/>
              </a:p>
              <a:p>
                <a:r>
                  <a:rPr kumimoji="1" lang="ja-JP" altLang="en-US"/>
                  <a:t>それらを全部</a:t>
                </a:r>
                <a:r>
                  <a:rPr kumimoji="1" lang="en-US" altLang="ja-JP" dirty="0" err="1"/>
                  <a:t>ε</a:t>
                </a:r>
                <a:r>
                  <a:rPr kumimoji="1" lang="ja-JP" altLang="en-US"/>
                  <a:t>に押し付けている</a:t>
                </a:r>
                <a:endParaRPr kumimoji="1" lang="en-US" altLang="ja-JP" dirty="0"/>
              </a:p>
              <a:p>
                <a:r>
                  <a:rPr lang="en" altLang="ja-JP" b="0" i="0" u="none" strike="noStrike" dirty="0">
                    <a:solidFill>
                      <a:srgbClr val="000000"/>
                    </a:solidFill>
                    <a:effectLst/>
                    <a:latin typeface="Segoe UI Web (West European)"/>
                  </a:rPr>
                  <a:t>Pushing them all onto the </a:t>
                </a:r>
                <a:r>
                  <a:rPr lang="el-GR" altLang="ja-JP" b="0" i="0" u="none" strike="noStrike" dirty="0">
                    <a:solidFill>
                      <a:srgbClr val="000000"/>
                    </a:solidFill>
                    <a:effectLst/>
                    <a:latin typeface="Segoe UI Web (West European)"/>
                  </a:rPr>
                  <a:t>ε</a:t>
                </a:r>
                <a:endParaRPr kumimoji="1" lang="en-US" altLang="ja-JP" dirty="0"/>
              </a:p>
              <a:p>
                <a:endParaRPr kumimoji="1" lang="en" altLang="ja-JP" sz="1200" b="0" i="0" u="none" strike="noStrike" kern="1200" dirty="0">
                  <a:solidFill>
                    <a:schemeClr val="tx1"/>
                  </a:solidFill>
                  <a:effectLst/>
                  <a:latin typeface="+mn-lt"/>
                  <a:ea typeface="+mn-ea"/>
                  <a:cs typeface="+mn-cs"/>
                </a:endParaRPr>
              </a:p>
              <a:p>
                <a:endParaRPr kumimoji="1" lang="en" altLang="ja-JP" sz="1200" b="0" i="0" u="none" strike="noStrike" kern="1200" dirty="0">
                  <a:solidFill>
                    <a:schemeClr val="tx1"/>
                  </a:solidFill>
                  <a:effectLst/>
                  <a:latin typeface="+mn-lt"/>
                  <a:ea typeface="+mn-ea"/>
                  <a:cs typeface="+mn-cs"/>
                </a:endParaRPr>
              </a:p>
              <a:p>
                <a:endParaRPr kumimoji="1" lang="en" altLang="ja-JP" sz="1200" b="0" i="0" u="none" strike="noStrike" kern="1200" dirty="0">
                  <a:solidFill>
                    <a:schemeClr val="tx1"/>
                  </a:solidFill>
                  <a:effectLst/>
                  <a:latin typeface="+mn-lt"/>
                  <a:ea typeface="+mn-ea"/>
                  <a:cs typeface="+mn-cs"/>
                </a:endParaRPr>
              </a:p>
              <a:p>
                <a:endParaRPr kumimoji="1" lang="en" altLang="ja-JP" sz="1200" b="0" i="0" u="none" strike="noStrike" kern="1200" dirty="0">
                  <a:solidFill>
                    <a:schemeClr val="tx1"/>
                  </a:solidFill>
                  <a:effectLst/>
                  <a:latin typeface="+mn-lt"/>
                  <a:ea typeface="+mn-ea"/>
                  <a:cs typeface="+mn-cs"/>
                </a:endParaRPr>
              </a:p>
              <a:p>
                <a:endParaRPr kumimoji="1" lang="en" altLang="ja-JP" sz="1200" b="0" i="0" u="none" strike="noStrike" kern="1200" dirty="0">
                  <a:solidFill>
                    <a:schemeClr val="tx1"/>
                  </a:solidFill>
                  <a:effectLst/>
                  <a:latin typeface="+mn-lt"/>
                  <a:ea typeface="+mn-ea"/>
                  <a:cs typeface="+mn-cs"/>
                </a:endParaRPr>
              </a:p>
              <a:p>
                <a:endParaRPr kumimoji="1" lang="en" altLang="ja-JP" sz="1200" b="0" i="0" u="none" strike="noStrike" kern="1200" dirty="0">
                  <a:solidFill>
                    <a:schemeClr val="tx1"/>
                  </a:solidFill>
                  <a:effectLst/>
                  <a:latin typeface="+mn-lt"/>
                  <a:ea typeface="+mn-ea"/>
                  <a:cs typeface="+mn-cs"/>
                </a:endParaRPr>
              </a:p>
              <a:p>
                <a:endParaRPr kumimoji="1" lang="en" altLang="ja-JP" sz="1200" b="0" i="0" u="none" strike="noStrike" kern="1200" dirty="0">
                  <a:solidFill>
                    <a:schemeClr val="tx1"/>
                  </a:solidFill>
                  <a:effectLst/>
                  <a:latin typeface="+mn-lt"/>
                  <a:ea typeface="+mn-ea"/>
                  <a:cs typeface="+mn-cs"/>
                </a:endParaRPr>
              </a:p>
              <a:p>
                <a:endParaRPr kumimoji="1" lang="en" altLang="ja-JP" sz="1200" b="0" i="0" u="none" strike="noStrike" kern="1200" dirty="0">
                  <a:solidFill>
                    <a:schemeClr val="tx1"/>
                  </a:solidFill>
                  <a:effectLst/>
                  <a:latin typeface="+mn-lt"/>
                  <a:ea typeface="+mn-ea"/>
                  <a:cs typeface="+mn-cs"/>
                </a:endParaRPr>
              </a:p>
              <a:p>
                <a:endParaRPr kumimoji="1" lang="en" altLang="ja-JP" sz="1200" b="0" i="0" u="none" strike="noStrike" kern="1200" dirty="0">
                  <a:solidFill>
                    <a:schemeClr val="tx1"/>
                  </a:solidFill>
                  <a:effectLst/>
                  <a:latin typeface="+mn-lt"/>
                  <a:ea typeface="+mn-ea"/>
                  <a:cs typeface="+mn-cs"/>
                </a:endParaRPr>
              </a:p>
              <a:p>
                <a:endParaRPr kumimoji="1" lang="en" altLang="ja-JP" sz="1200" b="0" i="0" u="none" strike="noStrike" kern="1200" dirty="0">
                  <a:solidFill>
                    <a:schemeClr val="tx1"/>
                  </a:solidFill>
                  <a:effectLst/>
                  <a:latin typeface="+mn-lt"/>
                  <a:ea typeface="+mn-ea"/>
                  <a:cs typeface="+mn-cs"/>
                </a:endParaRPr>
              </a:p>
              <a:p>
                <a:endParaRPr kumimoji="1" lang="en" altLang="ja-JP" sz="1200" b="0" i="0" u="none" strike="noStrike" kern="1200" dirty="0">
                  <a:solidFill>
                    <a:schemeClr val="tx1"/>
                  </a:solidFill>
                  <a:effectLst/>
                  <a:latin typeface="+mn-lt"/>
                  <a:ea typeface="+mn-ea"/>
                  <a:cs typeface="+mn-cs"/>
                </a:endParaRPr>
              </a:p>
              <a:p>
                <a:endParaRPr kumimoji="1" lang="en" altLang="ja-JP" sz="1200" b="0" i="0" u="none" strike="noStrike" kern="1200" dirty="0">
                  <a:solidFill>
                    <a:schemeClr val="tx1"/>
                  </a:solidFill>
                  <a:effectLst/>
                  <a:latin typeface="+mn-lt"/>
                  <a:ea typeface="+mn-ea"/>
                  <a:cs typeface="+mn-cs"/>
                </a:endParaRPr>
              </a:p>
              <a:p>
                <a:endParaRPr kumimoji="1" lang="en" altLang="ja-JP" sz="1200" b="0" i="0" u="none" strike="noStrike" kern="1200" dirty="0">
                  <a:solidFill>
                    <a:schemeClr val="tx1"/>
                  </a:solidFill>
                  <a:effectLst/>
                  <a:latin typeface="+mn-lt"/>
                  <a:ea typeface="+mn-ea"/>
                  <a:cs typeface="+mn-cs"/>
                </a:endParaRPr>
              </a:p>
              <a:p>
                <a:endParaRPr kumimoji="1" lang="en" altLang="ja-JP" sz="1200" b="0" i="0" u="none" strike="noStrike" kern="1200" dirty="0">
                  <a:solidFill>
                    <a:schemeClr val="tx1"/>
                  </a:solidFill>
                  <a:effectLst/>
                  <a:latin typeface="+mn-lt"/>
                  <a:ea typeface="+mn-ea"/>
                  <a:cs typeface="+mn-cs"/>
                </a:endParaRPr>
              </a:p>
              <a:p>
                <a:endParaRPr kumimoji="1" lang="en" altLang="ja-JP" sz="1200" b="0" i="0" u="none" strike="noStrike" kern="1200" dirty="0">
                  <a:solidFill>
                    <a:schemeClr val="tx1"/>
                  </a:solidFill>
                  <a:effectLst/>
                  <a:latin typeface="+mn-lt"/>
                  <a:ea typeface="+mn-ea"/>
                  <a:cs typeface="+mn-cs"/>
                </a:endParaRPr>
              </a:p>
              <a:p>
                <a:endParaRPr kumimoji="1" lang="en" altLang="ja-JP" sz="1200" b="0" i="0" u="none" strike="noStrike" kern="1200" dirty="0">
                  <a:solidFill>
                    <a:schemeClr val="tx1"/>
                  </a:solidFill>
                  <a:effectLst/>
                  <a:latin typeface="+mn-lt"/>
                  <a:ea typeface="+mn-ea"/>
                  <a:cs typeface="+mn-cs"/>
                </a:endParaRPr>
              </a:p>
              <a:p>
                <a:endParaRPr kumimoji="1" lang="en" altLang="ja-JP" sz="1200" b="0" i="0" u="none" strike="noStrike" kern="1200" dirty="0">
                  <a:solidFill>
                    <a:schemeClr val="tx1"/>
                  </a:solidFill>
                  <a:effectLst/>
                  <a:latin typeface="+mn-lt"/>
                  <a:ea typeface="+mn-ea"/>
                  <a:cs typeface="+mn-cs"/>
                </a:endParaRPr>
              </a:p>
              <a:p>
                <a:endParaRPr kumimoji="1" lang="en" altLang="ja-JP" sz="1200" b="0" i="0" u="none" strike="noStrike" kern="1200" dirty="0">
                  <a:solidFill>
                    <a:schemeClr val="tx1"/>
                  </a:solidFill>
                  <a:effectLst/>
                  <a:latin typeface="+mn-lt"/>
                  <a:ea typeface="+mn-ea"/>
                  <a:cs typeface="+mn-cs"/>
                </a:endParaRPr>
              </a:p>
              <a:p>
                <a:endParaRPr kumimoji="1" lang="en" altLang="ja-JP" sz="1200" b="0" i="0" u="none" strike="noStrike" kern="1200" dirty="0">
                  <a:solidFill>
                    <a:schemeClr val="tx1"/>
                  </a:solidFill>
                  <a:effectLst/>
                  <a:latin typeface="+mn-lt"/>
                  <a:ea typeface="+mn-ea"/>
                  <a:cs typeface="+mn-cs"/>
                </a:endParaRPr>
              </a:p>
              <a:p>
                <a:endParaRPr kumimoji="1" lang="en" altLang="ja-JP" sz="1200" b="0" i="0" u="none" strike="noStrike" kern="1200" dirty="0">
                  <a:solidFill>
                    <a:schemeClr val="tx1"/>
                  </a:solidFill>
                  <a:effectLst/>
                  <a:latin typeface="+mn-lt"/>
                  <a:ea typeface="+mn-ea"/>
                  <a:cs typeface="+mn-cs"/>
                </a:endParaRPr>
              </a:p>
              <a:p>
                <a:endParaRPr kumimoji="1" lang="en" altLang="ja-JP" sz="1200" b="0" i="0" u="none" strike="noStrike" kern="1200" dirty="0">
                  <a:solidFill>
                    <a:schemeClr val="tx1"/>
                  </a:solidFill>
                  <a:effectLst/>
                  <a:latin typeface="+mn-lt"/>
                  <a:ea typeface="+mn-ea"/>
                  <a:cs typeface="+mn-cs"/>
                </a:endParaRPr>
              </a:p>
              <a:p>
                <a:endParaRPr kumimoji="1" lang="en" altLang="ja-JP" sz="1200" b="0" i="0" u="none" strike="noStrike" kern="1200" dirty="0">
                  <a:solidFill>
                    <a:schemeClr val="tx1"/>
                  </a:solidFill>
                  <a:effectLst/>
                  <a:latin typeface="+mn-lt"/>
                  <a:ea typeface="+mn-ea"/>
                  <a:cs typeface="+mn-cs"/>
                </a:endParaRPr>
              </a:p>
              <a:p>
                <a:endParaRPr kumimoji="1" lang="en" altLang="ja-JP" sz="1200" b="0" i="0" u="none" strike="noStrike" kern="1200" dirty="0">
                  <a:solidFill>
                    <a:schemeClr val="tx1"/>
                  </a:solidFill>
                  <a:effectLst/>
                  <a:latin typeface="+mn-lt"/>
                  <a:ea typeface="+mn-ea"/>
                  <a:cs typeface="+mn-cs"/>
                </a:endParaRPr>
              </a:p>
              <a:p>
                <a:endParaRPr kumimoji="1" lang="en" altLang="ja-JP" sz="1200" b="0" i="0" u="none" strike="noStrike" kern="1200" dirty="0">
                  <a:solidFill>
                    <a:schemeClr val="tx1"/>
                  </a:solidFill>
                  <a:effectLst/>
                  <a:latin typeface="+mn-lt"/>
                  <a:ea typeface="+mn-ea"/>
                  <a:cs typeface="+mn-cs"/>
                </a:endParaRPr>
              </a:p>
              <a:p>
                <a:endParaRPr kumimoji="1" lang="en" altLang="ja-JP" sz="1200" b="0" i="0" u="none" strike="noStrike" kern="1200" dirty="0">
                  <a:solidFill>
                    <a:schemeClr val="tx1"/>
                  </a:solidFill>
                  <a:effectLst/>
                  <a:latin typeface="+mn-lt"/>
                  <a:ea typeface="+mn-ea"/>
                  <a:cs typeface="+mn-cs"/>
                </a:endParaRPr>
              </a:p>
              <a:p>
                <a:endParaRPr kumimoji="1" lang="en" altLang="ja-JP" sz="1200" b="0" i="0" u="none" strike="noStrike" kern="1200" dirty="0">
                  <a:solidFill>
                    <a:schemeClr val="tx1"/>
                  </a:solidFill>
                  <a:effectLst/>
                  <a:latin typeface="+mn-lt"/>
                  <a:ea typeface="+mn-ea"/>
                  <a:cs typeface="+mn-cs"/>
                </a:endParaRPr>
              </a:p>
              <a:p>
                <a:r>
                  <a:rPr kumimoji="1" lang="en" altLang="ja-JP" sz="1200" b="0" i="0" u="none" strike="noStrike" kern="1200" dirty="0">
                    <a:solidFill>
                      <a:schemeClr val="tx1"/>
                    </a:solidFill>
                    <a:effectLst/>
                    <a:latin typeface="+mn-lt"/>
                    <a:ea typeface="+mn-ea"/>
                    <a:cs typeface="+mn-cs"/>
                  </a:rPr>
                  <a:t>Now, let us discuss the key implications of our results.</a:t>
                </a:r>
              </a:p>
              <a:p>
                <a:endParaRPr kumimoji="1" lang="en" altLang="ja-JP" sz="1200" b="0" i="0" u="none" strike="noStrike" kern="1200" dirty="0">
                  <a:solidFill>
                    <a:schemeClr val="tx1"/>
                  </a:solidFill>
                  <a:effectLst/>
                  <a:latin typeface="+mn-lt"/>
                  <a:ea typeface="+mn-ea"/>
                  <a:cs typeface="+mn-cs"/>
                </a:endParaRPr>
              </a:p>
              <a:p>
                <a:r>
                  <a:rPr kumimoji="1" lang="en" altLang="ja-JP" sz="1200" b="0" i="0" u="none" strike="noStrike" kern="1200" dirty="0">
                    <a:solidFill>
                      <a:schemeClr val="tx1"/>
                    </a:solidFill>
                    <a:effectLst/>
                    <a:latin typeface="+mn-lt"/>
                    <a:ea typeface="+mn-ea"/>
                    <a:cs typeface="+mn-cs"/>
                  </a:rPr>
                  <a:t>▶ First, cusp-core transition is not always guaranteed.</a:t>
                </a:r>
                <a:br>
                  <a:rPr kumimoji="1" lang="en" altLang="ja-JP" sz="1200" b="0" i="0" u="none" strike="noStrike" kern="1200" dirty="0">
                    <a:solidFill>
                      <a:schemeClr val="tx1"/>
                    </a:solidFill>
                    <a:effectLst/>
                    <a:latin typeface="+mn-lt"/>
                    <a:ea typeface="+mn-ea"/>
                    <a:cs typeface="+mn-cs"/>
                  </a:rPr>
                </a:br>
                <a:r>
                  <a:rPr kumimoji="1" lang="en" altLang="ja-JP" sz="1200" b="0" i="0" u="none" strike="noStrike" kern="1200" dirty="0">
                    <a:solidFill>
                      <a:schemeClr val="tx1"/>
                    </a:solidFill>
                    <a:effectLst/>
                    <a:latin typeface="+mn-lt"/>
                    <a:ea typeface="+mn-ea"/>
                    <a:cs typeface="+mn-cs"/>
                  </a:rPr>
                  <a:t>As we have shown, it only occurs if the stellar mass exceeds a certain critical value, determined by the energy conversion efficiency </a:t>
                </a:r>
                <a:r>
                  <a:rPr kumimoji="1" lang="el-GR" altLang="ja-JP" sz="1200" b="0" i="0" u="none" strike="noStrike" kern="1200" dirty="0">
                    <a:solidFill>
                      <a:schemeClr val="tx1"/>
                    </a:solidFill>
                    <a:effectLst/>
                    <a:latin typeface="+mn-lt"/>
                    <a:ea typeface="+mn-ea"/>
                    <a:cs typeface="+mn-cs"/>
                  </a:rPr>
                  <a:t>ε.</a:t>
                </a:r>
                <a:endParaRPr kumimoji="1" lang="en-US" altLang="ja-JP" sz="1200" b="0" i="0" u="none" strike="noStrike" kern="1200" dirty="0">
                  <a:solidFill>
                    <a:schemeClr val="tx1"/>
                  </a:solidFill>
                  <a:effectLst/>
                  <a:latin typeface="+mn-lt"/>
                  <a:ea typeface="+mn-ea"/>
                  <a:cs typeface="+mn-cs"/>
                </a:endParaRPr>
              </a:p>
              <a:p>
                <a:endParaRPr kumimoji="1" lang="el-GR" altLang="ja-JP" sz="1200" b="0" i="0" u="none" strike="noStrike" kern="1200" dirty="0">
                  <a:solidFill>
                    <a:schemeClr val="tx1"/>
                  </a:solidFill>
                  <a:effectLst/>
                  <a:latin typeface="+mn-lt"/>
                  <a:ea typeface="+mn-ea"/>
                  <a:cs typeface="+mn-cs"/>
                </a:endParaRPr>
              </a:p>
              <a:p>
                <a:r>
                  <a:rPr kumimoji="1" lang="el-GR" altLang="ja-JP" sz="1200" b="0" i="0" u="none" strike="noStrike" kern="1200" dirty="0">
                    <a:solidFill>
                      <a:schemeClr val="tx1"/>
                    </a:solidFill>
                    <a:effectLst/>
                    <a:latin typeface="+mn-lt"/>
                    <a:ea typeface="+mn-ea"/>
                    <a:cs typeface="+mn-cs"/>
                  </a:rPr>
                  <a:t>▶ </a:t>
                </a:r>
                <a:r>
                  <a:rPr kumimoji="1" lang="en" altLang="ja-JP" sz="1200" b="0" i="0" u="none" strike="noStrike" kern="1200" dirty="0">
                    <a:solidFill>
                      <a:schemeClr val="tx1"/>
                    </a:solidFill>
                    <a:effectLst/>
                    <a:latin typeface="+mn-lt"/>
                    <a:ea typeface="+mn-ea"/>
                    <a:cs typeface="+mn-cs"/>
                  </a:rPr>
                  <a:t>Second, the presence of galaxies in the intermediate region between the NFW and Burkert planes suggests diversity in density profiles.</a:t>
                </a:r>
                <a:br>
                  <a:rPr kumimoji="1" lang="en" altLang="ja-JP" sz="1200" b="0" i="0" u="none" strike="noStrike" kern="1200" dirty="0">
                    <a:solidFill>
                      <a:schemeClr val="tx1"/>
                    </a:solidFill>
                    <a:effectLst/>
                    <a:latin typeface="+mn-lt"/>
                    <a:ea typeface="+mn-ea"/>
                    <a:cs typeface="+mn-cs"/>
                  </a:rPr>
                </a:br>
                <a:r>
                  <a:rPr kumimoji="1" lang="en" altLang="ja-JP" sz="1200" b="0" i="0" u="none" strike="noStrike" kern="1200" dirty="0">
                    <a:solidFill>
                      <a:schemeClr val="tx1"/>
                    </a:solidFill>
                    <a:effectLst/>
                    <a:latin typeface="+mn-lt"/>
                    <a:ea typeface="+mn-ea"/>
                    <a:cs typeface="+mn-cs"/>
                  </a:rPr>
                  <a:t>This points to variation not only in </a:t>
                </a:r>
                <a:r>
                  <a:rPr kumimoji="1" lang="el-GR" altLang="ja-JP" sz="1200" b="0" i="0" u="none" strike="noStrike" kern="1200" dirty="0">
                    <a:solidFill>
                      <a:schemeClr val="tx1"/>
                    </a:solidFill>
                    <a:effectLst/>
                    <a:latin typeface="+mn-lt"/>
                    <a:ea typeface="+mn-ea"/>
                    <a:cs typeface="+mn-cs"/>
                  </a:rPr>
                  <a:t>ε, </a:t>
                </a:r>
                <a:r>
                  <a:rPr kumimoji="1" lang="en" altLang="ja-JP" sz="1200" b="0" i="0" u="none" strike="noStrike" kern="1200" dirty="0">
                    <a:solidFill>
                      <a:schemeClr val="tx1"/>
                    </a:solidFill>
                    <a:effectLst/>
                    <a:latin typeface="+mn-lt"/>
                    <a:ea typeface="+mn-ea"/>
                    <a:cs typeface="+mn-cs"/>
                  </a:rPr>
                  <a:t>but also in star formation efficiency.</a:t>
                </a:r>
              </a:p>
              <a:p>
                <a:endParaRPr kumimoji="1" lang="en" altLang="ja-JP" sz="1200" b="0" i="0" u="none" strike="noStrike" kern="1200" dirty="0">
                  <a:solidFill>
                    <a:schemeClr val="tx1"/>
                  </a:solidFill>
                  <a:effectLst/>
                  <a:latin typeface="+mn-lt"/>
                  <a:ea typeface="+mn-ea"/>
                  <a:cs typeface="+mn-cs"/>
                </a:endParaRPr>
              </a:p>
              <a:p>
                <a:r>
                  <a:rPr kumimoji="1" lang="en" altLang="ja-JP" sz="1200" b="0" i="0" u="none" strike="noStrike" kern="1200" dirty="0">
                    <a:solidFill>
                      <a:schemeClr val="tx1"/>
                    </a:solidFill>
                    <a:effectLst/>
                    <a:latin typeface="+mn-lt"/>
                    <a:ea typeface="+mn-ea"/>
                    <a:cs typeface="+mn-cs"/>
                  </a:rPr>
                  <a:t>▶ Third, these two parameters—</a:t>
                </a:r>
                <a:r>
                  <a:rPr kumimoji="1" lang="el-GR" altLang="ja-JP" sz="1200" b="0" i="0" u="none" strike="noStrike" kern="1200" dirty="0">
                    <a:solidFill>
                      <a:schemeClr val="tx1"/>
                    </a:solidFill>
                    <a:effectLst/>
                    <a:latin typeface="+mn-lt"/>
                    <a:ea typeface="+mn-ea"/>
                    <a:cs typeface="+mn-cs"/>
                  </a:rPr>
                  <a:t>ε </a:t>
                </a:r>
                <a:r>
                  <a:rPr kumimoji="1" lang="en" altLang="ja-JP" sz="1200" b="0" i="0" u="none" strike="noStrike" kern="1200" dirty="0">
                    <a:solidFill>
                      <a:schemeClr val="tx1"/>
                    </a:solidFill>
                    <a:effectLst/>
                    <a:latin typeface="+mn-lt"/>
                    <a:ea typeface="+mn-ea"/>
                    <a:cs typeface="+mn-cs"/>
                  </a:rPr>
                  <a:t>and the star formation efficiency—</a:t>
                </a:r>
                <a:br>
                  <a:rPr kumimoji="1" lang="en" altLang="ja-JP" sz="1200" b="0" i="0" u="none" strike="noStrike" kern="1200" dirty="0">
                    <a:solidFill>
                      <a:schemeClr val="tx1"/>
                    </a:solidFill>
                    <a:effectLst/>
                    <a:latin typeface="+mn-lt"/>
                    <a:ea typeface="+mn-ea"/>
                    <a:cs typeface="+mn-cs"/>
                  </a:rPr>
                </a:br>
                <a:r>
                  <a:rPr kumimoji="1" lang="en" altLang="ja-JP" sz="1200" b="0" i="0" u="none" strike="noStrike" kern="1200" dirty="0">
                    <a:solidFill>
                      <a:schemeClr val="tx1"/>
                    </a:solidFill>
                    <a:effectLst/>
                    <a:latin typeface="+mn-lt"/>
                    <a:ea typeface="+mn-ea"/>
                    <a:cs typeface="+mn-cs"/>
                  </a:rPr>
                  <a:t>can collectively explain the observed spread and non-monotonic trends in the </a:t>
                </a:r>
                <a:r>
                  <a:rPr kumimoji="1" lang="el-GR" altLang="ja-JP" sz="1200" b="0" i="0" u="none" strike="noStrike" kern="1200" dirty="0">
                    <a:solidFill>
                      <a:schemeClr val="tx1"/>
                    </a:solidFill>
                    <a:effectLst/>
                    <a:latin typeface="+mn-lt"/>
                    <a:ea typeface="+mn-ea"/>
                    <a:cs typeface="+mn-cs"/>
                  </a:rPr>
                  <a:t>Σ–</a:t>
                </a:r>
                <a:r>
                  <a:rPr kumimoji="1" lang="en" altLang="ja-JP" sz="1200" b="0" i="0" u="none" strike="noStrike" kern="1200" dirty="0">
                    <a:solidFill>
                      <a:schemeClr val="tx1"/>
                    </a:solidFill>
                    <a:effectLst/>
                    <a:latin typeface="+mn-lt"/>
                    <a:ea typeface="+mn-ea"/>
                    <a:cs typeface="+mn-cs"/>
                  </a:rPr>
                  <a:t>Vmax plane,</a:t>
                </a:r>
                <a:br>
                  <a:rPr kumimoji="1" lang="en" altLang="ja-JP" sz="1200" b="0" i="0" u="none" strike="noStrike" kern="1200" dirty="0">
                    <a:solidFill>
                      <a:schemeClr val="tx1"/>
                    </a:solidFill>
                    <a:effectLst/>
                    <a:latin typeface="+mn-lt"/>
                    <a:ea typeface="+mn-ea"/>
                    <a:cs typeface="+mn-cs"/>
                  </a:rPr>
                </a:br>
                <a:r>
                  <a:rPr kumimoji="1" lang="en" altLang="ja-JP" sz="1200" b="0" i="0" u="none" strike="noStrike" kern="1200" dirty="0">
                    <a:solidFill>
                      <a:schemeClr val="tx1"/>
                    </a:solidFill>
                    <a:effectLst/>
                    <a:latin typeface="+mn-lt"/>
                    <a:ea typeface="+mn-ea"/>
                    <a:cs typeface="+mn-cs"/>
                  </a:rPr>
                  <a:t>which Hayashi et al. (in prep) referred to as the tension of the </a:t>
                </a:r>
                <a:r>
                  <a:rPr kumimoji="1" lang="en" altLang="ja-JP" sz="1200" b="1" i="0" u="none" strike="noStrike" kern="1200" dirty="0">
                    <a:solidFill>
                      <a:schemeClr val="tx1"/>
                    </a:solidFill>
                    <a:effectLst/>
                    <a:latin typeface="+mn-lt"/>
                    <a:ea typeface="+mn-ea"/>
                    <a:cs typeface="+mn-cs"/>
                  </a:rPr>
                  <a:t>c–M relation</a:t>
                </a:r>
                <a:r>
                  <a:rPr kumimoji="1" lang="en" altLang="ja-JP" sz="1200" b="0" i="0" u="none" strike="noStrike" kern="1200" dirty="0">
                    <a:solidFill>
                      <a:schemeClr val="tx1"/>
                    </a:solidFill>
                    <a:effectLst/>
                    <a:latin typeface="+mn-lt"/>
                    <a:ea typeface="+mn-ea"/>
                    <a:cs typeface="+mn-cs"/>
                  </a:rPr>
                  <a:t>.</a:t>
                </a:r>
              </a:p>
              <a:p>
                <a:endParaRPr kumimoji="1" lang="en" altLang="ja-JP" sz="1200" b="0" i="0" u="none" strike="noStrike" kern="1200" dirty="0">
                  <a:solidFill>
                    <a:schemeClr val="tx1"/>
                  </a:solidFill>
                  <a:effectLst/>
                  <a:latin typeface="+mn-lt"/>
                  <a:ea typeface="+mn-ea"/>
                  <a:cs typeface="+mn-cs"/>
                </a:endParaRPr>
              </a:p>
              <a:p>
                <a:r>
                  <a:rPr kumimoji="1" lang="en" altLang="ja-JP" sz="1200" b="0" i="0" u="none" strike="noStrike" kern="1200" dirty="0">
                    <a:solidFill>
                      <a:schemeClr val="tx1"/>
                    </a:solidFill>
                    <a:effectLst/>
                    <a:latin typeface="+mn-lt"/>
                    <a:ea typeface="+mn-ea"/>
                    <a:cs typeface="+mn-cs"/>
                  </a:rPr>
                  <a:t>▶ Finally, the implication is that the tension of the c–M relation may encode information about both feedback efficiency and star formation diversity.</a:t>
                </a:r>
              </a:p>
              <a:p>
                <a:r>
                  <a:rPr kumimoji="1" lang="en" altLang="ja-JP" sz="1200" b="0" i="0" u="none" strike="noStrike" kern="1200" dirty="0">
                    <a:solidFill>
                      <a:schemeClr val="tx1"/>
                    </a:solidFill>
                    <a:effectLst/>
                    <a:latin typeface="+mn-lt"/>
                    <a:ea typeface="+mn-ea"/>
                    <a:cs typeface="+mn-cs"/>
                  </a:rPr>
                  <a:t>In summary, our model provides a physical interpretation for the observed diversity in dark matter halo structures and their evolution across cosmic scales.</a:t>
                </a:r>
              </a:p>
              <a:p>
                <a:endParaRPr kumimoji="0" lang="en-US" altLang="ja-JP" sz="1200" dirty="0">
                  <a:solidFill>
                    <a:srgbClr val="000000"/>
                  </a:solidFill>
                  <a:latin typeface="Cambria Math" panose="02040503050406030204" pitchFamily="18" charset="0"/>
                  <a:ea typeface="游ゴシック" panose="020B0400000000000000" pitchFamily="50" charset="-128"/>
                  <a:sym typeface="Lucida Grande"/>
                </a:endParaRPr>
              </a:p>
              <a:p>
                <a:endParaRPr kumimoji="0" lang="en-US" altLang="ja-JP" sz="1200" dirty="0">
                  <a:solidFill>
                    <a:srgbClr val="000000"/>
                  </a:solidFill>
                  <a:latin typeface="Cambria Math" panose="02040503050406030204" pitchFamily="18" charset="0"/>
                  <a:ea typeface="游ゴシック" panose="020B0400000000000000" pitchFamily="50" charset="-128"/>
                  <a:sym typeface="Lucida Grande"/>
                </a:endParaRPr>
              </a:p>
              <a:p>
                <a:endParaRPr kumimoji="0" lang="en-US" altLang="ja-JP" sz="1200" dirty="0">
                  <a:solidFill>
                    <a:srgbClr val="000000"/>
                  </a:solidFill>
                  <a:latin typeface="Cambria Math" panose="02040503050406030204" pitchFamily="18" charset="0"/>
                  <a:ea typeface="游ゴシック" panose="020B0400000000000000" pitchFamily="50" charset="-128"/>
                  <a:sym typeface="Lucida Grande"/>
                </a:endParaRPr>
              </a:p>
              <a:p>
                <a:endParaRPr kumimoji="0" lang="en-US" altLang="ja-JP" sz="1200" dirty="0">
                  <a:solidFill>
                    <a:srgbClr val="000000"/>
                  </a:solidFill>
                  <a:latin typeface="Cambria Math" panose="02040503050406030204" pitchFamily="18" charset="0"/>
                  <a:ea typeface="游ゴシック" panose="020B0400000000000000" pitchFamily="50" charset="-128"/>
                  <a:sym typeface="Lucida Grande"/>
                </a:endParaRPr>
              </a:p>
              <a:p>
                <a:endParaRPr kumimoji="0" lang="en-US" altLang="ja-JP" sz="1200" dirty="0">
                  <a:solidFill>
                    <a:srgbClr val="000000"/>
                  </a:solidFill>
                  <a:latin typeface="Cambria Math" panose="02040503050406030204" pitchFamily="18" charset="0"/>
                  <a:ea typeface="游ゴシック" panose="020B0400000000000000" pitchFamily="50" charset="-128"/>
                  <a:sym typeface="Lucida Grande"/>
                </a:endParaRPr>
              </a:p>
              <a:p>
                <a:endParaRPr kumimoji="0" lang="en-US" altLang="ja-JP" sz="1200" dirty="0">
                  <a:solidFill>
                    <a:srgbClr val="000000"/>
                  </a:solidFill>
                  <a:latin typeface="Cambria Math" panose="02040503050406030204" pitchFamily="18" charset="0"/>
                  <a:ea typeface="游ゴシック" panose="020B0400000000000000" pitchFamily="50" charset="-128"/>
                  <a:sym typeface="Lucida Grande"/>
                </a:endParaRPr>
              </a:p>
              <a:p>
                <a:r>
                  <a:rPr kumimoji="0" lang="ja-JP" altLang="en-US" sz="1200" dirty="0">
                    <a:solidFill>
                      <a:srgbClr val="000000"/>
                    </a:solidFill>
                    <a:latin typeface="Cambria Math" panose="02040503050406030204" pitchFamily="18" charset="0"/>
                    <a:ea typeface="游ゴシック" panose="020B0400000000000000" pitchFamily="50" charset="-128"/>
                    <a:sym typeface="Lucida Grande"/>
                  </a:rPr>
                  <a:t>エネルギー変換効率</a:t>
                </a:r>
                <a14:m>
                  <m:oMath xmlns:m="http://schemas.openxmlformats.org/officeDocument/2006/math">
                    <m:r>
                      <a:rPr kumimoji="0" lang="el-GR" altLang="ja-JP" sz="1200" i="1">
                        <a:solidFill>
                          <a:srgbClr val="000000"/>
                        </a:solidFill>
                        <a:latin typeface="Cambria Math" panose="02040503050406030204" pitchFamily="18" charset="0"/>
                        <a:ea typeface="Cambria Math" panose="02040503050406030204" pitchFamily="18" charset="0"/>
                        <a:sym typeface="Lucida Grande"/>
                      </a:rPr>
                      <m:t>𝜀</m:t>
                    </m:r>
                  </m:oMath>
                </a14:m>
                <a:r>
                  <a:rPr lang="en-US" altLang="ja-JP" sz="1200" dirty="0"/>
                  <a:t> </a:t>
                </a:r>
                <a:r>
                  <a:rPr kumimoji="1" lang="ja-JP" altLang="en-US" sz="1200" dirty="0"/>
                  <a:t>のパラメータの具体的な物理はこの研究では不明</a:t>
                </a:r>
                <a:endParaRPr kumimoji="1" lang="en-US" altLang="ja-JP" sz="1200" dirty="0"/>
              </a:p>
              <a:p>
                <a:r>
                  <a:rPr kumimoji="1" lang="ja-JP" altLang="en-US" sz="1200" dirty="0"/>
                  <a:t>・中心の冪が連続的に変化：</a:t>
                </a:r>
                <a:r>
                  <a:rPr kumimoji="1" lang="en-US" altLang="ja-JP" sz="1200" dirty="0"/>
                  <a:t>generalized </a:t>
                </a:r>
                <a:r>
                  <a:rPr kumimoji="1" lang="en-US" altLang="ja-JP" sz="1200" dirty="0" err="1"/>
                  <a:t>Hernquist</a:t>
                </a:r>
                <a:r>
                  <a:rPr kumimoji="1" lang="en-US" altLang="ja-JP" sz="1200" dirty="0"/>
                  <a:t>, </a:t>
                </a:r>
                <a:r>
                  <a:rPr kumimoji="1" lang="en-US" altLang="ja-JP" sz="1200" dirty="0" err="1"/>
                  <a:t>Einast</a:t>
                </a:r>
                <a:r>
                  <a:rPr kumimoji="1" lang="en-US" altLang="ja-JP" sz="1200" dirty="0"/>
                  <a:t> profile</a:t>
                </a:r>
                <a:r>
                  <a:rPr kumimoji="1" lang="ja-JP" altLang="en-US" sz="1200" dirty="0"/>
                  <a:t>とか</a:t>
                </a:r>
                <a:endParaRPr kumimoji="1" lang="en-US" altLang="ja-JP" sz="1200" dirty="0"/>
              </a:p>
              <a:p>
                <a:endParaRPr kumimoji="1" lang="en-US" altLang="ja-JP" sz="1200" dirty="0"/>
              </a:p>
              <a:p>
                <a:r>
                  <a:rPr kumimoji="1" lang="ja-JP" altLang="en-US" dirty="0"/>
                  <a:t>展望について：上</a:t>
                </a:r>
                <a:r>
                  <a:rPr kumimoji="1" lang="en-US" altLang="ja-JP" dirty="0"/>
                  <a:t>2</a:t>
                </a:r>
                <a:r>
                  <a:rPr kumimoji="1" lang="ja-JP" altLang="en-US" dirty="0"/>
                  <a:t>つは卒論でやりたい、</a:t>
                </a:r>
                <a:r>
                  <a:rPr kumimoji="1" lang="en-US" altLang="ja-JP" dirty="0"/>
                  <a:t>3</a:t>
                </a:r>
                <a:r>
                  <a:rPr kumimoji="1" lang="ja-JP" altLang="en-US" dirty="0"/>
                  <a:t>つ目に関してシミュレーションとか研究はたくさん行われてるけど、エネルギー変換効率という観点で自分でシミュレーションしてみたい（</a:t>
                </a:r>
                <a:r>
                  <a:rPr kumimoji="1" lang="en-US" altLang="ja-JP" dirty="0"/>
                  <a:t>M1</a:t>
                </a:r>
                <a:r>
                  <a:rPr kumimoji="1" lang="ja-JP" altLang="en-US" dirty="0"/>
                  <a:t>以降？）</a:t>
                </a:r>
                <a:endParaRPr kumimoji="1" lang="en-US" altLang="ja-JP" dirty="0"/>
              </a:p>
              <a:p>
                <a:endParaRPr kumimoji="1" lang="en-US" altLang="ja-JP" dirty="0"/>
              </a:p>
              <a:p>
                <a:r>
                  <a:rPr kumimoji="1" lang="ja-JP" altLang="en-US" dirty="0"/>
                  <a:t>・</a:t>
                </a:r>
                <a:r>
                  <a:rPr kumimoji="1" lang="en-US" altLang="ja-JP" dirty="0"/>
                  <a:t>10^12</a:t>
                </a:r>
                <a:r>
                  <a:rPr kumimoji="1" lang="ja-JP" altLang="en-US" dirty="0"/>
                  <a:t>でも遷移しそう（たしかに）</a:t>
                </a:r>
                <a:endParaRPr kumimoji="1" lang="en-US" altLang="ja-JP" dirty="0"/>
              </a:p>
              <a:p>
                <a:r>
                  <a:rPr kumimoji="1" lang="ja-JP" altLang="en-US" dirty="0"/>
                  <a:t>・</a:t>
                </a:r>
                <a:r>
                  <a:rPr kumimoji="1" lang="en-US" altLang="ja-JP" dirty="0"/>
                  <a:t>AGN</a:t>
                </a:r>
                <a:r>
                  <a:rPr kumimoji="1" lang="ja-JP" altLang="en-US" dirty="0"/>
                  <a:t>の影響とかも考えたほうが良いのでは→小質量銀河での</a:t>
                </a:r>
                <a:r>
                  <a:rPr kumimoji="1" lang="en-US" altLang="ja-JP" dirty="0"/>
                  <a:t>AGN</a:t>
                </a:r>
                <a:r>
                  <a:rPr kumimoji="1" lang="ja-JP" altLang="en-US" dirty="0"/>
                  <a:t>の影響もモデルに入れてみてもいいかも</a:t>
                </a:r>
                <a:endParaRPr kumimoji="1" lang="en-US" altLang="ja-JP" dirty="0"/>
              </a:p>
              <a:p>
                <a:r>
                  <a:rPr kumimoji="1" lang="ja-JP" altLang="en-US" dirty="0"/>
                  <a:t>・</a:t>
                </a:r>
                <a:r>
                  <a:rPr kumimoji="1" lang="en-US" altLang="ja-JP" dirty="0"/>
                  <a:t>ε</a:t>
                </a:r>
                <a:r>
                  <a:rPr kumimoji="1" lang="ja-JP" altLang="en-US" dirty="0"/>
                  <a:t>は掛け算（</a:t>
                </a:r>
                <a:r>
                  <a:rPr kumimoji="1" lang="en-US" altLang="ja-JP" dirty="0"/>
                  <a:t>SNII</a:t>
                </a:r>
                <a:r>
                  <a:rPr kumimoji="1" lang="ja-JP" altLang="en-US" dirty="0"/>
                  <a:t>から運動エネルギーへの変換、そこから遷移に使われるエネルギーへの変換の２つ）で表される？</a:t>
                </a:r>
                <a:endParaRPr kumimoji="1" lang="en-US" altLang="ja-JP" dirty="0"/>
              </a:p>
              <a:p>
                <a:endParaRPr kumimoji="1" lang="en-US" altLang="ja-JP" dirty="0"/>
              </a:p>
              <a:p>
                <a:endParaRPr kumimoji="1" lang="en-US" altLang="ja-JP" dirty="0"/>
              </a:p>
              <a:p>
                <a:r>
                  <a:rPr kumimoji="1" lang="ja-JP" altLang="en-US" dirty="0"/>
                  <a:t>・</a:t>
                </a:r>
                <a14:m>
                  <m:oMath xmlns:m="http://schemas.openxmlformats.org/officeDocument/2006/math">
                    <m:sSub>
                      <m:sSubPr>
                        <m:ctrlPr>
                          <a:rPr kumimoji="0" lang="en-US" altLang="ja-JP" sz="1200" b="0" i="1" u="none" strike="noStrike" kern="1200" cap="none" spc="0" normalizeH="0" baseline="0" noProof="0" smtClean="0">
                            <a:ln>
                              <a:noFill/>
                            </a:ln>
                            <a:solidFill>
                              <a:srgbClr val="000000"/>
                            </a:solidFill>
                            <a:effectLst/>
                            <a:uLnTx/>
                            <a:uFillTx/>
                            <a:latin typeface="Cambria Math" panose="02040503050406030204" pitchFamily="18" charset="0"/>
                            <a:cs typeface="+mn-cs"/>
                            <a:sym typeface="Lucida Grande"/>
                          </a:rPr>
                        </m:ctrlPr>
                      </m:sSubPr>
                      <m:e>
                        <m:r>
                          <a:rPr kumimoji="0" lang="en-US" altLang="ja-JP" sz="1200" b="0" i="1" u="none" strike="noStrike" kern="1200" cap="none" spc="0" normalizeH="0" baseline="0" noProof="0">
                            <a:ln>
                              <a:noFill/>
                            </a:ln>
                            <a:solidFill>
                              <a:srgbClr val="000000"/>
                            </a:solidFill>
                            <a:effectLst/>
                            <a:uLnTx/>
                            <a:uFillTx/>
                            <a:latin typeface="Cambria Math" panose="02040503050406030204" pitchFamily="18" charset="0"/>
                            <a:cs typeface="+mn-cs"/>
                            <a:sym typeface="Lucida Grande"/>
                          </a:rPr>
                          <m:t>𝑀</m:t>
                        </m:r>
                      </m:e>
                      <m:sub>
                        <m:r>
                          <a:rPr kumimoji="0" lang="en-US" altLang="ja-JP" sz="1200" b="0" i="1" u="none" strike="noStrike" kern="1200" cap="none" spc="0" normalizeH="0" baseline="0" noProof="0" smtClean="0">
                            <a:ln>
                              <a:noFill/>
                            </a:ln>
                            <a:solidFill>
                              <a:srgbClr val="000000"/>
                            </a:solidFill>
                            <a:effectLst/>
                            <a:uLnTx/>
                            <a:uFillTx/>
                            <a:latin typeface="Cambria Math" panose="02040503050406030204" pitchFamily="18" charset="0"/>
                            <a:cs typeface="+mn-cs"/>
                            <a:sym typeface="Lucida Grande"/>
                          </a:rPr>
                          <m:t>∗</m:t>
                        </m:r>
                      </m:sub>
                    </m:sSub>
                  </m:oMath>
                </a14:m>
                <a:r>
                  <a:rPr kumimoji="1" lang="ja-JP" altLang="en-US" dirty="0"/>
                  <a:t>の範囲を</a:t>
                </a:r>
                <a:r>
                  <a:rPr kumimoji="1" lang="en-US" altLang="ja-JP" dirty="0"/>
                  <a:t>dynamical</a:t>
                </a:r>
                <a:r>
                  <a:rPr kumimoji="1" lang="en-US" altLang="ja-JP" baseline="0" dirty="0"/>
                  <a:t> time</a:t>
                </a:r>
                <a:r>
                  <a:rPr kumimoji="1" lang="ja-JP" altLang="en-US" baseline="0" dirty="0"/>
                  <a:t>の範囲内で形成される量で見積もった方がいいのでは</a:t>
                </a:r>
                <a:endParaRPr kumimoji="1" lang="en-US" altLang="ja-JP" baseline="0" dirty="0"/>
              </a:p>
              <a:p>
                <a:endParaRPr kumimoji="1" lang="en-US" altLang="ja-JP" baseline="0" dirty="0"/>
              </a:p>
              <a:p>
                <a:r>
                  <a:rPr kumimoji="1" lang="ja-JP" altLang="en-US" baseline="0" dirty="0"/>
                  <a:t>・矮小銀河のデータ</a:t>
                </a:r>
                <a:r>
                  <a:rPr kumimoji="1" lang="en-US" altLang="ja-JP" baseline="0" dirty="0" err="1"/>
                  <a:t>ufds</a:t>
                </a:r>
                <a:r>
                  <a:rPr kumimoji="1" lang="ja-JP" altLang="en-US" baseline="0" dirty="0"/>
                  <a:t>がローカルグループなのか（</a:t>
                </a:r>
                <a:r>
                  <a:rPr kumimoji="1" lang="en-US" altLang="ja-JP" baseline="0" dirty="0" err="1"/>
                  <a:t>vergo</a:t>
                </a:r>
                <a:r>
                  <a:rPr kumimoji="1" lang="ja-JP" altLang="en-US" baseline="0" dirty="0"/>
                  <a:t>乙女座にある大量の矮小銀河も入っているのか（</a:t>
                </a:r>
                <a:r>
                  <a:rPr kumimoji="1" lang="en-US" altLang="ja-JP" baseline="0" dirty="0"/>
                  <a:t>Hayashi2020</a:t>
                </a:r>
                <a:r>
                  <a:rPr kumimoji="1" lang="ja-JP" altLang="en-US" baseline="0" dirty="0"/>
                  <a:t>））</a:t>
                </a:r>
                <a:endParaRPr kumimoji="1" lang="en-US" altLang="ja-JP" dirty="0"/>
              </a:p>
              <a:p>
                <a:endParaRPr kumimoji="1" lang="en-US" altLang="ja-JP" dirty="0"/>
              </a:p>
            </p:txBody>
          </p:sp>
        </mc:Choice>
        <mc:Fallback xmlns="">
          <p:sp>
            <p:nvSpPr>
              <p:cNvPr id="3" name="ノート プレースホルダー 2">
                <a:extLst>
                  <a:ext uri="{FF2B5EF4-FFF2-40B4-BE49-F238E27FC236}">
                    <a16:creationId xmlns:a16="http://schemas.microsoft.com/office/drawing/2014/main" id="{AD65391E-3064-60B3-1707-02F66F76509A}"/>
                  </a:ext>
                </a:extLst>
              </p:cNvPr>
              <p:cNvSpPr>
                <a:spLocks noGrp="1"/>
              </p:cNvSpPr>
              <p:nvPr>
                <p:ph type="body" idx="1"/>
              </p:nvPr>
            </p:nvSpPr>
            <p:spPr/>
            <p:txBody>
              <a:bodyPr/>
              <a:lstStyle/>
              <a:p>
                <a:r>
                  <a:rPr kumimoji="0" lang="ja-JP" altLang="en-US" sz="1200" dirty="0">
                    <a:solidFill>
                      <a:srgbClr val="000000"/>
                    </a:solidFill>
                    <a:latin typeface="Cambria Math" panose="02040503050406030204" pitchFamily="18" charset="0"/>
                    <a:ea typeface="游ゴシック" panose="020B0400000000000000" pitchFamily="50" charset="-128"/>
                    <a:sym typeface="Lucida Grande"/>
                  </a:rPr>
                  <a:t>エネルギー変換効率</a:t>
                </a:r>
                <a:r>
                  <a:rPr kumimoji="0" lang="el-GR" altLang="ja-JP" sz="1200" i="0">
                    <a:solidFill>
                      <a:srgbClr val="000000"/>
                    </a:solidFill>
                    <a:latin typeface="Cambria Math" panose="02040503050406030204" pitchFamily="18" charset="0"/>
                    <a:ea typeface="Cambria Math" panose="02040503050406030204" pitchFamily="18" charset="0"/>
                    <a:sym typeface="Lucida Grande"/>
                  </a:rPr>
                  <a:t>𝜀</a:t>
                </a:r>
                <a:r>
                  <a:rPr lang="en-US" altLang="ja-JP" sz="1200" dirty="0"/>
                  <a:t> </a:t>
                </a:r>
                <a:r>
                  <a:rPr kumimoji="1" lang="ja-JP" altLang="en-US" sz="1200" dirty="0"/>
                  <a:t>のパラメータの具体的な物理はこの研究では不明</a:t>
                </a:r>
                <a:endParaRPr kumimoji="1" lang="en-US" altLang="ja-JP" sz="1200" dirty="0"/>
              </a:p>
              <a:p>
                <a:endParaRPr kumimoji="1" lang="en-US" altLang="ja-JP" sz="1200" dirty="0"/>
              </a:p>
              <a:p>
                <a:r>
                  <a:rPr kumimoji="1" lang="ja-JP" altLang="en-US" dirty="0"/>
                  <a:t>展望について：上</a:t>
                </a:r>
                <a:r>
                  <a:rPr kumimoji="1" lang="en-US" altLang="ja-JP" dirty="0"/>
                  <a:t>2</a:t>
                </a:r>
                <a:r>
                  <a:rPr kumimoji="1" lang="ja-JP" altLang="en-US" dirty="0"/>
                  <a:t>つは卒論でやりたい、</a:t>
                </a:r>
                <a:r>
                  <a:rPr kumimoji="1" lang="en-US" altLang="ja-JP" dirty="0"/>
                  <a:t>3</a:t>
                </a:r>
                <a:r>
                  <a:rPr kumimoji="1" lang="ja-JP" altLang="en-US" dirty="0"/>
                  <a:t>つ目に関してシミュレーションとか研究はたくさん行われてるけど、エネルギー変換効率という観点で自分でシミュレーションしてみたい（</a:t>
                </a:r>
                <a:r>
                  <a:rPr kumimoji="1" lang="en-US" altLang="ja-JP" dirty="0"/>
                  <a:t>M1</a:t>
                </a:r>
                <a:r>
                  <a:rPr kumimoji="1" lang="ja-JP" altLang="en-US" dirty="0"/>
                  <a:t>以降？）</a:t>
                </a:r>
                <a:endParaRPr kumimoji="1" lang="en-US" altLang="ja-JP" dirty="0"/>
              </a:p>
              <a:p>
                <a:endParaRPr kumimoji="1" lang="en-US" altLang="ja-JP" dirty="0"/>
              </a:p>
              <a:p>
                <a:r>
                  <a:rPr kumimoji="1" lang="ja-JP" altLang="en-US" dirty="0"/>
                  <a:t>・</a:t>
                </a:r>
                <a:r>
                  <a:rPr kumimoji="1" lang="en-US" altLang="ja-JP" dirty="0"/>
                  <a:t>10^12</a:t>
                </a:r>
                <a:r>
                  <a:rPr kumimoji="1" lang="ja-JP" altLang="en-US" dirty="0"/>
                  <a:t>でも遷移しそう（たしかに）</a:t>
                </a:r>
                <a:endParaRPr kumimoji="1" lang="en-US" altLang="ja-JP" dirty="0"/>
              </a:p>
              <a:p>
                <a:r>
                  <a:rPr kumimoji="1" lang="ja-JP" altLang="en-US" dirty="0"/>
                  <a:t>・</a:t>
                </a:r>
                <a:r>
                  <a:rPr kumimoji="1" lang="en-US" altLang="ja-JP" dirty="0"/>
                  <a:t>AGN</a:t>
                </a:r>
                <a:r>
                  <a:rPr kumimoji="1" lang="ja-JP" altLang="en-US" dirty="0"/>
                  <a:t>の影響とかも考えたほうが良いのでは→小質量銀河での</a:t>
                </a:r>
                <a:r>
                  <a:rPr kumimoji="1" lang="en-US" altLang="ja-JP" dirty="0"/>
                  <a:t>AGN</a:t>
                </a:r>
                <a:r>
                  <a:rPr kumimoji="1" lang="ja-JP" altLang="en-US"/>
                  <a:t>の影響もモデルに入れてみてもいいかも</a:t>
                </a:r>
                <a:endParaRPr kumimoji="1" lang="en-US" altLang="ja-JP" dirty="0"/>
              </a:p>
              <a:p>
                <a:r>
                  <a:rPr kumimoji="1" lang="ja-JP" altLang="en-US" dirty="0"/>
                  <a:t>・</a:t>
                </a:r>
                <a:r>
                  <a:rPr kumimoji="1" lang="en-US" altLang="ja-JP" dirty="0"/>
                  <a:t>ε</a:t>
                </a:r>
                <a:r>
                  <a:rPr kumimoji="1" lang="ja-JP" altLang="en-US" dirty="0"/>
                  <a:t>は掛け算（</a:t>
                </a:r>
                <a:r>
                  <a:rPr kumimoji="1" lang="en-US" altLang="ja-JP" dirty="0"/>
                  <a:t>SNII</a:t>
                </a:r>
                <a:r>
                  <a:rPr kumimoji="1" lang="ja-JP" altLang="en-US" dirty="0"/>
                  <a:t>から運動エネルギーへの変換、そこから遷移に使われるエネルギーへの変換の２つ）で表される？</a:t>
                </a:r>
                <a:endParaRPr kumimoji="1" lang="en-US" altLang="ja-JP" dirty="0"/>
              </a:p>
              <a:p>
                <a:endParaRPr kumimoji="1" lang="en-US" altLang="ja-JP" dirty="0"/>
              </a:p>
            </p:txBody>
          </p:sp>
        </mc:Fallback>
      </mc:AlternateContent>
      <p:sp>
        <p:nvSpPr>
          <p:cNvPr id="4" name="スライド番号プレースホルダー 3">
            <a:extLst>
              <a:ext uri="{FF2B5EF4-FFF2-40B4-BE49-F238E27FC236}">
                <a16:creationId xmlns:a16="http://schemas.microsoft.com/office/drawing/2014/main" id="{79B105D2-666D-DDA9-A7B1-F3CFBA297DD6}"/>
              </a:ext>
            </a:extLst>
          </p:cNvPr>
          <p:cNvSpPr>
            <a:spLocks noGrp="1"/>
          </p:cNvSpPr>
          <p:nvPr>
            <p:ph type="sldNum" sz="quarter" idx="5"/>
          </p:nvPr>
        </p:nvSpPr>
        <p:spPr/>
        <p:txBody>
          <a:bodyPr/>
          <a:lstStyle/>
          <a:p>
            <a:fld id="{9537F1F3-9666-4CCC-88EB-F2685F577512}" type="slidenum">
              <a:rPr kumimoji="1" lang="ja-JP" altLang="en-US" smtClean="0"/>
              <a:t>18</a:t>
            </a:fld>
            <a:endParaRPr kumimoji="1" lang="ja-JP" altLang="en-US"/>
          </a:p>
        </p:txBody>
      </p:sp>
    </p:spTree>
    <p:extLst>
      <p:ext uri="{BB962C8B-B14F-4D97-AF65-F5344CB8AC3E}">
        <p14:creationId xmlns:p14="http://schemas.microsoft.com/office/powerpoint/2010/main" val="2142254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A2BB4-79DF-0A6C-9C8F-627CD571B5E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4062637-8E4C-5D23-F69A-6B8694250A7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85E7E8D-5238-83A4-650A-466898973F30}"/>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4C87A51D-908B-04EF-5C40-F8D95303D85D}"/>
              </a:ext>
            </a:extLst>
          </p:cNvPr>
          <p:cNvSpPr>
            <a:spLocks noGrp="1"/>
          </p:cNvSpPr>
          <p:nvPr>
            <p:ph type="sldNum" sz="quarter" idx="5"/>
          </p:nvPr>
        </p:nvSpPr>
        <p:spPr/>
        <p:txBody>
          <a:bodyPr/>
          <a:lstStyle/>
          <a:p>
            <a:fld id="{9537F1F3-9666-4CCC-88EB-F2685F577512}" type="slidenum">
              <a:rPr kumimoji="1" lang="ja-JP" altLang="en-US" smtClean="0"/>
              <a:t>19</a:t>
            </a:fld>
            <a:endParaRPr kumimoji="1" lang="ja-JP" altLang="en-US"/>
          </a:p>
        </p:txBody>
      </p:sp>
    </p:spTree>
    <p:extLst>
      <p:ext uri="{BB962C8B-B14F-4D97-AF65-F5344CB8AC3E}">
        <p14:creationId xmlns:p14="http://schemas.microsoft.com/office/powerpoint/2010/main" val="871256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r>
                  <a:rPr lang="en-US" altLang="ja-JP" dirty="0"/>
                  <a:t>Dark matter is one of the biggest mysteries in modern cosmology.</a:t>
                </a:r>
                <a:br>
                  <a:rPr lang="en-US" altLang="ja-JP" dirty="0"/>
                </a:br>
                <a:r>
                  <a:rPr lang="en-US" altLang="ja-JP" dirty="0"/>
                  <a:t>It plays a key role in forming galaxies and large scale structures.</a:t>
                </a:r>
                <a:br>
                  <a:rPr lang="en-US" altLang="ja-JP" dirty="0"/>
                </a:br>
                <a:r>
                  <a:rPr lang="en-US" altLang="ja-JP" dirty="0"/>
                  <a:t>But we still do not know what it is made of.</a:t>
                </a:r>
              </a:p>
              <a:p>
                <a:r>
                  <a:rPr lang="en-US" altLang="ja-JP" dirty="0"/>
                  <a:t>(</a:t>
                </a:r>
                <a:r>
                  <a:rPr lang="ja-JP" altLang="en-US"/>
                  <a:t>スライド一行目読む</a:t>
                </a:r>
                <a:r>
                  <a:rPr lang="en-US" altLang="ja-JP" dirty="0"/>
                  <a:t>)</a:t>
                </a:r>
              </a:p>
              <a:p>
                <a:endParaRPr lang="en-US" altLang="ja-JP" dirty="0"/>
              </a:p>
              <a:p>
                <a:r>
                  <a:rPr lang="en-US" altLang="ja-JP" dirty="0"/>
                  <a:t>One possible clue comes from observed scaling relations in dark matter halos.</a:t>
                </a:r>
                <a:br>
                  <a:rPr lang="en-US" altLang="ja-JP" dirty="0"/>
                </a:br>
                <a:r>
                  <a:rPr lang="en-US" altLang="ja-JP" dirty="0"/>
                  <a:t>These are simple patterns between properties like central density and core radius.</a:t>
                </a:r>
                <a:br>
                  <a:rPr lang="en-US" altLang="ja-JP" dirty="0"/>
                </a:br>
                <a:r>
                  <a:rPr lang="en-US" altLang="ja-JP" dirty="0"/>
                  <a:t>They appear in many types of galaxies.</a:t>
                </a:r>
              </a:p>
              <a:p>
                <a:endParaRPr lang="en-US" altLang="ja-JP" dirty="0"/>
              </a:p>
              <a:p>
                <a:r>
                  <a:rPr lang="en-US" altLang="ja-JP" dirty="0"/>
                  <a:t>These two panels show well known examples.</a:t>
                </a:r>
                <a:br>
                  <a:rPr lang="en-US" altLang="ja-JP" dirty="0"/>
                </a:br>
                <a:r>
                  <a:rPr lang="en-US" altLang="ja-JP" dirty="0"/>
                  <a:t>The left panel, from Spano et al. (2008), show the central surface density as a function of B-band absolute magnitude.</a:t>
                </a:r>
              </a:p>
              <a:p>
                <a:r>
                  <a:rPr lang="en-US" altLang="ja-JP" dirty="0"/>
                  <a:t>It stays nearly constant.</a:t>
                </a:r>
                <a:br>
                  <a:rPr lang="en-US" altLang="ja-JP" dirty="0"/>
                </a:br>
                <a:r>
                  <a:rPr lang="en-US" altLang="ja-JP" dirty="0"/>
                  <a:t>This is true across galaxies with different brightness and shapes.</a:t>
                </a:r>
              </a:p>
              <a:p>
                <a:br>
                  <a:rPr lang="en-US" altLang="ja-JP" dirty="0"/>
                </a:br>
                <a:r>
                  <a:rPr lang="en-US" altLang="ja-JP" dirty="0"/>
                  <a:t>The right panel, from Donato et al. (2009), shows a similar trend.</a:t>
                </a:r>
                <a:br>
                  <a:rPr lang="en-US" altLang="ja-JP" dirty="0"/>
                </a:br>
                <a:r>
                  <a:rPr lang="en-US" altLang="ja-JP" dirty="0"/>
                  <a:t>The central surface density remains almost the same from faint dwarfs to bright spirals.</a:t>
                </a:r>
                <a:br>
                  <a:rPr lang="en-US" altLang="ja-JP" dirty="0"/>
                </a:br>
                <a:r>
                  <a:rPr lang="en-US" altLang="ja-JP" dirty="0"/>
                  <a:t>-</a:t>
                </a:r>
              </a:p>
              <a:p>
                <a:r>
                  <a:rPr lang="en-US" altLang="ja-JP" dirty="0"/>
                  <a:t>These findings suggest a possible universal rule for dark matter halos.</a:t>
                </a:r>
                <a:br>
                  <a:rPr lang="en-US" altLang="ja-JP" dirty="0"/>
                </a:br>
                <a:r>
                  <a:rPr lang="en-US" altLang="ja-JP" dirty="0"/>
                  <a:t>But we still do not fully understand why this happens.</a:t>
                </a:r>
                <a:br>
                  <a:rPr lang="en-US" altLang="ja-JP" dirty="0"/>
                </a:br>
                <a:r>
                  <a:rPr lang="en-US" altLang="ja-JP" dirty="0"/>
                  <a:t>In the next slide, I will introduce some ideas about its origin.</a:t>
                </a:r>
              </a:p>
              <a:p>
                <a:pPr marL="0" indent="0">
                  <a:buNone/>
                </a:pPr>
                <a:r>
                  <a:rPr lang="en-US" altLang="ja-JP" sz="1200" dirty="0"/>
                  <a:t>---</a:t>
                </a:r>
              </a:p>
              <a:p>
                <a:pPr marL="0" indent="0">
                  <a:buNone/>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Donato et al. used galaxies fainter than those in Spano et al.'s sample.</a:t>
                </a:r>
                <a:br>
                  <a:rPr lang="en-US" altLang="ja-JP" dirty="0"/>
                </a:br>
                <a:r>
                  <a:rPr lang="en-US" altLang="ja-JP" dirty="0"/>
                  <a:t>As a result, their average surface density is slightly lower.</a:t>
                </a:r>
              </a:p>
              <a:p>
                <a:pPr marL="0" indent="0">
                  <a:buNone/>
                </a:pPr>
                <a:endParaRPr lang="en-US" altLang="ja-JP" sz="1200" dirty="0"/>
              </a:p>
              <a:p>
                <a:pPr marL="0" indent="0">
                  <a:buNone/>
                </a:pPr>
                <a:endParaRPr lang="en-US" altLang="ja-JP" sz="1200" dirty="0"/>
              </a:p>
              <a:p>
                <a:pPr marL="0" indent="0">
                  <a:buNone/>
                </a:pPr>
                <a:endParaRPr lang="en-US" altLang="ja-JP" sz="1200" dirty="0"/>
              </a:p>
              <a:p>
                <a:pPr marL="0" indent="0">
                  <a:buNone/>
                </a:pPr>
                <a:endParaRPr lang="en-US" altLang="ja-JP" sz="1200" dirty="0"/>
              </a:p>
              <a:p>
                <a:pPr>
                  <a:buNone/>
                </a:pPr>
                <a:endParaRPr lang="en-US" altLang="ja-JP" sz="1000" dirty="0"/>
              </a:p>
              <a:p>
                <a:pPr>
                  <a:buNone/>
                </a:pPr>
                <a:r>
                  <a:rPr lang="en-US" altLang="ja-JP" sz="1000" dirty="0"/>
                  <a:t>Kaneda et al. (2024) </a:t>
                </a:r>
                <a:r>
                  <a:rPr lang="ja-JP" altLang="en-US" sz="1000" dirty="0"/>
                  <a:t>では、</a:t>
                </a:r>
                <a:r>
                  <a:rPr lang="ja-JP" altLang="en-US" sz="1200" dirty="0">
                    <a:effectLst/>
                    <a:latin typeface="HaranoAjiMincho-Regular-Identity-H"/>
                  </a:rPr>
                  <a:t>超高分解能宇宙論的 </a:t>
                </a:r>
                <a:r>
                  <a:rPr lang="en" altLang="ja-JP" sz="1200" dirty="0">
                    <a:effectLst/>
                    <a:latin typeface="CMMI10"/>
                  </a:rPr>
                  <a:t>N </a:t>
                </a:r>
                <a:r>
                  <a:rPr lang="ja-JP" altLang="en-US" sz="1200" dirty="0">
                    <a:effectLst/>
                    <a:latin typeface="HaranoAjiMincho-Regular-Identity-H"/>
                  </a:rPr>
                  <a:t>体シミュレーションの結果を用いて</a:t>
                </a:r>
                <a:r>
                  <a:rPr lang="en-US" altLang="ja-JP" sz="1200" dirty="0">
                    <a:effectLst/>
                    <a:latin typeface="CMR10"/>
                  </a:rPr>
                  <a:t>, </a:t>
                </a:r>
                <a:r>
                  <a:rPr lang="en" altLang="ja-JP" sz="1200" dirty="0">
                    <a:effectLst/>
                    <a:latin typeface="CMMI10"/>
                  </a:rPr>
                  <a:t>z </a:t>
                </a:r>
                <a:r>
                  <a:rPr lang="en" altLang="ja-JP" sz="1200" dirty="0">
                    <a:effectLst/>
                    <a:latin typeface="CMR10"/>
                  </a:rPr>
                  <a:t>= 0 </a:t>
                </a:r>
                <a:r>
                  <a:rPr lang="ja-JP" altLang="en-US" sz="1200" dirty="0">
                    <a:effectLst/>
                    <a:latin typeface="HaranoAjiMincho-Regular-Identity-H"/>
                  </a:rPr>
                  <a:t>で </a:t>
                </a:r>
                <a:r>
                  <a:rPr lang="en" altLang="ja-JP" sz="1200" dirty="0">
                    <a:effectLst/>
                    <a:latin typeface="CMR10"/>
                  </a:rPr>
                  <a:t>Milky Way </a:t>
                </a:r>
                <a:r>
                  <a:rPr lang="ja-JP" altLang="en-US" sz="1200" dirty="0">
                    <a:effectLst/>
                    <a:latin typeface="HaranoAjiMincho-Regular-Identity-H"/>
                  </a:rPr>
                  <a:t>サイ</a:t>
                </a:r>
                <a:r>
                  <a:rPr lang="ja-JP" altLang="en-US" sz="1200" dirty="0" err="1">
                    <a:effectLst/>
                    <a:latin typeface="HaranoAjiMincho-Regular-Identity-H"/>
                  </a:rPr>
                  <a:t>ズの</a:t>
                </a:r>
                <a:r>
                  <a:rPr lang="ja-JP" altLang="en-US" sz="1200" dirty="0">
                    <a:effectLst/>
                    <a:latin typeface="HaranoAjiMincho-Regular-Identity-H"/>
                  </a:rPr>
                  <a:t>ホストハロー </a:t>
                </a:r>
                <a:r>
                  <a:rPr lang="en-US" altLang="ja-JP" sz="1200" dirty="0">
                    <a:effectLst/>
                    <a:latin typeface="CMR10"/>
                  </a:rPr>
                  <a:t>27 </a:t>
                </a:r>
                <a:r>
                  <a:rPr lang="ja-JP" altLang="en-US" sz="1200" dirty="0">
                    <a:effectLst/>
                    <a:latin typeface="HaranoAjiMincho-Regular-Identity-H"/>
                  </a:rPr>
                  <a:t>個のサブハロー約 </a:t>
                </a:r>
                <a:r>
                  <a:rPr lang="en-US" altLang="ja-JP" sz="1200" dirty="0">
                    <a:effectLst/>
                    <a:latin typeface="CMR10"/>
                  </a:rPr>
                  <a:t>30 </a:t>
                </a:r>
                <a:r>
                  <a:rPr lang="ja-JP" altLang="en-US" sz="1200" dirty="0">
                    <a:effectLst/>
                    <a:latin typeface="HaranoAjiMincho-Regular-Identity-H"/>
                  </a:rPr>
                  <a:t>万個の力学的進化を調査しました。</a:t>
                </a:r>
                <a:endParaRPr lang="en-US" altLang="ja-JP" sz="1200" dirty="0">
                  <a:effectLst/>
                  <a:latin typeface="HaranoAjiMincho-Regular-Identity-H"/>
                </a:endParaRPr>
              </a:p>
              <a:p>
                <a:pPr>
                  <a:buNone/>
                </a:pPr>
                <a:r>
                  <a:rPr lang="ja-JP" altLang="en-US" sz="1200" dirty="0">
                    <a:effectLst/>
                    <a:latin typeface="HaranoAjiMincho-Regular-Identity-H"/>
                  </a:rPr>
                  <a:t>これらのサブハローについて</a:t>
                </a:r>
                <a:r>
                  <a:rPr lang="en-US" altLang="ja-JP" sz="1200" dirty="0">
                    <a:effectLst/>
                    <a:latin typeface="CMR10"/>
                  </a:rPr>
                  <a:t>, </a:t>
                </a:r>
                <a:r>
                  <a:rPr lang="ja-JP" altLang="en-US" sz="1200" dirty="0">
                    <a:effectLst/>
                    <a:latin typeface="HaranoAjiMincho-Regular-Identity-H"/>
                  </a:rPr>
                  <a:t>質量密度分布の中心集中度を表すパラメータ </a:t>
                </a:r>
                <a:r>
                  <a:rPr lang="en" altLang="ja-JP" sz="1200" dirty="0">
                    <a:effectLst/>
                    <a:latin typeface="CMMI10"/>
                  </a:rPr>
                  <a:t>c</a:t>
                </a:r>
                <a:r>
                  <a:rPr lang="en" altLang="ja-JP" sz="1200" dirty="0">
                    <a:effectLst/>
                    <a:latin typeface="CMR7"/>
                  </a:rPr>
                  <a:t>200 </a:t>
                </a:r>
                <a:r>
                  <a:rPr lang="ja-JP" altLang="en-US" sz="1200" dirty="0">
                    <a:effectLst/>
                    <a:latin typeface="HaranoAjiMincho-Regular-Identity-H"/>
                  </a:rPr>
                  <a:t>リアル質量 </a:t>
                </a:r>
                <a:r>
                  <a:rPr lang="en" altLang="ja-JP" sz="1200" dirty="0">
                    <a:effectLst/>
                    <a:latin typeface="CMMI10"/>
                  </a:rPr>
                  <a:t>M</a:t>
                </a:r>
                <a:r>
                  <a:rPr lang="en" altLang="ja-JP" sz="1200" dirty="0">
                    <a:effectLst/>
                    <a:latin typeface="CMR7"/>
                  </a:rPr>
                  <a:t>200 </a:t>
                </a:r>
                <a:r>
                  <a:rPr lang="ja-JP" altLang="en-US" sz="1200" dirty="0">
                    <a:effectLst/>
                    <a:latin typeface="HaranoAjiMincho-Regular-Identity-H"/>
                  </a:rPr>
                  <a:t>との関係</a:t>
                </a:r>
                <a:r>
                  <a:rPr lang="ja-JP" altLang="en-US" sz="1200" dirty="0" err="1">
                    <a:effectLst/>
                    <a:latin typeface="HaranoAjiMincho-Regular-Identity-H"/>
                  </a:rPr>
                  <a:t>で</a:t>
                </a:r>
                <a:r>
                  <a:rPr lang="ja-JP" altLang="en-US" sz="1200" dirty="0">
                    <a:effectLst/>
                    <a:latin typeface="HaranoAjiMincho-Regular-Identity-H"/>
                  </a:rPr>
                  <a:t>ある </a:t>
                </a:r>
                <a:r>
                  <a:rPr lang="en" altLang="ja-JP" sz="1200" dirty="0">
                    <a:effectLst/>
                    <a:latin typeface="CMMI10"/>
                  </a:rPr>
                  <a:t>c</a:t>
                </a:r>
                <a:r>
                  <a:rPr lang="en" altLang="ja-JP" sz="1200" dirty="0">
                    <a:effectLst/>
                    <a:latin typeface="CMR10"/>
                  </a:rPr>
                  <a:t>-</a:t>
                </a:r>
                <a:r>
                  <a:rPr lang="en" altLang="ja-JP" sz="1200" dirty="0">
                    <a:effectLst/>
                    <a:latin typeface="CMMI10"/>
                  </a:rPr>
                  <a:t>M </a:t>
                </a:r>
                <a:r>
                  <a:rPr lang="en" altLang="ja-JP" sz="1200" dirty="0">
                    <a:effectLst/>
                    <a:latin typeface="CMR10"/>
                  </a:rPr>
                  <a:t>relation </a:t>
                </a:r>
                <a:r>
                  <a:rPr lang="ja-JP" altLang="en-US" sz="1200" dirty="0">
                    <a:effectLst/>
                    <a:latin typeface="HaranoAjiMincho-Regular-Identity-H"/>
                  </a:rPr>
                  <a:t>を調査した</a:t>
                </a:r>
                <a:r>
                  <a:rPr lang="en-US" altLang="ja-JP" sz="1200" dirty="0">
                    <a:effectLst/>
                    <a:latin typeface="CMR10"/>
                  </a:rPr>
                  <a:t>. </a:t>
                </a:r>
              </a:p>
              <a:p>
                <a:pPr>
                  <a:buNone/>
                </a:pPr>
                <a:r>
                  <a:rPr lang="ja-JP" altLang="en-US" sz="1200" dirty="0">
                    <a:effectLst/>
                    <a:latin typeface="CMR10"/>
                  </a:rPr>
                  <a:t>その結果得られた</a:t>
                </a:r>
                <a:r>
                  <a:rPr lang="en" altLang="ja-JP" sz="1000" dirty="0">
                    <a:effectLst/>
                    <a:latin typeface="CMMI10"/>
                  </a:rPr>
                  <a:t>c</a:t>
                </a:r>
                <a:r>
                  <a:rPr lang="en" altLang="ja-JP" sz="1000" dirty="0">
                    <a:effectLst/>
                    <a:latin typeface="CMR10"/>
                  </a:rPr>
                  <a:t>-</a:t>
                </a:r>
                <a:r>
                  <a:rPr lang="en" altLang="ja-JP" sz="1000" dirty="0">
                    <a:effectLst/>
                    <a:latin typeface="CMMI10"/>
                  </a:rPr>
                  <a:t>M </a:t>
                </a:r>
                <a:r>
                  <a:rPr lang="en" altLang="ja-JP" sz="1000" dirty="0">
                    <a:effectLst/>
                    <a:latin typeface="CMR10"/>
                  </a:rPr>
                  <a:t>relation </a:t>
                </a:r>
                <a:r>
                  <a:rPr lang="ja-JP" altLang="en-US" sz="1000" dirty="0">
                    <a:effectLst/>
                    <a:latin typeface="CMR10"/>
                  </a:rPr>
                  <a:t>がこちらです。</a:t>
                </a:r>
                <a:endParaRPr lang="en-US" altLang="ja-JP" sz="1000" dirty="0">
                  <a:effectLst/>
                  <a:latin typeface="CMR10"/>
                </a:endParaRPr>
              </a:p>
              <a:p>
                <a:pPr>
                  <a:buNone/>
                </a:pPr>
                <a:r>
                  <a:rPr lang="ja-JP" altLang="en-US" sz="1000" dirty="0">
                    <a:effectLst/>
                    <a:latin typeface="CMR10"/>
                  </a:rPr>
                  <a:t>右の図は、得られた</a:t>
                </a:r>
                <a:r>
                  <a:rPr lang="en" altLang="ja-JP" sz="1000" dirty="0">
                    <a:effectLst/>
                    <a:latin typeface="CMMI10"/>
                  </a:rPr>
                  <a:t>c</a:t>
                </a:r>
                <a:r>
                  <a:rPr lang="en" altLang="ja-JP" sz="1000" dirty="0">
                    <a:effectLst/>
                    <a:latin typeface="CMR10"/>
                  </a:rPr>
                  <a:t>-</a:t>
                </a:r>
                <a:r>
                  <a:rPr lang="en" altLang="ja-JP" sz="1000" dirty="0">
                    <a:effectLst/>
                    <a:latin typeface="CMMI10"/>
                  </a:rPr>
                  <a:t>M </a:t>
                </a:r>
                <a:r>
                  <a:rPr lang="en" altLang="ja-JP" sz="1000" dirty="0">
                    <a:effectLst/>
                    <a:latin typeface="CMR10"/>
                  </a:rPr>
                  <a:t>relation </a:t>
                </a:r>
                <a:r>
                  <a:rPr lang="ja-JP" altLang="en-US" sz="1000" dirty="0">
                    <a:effectLst/>
                    <a:latin typeface="CMR10"/>
                  </a:rPr>
                  <a:t>とスケーリング則の関係を表しています。横軸は</a:t>
                </a:r>
                <a:r>
                  <a:rPr lang="en-US" altLang="ja-JP" sz="1000" dirty="0">
                    <a:effectLst/>
                    <a:latin typeface="CMR10"/>
                  </a:rPr>
                  <a:t>Vmax</a:t>
                </a:r>
                <a:r>
                  <a:rPr lang="ja-JP" altLang="en-US" sz="1000" dirty="0" err="1">
                    <a:effectLst/>
                    <a:latin typeface="CMR10"/>
                  </a:rPr>
                  <a:t>、</a:t>
                </a:r>
                <a:r>
                  <a:rPr lang="ja-JP" altLang="en-US" sz="1000" dirty="0">
                    <a:effectLst/>
                    <a:latin typeface="CMR10"/>
                  </a:rPr>
                  <a:t>縦軸はハロー中心部の密度を表す</a:t>
                </a:r>
                <a14:m>
                  <m:oMath xmlns:m="http://schemas.openxmlformats.org/officeDocument/2006/math">
                    <m:r>
                      <m:rPr>
                        <m:sty m:val="p"/>
                      </m:rPr>
                      <a:rPr lang="en-US" altLang="ja-JP" sz="1000" i="1" smtClean="0">
                        <a:latin typeface="Cambria Math" panose="02040503050406030204" pitchFamily="18" charset="0"/>
                      </a:rPr>
                      <m:t>c</m:t>
                    </m:r>
                    <m:r>
                      <m:rPr>
                        <m:sty m:val="p"/>
                      </m:rPr>
                      <a:rPr kumimoji="1" lang="en-US" altLang="ja-JP" sz="1000" b="0" i="0" smtClean="0">
                        <a:latin typeface="Cambria Math" panose="02040503050406030204" pitchFamily="18" charset="0"/>
                      </a:rPr>
                      <m:t>haracteric</m:t>
                    </m:r>
                    <m:r>
                      <a:rPr kumimoji="1" lang="en-US" altLang="ja-JP" sz="1000" b="0" i="0" smtClean="0">
                        <a:latin typeface="Cambria Math" panose="02040503050406030204" pitchFamily="18" charset="0"/>
                      </a:rPr>
                      <m:t> </m:t>
                    </m:r>
                    <m:r>
                      <m:rPr>
                        <m:sty m:val="p"/>
                      </m:rPr>
                      <a:rPr kumimoji="1" lang="en-US" altLang="ja-JP" sz="1000" b="0" i="0" smtClean="0">
                        <a:latin typeface="Cambria Math" panose="02040503050406030204" pitchFamily="18" charset="0"/>
                      </a:rPr>
                      <m:t>surface</m:t>
                    </m:r>
                    <m:r>
                      <a:rPr kumimoji="1" lang="en-US" altLang="ja-JP" sz="1000" b="0" i="0" smtClean="0">
                        <a:latin typeface="Cambria Math" panose="02040503050406030204" pitchFamily="18" charset="0"/>
                      </a:rPr>
                      <m:t> </m:t>
                    </m:r>
                    <m:r>
                      <m:rPr>
                        <m:sty m:val="p"/>
                      </m:rPr>
                      <a:rPr kumimoji="1" lang="en-US" altLang="ja-JP" sz="1000" b="0" i="0" smtClean="0">
                        <a:latin typeface="Cambria Math" panose="02040503050406030204" pitchFamily="18" charset="0"/>
                      </a:rPr>
                      <m:t>dencity</m:t>
                    </m:r>
                    <m:r>
                      <a:rPr kumimoji="1" lang="en-US" altLang="ja-JP" sz="1000" b="0" i="0" smtClean="0">
                        <a:latin typeface="Cambria Math" panose="02040503050406030204" pitchFamily="18" charset="0"/>
                      </a:rPr>
                      <m:t> </m:t>
                    </m:r>
                  </m:oMath>
                </a14:m>
                <a:r>
                  <a:rPr lang="ja-JP" altLang="en-US" dirty="0"/>
                  <a:t>です。</a:t>
                </a:r>
                <a:endParaRPr lang="en-US" altLang="ja-JP" dirty="0"/>
              </a:p>
              <a:p>
                <a:pPr>
                  <a:buNone/>
                </a:pPr>
                <a:r>
                  <a:rPr lang="ja-JP" altLang="en-US" dirty="0"/>
                  <a:t>この図から、スケーリング則の起源が</a:t>
                </a:r>
                <a:r>
                  <a:rPr lang="en" altLang="ja-JP" sz="1000" dirty="0">
                    <a:effectLst/>
                    <a:latin typeface="CMMI10"/>
                  </a:rPr>
                  <a:t>c</a:t>
                </a:r>
                <a:r>
                  <a:rPr lang="en" altLang="ja-JP" sz="1000" dirty="0">
                    <a:effectLst/>
                    <a:latin typeface="CMR10"/>
                  </a:rPr>
                  <a:t>-</a:t>
                </a:r>
                <a:r>
                  <a:rPr lang="en" altLang="ja-JP" sz="1000" dirty="0">
                    <a:effectLst/>
                    <a:latin typeface="CMMI10"/>
                  </a:rPr>
                  <a:t>M </a:t>
                </a:r>
                <a:r>
                  <a:rPr lang="en" altLang="ja-JP" sz="1000" dirty="0">
                    <a:effectLst/>
                    <a:latin typeface="CMR10"/>
                  </a:rPr>
                  <a:t>relation </a:t>
                </a:r>
                <a:r>
                  <a:rPr lang="ja-JP" altLang="en-US" sz="1000" dirty="0">
                    <a:effectLst/>
                    <a:latin typeface="CMR10"/>
                  </a:rPr>
                  <a:t>である可能性が示唆されました。</a:t>
                </a:r>
                <a:endParaRPr lang="en-US" altLang="ja-JP" sz="1000" dirty="0">
                  <a:effectLst/>
                  <a:latin typeface="CMR10"/>
                </a:endParaRPr>
              </a:p>
              <a:p>
                <a:pPr marL="0" indent="0">
                  <a:buNone/>
                </a:pPr>
                <a:endParaRPr lang="en-US" altLang="ja-JP" sz="1200" dirty="0"/>
              </a:p>
              <a:p>
                <a:pPr marL="0" indent="0">
                  <a:buNone/>
                </a:pPr>
                <a:endParaRPr lang="en-US" altLang="ja-JP" sz="1200" dirty="0"/>
              </a:p>
              <a:p>
                <a:pPr marL="0" indent="0">
                  <a:buNone/>
                </a:pPr>
                <a:endParaRPr lang="en-US" altLang="ja-JP" sz="1200" dirty="0"/>
              </a:p>
              <a:p>
                <a:pPr marL="0" indent="0">
                  <a:buNone/>
                </a:pPr>
                <a:endParaRPr lang="en-US" altLang="ja-JP" sz="1200" dirty="0"/>
              </a:p>
              <a:p>
                <a:pPr marL="0" indent="0">
                  <a:buNone/>
                </a:pPr>
                <a:endParaRPr lang="en-US" altLang="ja-JP" sz="1200" dirty="0"/>
              </a:p>
              <a:p>
                <a:pPr marL="0" indent="0">
                  <a:buNone/>
                </a:pPr>
                <a:endParaRPr lang="en-US" altLang="ja-JP" sz="1200" dirty="0"/>
              </a:p>
              <a:p>
                <a:pPr marL="0" indent="0">
                  <a:buNone/>
                </a:pPr>
                <a:r>
                  <a:rPr lang="ja-JP" altLang="en-US" sz="1200" dirty="0"/>
                  <a:t>・ビックバン宇宙論に基づき、宇宙の構造は宇宙初期の密度揺らぎ</a:t>
                </a:r>
                <a14:m>
                  <m:oMath xmlns:m="http://schemas.openxmlformats.org/officeDocument/2006/math">
                    <m:r>
                      <a:rPr lang="en-US" altLang="ja-JP" sz="1200" b="0" i="0" smtClean="0">
                        <a:latin typeface="Cambria Math" panose="02040503050406030204" pitchFamily="18" charset="0"/>
                      </a:rPr>
                      <m:t> </m:t>
                    </m:r>
                    <m:r>
                      <m:rPr>
                        <m:sty m:val="p"/>
                      </m:rPr>
                      <a:rPr lang="en-US" altLang="ja-JP" sz="1200" i="1">
                        <a:latin typeface="Cambria Math" panose="02040503050406030204" pitchFamily="18" charset="0"/>
                      </a:rPr>
                      <m:t>δ</m:t>
                    </m:r>
                    <m:r>
                      <a:rPr lang="en-US" altLang="ja-JP" sz="1200" b="0" i="1" smtClean="0">
                        <a:latin typeface="Cambria Math" panose="02040503050406030204" pitchFamily="18" charset="0"/>
                      </a:rPr>
                      <m:t>=(</m:t>
                    </m:r>
                    <m:r>
                      <a:rPr lang="ja-JP" altLang="en-US" sz="1200" b="0" i="1" smtClean="0">
                        <a:latin typeface="Cambria Math" panose="02040503050406030204" pitchFamily="18" charset="0"/>
                      </a:rPr>
                      <m:t>𝜚</m:t>
                    </m:r>
                    <m:r>
                      <a:rPr lang="en-US" altLang="ja-JP" sz="1200" b="0" i="1" smtClean="0">
                        <a:latin typeface="Cambria Math" panose="02040503050406030204" pitchFamily="18" charset="0"/>
                      </a:rPr>
                      <m:t>−</m:t>
                    </m:r>
                    <m:acc>
                      <m:accPr>
                        <m:chr m:val="̅"/>
                        <m:ctrlPr>
                          <a:rPr lang="en-US" altLang="ja-JP" sz="1200" b="0" i="1" smtClean="0">
                            <a:latin typeface="Cambria Math" panose="02040503050406030204" pitchFamily="18" charset="0"/>
                          </a:rPr>
                        </m:ctrlPr>
                      </m:accPr>
                      <m:e>
                        <m:r>
                          <a:rPr lang="ja-JP" altLang="en-US" sz="1200" b="0" i="1" smtClean="0">
                            <a:latin typeface="Cambria Math" panose="02040503050406030204" pitchFamily="18" charset="0"/>
                          </a:rPr>
                          <m:t>𝜚</m:t>
                        </m:r>
                      </m:e>
                    </m:acc>
                    <m:r>
                      <a:rPr lang="en-US" altLang="ja-JP" sz="1200" b="0" i="1" smtClean="0">
                        <a:latin typeface="Cambria Math" panose="02040503050406030204" pitchFamily="18" charset="0"/>
                      </a:rPr>
                      <m:t>)/</m:t>
                    </m:r>
                    <m:acc>
                      <m:accPr>
                        <m:chr m:val="̅"/>
                        <m:ctrlPr>
                          <a:rPr lang="en-US" altLang="ja-JP" sz="1200" b="0" i="1" smtClean="0">
                            <a:latin typeface="Cambria Math" panose="02040503050406030204" pitchFamily="18" charset="0"/>
                          </a:rPr>
                        </m:ctrlPr>
                      </m:accPr>
                      <m:e>
                        <m:r>
                          <a:rPr lang="ja-JP" altLang="en-US" sz="1200" b="0" i="1" smtClean="0">
                            <a:latin typeface="Cambria Math" panose="02040503050406030204" pitchFamily="18" charset="0"/>
                          </a:rPr>
                          <m:t>𝜚</m:t>
                        </m:r>
                      </m:e>
                    </m:acc>
                  </m:oMath>
                </a14:m>
                <a:r>
                  <a:rPr kumimoji="1" lang="ja-JP" altLang="en-US" sz="1200" dirty="0"/>
                  <a:t> が自己重力によって収縮し、成長することで形成されるとしている</a:t>
                </a:r>
                <a:endParaRPr kumimoji="1" lang="en-US" altLang="ja-JP" sz="1200" dirty="0"/>
              </a:p>
              <a:p>
                <a:pPr marL="0" indent="0">
                  <a:buNone/>
                </a:pPr>
                <a:r>
                  <a:rPr lang="ja-JP" altLang="en-US" sz="1200" dirty="0"/>
                  <a:t>・宇宙マイクロ背景放射の観測より、宇宙の晴れ上がり直後はバリオン物質はほぼ一様に分布しており</a:t>
                </a:r>
                <a:r>
                  <a:rPr lang="en-US" altLang="ja-JP" sz="1200" dirty="0"/>
                  <a:t>δ</a:t>
                </a:r>
                <a:r>
                  <a:rPr lang="ja-JP" altLang="en-US" sz="1200" dirty="0"/>
                  <a:t>は非常に僅か</a:t>
                </a:r>
                <a:endParaRPr lang="en-US" altLang="ja-JP" sz="1200" dirty="0"/>
              </a:p>
              <a:p>
                <a:pPr marL="0" indent="0">
                  <a:buNone/>
                </a:pPr>
                <a:r>
                  <a:rPr lang="ja-JP" altLang="en-US" sz="1200" dirty="0"/>
                  <a:t>　⇒これだけでは現在の宇宙の大規模構造は形成されない</a:t>
                </a:r>
                <a:endParaRPr lang="en-US" altLang="ja-JP" sz="1200" dirty="0"/>
              </a:p>
              <a:p>
                <a:pPr marL="0" indent="0">
                  <a:buNone/>
                </a:pPr>
                <a:r>
                  <a:rPr kumimoji="1" lang="ja-JP" altLang="en-US" sz="1200" dirty="0"/>
                  <a:t>　⇒</a:t>
                </a:r>
                <a:r>
                  <a:rPr lang="ja-JP" altLang="en-US" sz="1200" dirty="0"/>
                  <a:t>ダークマターの重力相互作用を考慮することで構造形成の説明を試みる</a:t>
                </a:r>
                <a:endParaRPr lang="en-US" altLang="ja-JP" sz="1200" dirty="0"/>
              </a:p>
              <a:p>
                <a:pPr marL="0" indent="0">
                  <a:buNone/>
                </a:pPr>
                <a:r>
                  <a:rPr kumimoji="1" lang="ja-JP" altLang="en-US" sz="1200" dirty="0"/>
                  <a:t>　⇒その理論模型として、速度分散が小さく無衝突減衰（ランダウ減衰、サイクロトロン減衰</a:t>
                </a:r>
                <a:r>
                  <a:rPr kumimoji="1" lang="en-US" altLang="ja-JP" sz="1200" dirty="0"/>
                  <a:t>)</a:t>
                </a:r>
                <a:r>
                  <a:rPr kumimoji="1" lang="ja-JP" altLang="en-US" sz="1200" dirty="0"/>
                  <a:t>を起こさない</a:t>
                </a:r>
                <a:r>
                  <a:rPr kumimoji="1" lang="en-US" altLang="ja-JP" sz="1200" dirty="0"/>
                  <a:t>CDM</a:t>
                </a:r>
                <a:r>
                  <a:rPr kumimoji="1" lang="ja-JP" altLang="en-US" sz="1200" dirty="0"/>
                  <a:t>が支持される。</a:t>
                </a:r>
                <a:endParaRPr kumimoji="1" lang="en-US" altLang="ja-JP" sz="1200" dirty="0"/>
              </a:p>
            </p:txBody>
          </p:sp>
        </mc:Choice>
        <mc:Fallback xmlns="">
          <p:sp>
            <p:nvSpPr>
              <p:cNvPr id="3" name="ノート プレースホルダー 2"/>
              <p:cNvSpPr>
                <a:spLocks noGrp="1"/>
              </p:cNvSpPr>
              <p:nvPr>
                <p:ph type="body" idx="1"/>
              </p:nvPr>
            </p:nvSpPr>
            <p:spPr/>
            <p:txBody>
              <a:bodyPr/>
              <a:lstStyle/>
              <a:p>
                <a:r>
                  <a:rPr lang="en-US" altLang="ja-JP" dirty="0"/>
                  <a:t>Dark matter is one of the most important mysteries in modern cosmology. </a:t>
                </a:r>
              </a:p>
              <a:p>
                <a:r>
                  <a:rPr lang="en-US" altLang="ja-JP" dirty="0"/>
                  <a:t>It plays a key role in forming galaxies and large-scale structures, but we still do not know what it is made of.</a:t>
                </a:r>
              </a:p>
              <a:p>
                <a:endParaRPr lang="en-US" altLang="ja-JP" dirty="0"/>
              </a:p>
              <a:p>
                <a:r>
                  <a:rPr lang="en-US" altLang="ja-JP" dirty="0"/>
                  <a:t>One possible clue comes from scaling relations found in dark matter halos. </a:t>
                </a:r>
              </a:p>
              <a:p>
                <a:r>
                  <a:rPr lang="en-US" altLang="ja-JP" dirty="0"/>
                  <a:t>These are simple patterns between halo properties, such as central density and core radius, that appear in many different types of galaxies.</a:t>
                </a:r>
              </a:p>
              <a:p>
                <a:endParaRPr lang="en-US" altLang="ja-JP" dirty="0"/>
              </a:p>
              <a:p>
                <a:r>
                  <a:rPr lang="en-US" altLang="ja-JP" dirty="0"/>
                  <a:t>These two panels here show well-known examples. The left panel, from Spano et al. (2008), shows that the central surface density stays nearly constant across galaxies with different brightness and shapes.</a:t>
                </a:r>
              </a:p>
              <a:p>
                <a:r>
                  <a:rPr lang="en-US" altLang="ja-JP" dirty="0"/>
                  <a:t>The right panel, from Donato et al. (2009), shows a similar result. The that the central surface density also remains almost unchanged over a wide range of galaxy types, from faint dwarfs to bright spirals.</a:t>
                </a:r>
              </a:p>
              <a:p>
                <a:endParaRPr lang="en-US" altLang="ja-JP" dirty="0"/>
              </a:p>
              <a:p>
                <a:r>
                  <a:rPr lang="en-US" altLang="ja-JP" dirty="0"/>
                  <a:t>These results suggest that dark matter halos may follow some kind of universal rule.</a:t>
                </a:r>
              </a:p>
              <a:p>
                <a:r>
                  <a:rPr lang="en-US" altLang="ja-JP" dirty="0"/>
                  <a:t>However, we still do not fully understand why these relations exist. </a:t>
                </a:r>
              </a:p>
              <a:p>
                <a:r>
                  <a:rPr lang="en-US" altLang="ja-JP" dirty="0"/>
                  <a:t>In the next slide, I will introduce some possible explanations for their origin.</a:t>
                </a:r>
              </a:p>
              <a:p>
                <a:pPr marL="0" indent="0">
                  <a:buNone/>
                </a:pPr>
                <a:endParaRPr lang="en-US" altLang="ja-JP" sz="1200" dirty="0"/>
              </a:p>
              <a:p>
                <a:pPr marL="0" indent="0">
                  <a:buNone/>
                </a:pPr>
                <a:endParaRPr lang="en-US" altLang="ja-JP" sz="1200" dirty="0"/>
              </a:p>
              <a:p>
                <a:pPr marL="0" indent="0">
                  <a:buNone/>
                </a:pPr>
                <a:endParaRPr lang="en-US" altLang="ja-JP" sz="1200" dirty="0"/>
              </a:p>
              <a:p>
                <a:pPr marL="0" indent="0">
                  <a:buNone/>
                </a:pPr>
                <a:endParaRPr lang="en-US" altLang="ja-JP" sz="1200" dirty="0"/>
              </a:p>
              <a:p>
                <a:pPr marL="0" indent="0">
                  <a:buNone/>
                </a:pPr>
                <a:endParaRPr lang="en-US" altLang="ja-JP" sz="1200" dirty="0"/>
              </a:p>
              <a:p>
                <a:pPr marL="0" indent="0">
                  <a:buNone/>
                </a:pPr>
                <a:endParaRPr lang="en-US" altLang="ja-JP" sz="1200" dirty="0"/>
              </a:p>
              <a:p>
                <a:pPr marL="0" indent="0">
                  <a:buNone/>
                </a:pPr>
                <a:r>
                  <a:rPr lang="ja-JP" altLang="en-US" sz="1200" dirty="0"/>
                  <a:t>・ビックバン宇宙論に基づき、宇宙の構造は宇宙初期の密度揺らぎ</a:t>
                </a:r>
                <a:r>
                  <a:rPr lang="en-US" altLang="ja-JP" sz="1200" b="0" i="0">
                    <a:latin typeface="Cambria Math" panose="02040503050406030204" pitchFamily="18" charset="0"/>
                  </a:rPr>
                  <a:t> </a:t>
                </a:r>
                <a:r>
                  <a:rPr lang="en-US" altLang="ja-JP" sz="1200" i="0">
                    <a:latin typeface="Cambria Math" panose="02040503050406030204" pitchFamily="18" charset="0"/>
                  </a:rPr>
                  <a:t>δ</a:t>
                </a:r>
                <a:r>
                  <a:rPr lang="en-US" altLang="ja-JP" sz="1200" b="0" i="0">
                    <a:latin typeface="Cambria Math" panose="02040503050406030204" pitchFamily="18" charset="0"/>
                  </a:rPr>
                  <a:t>=(</a:t>
                </a:r>
                <a:r>
                  <a:rPr lang="ja-JP" altLang="en-US" sz="1200" b="0" i="0">
                    <a:latin typeface="Cambria Math" panose="02040503050406030204" pitchFamily="18" charset="0"/>
                  </a:rPr>
                  <a:t>𝜚</a:t>
                </a:r>
                <a:r>
                  <a:rPr lang="en-US" altLang="ja-JP" sz="1200" b="0" i="0">
                    <a:latin typeface="Cambria Math" panose="02040503050406030204" pitchFamily="18" charset="0"/>
                  </a:rPr>
                  <a:t>−</a:t>
                </a:r>
                <a:r>
                  <a:rPr lang="ja-JP" altLang="en-US" sz="1200" b="0" i="0">
                    <a:latin typeface="Cambria Math" panose="02040503050406030204" pitchFamily="18" charset="0"/>
                  </a:rPr>
                  <a:t>𝜚</a:t>
                </a:r>
                <a:r>
                  <a:rPr lang="en-US" altLang="ja-JP" sz="1200" b="0" i="0">
                    <a:latin typeface="Cambria Math" panose="02040503050406030204" pitchFamily="18" charset="0"/>
                  </a:rPr>
                  <a:t> ̅)/</a:t>
                </a:r>
                <a:r>
                  <a:rPr lang="ja-JP" altLang="en-US" sz="1200" b="0" i="0">
                    <a:latin typeface="Cambria Math" panose="02040503050406030204" pitchFamily="18" charset="0"/>
                  </a:rPr>
                  <a:t>𝜚</a:t>
                </a:r>
                <a:r>
                  <a:rPr lang="en-US" altLang="ja-JP" sz="1200" b="0" i="0">
                    <a:latin typeface="Cambria Math" panose="02040503050406030204" pitchFamily="18" charset="0"/>
                  </a:rPr>
                  <a:t> ̅</a:t>
                </a:r>
                <a:r>
                  <a:rPr kumimoji="1" lang="ja-JP" altLang="en-US" sz="1200" dirty="0"/>
                  <a:t> が自己重力によって収縮し、成長することで形成されるとしている</a:t>
                </a:r>
                <a:endParaRPr kumimoji="1" lang="en-US" altLang="ja-JP" sz="1200" dirty="0"/>
              </a:p>
              <a:p>
                <a:pPr marL="0" indent="0">
                  <a:buNone/>
                </a:pPr>
                <a:r>
                  <a:rPr lang="ja-JP" altLang="en-US" sz="1200" dirty="0"/>
                  <a:t>・宇宙マイクロ背景放射の観測より、宇宙の晴れ上がり直後はバリオン物質はほぼ一様に分布しており</a:t>
                </a:r>
                <a:r>
                  <a:rPr lang="en-US" altLang="ja-JP" sz="1200" dirty="0"/>
                  <a:t>δ</a:t>
                </a:r>
                <a:r>
                  <a:rPr lang="ja-JP" altLang="en-US" sz="1200" dirty="0"/>
                  <a:t>は非常に僅か</a:t>
                </a:r>
                <a:endParaRPr lang="en-US" altLang="ja-JP" sz="1200" dirty="0"/>
              </a:p>
              <a:p>
                <a:pPr marL="0" indent="0">
                  <a:buNone/>
                </a:pPr>
                <a:r>
                  <a:rPr lang="ja-JP" altLang="en-US" sz="1200" dirty="0"/>
                  <a:t>　⇒これだけでは現在の宇宙の大規模構造は形成されない</a:t>
                </a:r>
                <a:endParaRPr lang="en-US" altLang="ja-JP" sz="1200" dirty="0"/>
              </a:p>
              <a:p>
                <a:pPr marL="0" indent="0">
                  <a:buNone/>
                </a:pPr>
                <a:r>
                  <a:rPr kumimoji="1" lang="ja-JP" altLang="en-US" sz="1200" dirty="0"/>
                  <a:t>　⇒</a:t>
                </a:r>
                <a:r>
                  <a:rPr lang="ja-JP" altLang="en-US" sz="1200" dirty="0"/>
                  <a:t>ダークマターの重力相互作用を考慮することで構造形成の説明を試みる</a:t>
                </a:r>
                <a:endParaRPr lang="en-US" altLang="ja-JP" sz="1200" dirty="0"/>
              </a:p>
              <a:p>
                <a:pPr marL="0" indent="0">
                  <a:buNone/>
                </a:pPr>
                <a:r>
                  <a:rPr kumimoji="1" lang="ja-JP" altLang="en-US" sz="1200" dirty="0"/>
                  <a:t>　⇒その理論模型として、速度分散が小さく無衝突減衰（ランダウ減衰、サイクロトロン減衰</a:t>
                </a:r>
                <a:r>
                  <a:rPr kumimoji="1" lang="en-US" altLang="ja-JP" sz="1200" dirty="0"/>
                  <a:t>)</a:t>
                </a:r>
                <a:r>
                  <a:rPr kumimoji="1" lang="ja-JP" altLang="en-US" sz="1200" dirty="0"/>
                  <a:t>を起こさない</a:t>
                </a:r>
                <a:r>
                  <a:rPr kumimoji="1" lang="en-US" altLang="ja-JP" sz="1200" dirty="0"/>
                  <a:t>CDM</a:t>
                </a:r>
                <a:r>
                  <a:rPr kumimoji="1" lang="ja-JP" altLang="en-US" sz="1200" dirty="0"/>
                  <a:t>が支持される。</a:t>
                </a:r>
                <a:endParaRPr kumimoji="1" lang="en-US" altLang="ja-JP" sz="1200" dirty="0"/>
              </a:p>
            </p:txBody>
          </p:sp>
        </mc:Fallback>
      </mc:AlternateContent>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37F1F3-9666-4CCC-88EB-F2685F57751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25174652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05DDD-A8CC-198B-8207-5D4985496B3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95DF46F-C5D6-51B6-CE9A-1FCE6A4212F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81294E3-070F-C355-E14F-0ECFF8719FA0}"/>
              </a:ext>
            </a:extLst>
          </p:cNvPr>
          <p:cNvSpPr>
            <a:spLocks noGrp="1"/>
          </p:cNvSpPr>
          <p:nvPr>
            <p:ph type="body" idx="1"/>
          </p:nvPr>
        </p:nvSpPr>
        <p:spPr/>
        <p:txBody>
          <a:bodyPr/>
          <a:lstStyle/>
          <a:p>
            <a:pPr algn="l">
              <a:buNone/>
            </a:pPr>
            <a:r>
              <a:rPr lang="en" altLang="ja-JP" b="0" i="0" u="none" strike="noStrike" dirty="0">
                <a:solidFill>
                  <a:srgbClr val="000000"/>
                </a:solidFill>
                <a:effectLst/>
              </a:rPr>
              <a:t>These two objective are strongly affected by tidal force by their host halo.</a:t>
            </a:r>
          </a:p>
          <a:p>
            <a:pPr algn="l">
              <a:buNone/>
            </a:pPr>
            <a:r>
              <a:rPr lang="en" altLang="ja-JP" b="0" i="0" u="none" strike="noStrike" dirty="0">
                <a:solidFill>
                  <a:srgbClr val="000000"/>
                </a:solidFill>
                <a:effectLst/>
                <a:latin typeface="Segoe UI Web (West European)"/>
              </a:rPr>
              <a:t>These celestial bodies are exceptions.</a:t>
            </a:r>
            <a:endParaRPr lang="en" altLang="ja-JP" b="0" i="0" u="none" strike="noStrike" dirty="0">
              <a:solidFill>
                <a:srgbClr val="000000"/>
              </a:solidFill>
              <a:effectLst/>
            </a:endParaRPr>
          </a:p>
          <a:p>
            <a:pPr algn="l">
              <a:buNone/>
            </a:pPr>
            <a:endParaRPr lang="en" altLang="ja-JP" b="0" i="0" u="none" strike="noStrike" dirty="0">
              <a:solidFill>
                <a:srgbClr val="000000"/>
              </a:solidFill>
              <a:effectLst/>
            </a:endParaRPr>
          </a:p>
          <a:p>
            <a:endParaRPr kumimoji="1" lang="en-US" altLang="ja-JP" dirty="0"/>
          </a:p>
          <a:p>
            <a:endParaRPr kumimoji="1" lang="en-US" altLang="ja-JP" dirty="0"/>
          </a:p>
          <a:p>
            <a:endParaRPr kumimoji="1" lang="en-US" altLang="ja-JP" dirty="0"/>
          </a:p>
          <a:p>
            <a:r>
              <a:rPr kumimoji="1" lang="en-US" altLang="ja-JP" dirty="0" err="1"/>
              <a:t>ε</a:t>
            </a:r>
            <a:r>
              <a:rPr kumimoji="1" lang="ja-JP" altLang="en-US" dirty="0"/>
              <a:t>って何を指してるのか</a:t>
            </a:r>
            <a:endParaRPr kumimoji="1" lang="en-US" altLang="ja-JP" dirty="0"/>
          </a:p>
          <a:p>
            <a:r>
              <a:rPr kumimoji="1" lang="ja-JP" altLang="en-US" dirty="0"/>
              <a:t>超新星爆発が起きるとバリオンガスが銀河から出ていく⇒ガスの運動エネルギーが</a:t>
            </a:r>
            <a:r>
              <a:rPr kumimoji="1" lang="en-US" altLang="ja-JP" dirty="0"/>
              <a:t>DMH</a:t>
            </a:r>
            <a:r>
              <a:rPr kumimoji="1" lang="ja-JP" altLang="en-US" dirty="0"/>
              <a:t>の重力ポテンシャルに変化を与える⇒安定的なコアを形成</a:t>
            </a:r>
            <a:endParaRPr kumimoji="1" lang="en-US" altLang="ja-JP" dirty="0"/>
          </a:p>
          <a:p>
            <a:r>
              <a:rPr kumimoji="1" lang="ja-JP" altLang="en-US" dirty="0"/>
              <a:t>ガスの運動エネルギー⇒</a:t>
            </a:r>
            <a:r>
              <a:rPr kumimoji="1" lang="en-US" altLang="ja-JP" dirty="0"/>
              <a:t>DMH</a:t>
            </a:r>
            <a:r>
              <a:rPr kumimoji="1" lang="ja-JP" altLang="en-US" dirty="0"/>
              <a:t>の重力ポテンシャルのエネルギー変換具体的な物理過程についてはよくわかっていない</a:t>
            </a:r>
            <a:endParaRPr kumimoji="1" lang="en-US" altLang="ja-JP" dirty="0"/>
          </a:p>
          <a:p>
            <a:r>
              <a:rPr kumimoji="1" lang="ja-JP" altLang="en-US" dirty="0"/>
              <a:t>遷移には</a:t>
            </a:r>
            <a:r>
              <a:rPr kumimoji="1" lang="en-US" altLang="ja-JP" dirty="0"/>
              <a:t>DMH</a:t>
            </a:r>
            <a:r>
              <a:rPr kumimoji="1" lang="ja-JP" altLang="en-US" dirty="0"/>
              <a:t>に</a:t>
            </a:r>
            <a:r>
              <a:rPr kumimoji="1" lang="en-US" altLang="ja-JP" dirty="0"/>
              <a:t>ΔE</a:t>
            </a:r>
            <a:r>
              <a:rPr kumimoji="1" lang="ja-JP" altLang="en-US" dirty="0"/>
              <a:t>だけエネルギーをあげることが必要だけどそのエネルギーを得るには実際どのくらいエネルギーが必要なのかわかっていない（先行研究では複数回ポテンシャル変動がないとコアが安定しないという結果もある）</a:t>
            </a:r>
            <a:endParaRPr kumimoji="1" lang="en-US" altLang="ja-JP" dirty="0"/>
          </a:p>
          <a:p>
            <a:r>
              <a:rPr kumimoji="1" lang="ja-JP" altLang="en-US" dirty="0"/>
              <a:t>それらを全部</a:t>
            </a:r>
            <a:r>
              <a:rPr kumimoji="1" lang="en-US" altLang="ja-JP" dirty="0"/>
              <a:t>ε</a:t>
            </a:r>
            <a:r>
              <a:rPr kumimoji="1" lang="ja-JP" altLang="en-US" dirty="0"/>
              <a:t>に</a:t>
            </a:r>
            <a:r>
              <a:rPr kumimoji="1" lang="ja-JP" altLang="en-US"/>
              <a:t>押し付けている</a:t>
            </a:r>
            <a:endParaRPr kumimoji="1" lang="en-US" altLang="ja-JP" dirty="0"/>
          </a:p>
          <a:p>
            <a:endParaRPr kumimoji="1" lang="en-US" altLang="ja-JP" dirty="0"/>
          </a:p>
          <a:p>
            <a:r>
              <a:rPr kumimoji="1" lang="ja-JP" altLang="en-US"/>
              <a:t>・</a:t>
            </a:r>
            <a:r>
              <a:rPr kumimoji="1" lang="en-US" altLang="ja-JP" dirty="0"/>
              <a:t>c-M relation </a:t>
            </a:r>
            <a:r>
              <a:rPr kumimoji="1" lang="ja-JP" altLang="en-US"/>
              <a:t>と</a:t>
            </a:r>
            <a:r>
              <a:rPr kumimoji="1" lang="en-US" altLang="ja-JP" dirty="0" err="1"/>
              <a:t>Σ-Rmax</a:t>
            </a:r>
            <a:r>
              <a:rPr kumimoji="1" lang="en-US" altLang="ja-JP" dirty="0"/>
              <a:t> , Moline </a:t>
            </a:r>
            <a:r>
              <a:rPr kumimoji="1" lang="ja-JP" altLang="en-US"/>
              <a:t>と</a:t>
            </a:r>
            <a:r>
              <a:rPr kumimoji="1" lang="en-US" altLang="ja-JP" dirty="0"/>
              <a:t> Kaneda qt al</a:t>
            </a:r>
          </a:p>
          <a:p>
            <a:r>
              <a:rPr kumimoji="1" lang="en-US" altLang="ja-JP" dirty="0"/>
              <a:t>Moline</a:t>
            </a:r>
            <a:r>
              <a:rPr kumimoji="1" lang="ja-JP" altLang="en-US"/>
              <a:t>はシミュレーションから</a:t>
            </a:r>
            <a:r>
              <a:rPr kumimoji="1" lang="en-US" altLang="ja-JP" dirty="0"/>
              <a:t>c-M relation </a:t>
            </a:r>
            <a:r>
              <a:rPr kumimoji="1" lang="ja-JP" altLang="en-US"/>
              <a:t>を導いた</a:t>
            </a:r>
            <a:endParaRPr kumimoji="1" lang="en-US" altLang="ja-JP" dirty="0"/>
          </a:p>
          <a:p>
            <a:r>
              <a:rPr kumimoji="1" lang="en-US" altLang="ja-JP" dirty="0"/>
              <a:t>Kaneda </a:t>
            </a:r>
            <a:r>
              <a:rPr kumimoji="1" lang="ja-JP" altLang="en-US"/>
              <a:t>は</a:t>
            </a:r>
            <a:r>
              <a:rPr kumimoji="1" lang="en-US" altLang="ja-JP" dirty="0"/>
              <a:t> </a:t>
            </a:r>
            <a:r>
              <a:rPr kumimoji="1" lang="en-US" altLang="ja-JP" dirty="0" err="1"/>
              <a:t>Rmax</a:t>
            </a:r>
            <a:r>
              <a:rPr kumimoji="1" lang="en-US" altLang="ja-JP" dirty="0"/>
              <a:t> Vmax Sigma </a:t>
            </a:r>
            <a:r>
              <a:rPr kumimoji="1" lang="ja-JP" altLang="en-US"/>
              <a:t>の関係を導き、観測と比較した。</a:t>
            </a:r>
            <a:endParaRPr kumimoji="1" lang="en-US" altLang="ja-JP" dirty="0"/>
          </a:p>
          <a:p>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sz="1800" dirty="0">
                <a:effectLst/>
                <a:latin typeface="SabonLTStd"/>
              </a:rPr>
              <a:t>For example, if there is a 108 </a:t>
            </a:r>
            <a:r>
              <a:rPr lang="en" altLang="ja-JP" sz="1800" i="1" dirty="0">
                <a:effectLst/>
                <a:latin typeface="SabonLTStd"/>
              </a:rPr>
              <a:t>M</a:t>
            </a:r>
            <a:r>
              <a:rPr lang="en" altLang="ja-JP" sz="1800" dirty="0">
                <a:effectLst/>
                <a:latin typeface="MTSY"/>
              </a:rPr>
              <a:t>⊙ </a:t>
            </a:r>
            <a:r>
              <a:rPr lang="en" altLang="ja-JP" sz="1800" dirty="0">
                <a:effectLst/>
                <a:latin typeface="SabonLTStd"/>
              </a:rPr>
              <a:t>object (</a:t>
            </a:r>
            <a:r>
              <a:rPr lang="en" altLang="ja-JP" sz="1800" i="1" dirty="0" err="1">
                <a:effectLst/>
                <a:latin typeface="SabonLTStd"/>
              </a:rPr>
              <a:t>r</a:t>
            </a:r>
            <a:r>
              <a:rPr lang="en" altLang="ja-JP" sz="1800" dirty="0" err="1">
                <a:effectLst/>
                <a:latin typeface="SabonLTStd"/>
              </a:rPr>
              <a:t>max</a:t>
            </a:r>
            <a:r>
              <a:rPr lang="en" altLang="ja-JP" sz="1800" dirty="0">
                <a:effectLst/>
                <a:latin typeface="SabonLTStd"/>
              </a:rPr>
              <a:t> </a:t>
            </a:r>
            <a:r>
              <a:rPr lang="en" altLang="ja-JP" sz="1800" dirty="0">
                <a:effectLst/>
                <a:latin typeface="MTSY"/>
              </a:rPr>
              <a:t>∼ </a:t>
            </a:r>
            <a:r>
              <a:rPr lang="en" altLang="ja-JP" sz="1800" dirty="0">
                <a:effectLst/>
                <a:latin typeface="SabonLTStd"/>
              </a:rPr>
              <a:t>0</a:t>
            </a:r>
            <a:r>
              <a:rPr lang="en" altLang="ja-JP" sz="1800" dirty="0">
                <a:effectLst/>
                <a:latin typeface="RMTMI"/>
              </a:rPr>
              <a:t>.</a:t>
            </a:r>
            <a:r>
              <a:rPr lang="en" altLang="ja-JP" sz="1800" dirty="0">
                <a:effectLst/>
                <a:latin typeface="SabonLTStd"/>
              </a:rPr>
              <a:t>6 kpc from the </a:t>
            </a:r>
            <a:r>
              <a:rPr lang="en" altLang="ja-JP" sz="1800" i="1" dirty="0">
                <a:effectLst/>
                <a:latin typeface="SabonLTStd"/>
              </a:rPr>
              <a:t>c</a:t>
            </a:r>
            <a:r>
              <a:rPr lang="en" altLang="ja-JP" sz="1800" dirty="0">
                <a:effectLst/>
                <a:latin typeface="SabonLTStd"/>
              </a:rPr>
              <a:t>–</a:t>
            </a:r>
            <a:r>
              <a:rPr lang="en" altLang="ja-JP" sz="1800" i="1" dirty="0">
                <a:effectLst/>
                <a:latin typeface="SabonLTStd"/>
              </a:rPr>
              <a:t>M </a:t>
            </a:r>
            <a:r>
              <a:rPr lang="en" altLang="ja-JP" sz="1800" dirty="0">
                <a:effectLst/>
                <a:latin typeface="SabonLTStd"/>
              </a:rPr>
              <a:t>relation for MW-satellite-like halos; equation </a:t>
            </a:r>
            <a:r>
              <a:rPr lang="en" altLang="ja-JP" sz="1800" dirty="0">
                <a:solidFill>
                  <a:srgbClr val="0000FF"/>
                </a:solidFill>
                <a:effectLst/>
                <a:latin typeface="SabonLTStd"/>
              </a:rPr>
              <a:t>39</a:t>
            </a:r>
            <a:r>
              <a:rPr lang="en" altLang="ja-JP" sz="1800" dirty="0">
                <a:effectLst/>
                <a:latin typeface="SabonLTStd"/>
              </a:rPr>
              <a:t>), </a:t>
            </a:r>
            <a:r>
              <a:rPr lang="en" altLang="ja-JP" sz="1800" i="1" dirty="0" err="1">
                <a:effectLst/>
                <a:latin typeface="SabonLTStd"/>
              </a:rPr>
              <a:t>Xr</a:t>
            </a:r>
            <a:r>
              <a:rPr lang="en" altLang="ja-JP" sz="1800" dirty="0" err="1">
                <a:effectLst/>
                <a:latin typeface="SabonLTStd"/>
              </a:rPr>
              <a:t>max</a:t>
            </a:r>
            <a:r>
              <a:rPr lang="en" altLang="ja-JP" sz="1800" dirty="0">
                <a:effectLst/>
                <a:latin typeface="SabonLTStd"/>
              </a:rPr>
              <a:t> corresponds to 0</a:t>
            </a:r>
            <a:r>
              <a:rPr lang="en" altLang="ja-JP" sz="1800" dirty="0">
                <a:effectLst/>
                <a:latin typeface="RMTMI"/>
              </a:rPr>
              <a:t>.</a:t>
            </a:r>
            <a:r>
              <a:rPr lang="en" altLang="ja-JP" sz="1800" dirty="0">
                <a:effectLst/>
                <a:latin typeface="SabonLTStd"/>
              </a:rPr>
              <a:t>01 kpc for </a:t>
            </a:r>
            <a:r>
              <a:rPr lang="en" altLang="ja-JP" sz="1800" i="1" dirty="0">
                <a:effectLst/>
                <a:latin typeface="SabonLTStd"/>
              </a:rPr>
              <a:t>X </a:t>
            </a:r>
            <a:r>
              <a:rPr lang="en" altLang="ja-JP" sz="1800" dirty="0">
                <a:effectLst/>
                <a:latin typeface="MTSY"/>
              </a:rPr>
              <a:t>= </a:t>
            </a:r>
            <a:r>
              <a:rPr lang="en" altLang="ja-JP" sz="1800" dirty="0">
                <a:effectLst/>
                <a:latin typeface="SabonLTStd"/>
              </a:rPr>
              <a:t>0</a:t>
            </a:r>
            <a:r>
              <a:rPr lang="en" altLang="ja-JP" sz="1800" dirty="0">
                <a:effectLst/>
                <a:latin typeface="RMTMI"/>
              </a:rPr>
              <a:t>.</a:t>
            </a:r>
            <a:r>
              <a:rPr lang="en" altLang="ja-JP" sz="1800" dirty="0">
                <a:effectLst/>
                <a:latin typeface="SabonLTStd"/>
              </a:rPr>
              <a:t>021 (0</a:t>
            </a:r>
            <a:r>
              <a:rPr lang="en" altLang="ja-JP" sz="1800" dirty="0">
                <a:effectLst/>
                <a:latin typeface="RMTMI"/>
              </a:rPr>
              <a:t>.</a:t>
            </a:r>
            <a:r>
              <a:rPr lang="en" altLang="ja-JP" sz="1800" dirty="0">
                <a:effectLst/>
                <a:latin typeface="SabonLTStd"/>
              </a:rPr>
              <a:t>09 kpc for </a:t>
            </a:r>
            <a:r>
              <a:rPr lang="en" altLang="ja-JP" sz="1800" i="1" dirty="0">
                <a:effectLst/>
                <a:latin typeface="SabonLTStd"/>
              </a:rPr>
              <a:t>X </a:t>
            </a:r>
            <a:r>
              <a:rPr lang="en" altLang="ja-JP" sz="1800" dirty="0">
                <a:effectLst/>
                <a:latin typeface="MTSY"/>
              </a:rPr>
              <a:t>= </a:t>
            </a:r>
            <a:r>
              <a:rPr lang="en" altLang="ja-JP" sz="1800" dirty="0">
                <a:effectLst/>
                <a:latin typeface="SabonLTStd"/>
              </a:rPr>
              <a:t>0</a:t>
            </a:r>
            <a:r>
              <a:rPr lang="en" altLang="ja-JP" sz="1800" dirty="0">
                <a:effectLst/>
                <a:latin typeface="RMTMI"/>
              </a:rPr>
              <a:t>.</a:t>
            </a:r>
            <a:r>
              <a:rPr lang="en" altLang="ja-JP" sz="1800" dirty="0">
                <a:effectLst/>
                <a:latin typeface="SabonLTStd"/>
              </a:rPr>
              <a:t>15). To resolve 0</a:t>
            </a:r>
            <a:r>
              <a:rPr lang="en" altLang="ja-JP" sz="1800" dirty="0">
                <a:effectLst/>
                <a:latin typeface="RMTMI"/>
              </a:rPr>
              <a:t>.</a:t>
            </a:r>
            <a:r>
              <a:rPr lang="en" altLang="ja-JP" sz="1800" dirty="0">
                <a:effectLst/>
                <a:latin typeface="SabonLTStd"/>
              </a:rPr>
              <a:t>01 kpc (0</a:t>
            </a:r>
            <a:r>
              <a:rPr lang="en" altLang="ja-JP" sz="1800" dirty="0">
                <a:effectLst/>
                <a:latin typeface="RMTMI"/>
              </a:rPr>
              <a:t>.</a:t>
            </a:r>
            <a:r>
              <a:rPr lang="en" altLang="ja-JP" sz="1800" dirty="0">
                <a:effectLst/>
                <a:latin typeface="SabonLTStd"/>
              </a:rPr>
              <a:t>09 kpc) at a distance of 10 Mpc (local Universe), the required angular resolution is at least 0</a:t>
            </a:r>
            <a:r>
              <a:rPr lang="en" altLang="ja-JP" sz="1800" dirty="0">
                <a:effectLst/>
                <a:latin typeface="RMTMI"/>
              </a:rPr>
              <a:t>.</a:t>
            </a:r>
            <a:r>
              <a:rPr lang="en" altLang="ja-JP" sz="1800" dirty="0">
                <a:effectLst/>
                <a:latin typeface="MTSY"/>
              </a:rPr>
              <a:t>′′</a:t>
            </a:r>
            <a:r>
              <a:rPr lang="en" altLang="ja-JP" sz="1800" dirty="0">
                <a:effectLst/>
                <a:latin typeface="SabonLTStd"/>
              </a:rPr>
              <a:t>21 (1</a:t>
            </a:r>
            <a:r>
              <a:rPr lang="en" altLang="ja-JP" sz="1800" dirty="0">
                <a:effectLst/>
                <a:latin typeface="RMTMI"/>
              </a:rPr>
              <a:t>.</a:t>
            </a:r>
            <a:r>
              <a:rPr lang="en" altLang="ja-JP" sz="1800" dirty="0">
                <a:effectLst/>
                <a:latin typeface="MTSY"/>
              </a:rPr>
              <a:t>′′</a:t>
            </a:r>
            <a:r>
              <a:rPr lang="en" altLang="ja-JP" sz="1800" dirty="0">
                <a:effectLst/>
                <a:latin typeface="SabonLTStd"/>
              </a:rPr>
              <a:t>9). Bet- </a:t>
            </a:r>
            <a:r>
              <a:rPr lang="en" altLang="ja-JP" sz="1800" dirty="0" err="1">
                <a:effectLst/>
                <a:latin typeface="SabonLTStd"/>
              </a:rPr>
              <a:t>ter</a:t>
            </a:r>
            <a:r>
              <a:rPr lang="en" altLang="ja-JP" sz="1800" dirty="0">
                <a:effectLst/>
                <a:latin typeface="SabonLTStd"/>
              </a:rPr>
              <a:t> than angular resolution </a:t>
            </a:r>
            <a:r>
              <a:rPr lang="en" altLang="ja-JP" sz="1800" dirty="0">
                <a:effectLst/>
                <a:latin typeface="MTSY"/>
              </a:rPr>
              <a:t>∼ </a:t>
            </a:r>
            <a:r>
              <a:rPr lang="en" altLang="ja-JP" sz="1800" dirty="0">
                <a:effectLst/>
                <a:latin typeface="SabonLTStd"/>
              </a:rPr>
              <a:t>0</a:t>
            </a:r>
            <a:r>
              <a:rPr lang="en" altLang="ja-JP" sz="1800" dirty="0">
                <a:effectLst/>
                <a:latin typeface="RMTMI"/>
              </a:rPr>
              <a:t>.</a:t>
            </a:r>
            <a:r>
              <a:rPr lang="en" altLang="ja-JP" sz="1800" dirty="0">
                <a:effectLst/>
                <a:latin typeface="MTSY"/>
              </a:rPr>
              <a:t>′′ </a:t>
            </a:r>
            <a:r>
              <a:rPr lang="en" altLang="ja-JP" sz="1800" dirty="0">
                <a:effectLst/>
                <a:latin typeface="SabonLTStd"/>
              </a:rPr>
              <a:t>21 is expected to be </a:t>
            </a:r>
            <a:r>
              <a:rPr lang="en" altLang="ja-JP" sz="1800" dirty="0" err="1">
                <a:effectLst/>
                <a:latin typeface="SabonLTStd"/>
              </a:rPr>
              <a:t>achiev</a:t>
            </a:r>
            <a:r>
              <a:rPr lang="en" altLang="ja-JP" sz="1800" dirty="0">
                <a:effectLst/>
                <a:latin typeface="SabonLTStd"/>
              </a:rPr>
              <a:t>- able with the Atacama Large Millimeter/submillimeter Array (ALMA), and in the near future, the Next Generation Very Large Array (</a:t>
            </a:r>
            <a:r>
              <a:rPr lang="en" altLang="ja-JP" sz="1800" dirty="0" err="1">
                <a:effectLst/>
                <a:latin typeface="SabonLTStd"/>
              </a:rPr>
              <a:t>ngVLA</a:t>
            </a:r>
            <a:r>
              <a:rPr lang="en" altLang="ja-JP" sz="1800" dirty="0">
                <a:effectLst/>
                <a:latin typeface="SabonLTStd"/>
              </a:rPr>
              <a:t>), the Thirty Meter Telescope (TMT), and other telescopes. </a:t>
            </a:r>
            <a:endParaRPr lang="en"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92CFEC6A-6288-4F09-9E1F-EE838DB9AC4C}"/>
              </a:ext>
            </a:extLst>
          </p:cNvPr>
          <p:cNvSpPr>
            <a:spLocks noGrp="1"/>
          </p:cNvSpPr>
          <p:nvPr>
            <p:ph type="sldNum" sz="quarter" idx="5"/>
          </p:nvPr>
        </p:nvSpPr>
        <p:spPr/>
        <p:txBody>
          <a:bodyPr/>
          <a:lstStyle/>
          <a:p>
            <a:fld id="{9537F1F3-9666-4CCC-88EB-F2685F577512}" type="slidenum">
              <a:rPr kumimoji="1" lang="ja-JP" altLang="en-US" smtClean="0"/>
              <a:t>20</a:t>
            </a:fld>
            <a:endParaRPr kumimoji="1" lang="ja-JP" altLang="en-US"/>
          </a:p>
        </p:txBody>
      </p:sp>
    </p:spTree>
    <p:extLst>
      <p:ext uri="{BB962C8B-B14F-4D97-AF65-F5344CB8AC3E}">
        <p14:creationId xmlns:p14="http://schemas.microsoft.com/office/powerpoint/2010/main" val="32777538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buNone/>
            </a:pPr>
            <a:r>
              <a:rPr lang="en" altLang="ja-JP" b="0" i="0" u="none" strike="noStrike" dirty="0">
                <a:solidFill>
                  <a:srgbClr val="000000"/>
                </a:solidFill>
                <a:effectLst/>
              </a:rPr>
              <a:t>These two objective are strongly affected by tidal force by their host halo.</a:t>
            </a:r>
          </a:p>
          <a:p>
            <a:pPr algn="l">
              <a:buNone/>
            </a:pPr>
            <a:r>
              <a:rPr lang="en" altLang="ja-JP" b="0" i="0" u="none" strike="noStrike" dirty="0">
                <a:solidFill>
                  <a:srgbClr val="000000"/>
                </a:solidFill>
                <a:effectLst/>
                <a:latin typeface="Segoe UI Web (West European)"/>
              </a:rPr>
              <a:t>These celestial bodies are exceptions.</a:t>
            </a:r>
            <a:endParaRPr lang="en" altLang="ja-JP" b="0" i="0" u="none" strike="noStrike" dirty="0">
              <a:solidFill>
                <a:srgbClr val="000000"/>
              </a:solidFill>
              <a:effectLst/>
            </a:endParaRPr>
          </a:p>
          <a:p>
            <a:pPr algn="l">
              <a:buNone/>
            </a:pPr>
            <a:endParaRPr lang="en" altLang="ja-JP" b="0" i="0" u="none" strike="noStrike" dirty="0">
              <a:solidFill>
                <a:srgbClr val="000000"/>
              </a:solidFill>
              <a:effectLst/>
            </a:endParaRPr>
          </a:p>
          <a:p>
            <a:endParaRPr kumimoji="1" lang="en-US" altLang="ja-JP" dirty="0"/>
          </a:p>
          <a:p>
            <a:endParaRPr kumimoji="1" lang="en-US" altLang="ja-JP" dirty="0"/>
          </a:p>
          <a:p>
            <a:endParaRPr kumimoji="1" lang="en-US" altLang="ja-JP" dirty="0"/>
          </a:p>
          <a:p>
            <a:r>
              <a:rPr kumimoji="1" lang="en-US" altLang="ja-JP" dirty="0" err="1"/>
              <a:t>ε</a:t>
            </a:r>
            <a:r>
              <a:rPr kumimoji="1" lang="ja-JP" altLang="en-US" dirty="0"/>
              <a:t>って何を指してるのか</a:t>
            </a:r>
            <a:endParaRPr kumimoji="1" lang="en-US" altLang="ja-JP" dirty="0"/>
          </a:p>
          <a:p>
            <a:r>
              <a:rPr kumimoji="1" lang="ja-JP" altLang="en-US" dirty="0"/>
              <a:t>超新星爆発が起きるとバリオンガスが銀河から出ていく⇒ガスの運動エネルギーが</a:t>
            </a:r>
            <a:r>
              <a:rPr kumimoji="1" lang="en-US" altLang="ja-JP" dirty="0"/>
              <a:t>DMH</a:t>
            </a:r>
            <a:r>
              <a:rPr kumimoji="1" lang="ja-JP" altLang="en-US" dirty="0"/>
              <a:t>の重力ポテンシャルに変化を与える⇒安定的なコアを形成</a:t>
            </a:r>
            <a:endParaRPr kumimoji="1" lang="en-US" altLang="ja-JP" dirty="0"/>
          </a:p>
          <a:p>
            <a:r>
              <a:rPr kumimoji="1" lang="ja-JP" altLang="en-US" dirty="0"/>
              <a:t>ガスの運動エネルギー⇒</a:t>
            </a:r>
            <a:r>
              <a:rPr kumimoji="1" lang="en-US" altLang="ja-JP" dirty="0"/>
              <a:t>DMH</a:t>
            </a:r>
            <a:r>
              <a:rPr kumimoji="1" lang="ja-JP" altLang="en-US" dirty="0"/>
              <a:t>の重力ポテンシャルのエネルギー変換具体的な物理過程についてはよくわかっていない</a:t>
            </a:r>
            <a:endParaRPr kumimoji="1" lang="en-US" altLang="ja-JP" dirty="0"/>
          </a:p>
          <a:p>
            <a:r>
              <a:rPr kumimoji="1" lang="ja-JP" altLang="en-US" dirty="0"/>
              <a:t>遷移には</a:t>
            </a:r>
            <a:r>
              <a:rPr kumimoji="1" lang="en-US" altLang="ja-JP" dirty="0"/>
              <a:t>DMH</a:t>
            </a:r>
            <a:r>
              <a:rPr kumimoji="1" lang="ja-JP" altLang="en-US" dirty="0"/>
              <a:t>に</a:t>
            </a:r>
            <a:r>
              <a:rPr kumimoji="1" lang="en-US" altLang="ja-JP" dirty="0"/>
              <a:t>ΔE</a:t>
            </a:r>
            <a:r>
              <a:rPr kumimoji="1" lang="ja-JP" altLang="en-US" dirty="0"/>
              <a:t>だけエネルギーをあげることが必要だけどそのエネルギーを得るには実際どのくらいエネルギーが必要なのかわかっていない（先行研究では複数回ポテンシャル変動がないとコアが安定しないという結果もある）</a:t>
            </a:r>
            <a:endParaRPr kumimoji="1" lang="en-US" altLang="ja-JP" dirty="0"/>
          </a:p>
          <a:p>
            <a:r>
              <a:rPr kumimoji="1" lang="ja-JP" altLang="en-US" dirty="0"/>
              <a:t>それらを全部</a:t>
            </a:r>
            <a:r>
              <a:rPr kumimoji="1" lang="en-US" altLang="ja-JP" dirty="0"/>
              <a:t>ε</a:t>
            </a:r>
            <a:r>
              <a:rPr kumimoji="1" lang="ja-JP" altLang="en-US" dirty="0"/>
              <a:t>に</a:t>
            </a:r>
            <a:r>
              <a:rPr kumimoji="1" lang="ja-JP" altLang="en-US"/>
              <a:t>押し付けている</a:t>
            </a:r>
            <a:endParaRPr kumimoji="1" lang="en-US" altLang="ja-JP" dirty="0"/>
          </a:p>
          <a:p>
            <a:endParaRPr kumimoji="1" lang="en-US" altLang="ja-JP" dirty="0"/>
          </a:p>
          <a:p>
            <a:r>
              <a:rPr kumimoji="1" lang="ja-JP" altLang="en-US"/>
              <a:t>・</a:t>
            </a:r>
            <a:r>
              <a:rPr kumimoji="1" lang="en-US" altLang="ja-JP" dirty="0"/>
              <a:t>c-M relation </a:t>
            </a:r>
            <a:r>
              <a:rPr kumimoji="1" lang="ja-JP" altLang="en-US"/>
              <a:t>と</a:t>
            </a:r>
            <a:r>
              <a:rPr kumimoji="1" lang="en-US" altLang="ja-JP" dirty="0" err="1"/>
              <a:t>Σ-Rmax</a:t>
            </a:r>
            <a:r>
              <a:rPr kumimoji="1" lang="en-US" altLang="ja-JP" dirty="0"/>
              <a:t> , Moline </a:t>
            </a:r>
            <a:r>
              <a:rPr kumimoji="1" lang="ja-JP" altLang="en-US"/>
              <a:t>と</a:t>
            </a:r>
            <a:r>
              <a:rPr kumimoji="1" lang="en-US" altLang="ja-JP" dirty="0"/>
              <a:t> Kaneda qt al</a:t>
            </a:r>
          </a:p>
          <a:p>
            <a:r>
              <a:rPr kumimoji="1" lang="en-US" altLang="ja-JP" dirty="0"/>
              <a:t>Moline</a:t>
            </a:r>
            <a:r>
              <a:rPr kumimoji="1" lang="ja-JP" altLang="en-US"/>
              <a:t>はシミュレーションから</a:t>
            </a:r>
            <a:r>
              <a:rPr kumimoji="1" lang="en-US" altLang="ja-JP" dirty="0"/>
              <a:t>c-M relation </a:t>
            </a:r>
            <a:r>
              <a:rPr kumimoji="1" lang="ja-JP" altLang="en-US"/>
              <a:t>を導いた</a:t>
            </a:r>
            <a:endParaRPr kumimoji="1" lang="en-US" altLang="ja-JP" dirty="0"/>
          </a:p>
          <a:p>
            <a:r>
              <a:rPr kumimoji="1" lang="en-US" altLang="ja-JP" dirty="0"/>
              <a:t>Kaneda </a:t>
            </a:r>
            <a:r>
              <a:rPr kumimoji="1" lang="ja-JP" altLang="en-US"/>
              <a:t>は</a:t>
            </a:r>
            <a:r>
              <a:rPr kumimoji="1" lang="en-US" altLang="ja-JP" dirty="0"/>
              <a:t> </a:t>
            </a:r>
            <a:r>
              <a:rPr kumimoji="1" lang="en-US" altLang="ja-JP" dirty="0" err="1"/>
              <a:t>Rmax</a:t>
            </a:r>
            <a:r>
              <a:rPr kumimoji="1" lang="en-US" altLang="ja-JP" dirty="0"/>
              <a:t> Vmax Sigma </a:t>
            </a:r>
            <a:r>
              <a:rPr kumimoji="1" lang="ja-JP" altLang="en-US"/>
              <a:t>の関係を導き、観測と比較した。</a:t>
            </a:r>
            <a:endParaRPr kumimoji="1" lang="en-US" altLang="ja-JP" dirty="0"/>
          </a:p>
          <a:p>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sz="1800" dirty="0">
                <a:effectLst/>
                <a:latin typeface="SabonLTStd"/>
              </a:rPr>
              <a:t>For example, if there is a 108 </a:t>
            </a:r>
            <a:r>
              <a:rPr lang="en" altLang="ja-JP" sz="1800" i="1" dirty="0">
                <a:effectLst/>
                <a:latin typeface="SabonLTStd"/>
              </a:rPr>
              <a:t>M</a:t>
            </a:r>
            <a:r>
              <a:rPr lang="en" altLang="ja-JP" sz="1800" dirty="0">
                <a:effectLst/>
                <a:latin typeface="MTSY"/>
              </a:rPr>
              <a:t>⊙ </a:t>
            </a:r>
            <a:r>
              <a:rPr lang="en" altLang="ja-JP" sz="1800" dirty="0">
                <a:effectLst/>
                <a:latin typeface="SabonLTStd"/>
              </a:rPr>
              <a:t>object (</a:t>
            </a:r>
            <a:r>
              <a:rPr lang="en" altLang="ja-JP" sz="1800" i="1" dirty="0" err="1">
                <a:effectLst/>
                <a:latin typeface="SabonLTStd"/>
              </a:rPr>
              <a:t>r</a:t>
            </a:r>
            <a:r>
              <a:rPr lang="en" altLang="ja-JP" sz="1800" dirty="0" err="1">
                <a:effectLst/>
                <a:latin typeface="SabonLTStd"/>
              </a:rPr>
              <a:t>max</a:t>
            </a:r>
            <a:r>
              <a:rPr lang="en" altLang="ja-JP" sz="1800" dirty="0">
                <a:effectLst/>
                <a:latin typeface="SabonLTStd"/>
              </a:rPr>
              <a:t> </a:t>
            </a:r>
            <a:r>
              <a:rPr lang="en" altLang="ja-JP" sz="1800" dirty="0">
                <a:effectLst/>
                <a:latin typeface="MTSY"/>
              </a:rPr>
              <a:t>∼ </a:t>
            </a:r>
            <a:r>
              <a:rPr lang="en" altLang="ja-JP" sz="1800" dirty="0">
                <a:effectLst/>
                <a:latin typeface="SabonLTStd"/>
              </a:rPr>
              <a:t>0</a:t>
            </a:r>
            <a:r>
              <a:rPr lang="en" altLang="ja-JP" sz="1800" dirty="0">
                <a:effectLst/>
                <a:latin typeface="RMTMI"/>
              </a:rPr>
              <a:t>.</a:t>
            </a:r>
            <a:r>
              <a:rPr lang="en" altLang="ja-JP" sz="1800" dirty="0">
                <a:effectLst/>
                <a:latin typeface="SabonLTStd"/>
              </a:rPr>
              <a:t>6 kpc from the </a:t>
            </a:r>
            <a:r>
              <a:rPr lang="en" altLang="ja-JP" sz="1800" i="1" dirty="0">
                <a:effectLst/>
                <a:latin typeface="SabonLTStd"/>
              </a:rPr>
              <a:t>c</a:t>
            </a:r>
            <a:r>
              <a:rPr lang="en" altLang="ja-JP" sz="1800" dirty="0">
                <a:effectLst/>
                <a:latin typeface="SabonLTStd"/>
              </a:rPr>
              <a:t>–</a:t>
            </a:r>
            <a:r>
              <a:rPr lang="en" altLang="ja-JP" sz="1800" i="1" dirty="0">
                <a:effectLst/>
                <a:latin typeface="SabonLTStd"/>
              </a:rPr>
              <a:t>M </a:t>
            </a:r>
            <a:r>
              <a:rPr lang="en" altLang="ja-JP" sz="1800" dirty="0">
                <a:effectLst/>
                <a:latin typeface="SabonLTStd"/>
              </a:rPr>
              <a:t>relation for MW-satellite-like halos; equation </a:t>
            </a:r>
            <a:r>
              <a:rPr lang="en" altLang="ja-JP" sz="1800" dirty="0">
                <a:solidFill>
                  <a:srgbClr val="0000FF"/>
                </a:solidFill>
                <a:effectLst/>
                <a:latin typeface="SabonLTStd"/>
              </a:rPr>
              <a:t>39</a:t>
            </a:r>
            <a:r>
              <a:rPr lang="en" altLang="ja-JP" sz="1800" dirty="0">
                <a:effectLst/>
                <a:latin typeface="SabonLTStd"/>
              </a:rPr>
              <a:t>), </a:t>
            </a:r>
            <a:r>
              <a:rPr lang="en" altLang="ja-JP" sz="1800" i="1" dirty="0" err="1">
                <a:effectLst/>
                <a:latin typeface="SabonLTStd"/>
              </a:rPr>
              <a:t>Xr</a:t>
            </a:r>
            <a:r>
              <a:rPr lang="en" altLang="ja-JP" sz="1800" dirty="0" err="1">
                <a:effectLst/>
                <a:latin typeface="SabonLTStd"/>
              </a:rPr>
              <a:t>max</a:t>
            </a:r>
            <a:r>
              <a:rPr lang="en" altLang="ja-JP" sz="1800" dirty="0">
                <a:effectLst/>
                <a:latin typeface="SabonLTStd"/>
              </a:rPr>
              <a:t> corresponds to 0</a:t>
            </a:r>
            <a:r>
              <a:rPr lang="en" altLang="ja-JP" sz="1800" dirty="0">
                <a:effectLst/>
                <a:latin typeface="RMTMI"/>
              </a:rPr>
              <a:t>.</a:t>
            </a:r>
            <a:r>
              <a:rPr lang="en" altLang="ja-JP" sz="1800" dirty="0">
                <a:effectLst/>
                <a:latin typeface="SabonLTStd"/>
              </a:rPr>
              <a:t>01 kpc for </a:t>
            </a:r>
            <a:r>
              <a:rPr lang="en" altLang="ja-JP" sz="1800" i="1" dirty="0">
                <a:effectLst/>
                <a:latin typeface="SabonLTStd"/>
              </a:rPr>
              <a:t>X </a:t>
            </a:r>
            <a:r>
              <a:rPr lang="en" altLang="ja-JP" sz="1800" dirty="0">
                <a:effectLst/>
                <a:latin typeface="MTSY"/>
              </a:rPr>
              <a:t>= </a:t>
            </a:r>
            <a:r>
              <a:rPr lang="en" altLang="ja-JP" sz="1800" dirty="0">
                <a:effectLst/>
                <a:latin typeface="SabonLTStd"/>
              </a:rPr>
              <a:t>0</a:t>
            </a:r>
            <a:r>
              <a:rPr lang="en" altLang="ja-JP" sz="1800" dirty="0">
                <a:effectLst/>
                <a:latin typeface="RMTMI"/>
              </a:rPr>
              <a:t>.</a:t>
            </a:r>
            <a:r>
              <a:rPr lang="en" altLang="ja-JP" sz="1800" dirty="0">
                <a:effectLst/>
                <a:latin typeface="SabonLTStd"/>
              </a:rPr>
              <a:t>021 (0</a:t>
            </a:r>
            <a:r>
              <a:rPr lang="en" altLang="ja-JP" sz="1800" dirty="0">
                <a:effectLst/>
                <a:latin typeface="RMTMI"/>
              </a:rPr>
              <a:t>.</a:t>
            </a:r>
            <a:r>
              <a:rPr lang="en" altLang="ja-JP" sz="1800" dirty="0">
                <a:effectLst/>
                <a:latin typeface="SabonLTStd"/>
              </a:rPr>
              <a:t>09 kpc for </a:t>
            </a:r>
            <a:r>
              <a:rPr lang="en" altLang="ja-JP" sz="1800" i="1" dirty="0">
                <a:effectLst/>
                <a:latin typeface="SabonLTStd"/>
              </a:rPr>
              <a:t>X </a:t>
            </a:r>
            <a:r>
              <a:rPr lang="en" altLang="ja-JP" sz="1800" dirty="0">
                <a:effectLst/>
                <a:latin typeface="MTSY"/>
              </a:rPr>
              <a:t>= </a:t>
            </a:r>
            <a:r>
              <a:rPr lang="en" altLang="ja-JP" sz="1800" dirty="0">
                <a:effectLst/>
                <a:latin typeface="SabonLTStd"/>
              </a:rPr>
              <a:t>0</a:t>
            </a:r>
            <a:r>
              <a:rPr lang="en" altLang="ja-JP" sz="1800" dirty="0">
                <a:effectLst/>
                <a:latin typeface="RMTMI"/>
              </a:rPr>
              <a:t>.</a:t>
            </a:r>
            <a:r>
              <a:rPr lang="en" altLang="ja-JP" sz="1800" dirty="0">
                <a:effectLst/>
                <a:latin typeface="SabonLTStd"/>
              </a:rPr>
              <a:t>15). To resolve 0</a:t>
            </a:r>
            <a:r>
              <a:rPr lang="en" altLang="ja-JP" sz="1800" dirty="0">
                <a:effectLst/>
                <a:latin typeface="RMTMI"/>
              </a:rPr>
              <a:t>.</a:t>
            </a:r>
            <a:r>
              <a:rPr lang="en" altLang="ja-JP" sz="1800" dirty="0">
                <a:effectLst/>
                <a:latin typeface="SabonLTStd"/>
              </a:rPr>
              <a:t>01 kpc (0</a:t>
            </a:r>
            <a:r>
              <a:rPr lang="en" altLang="ja-JP" sz="1800" dirty="0">
                <a:effectLst/>
                <a:latin typeface="RMTMI"/>
              </a:rPr>
              <a:t>.</a:t>
            </a:r>
            <a:r>
              <a:rPr lang="en" altLang="ja-JP" sz="1800" dirty="0">
                <a:effectLst/>
                <a:latin typeface="SabonLTStd"/>
              </a:rPr>
              <a:t>09 kpc) at a distance of 10 Mpc (local Universe), the required angular resolution is at least 0</a:t>
            </a:r>
            <a:r>
              <a:rPr lang="en" altLang="ja-JP" sz="1800" dirty="0">
                <a:effectLst/>
                <a:latin typeface="RMTMI"/>
              </a:rPr>
              <a:t>.</a:t>
            </a:r>
            <a:r>
              <a:rPr lang="en" altLang="ja-JP" sz="1800" dirty="0">
                <a:effectLst/>
                <a:latin typeface="MTSY"/>
              </a:rPr>
              <a:t>′′</a:t>
            </a:r>
            <a:r>
              <a:rPr lang="en" altLang="ja-JP" sz="1800" dirty="0">
                <a:effectLst/>
                <a:latin typeface="SabonLTStd"/>
              </a:rPr>
              <a:t>21 (1</a:t>
            </a:r>
            <a:r>
              <a:rPr lang="en" altLang="ja-JP" sz="1800" dirty="0">
                <a:effectLst/>
                <a:latin typeface="RMTMI"/>
              </a:rPr>
              <a:t>.</a:t>
            </a:r>
            <a:r>
              <a:rPr lang="en" altLang="ja-JP" sz="1800" dirty="0">
                <a:effectLst/>
                <a:latin typeface="MTSY"/>
              </a:rPr>
              <a:t>′′</a:t>
            </a:r>
            <a:r>
              <a:rPr lang="en" altLang="ja-JP" sz="1800" dirty="0">
                <a:effectLst/>
                <a:latin typeface="SabonLTStd"/>
              </a:rPr>
              <a:t>9). Bet- </a:t>
            </a:r>
            <a:r>
              <a:rPr lang="en" altLang="ja-JP" sz="1800" dirty="0" err="1">
                <a:effectLst/>
                <a:latin typeface="SabonLTStd"/>
              </a:rPr>
              <a:t>ter</a:t>
            </a:r>
            <a:r>
              <a:rPr lang="en" altLang="ja-JP" sz="1800" dirty="0">
                <a:effectLst/>
                <a:latin typeface="SabonLTStd"/>
              </a:rPr>
              <a:t> than angular resolution </a:t>
            </a:r>
            <a:r>
              <a:rPr lang="en" altLang="ja-JP" sz="1800" dirty="0">
                <a:effectLst/>
                <a:latin typeface="MTSY"/>
              </a:rPr>
              <a:t>∼ </a:t>
            </a:r>
            <a:r>
              <a:rPr lang="en" altLang="ja-JP" sz="1800" dirty="0">
                <a:effectLst/>
                <a:latin typeface="SabonLTStd"/>
              </a:rPr>
              <a:t>0</a:t>
            </a:r>
            <a:r>
              <a:rPr lang="en" altLang="ja-JP" sz="1800" dirty="0">
                <a:effectLst/>
                <a:latin typeface="RMTMI"/>
              </a:rPr>
              <a:t>.</a:t>
            </a:r>
            <a:r>
              <a:rPr lang="en" altLang="ja-JP" sz="1800" dirty="0">
                <a:effectLst/>
                <a:latin typeface="MTSY"/>
              </a:rPr>
              <a:t>′′ </a:t>
            </a:r>
            <a:r>
              <a:rPr lang="en" altLang="ja-JP" sz="1800" dirty="0">
                <a:effectLst/>
                <a:latin typeface="SabonLTStd"/>
              </a:rPr>
              <a:t>21 is expected to be </a:t>
            </a:r>
            <a:r>
              <a:rPr lang="en" altLang="ja-JP" sz="1800" dirty="0" err="1">
                <a:effectLst/>
                <a:latin typeface="SabonLTStd"/>
              </a:rPr>
              <a:t>achiev</a:t>
            </a:r>
            <a:r>
              <a:rPr lang="en" altLang="ja-JP" sz="1800" dirty="0">
                <a:effectLst/>
                <a:latin typeface="SabonLTStd"/>
              </a:rPr>
              <a:t>- able with the Atacama Large Millimeter/submillimeter Array (ALMA), and in the near future, the Next Generation Very Large Array (</a:t>
            </a:r>
            <a:r>
              <a:rPr lang="en" altLang="ja-JP" sz="1800" dirty="0" err="1">
                <a:effectLst/>
                <a:latin typeface="SabonLTStd"/>
              </a:rPr>
              <a:t>ngVLA</a:t>
            </a:r>
            <a:r>
              <a:rPr lang="en" altLang="ja-JP" sz="1800" dirty="0">
                <a:effectLst/>
                <a:latin typeface="SabonLTStd"/>
              </a:rPr>
              <a:t>), the Thirty Meter Telescope (TMT), and other telescopes. </a:t>
            </a:r>
            <a:endParaRPr lang="en"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9537F1F3-9666-4CCC-88EB-F2685F577512}" type="slidenum">
              <a:rPr kumimoji="1" lang="ja-JP" altLang="en-US" smtClean="0"/>
              <a:t>21</a:t>
            </a:fld>
            <a:endParaRPr kumimoji="1" lang="ja-JP" altLang="en-US"/>
          </a:p>
        </p:txBody>
      </p:sp>
    </p:spTree>
    <p:extLst>
      <p:ext uri="{BB962C8B-B14F-4D97-AF65-F5344CB8AC3E}">
        <p14:creationId xmlns:p14="http://schemas.microsoft.com/office/powerpoint/2010/main" val="2472124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510DE-673C-7C0B-4193-9AD0967CC07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4910A8E-A878-A585-6197-CE4FE885E98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67570A0-F716-727A-FB46-88D5CB334107}"/>
              </a:ext>
            </a:extLst>
          </p:cNvPr>
          <p:cNvSpPr>
            <a:spLocks noGrp="1"/>
          </p:cNvSpPr>
          <p:nvPr>
            <p:ph type="body" idx="1"/>
          </p:nvPr>
        </p:nvSpPr>
        <p:spPr/>
        <p:txBody>
          <a:bodyPr/>
          <a:lstStyle/>
          <a:p>
            <a:r>
              <a:rPr lang="en" altLang="ja-JP" b="0" i="0" u="none" strike="noStrike" dirty="0">
                <a:solidFill>
                  <a:srgbClr val="000000"/>
                </a:solidFill>
                <a:effectLst/>
                <a:latin typeface="Segoe UI Web (West European)"/>
              </a:rPr>
              <a:t>This calculation implicitly assumes that the cusp core transition occurs in two steps.</a:t>
            </a:r>
            <a:endParaRPr lang="en-US" altLang="ja-JP" sz="1200" dirty="0"/>
          </a:p>
          <a:p>
            <a:r>
              <a:rPr lang="en" altLang="ja-JP" b="0" i="0" u="none" strike="noStrike" dirty="0">
                <a:solidFill>
                  <a:srgbClr val="000000"/>
                </a:solidFill>
                <a:effectLst/>
                <a:latin typeface="Segoe UI Web (West European)"/>
              </a:rPr>
              <a:t>First, the halo loses mass with the density </a:t>
            </a:r>
            <a:r>
              <a:rPr lang="en-US" altLang="ja-JP" b="0" i="0" u="none" strike="noStrike" dirty="0">
                <a:solidFill>
                  <a:srgbClr val="000000"/>
                </a:solidFill>
                <a:effectLst/>
                <a:latin typeface="Segoe UI Web (West European)"/>
              </a:rPr>
              <a:t>profiles</a:t>
            </a:r>
            <a:r>
              <a:rPr lang="en" altLang="ja-JP" b="0" i="0" u="none" strike="noStrike" dirty="0">
                <a:solidFill>
                  <a:srgbClr val="000000"/>
                </a:solidFill>
                <a:effectLst/>
                <a:latin typeface="Segoe UI Web (West European)"/>
              </a:rPr>
              <a:t> as a cusp, and then the density profiles transform to a core</a:t>
            </a:r>
            <a:endParaRPr lang="en-US" altLang="ja-JP" sz="1200" dirty="0"/>
          </a:p>
          <a:p>
            <a:endParaRPr lang="en-US" altLang="ja-JP" sz="1200" dirty="0"/>
          </a:p>
          <a:p>
            <a:r>
              <a:rPr lang="ja-JP" altLang="en-US" sz="1200"/>
              <a:t>この計算は、暗に、カスプコア遷移が２段階に分かれて起こることを仮定しています</a:t>
            </a:r>
            <a:endParaRPr lang="en-US" altLang="ja-JP" sz="1200" dirty="0"/>
          </a:p>
          <a:p>
            <a:r>
              <a:rPr lang="ja-JP" altLang="en-US" sz="1200"/>
              <a:t>まず、ハローは密度分布がカスプのまま質量損失し、そのあとで密度分布がコアとして安定状態になる</a:t>
            </a:r>
            <a:endParaRPr lang="en-US" altLang="ja-JP" sz="1200" dirty="0"/>
          </a:p>
        </p:txBody>
      </p:sp>
      <p:sp>
        <p:nvSpPr>
          <p:cNvPr id="4" name="スライド番号プレースホルダー 3">
            <a:extLst>
              <a:ext uri="{FF2B5EF4-FFF2-40B4-BE49-F238E27FC236}">
                <a16:creationId xmlns:a16="http://schemas.microsoft.com/office/drawing/2014/main" id="{CB5981E6-529F-6F04-52D6-E8F51330E8F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37F1F3-9666-4CCC-88EB-F2685F57751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35807096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2F77C-4FD7-4CC1-0666-8A49CF1CC41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D23CB23-9043-C1D5-9B49-04928CD2FD34}"/>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a:extLst>
                  <a:ext uri="{FF2B5EF4-FFF2-40B4-BE49-F238E27FC236}">
                    <a16:creationId xmlns:a16="http://schemas.microsoft.com/office/drawing/2014/main" id="{9CB6BF73-EEF9-6758-EED9-4DFD1A6B83E4}"/>
                  </a:ext>
                </a:extLst>
              </p:cNvPr>
              <p:cNvSpPr>
                <a:spLocks noGrp="1"/>
              </p:cNvSpPr>
              <p:nvPr>
                <p:ph type="body" idx="1"/>
              </p:nvPr>
            </p:nvSpPr>
            <p:spPr/>
            <p:txBody>
              <a:bodyPr/>
              <a:lstStyle/>
              <a:p>
                <a14:m>
                  <m:oMath xmlns:m="http://schemas.openxmlformats.org/officeDocument/2006/math">
                    <m:r>
                      <a:rPr kumimoji="0" lang="en-US" altLang="ja-JP" sz="1200" b="0" i="1" smtClean="0">
                        <a:solidFill>
                          <a:srgbClr val="000000"/>
                        </a:solidFill>
                        <a:latin typeface="Cambria Math" panose="02040503050406030204" pitchFamily="18" charset="0"/>
                        <a:sym typeface="Lucida Grande"/>
                      </a:rPr>
                      <m:t>𝐵𝑒h𝑟𝑜𝑜𝑧𝑖</m:t>
                    </m:r>
                    <m:r>
                      <a:rPr kumimoji="0" lang="en-US" altLang="ja-JP" sz="1200" b="0" i="1" smtClean="0">
                        <a:solidFill>
                          <a:srgbClr val="000000"/>
                        </a:solidFill>
                        <a:latin typeface="Cambria Math" panose="02040503050406030204" pitchFamily="18" charset="0"/>
                        <a:sym typeface="Lucida Grande"/>
                      </a:rPr>
                      <m:t> </m:t>
                    </m:r>
                    <m:r>
                      <a:rPr kumimoji="0" lang="ja-JP" altLang="en-US" sz="1200" b="0" i="1" smtClean="0">
                        <a:solidFill>
                          <a:srgbClr val="000000"/>
                        </a:solidFill>
                        <a:latin typeface="Cambria Math" panose="02040503050406030204" pitchFamily="18" charset="0"/>
                        <a:sym typeface="Lucida Grande"/>
                      </a:rPr>
                      <m:t>の</m:t>
                    </m:r>
                    <m:f>
                      <m:fPr>
                        <m:type m:val="lin"/>
                        <m:ctrlPr>
                          <a:rPr kumimoji="0" lang="en-US" altLang="ja-JP" sz="1200" i="1" smtClean="0">
                            <a:solidFill>
                              <a:srgbClr val="000000"/>
                            </a:solidFill>
                            <a:latin typeface="Cambria Math" panose="02040503050406030204" pitchFamily="18" charset="0"/>
                            <a:sym typeface="Lucida Grande"/>
                          </a:rPr>
                        </m:ctrlPr>
                      </m:fPr>
                      <m:num>
                        <m:sSub>
                          <m:sSubPr>
                            <m:ctrlPr>
                              <a:rPr kumimoji="0" lang="en-US" altLang="ja-JP" sz="1200" i="1">
                                <a:solidFill>
                                  <a:srgbClr val="000000"/>
                                </a:solidFill>
                                <a:latin typeface="Cambria Math" panose="02040503050406030204" pitchFamily="18" charset="0"/>
                                <a:sym typeface="Lucida Grande"/>
                              </a:rPr>
                            </m:ctrlPr>
                          </m:sSubPr>
                          <m:e>
                            <m:r>
                              <a:rPr kumimoji="0" lang="en-US" altLang="ja-JP" sz="1200" i="1">
                                <a:solidFill>
                                  <a:srgbClr val="000000"/>
                                </a:solidFill>
                                <a:latin typeface="Cambria Math" panose="02040503050406030204" pitchFamily="18" charset="0"/>
                                <a:sym typeface="Lucida Grande"/>
                              </a:rPr>
                              <m:t>𝑀</m:t>
                            </m:r>
                          </m:e>
                          <m:sub>
                            <m:r>
                              <a:rPr lang="en-US" altLang="ja-JP" sz="1200" i="1">
                                <a:solidFill>
                                  <a:prstClr val="black"/>
                                </a:solidFill>
                                <a:latin typeface="Cambria Math" panose="02040503050406030204" pitchFamily="18" charset="0"/>
                                <a:ea typeface="Cambria Math" panose="02040503050406030204" pitchFamily="18" charset="0"/>
                              </a:rPr>
                              <m:t>∗,</m:t>
                            </m:r>
                            <m:r>
                              <a:rPr lang="en-US" altLang="ja-JP" sz="1200" i="1">
                                <a:solidFill>
                                  <a:prstClr val="black"/>
                                </a:solidFill>
                                <a:latin typeface="Cambria Math" panose="02040503050406030204" pitchFamily="18" charset="0"/>
                                <a:ea typeface="Cambria Math" panose="02040503050406030204" pitchFamily="18" charset="0"/>
                              </a:rPr>
                              <m:t>𝑐𝑟𝑖𝑡</m:t>
                            </m:r>
                          </m:sub>
                        </m:sSub>
                      </m:num>
                      <m:den>
                        <m:sSub>
                          <m:sSubPr>
                            <m:ctrlPr>
                              <a:rPr kumimoji="0" lang="en-US" altLang="ja-JP" sz="1200" i="1">
                                <a:solidFill>
                                  <a:srgbClr val="000000"/>
                                </a:solidFill>
                                <a:latin typeface="Cambria Math" panose="02040503050406030204" pitchFamily="18" charset="0"/>
                                <a:sym typeface="Lucida Grande"/>
                              </a:rPr>
                            </m:ctrlPr>
                          </m:sSubPr>
                          <m:e>
                            <m:r>
                              <a:rPr kumimoji="0" lang="en-US" altLang="ja-JP" sz="1200" i="1">
                                <a:solidFill>
                                  <a:srgbClr val="000000"/>
                                </a:solidFill>
                                <a:latin typeface="Cambria Math" panose="02040503050406030204" pitchFamily="18" charset="0"/>
                                <a:sym typeface="Lucida Grande"/>
                              </a:rPr>
                              <m:t>𝑀</m:t>
                            </m:r>
                          </m:e>
                          <m:sub>
                            <m:r>
                              <a:rPr kumimoji="0" lang="en-US" altLang="ja-JP" sz="1200" i="1">
                                <a:solidFill>
                                  <a:srgbClr val="000000"/>
                                </a:solidFill>
                                <a:latin typeface="Cambria Math" panose="02040503050406030204" pitchFamily="18" charset="0"/>
                                <a:sym typeface="Lucida Grande"/>
                              </a:rPr>
                              <m:t>200</m:t>
                            </m:r>
                          </m:sub>
                        </m:sSub>
                      </m:den>
                    </m:f>
                  </m:oMath>
                </a14:m>
                <a:r>
                  <a:rPr kumimoji="1" lang="ja-JP" altLang="en-US" dirty="0"/>
                  <a:t> </a:t>
                </a:r>
                <a:r>
                  <a:rPr kumimoji="1" lang="en-US" altLang="ja-JP" dirty="0"/>
                  <a:t>-</a:t>
                </a:r>
                <a14:m>
                  <m:oMath xmlns:m="http://schemas.openxmlformats.org/officeDocument/2006/math">
                    <m:r>
                      <a:rPr kumimoji="0" lang="en-US" altLang="ja-JP" sz="1200" b="0" i="0" smtClean="0">
                        <a:solidFill>
                          <a:srgbClr val="000000"/>
                        </a:solidFill>
                        <a:latin typeface="Cambria Math" panose="02040503050406030204" pitchFamily="18" charset="0"/>
                        <a:sym typeface="Lucida Grande"/>
                      </a:rPr>
                      <m:t> </m:t>
                    </m:r>
                    <m:sSub>
                      <m:sSubPr>
                        <m:ctrlPr>
                          <a:rPr kumimoji="0" lang="en-US" altLang="ja-JP" sz="1200" i="1" smtClean="0">
                            <a:solidFill>
                              <a:srgbClr val="000000"/>
                            </a:solidFill>
                            <a:latin typeface="Cambria Math" panose="02040503050406030204" pitchFamily="18" charset="0"/>
                            <a:sym typeface="Lucida Grande"/>
                          </a:rPr>
                        </m:ctrlPr>
                      </m:sSubPr>
                      <m:e>
                        <m:r>
                          <a:rPr kumimoji="0" lang="en-US" altLang="ja-JP" sz="1200" i="1">
                            <a:solidFill>
                              <a:srgbClr val="000000"/>
                            </a:solidFill>
                            <a:latin typeface="Cambria Math" panose="02040503050406030204" pitchFamily="18" charset="0"/>
                            <a:sym typeface="Lucida Grande"/>
                          </a:rPr>
                          <m:t>𝑀</m:t>
                        </m:r>
                      </m:e>
                      <m:sub>
                        <m:r>
                          <a:rPr kumimoji="0" lang="en-US" altLang="ja-JP" sz="1200" i="1">
                            <a:solidFill>
                              <a:srgbClr val="000000"/>
                            </a:solidFill>
                            <a:latin typeface="Cambria Math" panose="02040503050406030204" pitchFamily="18" charset="0"/>
                            <a:sym typeface="Lucida Grande"/>
                          </a:rPr>
                          <m:t>200</m:t>
                        </m:r>
                      </m:sub>
                    </m:sSub>
                  </m:oMath>
                </a14:m>
                <a:r>
                  <a:rPr kumimoji="1" lang="ja-JP" altLang="en-US" dirty="0"/>
                  <a:t>のグラフもいれる</a:t>
                </a:r>
                <a:endParaRPr kumimoji="1" lang="en-US" altLang="ja-JP" dirty="0"/>
              </a:p>
              <a:p>
                <a:endParaRPr kumimoji="1" lang="en-US" altLang="ja-JP" dirty="0"/>
              </a:p>
              <a:p>
                <a:endParaRPr kumimoji="1" lang="ja-JP" altLang="en-US" dirty="0"/>
              </a:p>
            </p:txBody>
          </p:sp>
        </mc:Choice>
        <mc:Fallback xmlns="">
          <p:sp>
            <p:nvSpPr>
              <p:cNvPr id="3" name="ノート プレースホルダー 2">
                <a:extLst>
                  <a:ext uri="{FF2B5EF4-FFF2-40B4-BE49-F238E27FC236}">
                    <a16:creationId xmlns:a16="http://schemas.microsoft.com/office/drawing/2014/main" id="{9CB6BF73-EEF9-6758-EED9-4DFD1A6B83E4}"/>
                  </a:ext>
                </a:extLst>
              </p:cNvPr>
              <p:cNvSpPr>
                <a:spLocks noGrp="1"/>
              </p:cNvSpPr>
              <p:nvPr>
                <p:ph type="body" idx="1"/>
              </p:nvPr>
            </p:nvSpPr>
            <p:spPr/>
            <p:txBody>
              <a:bodyPr/>
              <a:lstStyle/>
              <a:p>
                <a:r>
                  <a:rPr kumimoji="0" lang="en-US" altLang="ja-JP" sz="1200" b="0" i="0">
                    <a:solidFill>
                      <a:srgbClr val="000000"/>
                    </a:solidFill>
                    <a:latin typeface="Cambria Math" panose="02040503050406030204" pitchFamily="18" charset="0"/>
                    <a:sym typeface="Lucida Grande"/>
                  </a:rPr>
                  <a:t>𝐵𝑒ℎ𝑟𝑜𝑜𝑧𝑖 </a:t>
                </a:r>
                <a:r>
                  <a:rPr kumimoji="0" lang="ja-JP" altLang="en-US" sz="1200" b="0" i="0">
                    <a:solidFill>
                      <a:srgbClr val="000000"/>
                    </a:solidFill>
                    <a:latin typeface="Cambria Math" panose="02040503050406030204" pitchFamily="18" charset="0"/>
                    <a:sym typeface="Lucida Grande"/>
                  </a:rPr>
                  <a:t>の</a:t>
                </a:r>
                <a:r>
                  <a:rPr kumimoji="0" lang="en-US" altLang="ja-JP" sz="1200" i="0">
                    <a:solidFill>
                      <a:srgbClr val="000000"/>
                    </a:solidFill>
                    <a:latin typeface="Cambria Math" panose="02040503050406030204" pitchFamily="18" charset="0"/>
                    <a:sym typeface="Lucida Grande"/>
                  </a:rPr>
                  <a:t> 𝑀_(</a:t>
                </a:r>
                <a:r>
                  <a:rPr lang="en-US" altLang="ja-JP" sz="1200" i="0">
                    <a:solidFill>
                      <a:prstClr val="black"/>
                    </a:solidFill>
                    <a:latin typeface="Cambria Math" panose="02040503050406030204" pitchFamily="18" charset="0"/>
                    <a:ea typeface="Cambria Math" panose="02040503050406030204" pitchFamily="18" charset="0"/>
                  </a:rPr>
                  <a:t>∗,𝑐𝑟𝑖𝑡</a:t>
                </a:r>
                <a:r>
                  <a:rPr kumimoji="0" lang="en-US" altLang="ja-JP" sz="1200" i="0">
                    <a:solidFill>
                      <a:srgbClr val="000000"/>
                    </a:solidFill>
                    <a:latin typeface="Cambria Math" panose="02040503050406030204" pitchFamily="18" charset="0"/>
                    <a:ea typeface="Cambria Math" panose="02040503050406030204" pitchFamily="18" charset="0"/>
                    <a:sym typeface="Lucida Grande"/>
                  </a:rPr>
                  <a:t>)∕</a:t>
                </a:r>
                <a:r>
                  <a:rPr kumimoji="0" lang="en-US" altLang="ja-JP" sz="1200" i="0">
                    <a:solidFill>
                      <a:srgbClr val="000000"/>
                    </a:solidFill>
                    <a:latin typeface="Cambria Math" panose="02040503050406030204" pitchFamily="18" charset="0"/>
                    <a:sym typeface="Lucida Grande"/>
                  </a:rPr>
                  <a:t>𝑀_200 </a:t>
                </a:r>
                <a:r>
                  <a:rPr kumimoji="1" lang="ja-JP" altLang="en-US" dirty="0"/>
                  <a:t> </a:t>
                </a:r>
                <a:r>
                  <a:rPr kumimoji="1" lang="en-US" altLang="ja-JP" dirty="0"/>
                  <a:t>-</a:t>
                </a:r>
                <a:r>
                  <a:rPr kumimoji="0" lang="en-US" altLang="ja-JP" sz="1200" b="0" i="0">
                    <a:solidFill>
                      <a:srgbClr val="000000"/>
                    </a:solidFill>
                    <a:latin typeface="Cambria Math" panose="02040503050406030204" pitchFamily="18" charset="0"/>
                    <a:sym typeface="Lucida Grande"/>
                  </a:rPr>
                  <a:t> </a:t>
                </a:r>
                <a:r>
                  <a:rPr kumimoji="0" lang="en-US" altLang="ja-JP" sz="1200" i="0">
                    <a:solidFill>
                      <a:srgbClr val="000000"/>
                    </a:solidFill>
                    <a:latin typeface="Cambria Math" panose="02040503050406030204" pitchFamily="18" charset="0"/>
                    <a:sym typeface="Lucida Grande"/>
                  </a:rPr>
                  <a:t>𝑀_200</a:t>
                </a:r>
                <a:r>
                  <a:rPr kumimoji="1" lang="ja-JP" altLang="en-US" dirty="0"/>
                  <a:t>のグラフもいれる</a:t>
                </a:r>
                <a:endParaRPr kumimoji="1" lang="en-US" altLang="ja-JP" dirty="0"/>
              </a:p>
              <a:p>
                <a:endParaRPr kumimoji="1" lang="en-US" altLang="ja-JP" dirty="0"/>
              </a:p>
              <a:p>
                <a:endParaRPr kumimoji="1" lang="ja-JP" altLang="en-US" dirty="0"/>
              </a:p>
            </p:txBody>
          </p:sp>
        </mc:Fallback>
      </mc:AlternateContent>
      <p:sp>
        <p:nvSpPr>
          <p:cNvPr id="4" name="スライド番号プレースホルダー 3">
            <a:extLst>
              <a:ext uri="{FF2B5EF4-FFF2-40B4-BE49-F238E27FC236}">
                <a16:creationId xmlns:a16="http://schemas.microsoft.com/office/drawing/2014/main" id="{F1A87D42-0CCD-1D07-FC56-A1C940DD611F}"/>
              </a:ext>
            </a:extLst>
          </p:cNvPr>
          <p:cNvSpPr>
            <a:spLocks noGrp="1"/>
          </p:cNvSpPr>
          <p:nvPr>
            <p:ph type="sldNum" sz="quarter" idx="5"/>
          </p:nvPr>
        </p:nvSpPr>
        <p:spPr/>
        <p:txBody>
          <a:bodyPr/>
          <a:lstStyle/>
          <a:p>
            <a:fld id="{9537F1F3-9666-4CCC-88EB-F2685F577512}" type="slidenum">
              <a:rPr kumimoji="1" lang="ja-JP" altLang="en-US" smtClean="0"/>
              <a:t>23</a:t>
            </a:fld>
            <a:endParaRPr kumimoji="1" lang="ja-JP" altLang="en-US"/>
          </a:p>
        </p:txBody>
      </p:sp>
    </p:spTree>
    <p:extLst>
      <p:ext uri="{BB962C8B-B14F-4D97-AF65-F5344CB8AC3E}">
        <p14:creationId xmlns:p14="http://schemas.microsoft.com/office/powerpoint/2010/main" val="21696874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r>
                  <a:rPr kumimoji="1" lang="ja-JP" altLang="en-US" dirty="0"/>
                  <a:t>楕円銀河</a:t>
                </a:r>
                <a:r>
                  <a:rPr kumimoji="1" lang="en-US" altLang="ja-JP" dirty="0"/>
                  <a:t>(</a:t>
                </a:r>
                <a:r>
                  <a:rPr kumimoji="1" lang="en-US" altLang="ja-JP" dirty="0" err="1"/>
                  <a:t>dSph</a:t>
                </a:r>
                <a:r>
                  <a:rPr kumimoji="1" lang="en-US" altLang="ja-JP" dirty="0"/>
                  <a:t>)</a:t>
                </a:r>
                <a:r>
                  <a:rPr kumimoji="1" lang="ja-JP" altLang="en-US" dirty="0"/>
                  <a:t>とかの</a:t>
                </a:r>
                <a:r>
                  <a:rPr kumimoji="1" lang="en-US" altLang="ja-JP" dirty="0"/>
                  <a:t>Vmax</a:t>
                </a:r>
                <a:r>
                  <a:rPr kumimoji="1" lang="ja-JP" altLang="en-US" dirty="0"/>
                  <a:t>は、回転速度とかない</a:t>
                </a:r>
                <a:r>
                  <a:rPr kumimoji="1" lang="en-US" altLang="ja-JP" dirty="0"/>
                  <a:t>(</a:t>
                </a:r>
                <a:r>
                  <a:rPr kumimoji="1" lang="ja-JP" altLang="en-US" dirty="0"/>
                  <a:t>回転はしてるけど渦巻銀河ほど回転方向が支配的でないので、速度分散として観測される</a:t>
                </a:r>
                <a:r>
                  <a:rPr kumimoji="1" lang="en-US" altLang="ja-JP" dirty="0"/>
                  <a:t>)</a:t>
                </a:r>
                <a:r>
                  <a:rPr kumimoji="1" lang="ja-JP" altLang="en-US" dirty="0"/>
                  <a:t>ので、質量分布から得られた</a:t>
                </a:r>
                <a14:m>
                  <m:oMath xmlns:m="http://schemas.openxmlformats.org/officeDocument/2006/math">
                    <m:sSub>
                      <m:sSubPr>
                        <m:ctrlPr>
                          <a:rPr kumimoji="0" lang="en-US" altLang="ja-JP" i="1" smtClean="0">
                            <a:solidFill>
                              <a:srgbClr val="000000"/>
                            </a:solidFill>
                            <a:latin typeface="Cambria Math" panose="02040503050406030204" pitchFamily="18" charset="0"/>
                            <a:sym typeface="Lucida Grande"/>
                          </a:rPr>
                        </m:ctrlPr>
                      </m:sSubPr>
                      <m:e>
                        <m:r>
                          <a:rPr kumimoji="0" lang="en-US" altLang="ja-JP" i="1">
                            <a:solidFill>
                              <a:srgbClr val="000000"/>
                            </a:solidFill>
                            <a:latin typeface="Cambria Math" panose="02040503050406030204" pitchFamily="18" charset="0"/>
                            <a:sym typeface="Lucida Grande"/>
                          </a:rPr>
                          <m:t>𝑀</m:t>
                        </m:r>
                      </m:e>
                      <m:sub>
                        <m:r>
                          <a:rPr kumimoji="0" lang="en-US" altLang="ja-JP" i="1">
                            <a:solidFill>
                              <a:srgbClr val="000000"/>
                            </a:solidFill>
                            <a:latin typeface="Cambria Math" panose="02040503050406030204" pitchFamily="18" charset="0"/>
                            <a:sym typeface="Lucida Grande"/>
                          </a:rPr>
                          <m:t>200</m:t>
                        </m:r>
                      </m:sub>
                    </m:sSub>
                  </m:oMath>
                </a14:m>
                <a:r>
                  <a:rPr kumimoji="1" lang="ja-JP" altLang="en-US" dirty="0"/>
                  <a:t>とか</a:t>
                </a:r>
                <a14:m>
                  <m:oMath xmlns:m="http://schemas.openxmlformats.org/officeDocument/2006/math">
                    <m:sSub>
                      <m:sSubPr>
                        <m:ctrlPr>
                          <a:rPr kumimoji="0" lang="en-US" altLang="ja-JP" i="1" smtClean="0">
                            <a:solidFill>
                              <a:srgbClr val="000000"/>
                            </a:solidFill>
                            <a:latin typeface="Cambria Math" panose="02040503050406030204" pitchFamily="18" charset="0"/>
                            <a:sym typeface="Lucida Grande"/>
                          </a:rPr>
                        </m:ctrlPr>
                      </m:sSubPr>
                      <m:e>
                        <m:r>
                          <a:rPr kumimoji="0" lang="en-US" altLang="ja-JP" b="0" i="1" smtClean="0">
                            <a:solidFill>
                              <a:srgbClr val="000000"/>
                            </a:solidFill>
                            <a:latin typeface="Cambria Math" panose="02040503050406030204" pitchFamily="18" charset="0"/>
                            <a:sym typeface="Lucida Grande"/>
                          </a:rPr>
                          <m:t>𝑟</m:t>
                        </m:r>
                      </m:e>
                      <m:sub>
                        <m:r>
                          <a:rPr kumimoji="0" lang="en-US" altLang="ja-JP" i="1">
                            <a:solidFill>
                              <a:srgbClr val="000000"/>
                            </a:solidFill>
                            <a:latin typeface="Cambria Math" panose="02040503050406030204" pitchFamily="18" charset="0"/>
                            <a:sym typeface="Lucida Grande"/>
                          </a:rPr>
                          <m:t>200</m:t>
                        </m:r>
                      </m:sub>
                    </m:sSub>
                  </m:oMath>
                </a14:m>
                <a:r>
                  <a:rPr kumimoji="1" lang="ja-JP" altLang="en-US" dirty="0"/>
                  <a:t>で表される</a:t>
                </a:r>
                <a14:m>
                  <m:oMath xmlns:m="http://schemas.openxmlformats.org/officeDocument/2006/math">
                    <m:sSub>
                      <m:sSubPr>
                        <m:ctrlPr>
                          <a:rPr kumimoji="0" lang="en-US" altLang="ja-JP" sz="1200" i="1" smtClean="0">
                            <a:solidFill>
                              <a:srgbClr val="000000"/>
                            </a:solidFill>
                            <a:latin typeface="Cambria Math" panose="02040503050406030204" pitchFamily="18" charset="0"/>
                            <a:sym typeface="Lucida Grande"/>
                          </a:rPr>
                        </m:ctrlPr>
                      </m:sSubPr>
                      <m:e>
                        <m:r>
                          <a:rPr kumimoji="0" lang="en-US" altLang="ja-JP" sz="1200" b="0" i="1" smtClean="0">
                            <a:solidFill>
                              <a:srgbClr val="000000"/>
                            </a:solidFill>
                            <a:latin typeface="Cambria Math" panose="02040503050406030204" pitchFamily="18" charset="0"/>
                            <a:sym typeface="Lucida Grande"/>
                          </a:rPr>
                          <m:t>𝑉</m:t>
                        </m:r>
                      </m:e>
                      <m:sub>
                        <m:r>
                          <a:rPr kumimoji="0" lang="en-US" altLang="ja-JP" sz="1200" b="0" i="1" smtClean="0">
                            <a:solidFill>
                              <a:srgbClr val="000000"/>
                            </a:solidFill>
                            <a:latin typeface="Cambria Math" panose="02040503050406030204" pitchFamily="18" charset="0"/>
                            <a:sym typeface="Lucida Grande"/>
                          </a:rPr>
                          <m:t>𝑚𝑎𝑥</m:t>
                        </m:r>
                      </m:sub>
                    </m:sSub>
                    <m:r>
                      <a:rPr kumimoji="0" lang="en-US" altLang="ja-JP" sz="1200" b="0" i="0" smtClean="0">
                        <a:solidFill>
                          <a:srgbClr val="000000"/>
                        </a:solidFill>
                        <a:latin typeface="Cambria Math" panose="02040503050406030204" pitchFamily="18" charset="0"/>
                        <a:sym typeface="Lucida Grande"/>
                      </a:rPr>
                      <m:t>=</m:t>
                    </m:r>
                    <m:rad>
                      <m:radPr>
                        <m:degHide m:val="on"/>
                        <m:ctrlPr>
                          <a:rPr kumimoji="0" lang="en-US" altLang="ja-JP" sz="1200" b="0" i="1" smtClean="0">
                            <a:solidFill>
                              <a:srgbClr val="000000"/>
                            </a:solidFill>
                            <a:latin typeface="Cambria Math" panose="02040503050406030204" pitchFamily="18" charset="0"/>
                            <a:sym typeface="Lucida Grande"/>
                          </a:rPr>
                        </m:ctrlPr>
                      </m:radPr>
                      <m:deg/>
                      <m:e>
                        <m:f>
                          <m:fPr>
                            <m:ctrlPr>
                              <a:rPr kumimoji="0" lang="en-US" altLang="ja-JP" sz="1200" b="0" i="1" smtClean="0">
                                <a:solidFill>
                                  <a:srgbClr val="000000"/>
                                </a:solidFill>
                                <a:latin typeface="Cambria Math" panose="02040503050406030204" pitchFamily="18" charset="0"/>
                                <a:sym typeface="Lucida Grande"/>
                              </a:rPr>
                            </m:ctrlPr>
                          </m:fPr>
                          <m:num>
                            <m:r>
                              <a:rPr kumimoji="0" lang="en-US" altLang="ja-JP" sz="1200" b="0" i="1" smtClean="0">
                                <a:solidFill>
                                  <a:srgbClr val="000000"/>
                                </a:solidFill>
                                <a:latin typeface="Cambria Math" panose="02040503050406030204" pitchFamily="18" charset="0"/>
                                <a:sym typeface="Lucida Grande"/>
                              </a:rPr>
                              <m:t>𝐺𝑀</m:t>
                            </m:r>
                            <m:r>
                              <a:rPr kumimoji="0" lang="en-US" altLang="ja-JP" sz="1200" b="0" i="1" smtClean="0">
                                <a:solidFill>
                                  <a:srgbClr val="000000"/>
                                </a:solidFill>
                                <a:latin typeface="Cambria Math" panose="02040503050406030204" pitchFamily="18" charset="0"/>
                                <a:sym typeface="Lucida Grande"/>
                              </a:rPr>
                              <m:t>(</m:t>
                            </m:r>
                            <m:sSub>
                              <m:sSubPr>
                                <m:ctrlPr>
                                  <a:rPr kumimoji="0" lang="en-US" altLang="ja-JP" sz="1200" i="1">
                                    <a:solidFill>
                                      <a:srgbClr val="000000"/>
                                    </a:solidFill>
                                    <a:latin typeface="Cambria Math" panose="02040503050406030204" pitchFamily="18" charset="0"/>
                                    <a:sym typeface="Lucida Grande"/>
                                  </a:rPr>
                                </m:ctrlPr>
                              </m:sSubPr>
                              <m:e>
                                <m:r>
                                  <a:rPr kumimoji="0" lang="en-US" altLang="ja-JP" sz="1200" b="0" i="1" smtClean="0">
                                    <a:solidFill>
                                      <a:srgbClr val="000000"/>
                                    </a:solidFill>
                                    <a:latin typeface="Cambria Math" panose="02040503050406030204" pitchFamily="18" charset="0"/>
                                    <a:sym typeface="Lucida Grande"/>
                                  </a:rPr>
                                  <m:t>𝑟</m:t>
                                </m:r>
                              </m:e>
                              <m:sub>
                                <m:r>
                                  <a:rPr kumimoji="0" lang="en-US" altLang="ja-JP" sz="1200" b="0" i="1" smtClean="0">
                                    <a:solidFill>
                                      <a:srgbClr val="000000"/>
                                    </a:solidFill>
                                    <a:latin typeface="Cambria Math" panose="02040503050406030204" pitchFamily="18" charset="0"/>
                                    <a:sym typeface="Lucida Grande"/>
                                  </a:rPr>
                                  <m:t>𝑚𝑎𝑥</m:t>
                                </m:r>
                              </m:sub>
                            </m:sSub>
                            <m:r>
                              <a:rPr kumimoji="0" lang="en-US" altLang="ja-JP" sz="1200" b="0" i="1" smtClean="0">
                                <a:solidFill>
                                  <a:srgbClr val="000000"/>
                                </a:solidFill>
                                <a:latin typeface="Cambria Math" panose="02040503050406030204" pitchFamily="18" charset="0"/>
                                <a:sym typeface="Lucida Grande"/>
                              </a:rPr>
                              <m:t>)</m:t>
                            </m:r>
                          </m:num>
                          <m:den>
                            <m:sSub>
                              <m:sSubPr>
                                <m:ctrlPr>
                                  <a:rPr kumimoji="0" lang="en-US" altLang="ja-JP" sz="1200" i="1">
                                    <a:solidFill>
                                      <a:srgbClr val="000000"/>
                                    </a:solidFill>
                                    <a:latin typeface="Cambria Math" panose="02040503050406030204" pitchFamily="18" charset="0"/>
                                    <a:sym typeface="Lucida Grande"/>
                                  </a:rPr>
                                </m:ctrlPr>
                              </m:sSubPr>
                              <m:e>
                                <m:r>
                                  <a:rPr kumimoji="0" lang="en-US" altLang="ja-JP" sz="1200" b="0" i="1" smtClean="0">
                                    <a:solidFill>
                                      <a:srgbClr val="000000"/>
                                    </a:solidFill>
                                    <a:latin typeface="Cambria Math" panose="02040503050406030204" pitchFamily="18" charset="0"/>
                                    <a:sym typeface="Lucida Grande"/>
                                  </a:rPr>
                                  <m:t>𝑟</m:t>
                                </m:r>
                              </m:e>
                              <m:sub>
                                <m:r>
                                  <a:rPr kumimoji="0" lang="en-US" altLang="ja-JP" sz="1200" b="0" i="1" smtClean="0">
                                    <a:solidFill>
                                      <a:srgbClr val="000000"/>
                                    </a:solidFill>
                                    <a:latin typeface="Cambria Math" panose="02040503050406030204" pitchFamily="18" charset="0"/>
                                    <a:sym typeface="Lucida Grande"/>
                                  </a:rPr>
                                  <m:t>𝑚𝑎𝑥</m:t>
                                </m:r>
                              </m:sub>
                            </m:sSub>
                          </m:den>
                        </m:f>
                      </m:e>
                    </m:rad>
                  </m:oMath>
                </a14:m>
                <a:r>
                  <a:rPr kumimoji="1" lang="ja-JP" altLang="en-US" dirty="0"/>
                  <a:t>　とかの式から求めたものが</a:t>
                </a:r>
                <a:r>
                  <a:rPr kumimoji="1" lang="en-US" altLang="ja-JP" dirty="0"/>
                  <a:t>circular </a:t>
                </a:r>
                <a:r>
                  <a:rPr kumimoji="1" lang="en-US" altLang="ja-JP" dirty="0" err="1"/>
                  <a:t>velosity</a:t>
                </a:r>
                <a:endParaRPr kumimoji="1" lang="en-US" altLang="ja-JP" dirty="0"/>
              </a:p>
              <a:p>
                <a:endParaRPr kumimoji="1" lang="en-US" altLang="ja-JP" dirty="0"/>
              </a:p>
              <a:p>
                <a:r>
                  <a:rPr kumimoji="1" lang="en-US" altLang="ja-JP" dirty="0" err="1"/>
                  <a:t>Ufd</a:t>
                </a:r>
                <a:r>
                  <a:rPr kumimoji="1" lang="ja-JP" altLang="en-US"/>
                  <a:t>：観測で得られた速度分散から</a:t>
                </a:r>
                <a:r>
                  <a:rPr kumimoji="1" lang="en-US" altLang="ja-JP" dirty="0"/>
                  <a:t>profile</a:t>
                </a:r>
                <a:r>
                  <a:rPr kumimoji="1" lang="ja-JP" altLang="en-US"/>
                  <a:t>を求めた</a:t>
                </a:r>
                <a:endParaRPr kumimoji="1" lang="en-US" altLang="ja-JP" dirty="0"/>
              </a:p>
              <a:p>
                <a:r>
                  <a:rPr lang="en" altLang="ja-JP" b="0" i="0" u="none" strike="noStrike" dirty="0">
                    <a:solidFill>
                      <a:srgbClr val="000000"/>
                    </a:solidFill>
                    <a:effectLst/>
                    <a:latin typeface="Segoe UI Web (West European)"/>
                  </a:rPr>
                  <a:t>The profile was obtained from the velocity dispersion obtained by observation</a:t>
                </a:r>
                <a:endParaRPr kumimoji="1" lang="ja-JP" altLang="en-US" dirty="0"/>
              </a:p>
            </p:txBody>
          </p:sp>
        </mc:Choice>
        <mc:Fallback xmlns="">
          <p:sp>
            <p:nvSpPr>
              <p:cNvPr id="3" name="ノート プレースホルダー 2"/>
              <p:cNvSpPr>
                <a:spLocks noGrp="1"/>
              </p:cNvSpPr>
              <p:nvPr>
                <p:ph type="body" idx="1"/>
              </p:nvPr>
            </p:nvSpPr>
            <p:spPr/>
            <p:txBody>
              <a:bodyPr/>
              <a:lstStyle/>
              <a:p>
                <a:r>
                  <a:rPr kumimoji="1" lang="ja-JP" altLang="en-US" dirty="0"/>
                  <a:t>楕円銀河</a:t>
                </a:r>
                <a:r>
                  <a:rPr kumimoji="1" lang="en-US" altLang="ja-JP" dirty="0"/>
                  <a:t>(</a:t>
                </a:r>
                <a:r>
                  <a:rPr kumimoji="1" lang="en-US" altLang="ja-JP" dirty="0" err="1"/>
                  <a:t>dSph</a:t>
                </a:r>
                <a:r>
                  <a:rPr kumimoji="1" lang="en-US" altLang="ja-JP" dirty="0"/>
                  <a:t>)</a:t>
                </a:r>
                <a:r>
                  <a:rPr kumimoji="1" lang="ja-JP" altLang="en-US" dirty="0"/>
                  <a:t>とかの</a:t>
                </a:r>
                <a:r>
                  <a:rPr kumimoji="1" lang="en-US" altLang="ja-JP" dirty="0"/>
                  <a:t>Vmax</a:t>
                </a:r>
                <a:r>
                  <a:rPr kumimoji="1" lang="ja-JP" altLang="en-US" dirty="0"/>
                  <a:t>は、回転速度とかない</a:t>
                </a:r>
                <a:r>
                  <a:rPr kumimoji="1" lang="en-US" altLang="ja-JP" dirty="0"/>
                  <a:t>(</a:t>
                </a:r>
                <a:r>
                  <a:rPr kumimoji="1" lang="ja-JP" altLang="en-US" dirty="0"/>
                  <a:t>回転はしてるけど渦巻銀河ほど回転方向が支配的でないので、速度分散として観測される</a:t>
                </a:r>
                <a:r>
                  <a:rPr kumimoji="1" lang="en-US" altLang="ja-JP" dirty="0"/>
                  <a:t>)</a:t>
                </a:r>
                <a:r>
                  <a:rPr kumimoji="1" lang="ja-JP" altLang="en-US" dirty="0"/>
                  <a:t>ので、質量分布から得られた</a:t>
                </a:r>
                <a:r>
                  <a:rPr kumimoji="0" lang="en-US" altLang="ja-JP" i="0">
                    <a:solidFill>
                      <a:srgbClr val="000000"/>
                    </a:solidFill>
                    <a:latin typeface="Cambria Math" panose="02040503050406030204" pitchFamily="18" charset="0"/>
                    <a:sym typeface="Lucida Grande"/>
                  </a:rPr>
                  <a:t>𝑀_200</a:t>
                </a:r>
                <a:r>
                  <a:rPr kumimoji="1" lang="ja-JP" altLang="en-US" dirty="0"/>
                  <a:t>とか</a:t>
                </a:r>
                <a:r>
                  <a:rPr kumimoji="0" lang="en-US" altLang="ja-JP" b="0" i="0">
                    <a:solidFill>
                      <a:srgbClr val="000000"/>
                    </a:solidFill>
                    <a:latin typeface="Cambria Math" panose="02040503050406030204" pitchFamily="18" charset="0"/>
                    <a:sym typeface="Lucida Grande"/>
                  </a:rPr>
                  <a:t>𝑟_</a:t>
                </a:r>
                <a:r>
                  <a:rPr kumimoji="0" lang="en-US" altLang="ja-JP" i="0">
                    <a:solidFill>
                      <a:srgbClr val="000000"/>
                    </a:solidFill>
                    <a:latin typeface="Cambria Math" panose="02040503050406030204" pitchFamily="18" charset="0"/>
                    <a:sym typeface="Lucida Grande"/>
                  </a:rPr>
                  <a:t>200</a:t>
                </a:r>
                <a:r>
                  <a:rPr kumimoji="1" lang="ja-JP" altLang="en-US" dirty="0"/>
                  <a:t>で表される</a:t>
                </a:r>
                <a:r>
                  <a:rPr kumimoji="0" lang="en-US" altLang="ja-JP" sz="1200" b="0" i="0">
                    <a:solidFill>
                      <a:srgbClr val="000000"/>
                    </a:solidFill>
                    <a:latin typeface="Cambria Math" panose="02040503050406030204" pitchFamily="18" charset="0"/>
                    <a:sym typeface="Lucida Grande"/>
                  </a:rPr>
                  <a:t>𝑉_𝑚𝑎𝑥=√((𝐺𝑀(𝑟_𝑚𝑎𝑥))/𝑟_𝑚𝑎𝑥 )</a:t>
                </a:r>
                <a:r>
                  <a:rPr kumimoji="1" lang="ja-JP" altLang="en-US" dirty="0"/>
                  <a:t>　とかの式から求めたものが</a:t>
                </a:r>
                <a:r>
                  <a:rPr kumimoji="1" lang="en-US" altLang="ja-JP" dirty="0"/>
                  <a:t>circular </a:t>
                </a:r>
                <a:r>
                  <a:rPr kumimoji="1" lang="en-US" altLang="ja-JP" dirty="0" err="1"/>
                  <a:t>velosity</a:t>
                </a:r>
                <a:endParaRPr kumimoji="1" lang="ja-JP" altLang="en-US" dirty="0"/>
              </a:p>
            </p:txBody>
          </p:sp>
        </mc:Fallback>
      </mc:AlternateContent>
      <p:sp>
        <p:nvSpPr>
          <p:cNvPr id="4" name="スライド番号プレースホルダー 3"/>
          <p:cNvSpPr>
            <a:spLocks noGrp="1"/>
          </p:cNvSpPr>
          <p:nvPr>
            <p:ph type="sldNum" sz="quarter" idx="5"/>
          </p:nvPr>
        </p:nvSpPr>
        <p:spPr/>
        <p:txBody>
          <a:bodyPr/>
          <a:lstStyle/>
          <a:p>
            <a:fld id="{9537F1F3-9666-4CCC-88EB-F2685F577512}" type="slidenum">
              <a:rPr kumimoji="1" lang="ja-JP" altLang="en-US" smtClean="0"/>
              <a:t>24</a:t>
            </a:fld>
            <a:endParaRPr kumimoji="1" lang="ja-JP" altLang="en-US"/>
          </a:p>
        </p:txBody>
      </p:sp>
    </p:spTree>
    <p:extLst>
      <p:ext uri="{BB962C8B-B14F-4D97-AF65-F5344CB8AC3E}">
        <p14:creationId xmlns:p14="http://schemas.microsoft.com/office/powerpoint/2010/main" val="38493300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D1727-130E-4872-EF0C-10BE5CF6062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FE3F364-559C-B225-75FD-A06BDFAF3B70}"/>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a:extLst>
                  <a:ext uri="{FF2B5EF4-FFF2-40B4-BE49-F238E27FC236}">
                    <a16:creationId xmlns:a16="http://schemas.microsoft.com/office/drawing/2014/main" id="{4CC3ADCB-C127-9F70-F88D-808D333904E6}"/>
                  </a:ext>
                </a:extLst>
              </p:cNvPr>
              <p:cNvSpPr>
                <a:spLocks noGrp="1"/>
              </p:cNvSpPr>
              <p:nvPr>
                <p:ph type="body" idx="1"/>
              </p:nvPr>
            </p:nvSpPr>
            <p:spPr/>
            <p:txBody>
              <a:bodyPr/>
              <a:lstStyle/>
              <a:p>
                <a:r>
                  <a:rPr lang="en-US" altLang="ja-JP" dirty="0"/>
                  <a:t>Now, let us look at the energy input from Type II supernovae.</a:t>
                </a:r>
                <a:br>
                  <a:rPr lang="en-US" altLang="ja-JP" dirty="0"/>
                </a:br>
                <a:r>
                  <a:rPr lang="en-US" altLang="ja-JP" dirty="0"/>
                  <a:t>The total SNII energy can be written using several key parameters.</a:t>
                </a:r>
                <a:br>
                  <a:rPr lang="en-US" altLang="ja-JP" dirty="0"/>
                </a:br>
                <a:r>
                  <a:rPr lang="en-US" altLang="ja-JP" dirty="0"/>
                  <a:t>One of them is the efficiency, \epsilon.</a:t>
                </a:r>
                <a:br>
                  <a:rPr lang="en-US" altLang="ja-JP" dirty="0"/>
                </a:br>
                <a:r>
                  <a:rPr lang="en-US" altLang="ja-JP" dirty="0"/>
                  <a:t>It shows how much of the SNII energy actually helps driving the cusp core transition.</a:t>
                </a:r>
              </a:p>
              <a:p>
                <a:r>
                  <a:rPr lang="en-US" altLang="ja-JP" dirty="0"/>
                  <a:t>The number of SNII per unit stellar mass depends on the initial mass function.</a:t>
                </a:r>
                <a:br>
                  <a:rPr lang="en-US" altLang="ja-JP" dirty="0"/>
                </a:br>
                <a:r>
                  <a:rPr lang="en-US" altLang="ja-JP" dirty="0"/>
                  <a:t>Using this, we define the critical stellar mass, M_{*, </a:t>
                </a:r>
                <a:r>
                  <a:rPr lang="en-US" altLang="ja-JP" dirty="0" err="1"/>
                  <a:t>crit</a:t>
                </a:r>
                <a:r>
                  <a:rPr lang="en-US" altLang="ja-JP" dirty="0"/>
                  <a:t>}.</a:t>
                </a:r>
                <a:br>
                  <a:rPr lang="en-US" altLang="ja-JP" dirty="0"/>
                </a:br>
                <a:r>
                  <a:rPr lang="en-US" altLang="ja-JP" dirty="0"/>
                  <a:t>This is the minimum stellar mass needed to trigger the transition.</a:t>
                </a:r>
                <a:br>
                  <a:rPr lang="en-US" altLang="ja-JP" dirty="0"/>
                </a:br>
                <a:r>
                  <a:rPr lang="en-US" altLang="ja-JP" dirty="0"/>
                  <a:t>The formula is shown here.</a:t>
                </a:r>
              </a:p>
              <a:p>
                <a:endParaRPr lang="en-US" altLang="ja-JP" dirty="0"/>
              </a:p>
              <a:p>
                <a:r>
                  <a:rPr lang="en-US" altLang="ja-JP" dirty="0"/>
                  <a:t>In the right panel, the horizontal axis is the virial mass.</a:t>
                </a:r>
                <a:br>
                  <a:rPr lang="en-US" altLang="ja-JP" dirty="0"/>
                </a:br>
                <a:r>
                  <a:rPr lang="en-US" altLang="ja-JP" dirty="0"/>
                  <a:t>The vertical axis is the stellar to halo mass ratio.</a:t>
                </a:r>
                <a:br>
                  <a:rPr lang="en-US" altLang="ja-JP" dirty="0"/>
                </a:br>
                <a:r>
                  <a:rPr lang="en-US" altLang="ja-JP" dirty="0"/>
                  <a:t>The orange line shows the case with \epsilon equal to 100 percent.</a:t>
                </a:r>
                <a:br>
                  <a:rPr lang="en-US" altLang="ja-JP" dirty="0"/>
                </a:br>
                <a:r>
                  <a:rPr lang="en-US" altLang="ja-JP" dirty="0"/>
                  <a:t>This is the theoretical limit for forming a core.</a:t>
                </a:r>
              </a:p>
              <a:p>
                <a:r>
                  <a:rPr lang="en-US" altLang="ja-JP" dirty="0"/>
                  <a:t>The green lines show lower efficiency: ten percent for the solid line, and one percent for the dashed line.</a:t>
                </a:r>
                <a:br>
                  <a:rPr lang="en-US" altLang="ja-JP" dirty="0"/>
                </a:br>
                <a:r>
                  <a:rPr lang="en-US" altLang="ja-JP" dirty="0"/>
                  <a:t>The red line is the </a:t>
                </a:r>
                <a:r>
                  <a:rPr lang="en-US" altLang="ja-JP" dirty="0" err="1"/>
                  <a:t>Behroozi</a:t>
                </a:r>
                <a:r>
                  <a:rPr lang="en-US" altLang="ja-JP" dirty="0"/>
                  <a:t> (2019) relation.</a:t>
                </a:r>
              </a:p>
              <a:p>
                <a:r>
                  <a:rPr lang="en-US" altLang="ja-JP" dirty="0"/>
                  <a:t>Any system below the orange line cannot have a cusp-core transition.</a:t>
                </a:r>
                <a:br>
                  <a:rPr lang="en-US" altLang="ja-JP" dirty="0"/>
                </a:br>
                <a:r>
                  <a:rPr lang="en-US" altLang="ja-JP" dirty="0"/>
                  <a:t>So the orange shaded region is the forbidden zone.</a:t>
                </a:r>
              </a:p>
              <a:p>
                <a:r>
                  <a:rPr lang="en-US" altLang="ja-JP" dirty="0"/>
                  <a:t>This means the possibility of a transition depends strongly on \epsilon.</a:t>
                </a:r>
                <a:br>
                  <a:rPr lang="en-US" altLang="ja-JP" dirty="0"/>
                </a:br>
                <a:endParaRPr lang="en-US" altLang="ja-JP" dirty="0"/>
              </a:p>
              <a:p>
                <a:r>
                  <a:rPr lang="en-US" altLang="ja-JP" dirty="0"/>
                  <a:t>(If \epsilon is too low, the feedback energy is not enough.)</a:t>
                </a:r>
              </a:p>
              <a:p>
                <a:endParaRPr lang="en-US" altLang="ja-JP" dirty="0"/>
              </a:p>
              <a:p>
                <a:endParaRPr lang="en-US" altLang="ja-JP" dirty="0"/>
              </a:p>
              <a:p>
                <a:endParaRPr lang="en-US" altLang="ja-JP" dirty="0"/>
              </a:p>
              <a:p>
                <a:endParaRPr lang="en-US" altLang="ja-JP" dirty="0"/>
              </a:p>
              <a:p>
                <a:endParaRPr lang="en-US" altLang="ja-JP" dirty="0"/>
              </a:p>
              <a:p>
                <a:r>
                  <a:rPr lang="en-US" altLang="ja-JP" dirty="0"/>
                  <a:t>------</a:t>
                </a:r>
              </a:p>
              <a:p>
                <a:r>
                  <a:rPr lang="en-US" altLang="ja-JP" dirty="0"/>
                  <a:t>In the lower panel, we compare this theory with real data.</a:t>
                </a:r>
                <a:br>
                  <a:rPr lang="en-US" altLang="ja-JP" dirty="0"/>
                </a:br>
                <a:r>
                  <a:rPr lang="en-US" altLang="ja-JP" dirty="0"/>
                  <a:t>We include both galaxies and galaxy groups.</a:t>
                </a:r>
                <a:br>
                  <a:rPr lang="en-US" altLang="ja-JP" dirty="0"/>
                </a:br>
                <a:r>
                  <a:rPr lang="en-US" altLang="ja-JP" dirty="0"/>
                  <a:t>Most group scale halos lie well inside the forbidden zone.</a:t>
                </a:r>
              </a:p>
              <a:p>
                <a:r>
                  <a:rPr lang="en-US" altLang="ja-JP" dirty="0"/>
                  <a:t>We can also compare the epsilon equals 100 percent line with the </a:t>
                </a:r>
                <a:r>
                  <a:rPr lang="en-US" altLang="ja-JP" dirty="0" err="1"/>
                  <a:t>Behroozi</a:t>
                </a:r>
                <a:r>
                  <a:rPr lang="en-US" altLang="ja-JP" dirty="0"/>
                  <a:t> relation.</a:t>
                </a:r>
                <a:br>
                  <a:rPr lang="en-US" altLang="ja-JP" dirty="0"/>
                </a:br>
                <a:r>
                  <a:rPr lang="en-US" altLang="ja-JP" dirty="0"/>
                  <a:t>At massive systems fall into the forbidden zone.</a:t>
                </a:r>
                <a:br>
                  <a:rPr lang="en-US" altLang="ja-JP" dirty="0"/>
                </a:br>
                <a:r>
                  <a:rPr lang="en-US" altLang="ja-JP" dirty="0"/>
                  <a:t>At galaxy scale, systems lie above the critical line, so the transition is possible.</a:t>
                </a:r>
                <a:br>
                  <a:rPr lang="en-US" altLang="ja-JP" dirty="0"/>
                </a:br>
                <a:r>
                  <a:rPr lang="en-US" altLang="ja-JP" dirty="0"/>
                  <a:t>At dwarf scales, many systems again approach or enter the forbidden region.</a:t>
                </a:r>
              </a:p>
              <a:p>
                <a:r>
                  <a:rPr lang="en-US" altLang="ja-JP" dirty="0"/>
                  <a:t>This three part trend agrees with what Hayashi et al. (in prep) found for the characteristic surface density.</a:t>
                </a:r>
              </a:p>
              <a:p>
                <a:pPr algn="l">
                  <a:buNone/>
                </a:pPr>
                <a:r>
                  <a:rPr lang="en" altLang="ja-JP" b="0" i="0" u="none" strike="noStrike" dirty="0">
                    <a:solidFill>
                      <a:srgbClr val="000000"/>
                    </a:solidFill>
                    <a:effectLst/>
                  </a:rPr>
                  <a:t>---</a:t>
                </a:r>
              </a:p>
              <a:p>
                <a:pPr algn="l">
                  <a:buNone/>
                </a:pPr>
                <a:endParaRPr lang="en" altLang="ja-JP" b="0" i="0" u="none" strike="noStrike" dirty="0">
                  <a:solidFill>
                    <a:srgbClr val="000000"/>
                  </a:solidFill>
                  <a:effectLst/>
                </a:endParaRPr>
              </a:p>
              <a:p>
                <a:pPr algn="l">
                  <a:buNone/>
                </a:pPr>
                <a:r>
                  <a:rPr lang="en" altLang="ja-JP" b="0" i="0" u="none" strike="noStrike" dirty="0">
                    <a:solidFill>
                      <a:srgbClr val="000000"/>
                    </a:solidFill>
                    <a:effectLst/>
                  </a:rPr>
                  <a:t>Next, we formulate the energy input from Type II supernova (SNII) feedback.</a:t>
                </a:r>
                <a:br>
                  <a:rPr lang="en" altLang="ja-JP" b="0" i="0" u="none" strike="noStrike" dirty="0">
                    <a:solidFill>
                      <a:srgbClr val="000000"/>
                    </a:solidFill>
                    <a:effectLst/>
                  </a:rPr>
                </a:br>
                <a:r>
                  <a:rPr lang="en" altLang="ja-JP" b="0" i="0" u="none" strike="noStrike" dirty="0">
                    <a:solidFill>
                      <a:srgbClr val="000000"/>
                    </a:solidFill>
                    <a:effectLst/>
                  </a:rPr>
                  <a:t>The total energy supplied by SNII can be expressed in terms of the following parameters.</a:t>
                </a:r>
              </a:p>
              <a:p>
                <a:pPr algn="l">
                  <a:buNone/>
                </a:pPr>
                <a:r>
                  <a:rPr lang="en" altLang="ja-JP" b="0" i="0" u="none" strike="noStrike" dirty="0">
                    <a:solidFill>
                      <a:srgbClr val="000000"/>
                    </a:solidFill>
                    <a:effectLst/>
                  </a:rPr>
                  <a:t>Here, the energy conversion efficiency, denoted as </a:t>
                </a:r>
                <a:r>
                  <a:rPr lang="el-GR" altLang="ja-JP" b="0" i="0" u="none" strike="noStrike" dirty="0">
                    <a:solidFill>
                      <a:srgbClr val="000000"/>
                    </a:solidFill>
                    <a:effectLst/>
                  </a:rPr>
                  <a:t>ϵϵ, </a:t>
                </a:r>
                <a:r>
                  <a:rPr lang="en" altLang="ja-JP" b="0" i="0" u="none" strike="noStrike" dirty="0">
                    <a:solidFill>
                      <a:srgbClr val="000000"/>
                    </a:solidFill>
                    <a:effectLst/>
                  </a:rPr>
                  <a:t>quantifies the fraction of SNII energy that can effectively contribute to driving the cusp–core transition.</a:t>
                </a:r>
              </a:p>
              <a:p>
                <a:pPr algn="l">
                  <a:buNone/>
                </a:pPr>
                <a:r>
                  <a:rPr lang="en" altLang="ja-JP" b="0" i="0" u="none" strike="noStrike" dirty="0">
                    <a:solidFill>
                      <a:srgbClr val="000000"/>
                    </a:solidFill>
                    <a:effectLst/>
                  </a:rPr>
                  <a:t>The number of SNII events per unit stellar mass can be estimated based on the initial mass function (IMF).</a:t>
                </a:r>
              </a:p>
              <a:p>
                <a:pPr algn="l">
                  <a:buNone/>
                </a:pPr>
                <a:r>
                  <a:rPr lang="en" altLang="ja-JP" b="0" i="0" u="none" strike="noStrike" dirty="0">
                    <a:solidFill>
                      <a:srgbClr val="000000"/>
                    </a:solidFill>
                    <a:effectLst/>
                  </a:rPr>
                  <a:t>Using this, we can define the </a:t>
                </a:r>
                <a:r>
                  <a:rPr lang="en" altLang="ja-JP" b="0" i="1" u="none" strike="noStrike" dirty="0">
                    <a:solidFill>
                      <a:srgbClr val="000000"/>
                    </a:solidFill>
                    <a:effectLst/>
                  </a:rPr>
                  <a:t>critical stellar mass</a:t>
                </a:r>
                <a:r>
                  <a:rPr lang="en" altLang="ja-JP" b="0" i="0" u="none" strike="noStrike" dirty="0">
                    <a:solidFill>
                      <a:srgbClr val="000000"/>
                    </a:solidFill>
                    <a:effectLst/>
                  </a:rPr>
                  <a:t>, </a:t>
                </a:r>
                <a:r>
                  <a:rPr lang="en" altLang="ja-JP" b="0" i="0" u="none" strike="noStrike" dirty="0" err="1">
                    <a:solidFill>
                      <a:srgbClr val="000000"/>
                    </a:solidFill>
                    <a:effectLst/>
                  </a:rPr>
                  <a:t>M∗,crit</a:t>
                </a:r>
                <a:r>
                  <a:rPr lang="en" altLang="ja-JP" b="0" i="0" u="none" strike="noStrike" dirty="0">
                    <a:solidFill>
                      <a:srgbClr val="000000"/>
                    </a:solidFill>
                    <a:effectLst/>
                  </a:rPr>
                  <a:t> which is the minimum stellar mass required for the SNII feedback energy to be sufficient to trigger a cusp–core transition. </a:t>
                </a:r>
              </a:p>
              <a:p>
                <a:pPr algn="l">
                  <a:buNone/>
                </a:pPr>
                <a:r>
                  <a:rPr lang="en" altLang="ja-JP" b="0" i="0" u="none" strike="noStrike" dirty="0">
                    <a:solidFill>
                      <a:srgbClr val="000000"/>
                    </a:solidFill>
                    <a:effectLst/>
                  </a:rPr>
                  <a:t>This is given by the following expression.</a:t>
                </a:r>
              </a:p>
              <a:p>
                <a:pPr algn="l">
                  <a:buNone/>
                </a:pPr>
                <a:endParaRPr lang="en" altLang="ja-JP" b="0" i="0" u="none" strike="noStrike" dirty="0">
                  <a:solidFill>
                    <a:srgbClr val="000000"/>
                  </a:solidFill>
                  <a:effectLst/>
                </a:endParaRPr>
              </a:p>
              <a:p>
                <a:pPr algn="l">
                  <a:buNone/>
                </a:pPr>
                <a:r>
                  <a:rPr lang="en" altLang="ja-JP" b="0" i="0" u="none" strike="noStrike" dirty="0">
                    <a:solidFill>
                      <a:srgbClr val="000000"/>
                    </a:solidFill>
                    <a:effectLst/>
                  </a:rPr>
                  <a:t>In the right panel, we plot the virial mass on the horizontal axis and the stellar-to-halo mass ratio on the vertical axis.</a:t>
                </a:r>
              </a:p>
              <a:p>
                <a:pPr algn="l">
                  <a:buNone/>
                </a:pPr>
                <a:r>
                  <a:rPr lang="en" altLang="ja-JP" b="0" i="0" u="none" strike="noStrike" dirty="0">
                    <a:solidFill>
                      <a:srgbClr val="000000"/>
                    </a:solidFill>
                    <a:effectLst/>
                  </a:rPr>
                  <a:t>The orange line corresponds to the case where </a:t>
                </a:r>
                <a:r>
                  <a:rPr lang="el-GR" altLang="ja-JP" b="0" i="0" u="none" strike="noStrike" dirty="0">
                    <a:solidFill>
                      <a:srgbClr val="000000"/>
                    </a:solidFill>
                    <a:effectLst/>
                  </a:rPr>
                  <a:t>ϵ=100%, </a:t>
                </a:r>
                <a:r>
                  <a:rPr lang="en" altLang="ja-JP" b="0" i="0" u="none" strike="noStrike" dirty="0">
                    <a:solidFill>
                      <a:srgbClr val="000000"/>
                    </a:solidFill>
                    <a:effectLst/>
                  </a:rPr>
                  <a:t>representing the theoretical threshold for core formation.</a:t>
                </a:r>
                <a:br>
                  <a:rPr lang="en" altLang="ja-JP" b="0" i="0" u="none" strike="noStrike" dirty="0">
                    <a:solidFill>
                      <a:srgbClr val="000000"/>
                    </a:solidFill>
                    <a:effectLst/>
                  </a:rPr>
                </a:br>
                <a:r>
                  <a:rPr lang="en" altLang="ja-JP" b="0" i="0" u="none" strike="noStrike" dirty="0">
                    <a:solidFill>
                      <a:srgbClr val="000000"/>
                    </a:solidFill>
                    <a:effectLst/>
                  </a:rPr>
                  <a:t>The green solid and dashed lines show the cases with </a:t>
                </a:r>
                <a:r>
                  <a:rPr lang="el-GR" altLang="ja-JP" b="0" i="0" u="none" strike="noStrike" dirty="0">
                    <a:solidFill>
                      <a:srgbClr val="000000"/>
                    </a:solidFill>
                    <a:effectLst/>
                  </a:rPr>
                  <a:t>ϵ=10% </a:t>
                </a:r>
                <a:r>
                  <a:rPr lang="en" altLang="ja-JP" b="0" i="0" u="none" strike="noStrike" dirty="0">
                    <a:solidFill>
                      <a:srgbClr val="000000"/>
                    </a:solidFill>
                    <a:effectLst/>
                  </a:rPr>
                  <a:t>and </a:t>
                </a:r>
                <a:r>
                  <a:rPr lang="el-GR" altLang="ja-JP" b="0" i="0" u="none" strike="noStrike" dirty="0">
                    <a:solidFill>
                      <a:srgbClr val="000000"/>
                    </a:solidFill>
                    <a:effectLst/>
                  </a:rPr>
                  <a:t>ϵ=1%, </a:t>
                </a:r>
                <a:r>
                  <a:rPr lang="en" altLang="ja-JP" b="0" i="0" u="none" strike="noStrike" dirty="0">
                    <a:solidFill>
                      <a:srgbClr val="000000"/>
                    </a:solidFill>
                    <a:effectLst/>
                  </a:rPr>
                  <a:t>respectively.</a:t>
                </a:r>
                <a:br>
                  <a:rPr lang="en" altLang="ja-JP" b="0" i="0" u="none" strike="noStrike" dirty="0">
                    <a:solidFill>
                      <a:srgbClr val="000000"/>
                    </a:solidFill>
                    <a:effectLst/>
                  </a:rPr>
                </a:br>
                <a:r>
                  <a:rPr lang="en" altLang="ja-JP" b="0" i="0" u="none" strike="noStrike" dirty="0">
                    <a:solidFill>
                      <a:srgbClr val="000000"/>
                    </a:solidFill>
                    <a:effectLst/>
                  </a:rPr>
                  <a:t>The red line indicates the stellar-to-halo mass relation from </a:t>
                </a:r>
                <a:r>
                  <a:rPr lang="en" altLang="ja-JP" b="0" i="0" u="none" strike="noStrike" dirty="0" err="1">
                    <a:solidFill>
                      <a:srgbClr val="000000"/>
                    </a:solidFill>
                    <a:effectLst/>
                  </a:rPr>
                  <a:t>Behroozi</a:t>
                </a:r>
                <a:r>
                  <a:rPr lang="en" altLang="ja-JP" b="0" i="0" u="none" strike="noStrike" dirty="0">
                    <a:solidFill>
                      <a:srgbClr val="000000"/>
                    </a:solidFill>
                    <a:effectLst/>
                  </a:rPr>
                  <a:t> et al. (2019).</a:t>
                </a:r>
              </a:p>
              <a:p>
                <a:pPr algn="l">
                  <a:buNone/>
                </a:pPr>
                <a:r>
                  <a:rPr lang="en" altLang="ja-JP" b="0" i="0" u="none" strike="noStrike" dirty="0">
                    <a:solidFill>
                      <a:srgbClr val="000000"/>
                    </a:solidFill>
                    <a:effectLst/>
                  </a:rPr>
                  <a:t>In this diagram, systems that fall below the orange line cannot undergo a cusp–core transition in principle. </a:t>
                </a:r>
              </a:p>
              <a:p>
                <a:pPr algn="l">
                  <a:buNone/>
                </a:pPr>
                <a:r>
                  <a:rPr lang="en" altLang="ja-JP" b="0" i="0" u="none" strike="noStrike" dirty="0">
                    <a:solidFill>
                      <a:srgbClr val="000000"/>
                    </a:solidFill>
                    <a:effectLst/>
                  </a:rPr>
                  <a:t>Therefore, the orange-shaded region represents the </a:t>
                </a:r>
                <a:r>
                  <a:rPr lang="en" altLang="ja-JP" b="0" i="1" u="none" strike="noStrike" dirty="0">
                    <a:solidFill>
                      <a:srgbClr val="000000"/>
                    </a:solidFill>
                    <a:effectLst/>
                  </a:rPr>
                  <a:t>forbidden zone</a:t>
                </a:r>
                <a:r>
                  <a:rPr lang="en" altLang="ja-JP" b="0" i="0" u="none" strike="noStrike" dirty="0">
                    <a:solidFill>
                      <a:srgbClr val="000000"/>
                    </a:solidFill>
                    <a:effectLst/>
                  </a:rPr>
                  <a:t> for such transitions.</a:t>
                </a:r>
              </a:p>
              <a:p>
                <a:pPr algn="l">
                  <a:buNone/>
                </a:pPr>
                <a:endParaRPr lang="en" altLang="ja-JP" b="0" i="0" u="none" strike="noStrike" dirty="0">
                  <a:solidFill>
                    <a:srgbClr val="000000"/>
                  </a:solidFill>
                  <a:effectLst/>
                </a:endParaRPr>
              </a:p>
              <a:p>
                <a:pPr algn="l">
                  <a:buNone/>
                </a:pPr>
                <a:r>
                  <a:rPr lang="en" altLang="ja-JP" b="0" i="0" u="none" strike="noStrike" dirty="0">
                    <a:solidFill>
                      <a:srgbClr val="000000"/>
                    </a:solidFill>
                    <a:effectLst/>
                  </a:rPr>
                  <a:t>This implies that whether a halo can experience a cusp–core transition or not strongly depends on the value of </a:t>
                </a:r>
                <a:r>
                  <a:rPr lang="el-GR" altLang="ja-JP" b="0" i="0" u="none" strike="noStrike" dirty="0">
                    <a:solidFill>
                      <a:srgbClr val="000000"/>
                    </a:solidFill>
                    <a:effectLst/>
                  </a:rPr>
                  <a:t>ϵ.</a:t>
                </a:r>
              </a:p>
              <a:p>
                <a:pPr algn="l">
                  <a:buNone/>
                </a:pPr>
                <a:r>
                  <a:rPr lang="en" altLang="ja-JP" b="0" i="0" u="none" strike="noStrike" dirty="0">
                    <a:solidFill>
                      <a:srgbClr val="000000"/>
                    </a:solidFill>
                    <a:effectLst/>
                  </a:rPr>
                  <a:t>The lower panel compares this theoretical prediction with observational data for galaxies and galaxy groups.</a:t>
                </a:r>
                <a:br>
                  <a:rPr lang="en" altLang="ja-JP" b="0" i="0" u="none" strike="noStrike" dirty="0">
                    <a:solidFill>
                      <a:srgbClr val="000000"/>
                    </a:solidFill>
                    <a:effectLst/>
                  </a:rPr>
                </a:br>
                <a:r>
                  <a:rPr lang="en" altLang="ja-JP" b="0" i="0" u="none" strike="noStrike" dirty="0">
                    <a:solidFill>
                      <a:srgbClr val="000000"/>
                    </a:solidFill>
                    <a:effectLst/>
                  </a:rPr>
                  <a:t>As shown here, most of the galaxy group–scale halos lie well within the forbidden region.</a:t>
                </a:r>
              </a:p>
              <a:p>
                <a:pPr algn="l">
                  <a:buNone/>
                </a:pPr>
                <a:r>
                  <a:rPr lang="en" altLang="ja-JP" b="0" i="0" u="none" strike="noStrike" dirty="0">
                    <a:solidFill>
                      <a:srgbClr val="000000"/>
                    </a:solidFill>
                    <a:effectLst/>
                  </a:rPr>
                  <a:t>Moreover, by comparing the critical line for </a:t>
                </a:r>
                <a:r>
                  <a:rPr lang="el-GR" altLang="ja-JP" b="0" i="0" u="none" strike="noStrike" dirty="0">
                    <a:solidFill>
                      <a:srgbClr val="000000"/>
                    </a:solidFill>
                    <a:effectLst/>
                  </a:rPr>
                  <a:t>ϵ=100% </a:t>
                </a:r>
                <a:r>
                  <a:rPr lang="en" altLang="ja-JP" b="0" i="0" u="none" strike="noStrike" dirty="0">
                    <a:solidFill>
                      <a:srgbClr val="000000"/>
                    </a:solidFill>
                    <a:effectLst/>
                  </a:rPr>
                  <a:t>with the </a:t>
                </a:r>
                <a:r>
                  <a:rPr lang="en" altLang="ja-JP" b="0" i="0" u="none" strike="noStrike" dirty="0" err="1">
                    <a:solidFill>
                      <a:srgbClr val="000000"/>
                    </a:solidFill>
                    <a:effectLst/>
                  </a:rPr>
                  <a:t>Behroozi</a:t>
                </a:r>
                <a:r>
                  <a:rPr lang="en" altLang="ja-JP" b="0" i="0" u="none" strike="noStrike" dirty="0">
                    <a:solidFill>
                      <a:srgbClr val="000000"/>
                    </a:solidFill>
                    <a:effectLst/>
                  </a:rPr>
                  <a:t> relation, we can see that:</a:t>
                </a:r>
              </a:p>
              <a:p>
                <a:pPr algn="l">
                  <a:buFont typeface="Arial" panose="020B0604020202020204" pitchFamily="34" charset="0"/>
                  <a:buChar char="•"/>
                </a:pPr>
                <a:r>
                  <a:rPr lang="ja-JP" altLang="en-US" b="0" i="0" u="none" strike="noStrike" dirty="0">
                    <a:solidFill>
                      <a:srgbClr val="000000"/>
                    </a:solidFill>
                    <a:effectLst/>
                  </a:rPr>
                  <a:t>　</a:t>
                </a:r>
                <a:r>
                  <a:rPr lang="en" altLang="ja-JP" b="0" i="0" u="none" strike="noStrike" dirty="0">
                    <a:solidFill>
                      <a:srgbClr val="000000"/>
                    </a:solidFill>
                    <a:effectLst/>
                  </a:rPr>
                  <a:t>At high halo masses, systems fall within the forbidden region.</a:t>
                </a:r>
              </a:p>
              <a:p>
                <a:pPr algn="l">
                  <a:buFont typeface="Arial" panose="020B0604020202020204" pitchFamily="34" charset="0"/>
                  <a:buChar char="•"/>
                </a:pPr>
                <a:r>
                  <a:rPr lang="ja-JP" altLang="en-US" b="0" i="0" u="none" strike="noStrike" dirty="0">
                    <a:solidFill>
                      <a:srgbClr val="000000"/>
                    </a:solidFill>
                    <a:effectLst/>
                  </a:rPr>
                  <a:t>　</a:t>
                </a:r>
                <a:r>
                  <a:rPr lang="en" altLang="ja-JP" b="0" i="0" u="none" strike="noStrike" dirty="0">
                    <a:solidFill>
                      <a:srgbClr val="000000"/>
                    </a:solidFill>
                    <a:effectLst/>
                  </a:rPr>
                  <a:t>At galaxy scales, systems lie above the critical line, meaning that the cusp–core transition is possible even for low </a:t>
                </a:r>
                <a:r>
                  <a:rPr lang="el-GR" altLang="ja-JP" b="0" i="0" u="none" strike="noStrike" dirty="0">
                    <a:solidFill>
                      <a:srgbClr val="000000"/>
                    </a:solidFill>
                    <a:effectLst/>
                  </a:rPr>
                  <a:t>ϵϵ.</a:t>
                </a:r>
              </a:p>
              <a:p>
                <a:pPr algn="l">
                  <a:buFont typeface="Arial" panose="020B0604020202020204" pitchFamily="34" charset="0"/>
                  <a:buChar char="•"/>
                </a:pPr>
                <a:r>
                  <a:rPr lang="ja-JP" altLang="en-US" b="0" i="0" u="none" strike="noStrike" dirty="0">
                    <a:solidFill>
                      <a:srgbClr val="000000"/>
                    </a:solidFill>
                    <a:effectLst/>
                  </a:rPr>
                  <a:t>　</a:t>
                </a:r>
                <a:r>
                  <a:rPr lang="en" altLang="ja-JP" b="0" i="0" u="none" strike="noStrike" dirty="0">
                    <a:solidFill>
                      <a:srgbClr val="000000"/>
                    </a:solidFill>
                    <a:effectLst/>
                  </a:rPr>
                  <a:t>At dwarf galaxy scales, many systems again approach or enter the forbidden zone.</a:t>
                </a:r>
              </a:p>
              <a:p>
                <a:pPr algn="l"/>
                <a:r>
                  <a:rPr lang="en" altLang="ja-JP" b="0" i="0" u="none" strike="noStrike" dirty="0">
                    <a:solidFill>
                      <a:srgbClr val="000000"/>
                    </a:solidFill>
                    <a:effectLst/>
                  </a:rPr>
                  <a:t>This three-part structure matches the trends seen in the characteristic surface density reported in </a:t>
                </a:r>
                <a:r>
                  <a:rPr lang="en" altLang="ja-JP" b="0" i="1" u="none" strike="noStrike" dirty="0">
                    <a:solidFill>
                      <a:srgbClr val="000000"/>
                    </a:solidFill>
                    <a:effectLst/>
                  </a:rPr>
                  <a:t>Hayashi et al. (in prep)</a:t>
                </a:r>
                <a:r>
                  <a:rPr lang="en" altLang="ja-JP" b="0" i="0" u="none" strike="noStrike" dirty="0">
                    <a:solidFill>
                      <a:srgbClr val="000000"/>
                    </a:solidFill>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続いて、</a:t>
                </a:r>
                <a:r>
                  <a:rPr lang="en-US" altLang="ja-JP" sz="1200" dirty="0"/>
                  <a:t>II</a:t>
                </a:r>
                <a:r>
                  <a:rPr lang="ja-JP" altLang="en-US" sz="1200" dirty="0"/>
                  <a:t>型超新星爆発によるエネルギーを定式化します。</a:t>
                </a:r>
                <a:r>
                  <a:rPr lang="en-US" altLang="ja-JP" sz="1200" dirty="0"/>
                  <a:t>II</a:t>
                </a:r>
                <a:r>
                  <a:rPr lang="ja-JP" altLang="en-US" sz="1200" dirty="0"/>
                  <a:t>型超新星爆発によるエネルギーはこのようなパラメータで表すことができます。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ここで、エネルギー変換効率</a:t>
                </a:r>
                <a:r>
                  <a:rPr lang="en-US" altLang="ja-JP" sz="1200" dirty="0" err="1"/>
                  <a:t>ε</a:t>
                </a:r>
                <a:r>
                  <a:rPr lang="ja-JP" altLang="en-US" sz="1200" dirty="0"/>
                  <a:t>は</a:t>
                </a:r>
                <a:r>
                  <a:rPr lang="en-US" altLang="ja-JP" sz="1200" dirty="0"/>
                  <a:t>II</a:t>
                </a:r>
                <a:r>
                  <a:rPr lang="ja-JP" altLang="en-US" sz="1200" dirty="0"/>
                  <a:t>型超新星爆発によるエネルギーをどの程度カスプコア遷移に使うことができるか、を表したパラメータです。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また、</a:t>
                </a:r>
                <a:r>
                  <a:rPr lang="en-US" altLang="ja-JP" sz="1200" dirty="0"/>
                  <a:t>1</a:t>
                </a:r>
                <a:r>
                  <a:rPr lang="ja-JP" altLang="en-US" sz="1200" dirty="0"/>
                  <a:t>太陽質量あたりの</a:t>
                </a:r>
                <a:r>
                  <a:rPr lang="en-US" altLang="ja-JP" sz="1200" dirty="0"/>
                  <a:t>SNII</a:t>
                </a:r>
                <a:r>
                  <a:rPr lang="ja-JP" altLang="en-US" sz="1200" dirty="0"/>
                  <a:t>の個数は初期質量関数から計算できます。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ここで、フィードバックエネルギーを用いてカスプコア遷移を起こせる最小の恒星質量である、臨界恒星質量は、このように表すことができます。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右の図は、横軸ビリアル質量、縦軸は恒星ハロー質量比です。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オレンジの線はエネルギー変換効率</a:t>
                </a:r>
                <a:r>
                  <a:rPr lang="en-US" altLang="ja-JP" sz="1200" dirty="0" err="1"/>
                  <a:t>ε</a:t>
                </a:r>
                <a:r>
                  <a:rPr lang="ja-JP" altLang="en-US" sz="1200" dirty="0"/>
                  <a:t>が</a:t>
                </a:r>
                <a:r>
                  <a:rPr lang="en-US" altLang="ja-JP" sz="1200" dirty="0"/>
                  <a:t>100</a:t>
                </a:r>
                <a:r>
                  <a:rPr lang="ja-JP" altLang="en-US" sz="1200" dirty="0"/>
                  <a:t>％の時、つまり臨界恒星質量を表します。緑の線は</a:t>
                </a:r>
                <a:r>
                  <a:rPr lang="en-US" altLang="ja-JP" sz="1200" dirty="0" err="1"/>
                  <a:t>ε</a:t>
                </a:r>
                <a:r>
                  <a:rPr lang="ja-JP" altLang="en-US" sz="1200" dirty="0"/>
                  <a:t>が１０％、緑の破線は１％の線を表します。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赤い線は</a:t>
                </a:r>
                <a:r>
                  <a:rPr lang="en-US" altLang="ja-JP" sz="1200" dirty="0" err="1"/>
                  <a:t>Behroozi</a:t>
                </a:r>
                <a:r>
                  <a:rPr lang="en-US" altLang="ja-JP" sz="1200" dirty="0"/>
                  <a:t> et al 2019</a:t>
                </a:r>
                <a:r>
                  <a:rPr lang="ja-JP" altLang="en-US" sz="1200" dirty="0"/>
                  <a:t>による構成はロー質量比の線です。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この図において、恒星質量がオレンジの線を下回る天体は、原理的にカス王コア遷移を起こすことが不可能であるため、オレンジの領域は遷移禁止領域だと言えます。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つまり、カスプコア遷移するかどうかは、</a:t>
                </a:r>
                <a:r>
                  <a:rPr lang="en-US" altLang="ja-JP" sz="1200" dirty="0" err="1"/>
                  <a:t>ε</a:t>
                </a:r>
                <a:r>
                  <a:rPr lang="ja-JP" altLang="en-US" sz="1200" dirty="0"/>
                  <a:t>の値に依ると言えます。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下の図は銀河と銀河群の観測と比較した図です。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これを見ると、銀河群の天体はほとんどが遷移禁止領域に位置していることが見て取れます。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また、</a:t>
                </a:r>
                <a:r>
                  <a:rPr lang="en-US" altLang="ja-JP" sz="1200" dirty="0" err="1"/>
                  <a:t>ε</a:t>
                </a:r>
                <a:r>
                  <a:rPr lang="ja-JP" altLang="en-US" sz="1200" dirty="0"/>
                  <a:t>が</a:t>
                </a:r>
                <a:r>
                  <a:rPr lang="en-US" altLang="ja-JP" sz="1200" dirty="0"/>
                  <a:t>100</a:t>
                </a:r>
                <a:r>
                  <a:rPr lang="ja-JP" altLang="en-US" sz="1200" dirty="0"/>
                  <a:t>％の線、つまり遷移禁止領域の境目と</a:t>
                </a:r>
                <a:r>
                  <a:rPr lang="en-US" altLang="ja-JP" sz="1200" dirty="0" err="1"/>
                  <a:t>Behroozi</a:t>
                </a:r>
                <a:r>
                  <a:rPr lang="ja-JP" altLang="en-US" sz="1200" dirty="0"/>
                  <a:t>の構成ハロー質量比の関係を見ると、大質量天体は遷移禁止領域に入っており、銀河スケールでは恒星質量が臨界構成質量を卓越し、エネルギー変換効率が小さい場所に位置します。さらに少質量天体になると、再び遷移禁止領域付近に位置し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このことは</a:t>
                </a:r>
                <a:r>
                  <a:rPr lang="en-US" altLang="ja-JP" sz="1200" dirty="0"/>
                  <a:t>Hayashi et al in prep</a:t>
                </a:r>
                <a:r>
                  <a:rPr lang="ja-JP" altLang="en-US" sz="1200" dirty="0" err="1"/>
                  <a:t>で示</a:t>
                </a:r>
                <a:r>
                  <a:rPr lang="ja-JP" altLang="en-US" sz="1200" dirty="0"/>
                  <a:t>唆された</a:t>
                </a:r>
                <a14:m>
                  <m:oMath xmlns:m="http://schemas.openxmlformats.org/officeDocument/2006/math">
                    <m:r>
                      <m:rPr>
                        <m:sty m:val="p"/>
                      </m:rPr>
                      <a:rPr lang="en-US" altLang="ja-JP" sz="1200" i="1" smtClean="0">
                        <a:latin typeface="Cambria Math" panose="02040503050406030204" pitchFamily="18" charset="0"/>
                      </a:rPr>
                      <m:t>c</m:t>
                    </m:r>
                    <m:r>
                      <m:rPr>
                        <m:sty m:val="p"/>
                      </m:rPr>
                      <a:rPr kumimoji="1" lang="en-US" altLang="ja-JP" sz="1200" b="0" i="0" smtClean="0">
                        <a:latin typeface="Cambria Math" panose="02040503050406030204" pitchFamily="18" charset="0"/>
                      </a:rPr>
                      <m:t>haracteric</m:t>
                    </m:r>
                    <m:r>
                      <a:rPr kumimoji="1" lang="en-US" altLang="ja-JP" sz="1200" b="0" i="0" smtClean="0">
                        <a:latin typeface="Cambria Math" panose="02040503050406030204" pitchFamily="18" charset="0"/>
                      </a:rPr>
                      <m:t> </m:t>
                    </m:r>
                    <m:r>
                      <m:rPr>
                        <m:sty m:val="p"/>
                      </m:rPr>
                      <a:rPr kumimoji="1" lang="en-US" altLang="ja-JP" sz="1200" b="0" i="0" smtClean="0">
                        <a:latin typeface="Cambria Math" panose="02040503050406030204" pitchFamily="18" charset="0"/>
                      </a:rPr>
                      <m:t>surface</m:t>
                    </m:r>
                    <m:r>
                      <a:rPr kumimoji="1" lang="en-US" altLang="ja-JP" sz="1200" b="0" i="0" smtClean="0">
                        <a:latin typeface="Cambria Math" panose="02040503050406030204" pitchFamily="18" charset="0"/>
                      </a:rPr>
                      <m:t> </m:t>
                    </m:r>
                    <m:r>
                      <m:rPr>
                        <m:sty m:val="p"/>
                      </m:rPr>
                      <a:rPr kumimoji="1" lang="en-US" altLang="ja-JP" sz="1200" b="0" i="0" smtClean="0">
                        <a:latin typeface="Cambria Math" panose="02040503050406030204" pitchFamily="18" charset="0"/>
                      </a:rPr>
                      <m:t>dencity</m:t>
                    </m:r>
                  </m:oMath>
                </a14:m>
                <a:r>
                  <a:rPr lang="ja-JP" altLang="en-US" sz="1200" dirty="0"/>
                  <a:t>の特徴と一致します。</a:t>
                </a:r>
                <a:endParaRPr lang="en-US" altLang="ja-JP" sz="1200" dirty="0"/>
              </a:p>
            </p:txBody>
          </p:sp>
        </mc:Choice>
        <mc:Fallback xmlns="">
          <p:sp>
            <p:nvSpPr>
              <p:cNvPr id="3" name="ノート プレースホルダー 2">
                <a:extLst>
                  <a:ext uri="{FF2B5EF4-FFF2-40B4-BE49-F238E27FC236}">
                    <a16:creationId xmlns:a16="http://schemas.microsoft.com/office/drawing/2014/main" id="{4CC3ADCB-C127-9F70-F88D-808D333904E6}"/>
                  </a:ext>
                </a:extLst>
              </p:cNvPr>
              <p:cNvSpPr>
                <a:spLocks noGrp="1"/>
              </p:cNvSpPr>
              <p:nvPr>
                <p:ph type="body" idx="1"/>
              </p:nvPr>
            </p:nvSpPr>
            <p:spPr/>
            <p:txBody>
              <a:bodyPr/>
              <a:lstStyle/>
              <a:p>
                <a:r>
                  <a:rPr lang="en-US" altLang="ja-JP" dirty="0"/>
                  <a:t>Now, let us look at the energy input from Type II supernovae.</a:t>
                </a:r>
                <a:br>
                  <a:rPr lang="en-US" altLang="ja-JP" dirty="0"/>
                </a:br>
                <a:r>
                  <a:rPr lang="en-US" altLang="ja-JP" dirty="0"/>
                  <a:t>The total SNII energy can be written using several key parameters.</a:t>
                </a:r>
                <a:br>
                  <a:rPr lang="en-US" altLang="ja-JP" dirty="0"/>
                </a:br>
                <a:r>
                  <a:rPr lang="en-US" altLang="ja-JP" dirty="0"/>
                  <a:t>One of them is the efficiency, \epsilon.</a:t>
                </a:r>
                <a:br>
                  <a:rPr lang="en-US" altLang="ja-JP" dirty="0"/>
                </a:br>
                <a:r>
                  <a:rPr lang="en-US" altLang="ja-JP" dirty="0"/>
                  <a:t>It shows how much of the SNII energy actually helps driving the cusp core transition.</a:t>
                </a:r>
              </a:p>
              <a:p>
                <a:r>
                  <a:rPr lang="en-US" altLang="ja-JP" dirty="0"/>
                  <a:t>The number of SNII per unit stellar mass depends on the initial mass function.</a:t>
                </a:r>
                <a:br>
                  <a:rPr lang="en-US" altLang="ja-JP" dirty="0"/>
                </a:br>
                <a:r>
                  <a:rPr lang="en-US" altLang="ja-JP" dirty="0"/>
                  <a:t>Using this, we define the critical stellar mass, M_{*, </a:t>
                </a:r>
                <a:r>
                  <a:rPr lang="en-US" altLang="ja-JP" dirty="0" err="1"/>
                  <a:t>crit</a:t>
                </a:r>
                <a:r>
                  <a:rPr lang="en-US" altLang="ja-JP" dirty="0"/>
                  <a:t>}.</a:t>
                </a:r>
                <a:br>
                  <a:rPr lang="en-US" altLang="ja-JP" dirty="0"/>
                </a:br>
                <a:r>
                  <a:rPr lang="en-US" altLang="ja-JP" dirty="0"/>
                  <a:t>This is the minimum stellar mass needed to trigger the transition.</a:t>
                </a:r>
                <a:br>
                  <a:rPr lang="en-US" altLang="ja-JP" dirty="0"/>
                </a:br>
                <a:r>
                  <a:rPr lang="en-US" altLang="ja-JP" dirty="0"/>
                  <a:t>The formula is shown here.</a:t>
                </a:r>
              </a:p>
              <a:p>
                <a:endParaRPr lang="en-US" altLang="ja-JP" dirty="0"/>
              </a:p>
              <a:p>
                <a:r>
                  <a:rPr lang="en-US" altLang="ja-JP" dirty="0"/>
                  <a:t>In the right panel, the horizontal axis is the virial mass.</a:t>
                </a:r>
                <a:br>
                  <a:rPr lang="en-US" altLang="ja-JP" dirty="0"/>
                </a:br>
                <a:r>
                  <a:rPr lang="en-US" altLang="ja-JP" dirty="0"/>
                  <a:t>The vertical axis is the stellar to halo mass ratio.</a:t>
                </a:r>
                <a:br>
                  <a:rPr lang="en-US" altLang="ja-JP" dirty="0"/>
                </a:br>
                <a:r>
                  <a:rPr lang="en-US" altLang="ja-JP" dirty="0"/>
                  <a:t>The orange line shows the case with \epsilon equal to 100 percent.</a:t>
                </a:r>
                <a:br>
                  <a:rPr lang="en-US" altLang="ja-JP" dirty="0"/>
                </a:br>
                <a:r>
                  <a:rPr lang="en-US" altLang="ja-JP" dirty="0"/>
                  <a:t>This is the theoretical limit for forming a core.</a:t>
                </a:r>
              </a:p>
              <a:p>
                <a:r>
                  <a:rPr lang="en-US" altLang="ja-JP" dirty="0"/>
                  <a:t>The green lines show lower efficiency: ten percent for the solid line, and one percent for the dashed line.</a:t>
                </a:r>
                <a:br>
                  <a:rPr lang="en-US" altLang="ja-JP" dirty="0"/>
                </a:br>
                <a:r>
                  <a:rPr lang="en-US" altLang="ja-JP" dirty="0"/>
                  <a:t>The red line is the </a:t>
                </a:r>
                <a:r>
                  <a:rPr lang="en-US" altLang="ja-JP" dirty="0" err="1"/>
                  <a:t>Behroozi</a:t>
                </a:r>
                <a:r>
                  <a:rPr lang="en-US" altLang="ja-JP" dirty="0"/>
                  <a:t> (2019) relation.</a:t>
                </a:r>
              </a:p>
              <a:p>
                <a:r>
                  <a:rPr lang="en-US" altLang="ja-JP" dirty="0"/>
                  <a:t>Any system below the orange line cannot have a cusp-core transition.</a:t>
                </a:r>
                <a:br>
                  <a:rPr lang="en-US" altLang="ja-JP" dirty="0"/>
                </a:br>
                <a:r>
                  <a:rPr lang="en-US" altLang="ja-JP" dirty="0"/>
                  <a:t>So the orange shaded region is the forbidden zone.</a:t>
                </a:r>
              </a:p>
              <a:p>
                <a:r>
                  <a:rPr lang="en-US" altLang="ja-JP" dirty="0"/>
                  <a:t>This means the possibility of a transition depends strongly on \epsilon.</a:t>
                </a:r>
                <a:br>
                  <a:rPr lang="en-US" altLang="ja-JP" dirty="0"/>
                </a:br>
                <a:endParaRPr lang="en-US" altLang="ja-JP" dirty="0"/>
              </a:p>
              <a:p>
                <a:r>
                  <a:rPr lang="en-US" altLang="ja-JP" dirty="0"/>
                  <a:t>(If \epsilon is too low, the feedback energy is not enough.)</a:t>
                </a:r>
              </a:p>
              <a:p>
                <a:endParaRPr lang="en-US" altLang="ja-JP" dirty="0"/>
              </a:p>
              <a:p>
                <a:endParaRPr lang="en-US" altLang="ja-JP" dirty="0"/>
              </a:p>
              <a:p>
                <a:endParaRPr lang="en-US" altLang="ja-JP" dirty="0"/>
              </a:p>
              <a:p>
                <a:endParaRPr lang="en-US" altLang="ja-JP" dirty="0"/>
              </a:p>
              <a:p>
                <a:endParaRPr lang="en-US" altLang="ja-JP" dirty="0"/>
              </a:p>
              <a:p>
                <a:r>
                  <a:rPr lang="en-US" altLang="ja-JP" dirty="0"/>
                  <a:t>------</a:t>
                </a:r>
              </a:p>
              <a:p>
                <a:r>
                  <a:rPr lang="en-US" altLang="ja-JP" dirty="0"/>
                  <a:t>In the lower panel, we compare this theory with real data.</a:t>
                </a:r>
                <a:br>
                  <a:rPr lang="en-US" altLang="ja-JP" dirty="0"/>
                </a:br>
                <a:r>
                  <a:rPr lang="en-US" altLang="ja-JP" dirty="0"/>
                  <a:t>We include both galaxies and galaxy groups.</a:t>
                </a:r>
                <a:br>
                  <a:rPr lang="en-US" altLang="ja-JP" dirty="0"/>
                </a:br>
                <a:r>
                  <a:rPr lang="en-US" altLang="ja-JP" dirty="0"/>
                  <a:t>Most group scale halos lie well inside the forbidden zone.</a:t>
                </a:r>
              </a:p>
              <a:p>
                <a:r>
                  <a:rPr lang="en-US" altLang="ja-JP" dirty="0"/>
                  <a:t>We can also compare the epsilon equals 100 percent line with the </a:t>
                </a:r>
                <a:r>
                  <a:rPr lang="en-US" altLang="ja-JP" dirty="0" err="1"/>
                  <a:t>Behroozi</a:t>
                </a:r>
                <a:r>
                  <a:rPr lang="en-US" altLang="ja-JP" dirty="0"/>
                  <a:t> relation.</a:t>
                </a:r>
                <a:br>
                  <a:rPr lang="en-US" altLang="ja-JP" dirty="0"/>
                </a:br>
                <a:r>
                  <a:rPr lang="en-US" altLang="ja-JP" dirty="0"/>
                  <a:t>At massive systems fall into the forbidden zone.</a:t>
                </a:r>
                <a:br>
                  <a:rPr lang="en-US" altLang="ja-JP" dirty="0"/>
                </a:br>
                <a:r>
                  <a:rPr lang="en-US" altLang="ja-JP" dirty="0"/>
                  <a:t>At galaxy scale, systems lie above the critical line, so the transition is possible.</a:t>
                </a:r>
                <a:br>
                  <a:rPr lang="en-US" altLang="ja-JP" dirty="0"/>
                </a:br>
                <a:r>
                  <a:rPr lang="en-US" altLang="ja-JP" dirty="0"/>
                  <a:t>At dwarf scales, many systems again approach or enter the forbidden region.</a:t>
                </a:r>
              </a:p>
              <a:p>
                <a:r>
                  <a:rPr lang="en-US" altLang="ja-JP" dirty="0"/>
                  <a:t>This three part trend agrees with what Hayashi et al. (in prep) found for the characteristic surface density.</a:t>
                </a:r>
              </a:p>
              <a:p>
                <a:pPr algn="l">
                  <a:buNone/>
                </a:pPr>
                <a:r>
                  <a:rPr lang="en" altLang="ja-JP" b="0" i="0" u="none" strike="noStrike" dirty="0">
                    <a:solidFill>
                      <a:srgbClr val="000000"/>
                    </a:solidFill>
                    <a:effectLst/>
                  </a:rPr>
                  <a:t>---</a:t>
                </a:r>
              </a:p>
              <a:p>
                <a:pPr algn="l">
                  <a:buNone/>
                </a:pPr>
                <a:endParaRPr lang="en" altLang="ja-JP" b="0" i="0" u="none" strike="noStrike" dirty="0">
                  <a:solidFill>
                    <a:srgbClr val="000000"/>
                  </a:solidFill>
                  <a:effectLst/>
                </a:endParaRPr>
              </a:p>
              <a:p>
                <a:pPr algn="l">
                  <a:buNone/>
                </a:pPr>
                <a:r>
                  <a:rPr lang="en" altLang="ja-JP" b="0" i="0" u="none" strike="noStrike" dirty="0">
                    <a:solidFill>
                      <a:srgbClr val="000000"/>
                    </a:solidFill>
                    <a:effectLst/>
                  </a:rPr>
                  <a:t>Next, we formulate the energy input from Type II supernova (SNII) feedback.</a:t>
                </a:r>
                <a:br>
                  <a:rPr lang="en" altLang="ja-JP" b="0" i="0" u="none" strike="noStrike" dirty="0">
                    <a:solidFill>
                      <a:srgbClr val="000000"/>
                    </a:solidFill>
                    <a:effectLst/>
                  </a:rPr>
                </a:br>
                <a:r>
                  <a:rPr lang="en" altLang="ja-JP" b="0" i="0" u="none" strike="noStrike" dirty="0">
                    <a:solidFill>
                      <a:srgbClr val="000000"/>
                    </a:solidFill>
                    <a:effectLst/>
                  </a:rPr>
                  <a:t>The total energy supplied by SNII can be expressed in terms of the following parameters.</a:t>
                </a:r>
              </a:p>
              <a:p>
                <a:pPr algn="l">
                  <a:buNone/>
                </a:pPr>
                <a:r>
                  <a:rPr lang="en" altLang="ja-JP" b="0" i="0" u="none" strike="noStrike" dirty="0">
                    <a:solidFill>
                      <a:srgbClr val="000000"/>
                    </a:solidFill>
                    <a:effectLst/>
                  </a:rPr>
                  <a:t>Here, the energy conversion efficiency, denoted as </a:t>
                </a:r>
                <a:r>
                  <a:rPr lang="el-GR" altLang="ja-JP" b="0" i="0" u="none" strike="noStrike" dirty="0">
                    <a:solidFill>
                      <a:srgbClr val="000000"/>
                    </a:solidFill>
                    <a:effectLst/>
                  </a:rPr>
                  <a:t>ϵϵ, </a:t>
                </a:r>
                <a:r>
                  <a:rPr lang="en" altLang="ja-JP" b="0" i="0" u="none" strike="noStrike" dirty="0">
                    <a:solidFill>
                      <a:srgbClr val="000000"/>
                    </a:solidFill>
                    <a:effectLst/>
                  </a:rPr>
                  <a:t>quantifies the fraction of SNII energy that can effectively contribute to driving the cusp–core transition.</a:t>
                </a:r>
              </a:p>
              <a:p>
                <a:pPr algn="l">
                  <a:buNone/>
                </a:pPr>
                <a:r>
                  <a:rPr lang="en" altLang="ja-JP" b="0" i="0" u="none" strike="noStrike" dirty="0">
                    <a:solidFill>
                      <a:srgbClr val="000000"/>
                    </a:solidFill>
                    <a:effectLst/>
                  </a:rPr>
                  <a:t>The number of SNII events per unit stellar mass can be estimated based on the initial mass function (IMF).</a:t>
                </a:r>
              </a:p>
              <a:p>
                <a:pPr algn="l">
                  <a:buNone/>
                </a:pPr>
                <a:r>
                  <a:rPr lang="en" altLang="ja-JP" b="0" i="0" u="none" strike="noStrike" dirty="0">
                    <a:solidFill>
                      <a:srgbClr val="000000"/>
                    </a:solidFill>
                    <a:effectLst/>
                  </a:rPr>
                  <a:t>Using this, we can define the </a:t>
                </a:r>
                <a:r>
                  <a:rPr lang="en" altLang="ja-JP" b="0" i="1" u="none" strike="noStrike" dirty="0">
                    <a:solidFill>
                      <a:srgbClr val="000000"/>
                    </a:solidFill>
                    <a:effectLst/>
                  </a:rPr>
                  <a:t>critical stellar mass</a:t>
                </a:r>
                <a:r>
                  <a:rPr lang="en" altLang="ja-JP" b="0" i="0" u="none" strike="noStrike" dirty="0">
                    <a:solidFill>
                      <a:srgbClr val="000000"/>
                    </a:solidFill>
                    <a:effectLst/>
                  </a:rPr>
                  <a:t>, </a:t>
                </a:r>
                <a:r>
                  <a:rPr lang="en" altLang="ja-JP" b="0" i="0" u="none" strike="noStrike" dirty="0" err="1">
                    <a:solidFill>
                      <a:srgbClr val="000000"/>
                    </a:solidFill>
                    <a:effectLst/>
                  </a:rPr>
                  <a:t>M∗,crit</a:t>
                </a:r>
                <a:r>
                  <a:rPr lang="en" altLang="ja-JP" b="0" i="0" u="none" strike="noStrike" dirty="0">
                    <a:solidFill>
                      <a:srgbClr val="000000"/>
                    </a:solidFill>
                    <a:effectLst/>
                  </a:rPr>
                  <a:t> which is the minimum stellar mass required for the SNII feedback energy to be sufficient to trigger a cusp–core transition. </a:t>
                </a:r>
              </a:p>
              <a:p>
                <a:pPr algn="l">
                  <a:buNone/>
                </a:pPr>
                <a:r>
                  <a:rPr lang="en" altLang="ja-JP" b="0" i="0" u="none" strike="noStrike" dirty="0">
                    <a:solidFill>
                      <a:srgbClr val="000000"/>
                    </a:solidFill>
                    <a:effectLst/>
                  </a:rPr>
                  <a:t>This is given by the following expression.</a:t>
                </a:r>
              </a:p>
              <a:p>
                <a:pPr algn="l">
                  <a:buNone/>
                </a:pPr>
                <a:endParaRPr lang="en" altLang="ja-JP" b="0" i="0" u="none" strike="noStrike" dirty="0">
                  <a:solidFill>
                    <a:srgbClr val="000000"/>
                  </a:solidFill>
                  <a:effectLst/>
                </a:endParaRPr>
              </a:p>
              <a:p>
                <a:pPr algn="l">
                  <a:buNone/>
                </a:pPr>
                <a:r>
                  <a:rPr lang="en" altLang="ja-JP" b="0" i="0" u="none" strike="noStrike" dirty="0">
                    <a:solidFill>
                      <a:srgbClr val="000000"/>
                    </a:solidFill>
                    <a:effectLst/>
                  </a:rPr>
                  <a:t>In the right panel, we plot the virial mass on the horizontal axis and the stellar-to-halo mass ratio on the vertical axis.</a:t>
                </a:r>
              </a:p>
              <a:p>
                <a:pPr algn="l">
                  <a:buNone/>
                </a:pPr>
                <a:r>
                  <a:rPr lang="en" altLang="ja-JP" b="0" i="0" u="none" strike="noStrike" dirty="0">
                    <a:solidFill>
                      <a:srgbClr val="000000"/>
                    </a:solidFill>
                    <a:effectLst/>
                  </a:rPr>
                  <a:t>The orange line corresponds to the case where </a:t>
                </a:r>
                <a:r>
                  <a:rPr lang="el-GR" altLang="ja-JP" b="0" i="0" u="none" strike="noStrike" dirty="0">
                    <a:solidFill>
                      <a:srgbClr val="000000"/>
                    </a:solidFill>
                    <a:effectLst/>
                  </a:rPr>
                  <a:t>ϵ=100%, </a:t>
                </a:r>
                <a:r>
                  <a:rPr lang="en" altLang="ja-JP" b="0" i="0" u="none" strike="noStrike" dirty="0">
                    <a:solidFill>
                      <a:srgbClr val="000000"/>
                    </a:solidFill>
                    <a:effectLst/>
                  </a:rPr>
                  <a:t>representing the theoretical threshold for core formation.</a:t>
                </a:r>
                <a:br>
                  <a:rPr lang="en" altLang="ja-JP" b="0" i="0" u="none" strike="noStrike" dirty="0">
                    <a:solidFill>
                      <a:srgbClr val="000000"/>
                    </a:solidFill>
                    <a:effectLst/>
                  </a:rPr>
                </a:br>
                <a:r>
                  <a:rPr lang="en" altLang="ja-JP" b="0" i="0" u="none" strike="noStrike" dirty="0">
                    <a:solidFill>
                      <a:srgbClr val="000000"/>
                    </a:solidFill>
                    <a:effectLst/>
                  </a:rPr>
                  <a:t>The green solid and dashed lines show the cases with </a:t>
                </a:r>
                <a:r>
                  <a:rPr lang="el-GR" altLang="ja-JP" b="0" i="0" u="none" strike="noStrike" dirty="0">
                    <a:solidFill>
                      <a:srgbClr val="000000"/>
                    </a:solidFill>
                    <a:effectLst/>
                  </a:rPr>
                  <a:t>ϵ=10% </a:t>
                </a:r>
                <a:r>
                  <a:rPr lang="en" altLang="ja-JP" b="0" i="0" u="none" strike="noStrike" dirty="0">
                    <a:solidFill>
                      <a:srgbClr val="000000"/>
                    </a:solidFill>
                    <a:effectLst/>
                  </a:rPr>
                  <a:t>and </a:t>
                </a:r>
                <a:r>
                  <a:rPr lang="el-GR" altLang="ja-JP" b="0" i="0" u="none" strike="noStrike" dirty="0">
                    <a:solidFill>
                      <a:srgbClr val="000000"/>
                    </a:solidFill>
                    <a:effectLst/>
                  </a:rPr>
                  <a:t>ϵ=1%, </a:t>
                </a:r>
                <a:r>
                  <a:rPr lang="en" altLang="ja-JP" b="0" i="0" u="none" strike="noStrike" dirty="0">
                    <a:solidFill>
                      <a:srgbClr val="000000"/>
                    </a:solidFill>
                    <a:effectLst/>
                  </a:rPr>
                  <a:t>respectively.</a:t>
                </a:r>
                <a:br>
                  <a:rPr lang="en" altLang="ja-JP" b="0" i="0" u="none" strike="noStrike" dirty="0">
                    <a:solidFill>
                      <a:srgbClr val="000000"/>
                    </a:solidFill>
                    <a:effectLst/>
                  </a:rPr>
                </a:br>
                <a:r>
                  <a:rPr lang="en" altLang="ja-JP" b="0" i="0" u="none" strike="noStrike" dirty="0">
                    <a:solidFill>
                      <a:srgbClr val="000000"/>
                    </a:solidFill>
                    <a:effectLst/>
                  </a:rPr>
                  <a:t>The red line indicates the stellar-to-halo mass relation from </a:t>
                </a:r>
                <a:r>
                  <a:rPr lang="en" altLang="ja-JP" b="0" i="0" u="none" strike="noStrike" dirty="0" err="1">
                    <a:solidFill>
                      <a:srgbClr val="000000"/>
                    </a:solidFill>
                    <a:effectLst/>
                  </a:rPr>
                  <a:t>Behroozi</a:t>
                </a:r>
                <a:r>
                  <a:rPr lang="en" altLang="ja-JP" b="0" i="0" u="none" strike="noStrike" dirty="0">
                    <a:solidFill>
                      <a:srgbClr val="000000"/>
                    </a:solidFill>
                    <a:effectLst/>
                  </a:rPr>
                  <a:t> et al. (2019).</a:t>
                </a:r>
              </a:p>
              <a:p>
                <a:pPr algn="l">
                  <a:buNone/>
                </a:pPr>
                <a:r>
                  <a:rPr lang="en" altLang="ja-JP" b="0" i="0" u="none" strike="noStrike" dirty="0">
                    <a:solidFill>
                      <a:srgbClr val="000000"/>
                    </a:solidFill>
                    <a:effectLst/>
                  </a:rPr>
                  <a:t>In this diagram, systems that fall below the orange line cannot undergo a cusp–core transition in principle. </a:t>
                </a:r>
              </a:p>
              <a:p>
                <a:pPr algn="l">
                  <a:buNone/>
                </a:pPr>
                <a:r>
                  <a:rPr lang="en" altLang="ja-JP" b="0" i="0" u="none" strike="noStrike" dirty="0">
                    <a:solidFill>
                      <a:srgbClr val="000000"/>
                    </a:solidFill>
                    <a:effectLst/>
                  </a:rPr>
                  <a:t>Therefore, the orange-shaded region represents the </a:t>
                </a:r>
                <a:r>
                  <a:rPr lang="en" altLang="ja-JP" b="0" i="1" u="none" strike="noStrike" dirty="0">
                    <a:solidFill>
                      <a:srgbClr val="000000"/>
                    </a:solidFill>
                    <a:effectLst/>
                  </a:rPr>
                  <a:t>forbidden zone</a:t>
                </a:r>
                <a:r>
                  <a:rPr lang="en" altLang="ja-JP" b="0" i="0" u="none" strike="noStrike" dirty="0">
                    <a:solidFill>
                      <a:srgbClr val="000000"/>
                    </a:solidFill>
                    <a:effectLst/>
                  </a:rPr>
                  <a:t> for such transitions.</a:t>
                </a:r>
              </a:p>
              <a:p>
                <a:pPr algn="l">
                  <a:buNone/>
                </a:pPr>
                <a:endParaRPr lang="en" altLang="ja-JP" b="0" i="0" u="none" strike="noStrike" dirty="0">
                  <a:solidFill>
                    <a:srgbClr val="000000"/>
                  </a:solidFill>
                  <a:effectLst/>
                </a:endParaRPr>
              </a:p>
              <a:p>
                <a:pPr algn="l">
                  <a:buNone/>
                </a:pPr>
                <a:r>
                  <a:rPr lang="en" altLang="ja-JP" b="0" i="0" u="none" strike="noStrike" dirty="0">
                    <a:solidFill>
                      <a:srgbClr val="000000"/>
                    </a:solidFill>
                    <a:effectLst/>
                  </a:rPr>
                  <a:t>This implies that whether a halo can experience a cusp–core transition or not strongly depends on the value of </a:t>
                </a:r>
                <a:r>
                  <a:rPr lang="el-GR" altLang="ja-JP" b="0" i="0" u="none" strike="noStrike" dirty="0">
                    <a:solidFill>
                      <a:srgbClr val="000000"/>
                    </a:solidFill>
                    <a:effectLst/>
                  </a:rPr>
                  <a:t>ϵ.</a:t>
                </a:r>
              </a:p>
              <a:p>
                <a:pPr algn="l">
                  <a:buNone/>
                </a:pPr>
                <a:r>
                  <a:rPr lang="en" altLang="ja-JP" b="0" i="0" u="none" strike="noStrike" dirty="0">
                    <a:solidFill>
                      <a:srgbClr val="000000"/>
                    </a:solidFill>
                    <a:effectLst/>
                  </a:rPr>
                  <a:t>The lower panel compares this theoretical prediction with observational data for galaxies and galaxy groups.</a:t>
                </a:r>
                <a:br>
                  <a:rPr lang="en" altLang="ja-JP" b="0" i="0" u="none" strike="noStrike" dirty="0">
                    <a:solidFill>
                      <a:srgbClr val="000000"/>
                    </a:solidFill>
                    <a:effectLst/>
                  </a:rPr>
                </a:br>
                <a:r>
                  <a:rPr lang="en" altLang="ja-JP" b="0" i="0" u="none" strike="noStrike" dirty="0">
                    <a:solidFill>
                      <a:srgbClr val="000000"/>
                    </a:solidFill>
                    <a:effectLst/>
                  </a:rPr>
                  <a:t>As shown here, most of the galaxy group–scale halos lie well within the forbidden region.</a:t>
                </a:r>
              </a:p>
              <a:p>
                <a:pPr algn="l">
                  <a:buNone/>
                </a:pPr>
                <a:r>
                  <a:rPr lang="en" altLang="ja-JP" b="0" i="0" u="none" strike="noStrike" dirty="0">
                    <a:solidFill>
                      <a:srgbClr val="000000"/>
                    </a:solidFill>
                    <a:effectLst/>
                  </a:rPr>
                  <a:t>Moreover, by comparing the critical line for </a:t>
                </a:r>
                <a:r>
                  <a:rPr lang="el-GR" altLang="ja-JP" b="0" i="0" u="none" strike="noStrike" dirty="0">
                    <a:solidFill>
                      <a:srgbClr val="000000"/>
                    </a:solidFill>
                    <a:effectLst/>
                  </a:rPr>
                  <a:t>ϵ=100% </a:t>
                </a:r>
                <a:r>
                  <a:rPr lang="en" altLang="ja-JP" b="0" i="0" u="none" strike="noStrike" dirty="0">
                    <a:solidFill>
                      <a:srgbClr val="000000"/>
                    </a:solidFill>
                    <a:effectLst/>
                  </a:rPr>
                  <a:t>with the </a:t>
                </a:r>
                <a:r>
                  <a:rPr lang="en" altLang="ja-JP" b="0" i="0" u="none" strike="noStrike" dirty="0" err="1">
                    <a:solidFill>
                      <a:srgbClr val="000000"/>
                    </a:solidFill>
                    <a:effectLst/>
                  </a:rPr>
                  <a:t>Behroozi</a:t>
                </a:r>
                <a:r>
                  <a:rPr lang="en" altLang="ja-JP" b="0" i="0" u="none" strike="noStrike" dirty="0">
                    <a:solidFill>
                      <a:srgbClr val="000000"/>
                    </a:solidFill>
                    <a:effectLst/>
                  </a:rPr>
                  <a:t> relation, we can see that:</a:t>
                </a:r>
              </a:p>
              <a:p>
                <a:pPr algn="l">
                  <a:buFont typeface="Arial" panose="020B0604020202020204" pitchFamily="34" charset="0"/>
                  <a:buChar char="•"/>
                </a:pPr>
                <a:r>
                  <a:rPr lang="ja-JP" altLang="en-US" b="0" i="0" u="none" strike="noStrike" dirty="0">
                    <a:solidFill>
                      <a:srgbClr val="000000"/>
                    </a:solidFill>
                    <a:effectLst/>
                  </a:rPr>
                  <a:t>　</a:t>
                </a:r>
                <a:r>
                  <a:rPr lang="en" altLang="ja-JP" b="0" i="0" u="none" strike="noStrike" dirty="0">
                    <a:solidFill>
                      <a:srgbClr val="000000"/>
                    </a:solidFill>
                    <a:effectLst/>
                  </a:rPr>
                  <a:t>At high halo masses, systems fall within the forbidden region.</a:t>
                </a:r>
              </a:p>
              <a:p>
                <a:pPr algn="l">
                  <a:buFont typeface="Arial" panose="020B0604020202020204" pitchFamily="34" charset="0"/>
                  <a:buChar char="•"/>
                </a:pPr>
                <a:r>
                  <a:rPr lang="ja-JP" altLang="en-US" b="0" i="0" u="none" strike="noStrike" dirty="0">
                    <a:solidFill>
                      <a:srgbClr val="000000"/>
                    </a:solidFill>
                    <a:effectLst/>
                  </a:rPr>
                  <a:t>　</a:t>
                </a:r>
                <a:r>
                  <a:rPr lang="en" altLang="ja-JP" b="0" i="0" u="none" strike="noStrike" dirty="0">
                    <a:solidFill>
                      <a:srgbClr val="000000"/>
                    </a:solidFill>
                    <a:effectLst/>
                  </a:rPr>
                  <a:t>At galaxy scales, systems lie above the critical line, meaning that the cusp–core transition is possible even for low </a:t>
                </a:r>
                <a:r>
                  <a:rPr lang="el-GR" altLang="ja-JP" b="0" i="0" u="none" strike="noStrike" dirty="0">
                    <a:solidFill>
                      <a:srgbClr val="000000"/>
                    </a:solidFill>
                    <a:effectLst/>
                  </a:rPr>
                  <a:t>ϵϵ.</a:t>
                </a:r>
              </a:p>
              <a:p>
                <a:pPr algn="l">
                  <a:buFont typeface="Arial" panose="020B0604020202020204" pitchFamily="34" charset="0"/>
                  <a:buChar char="•"/>
                </a:pPr>
                <a:r>
                  <a:rPr lang="ja-JP" altLang="en-US" b="0" i="0" u="none" strike="noStrike" dirty="0">
                    <a:solidFill>
                      <a:srgbClr val="000000"/>
                    </a:solidFill>
                    <a:effectLst/>
                  </a:rPr>
                  <a:t>　</a:t>
                </a:r>
                <a:r>
                  <a:rPr lang="en" altLang="ja-JP" b="0" i="0" u="none" strike="noStrike" dirty="0">
                    <a:solidFill>
                      <a:srgbClr val="000000"/>
                    </a:solidFill>
                    <a:effectLst/>
                  </a:rPr>
                  <a:t>At dwarf galaxy scales, many systems again approach or enter the forbidden zone.</a:t>
                </a:r>
              </a:p>
              <a:p>
                <a:pPr algn="l"/>
                <a:r>
                  <a:rPr lang="en" altLang="ja-JP" b="0" i="0" u="none" strike="noStrike" dirty="0">
                    <a:solidFill>
                      <a:srgbClr val="000000"/>
                    </a:solidFill>
                    <a:effectLst/>
                  </a:rPr>
                  <a:t>This three-part structure matches the trends seen in the characteristic surface density reported in </a:t>
                </a:r>
                <a:r>
                  <a:rPr lang="en" altLang="ja-JP" b="0" i="1" u="none" strike="noStrike" dirty="0">
                    <a:solidFill>
                      <a:srgbClr val="000000"/>
                    </a:solidFill>
                    <a:effectLst/>
                  </a:rPr>
                  <a:t>Hayashi et al. (in prep)</a:t>
                </a:r>
                <a:r>
                  <a:rPr lang="en" altLang="ja-JP" b="0" i="0" u="none" strike="noStrike" dirty="0">
                    <a:solidFill>
                      <a:srgbClr val="000000"/>
                    </a:solidFill>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続いて、</a:t>
                </a:r>
                <a:r>
                  <a:rPr lang="en-US" altLang="ja-JP" sz="1200" dirty="0"/>
                  <a:t>II</a:t>
                </a:r>
                <a:r>
                  <a:rPr lang="ja-JP" altLang="en-US" sz="1200" dirty="0"/>
                  <a:t>型超新星爆発によるエネルギーを定式化します。</a:t>
                </a:r>
                <a:r>
                  <a:rPr lang="en-US" altLang="ja-JP" sz="1200" dirty="0"/>
                  <a:t>II</a:t>
                </a:r>
                <a:r>
                  <a:rPr lang="ja-JP" altLang="en-US" sz="1200" dirty="0"/>
                  <a:t>型超新星爆発によるエネルギーはこのようなパラメータで表すことができます。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ここで、エネルギー変換効率</a:t>
                </a:r>
                <a:r>
                  <a:rPr lang="en-US" altLang="ja-JP" sz="1200" dirty="0" err="1"/>
                  <a:t>ε</a:t>
                </a:r>
                <a:r>
                  <a:rPr lang="ja-JP" altLang="en-US" sz="1200" dirty="0"/>
                  <a:t>は</a:t>
                </a:r>
                <a:r>
                  <a:rPr lang="en-US" altLang="ja-JP" sz="1200" dirty="0"/>
                  <a:t>II</a:t>
                </a:r>
                <a:r>
                  <a:rPr lang="ja-JP" altLang="en-US" sz="1200" dirty="0"/>
                  <a:t>型超新星爆発によるエネルギーをどの程度カスプコア遷移に使うことができるか、を表したパラメータです。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また、</a:t>
                </a:r>
                <a:r>
                  <a:rPr lang="en-US" altLang="ja-JP" sz="1200" dirty="0"/>
                  <a:t>1</a:t>
                </a:r>
                <a:r>
                  <a:rPr lang="ja-JP" altLang="en-US" sz="1200" dirty="0"/>
                  <a:t>太陽質量あたりの</a:t>
                </a:r>
                <a:r>
                  <a:rPr lang="en-US" altLang="ja-JP" sz="1200" dirty="0"/>
                  <a:t>SNII</a:t>
                </a:r>
                <a:r>
                  <a:rPr lang="ja-JP" altLang="en-US" sz="1200" dirty="0"/>
                  <a:t>の個数は初期質量関数から計算できます。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ここで、フィードバックエネルギーを用いてカスプコア遷移を起こせる最小の恒星質量である、臨界恒星質量は、このように表すことができます。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右の図は、横軸ビリアル質量、縦軸は恒星ハロー質量比です。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オレンジの線はエネルギー変換効率</a:t>
                </a:r>
                <a:r>
                  <a:rPr lang="en-US" altLang="ja-JP" sz="1200" dirty="0" err="1"/>
                  <a:t>ε</a:t>
                </a:r>
                <a:r>
                  <a:rPr lang="ja-JP" altLang="en-US" sz="1200" dirty="0"/>
                  <a:t>が</a:t>
                </a:r>
                <a:r>
                  <a:rPr lang="en-US" altLang="ja-JP" sz="1200" dirty="0"/>
                  <a:t>100</a:t>
                </a:r>
                <a:r>
                  <a:rPr lang="ja-JP" altLang="en-US" sz="1200" dirty="0"/>
                  <a:t>％の時、つまり臨界恒星質量を表します。緑の線は</a:t>
                </a:r>
                <a:r>
                  <a:rPr lang="en-US" altLang="ja-JP" sz="1200" dirty="0" err="1"/>
                  <a:t>ε</a:t>
                </a:r>
                <a:r>
                  <a:rPr lang="ja-JP" altLang="en-US" sz="1200" dirty="0"/>
                  <a:t>が１０％、緑の破線は１％の線を表します。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赤い線は</a:t>
                </a:r>
                <a:r>
                  <a:rPr lang="en-US" altLang="ja-JP" sz="1200" dirty="0" err="1"/>
                  <a:t>Behroozi</a:t>
                </a:r>
                <a:r>
                  <a:rPr lang="en-US" altLang="ja-JP" sz="1200" dirty="0"/>
                  <a:t> et al 2019</a:t>
                </a:r>
                <a:r>
                  <a:rPr lang="ja-JP" altLang="en-US" sz="1200" dirty="0"/>
                  <a:t>による構成はロー質量比の線です。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この図において、恒星質量がオレンジの線を下回る天体は、原理的にカス王コア遷移を起こすことが不可能であるため、オレンジの領域は遷移禁止領域だと言えます。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つまり、カスプコア遷移するかどうかは、</a:t>
                </a:r>
                <a:r>
                  <a:rPr lang="en-US" altLang="ja-JP" sz="1200" dirty="0" err="1"/>
                  <a:t>ε</a:t>
                </a:r>
                <a:r>
                  <a:rPr lang="ja-JP" altLang="en-US" sz="1200" dirty="0"/>
                  <a:t>の値に依ると言えます。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下の図は銀河と銀河群の観測と比較した図です。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これを見ると、銀河群の天体はほとんどが遷移禁止領域に位置していることが見て取れます。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また、</a:t>
                </a:r>
                <a:r>
                  <a:rPr lang="en-US" altLang="ja-JP" sz="1200" dirty="0" err="1"/>
                  <a:t>ε</a:t>
                </a:r>
                <a:r>
                  <a:rPr lang="ja-JP" altLang="en-US" sz="1200" dirty="0"/>
                  <a:t>が</a:t>
                </a:r>
                <a:r>
                  <a:rPr lang="en-US" altLang="ja-JP" sz="1200" dirty="0"/>
                  <a:t>100</a:t>
                </a:r>
                <a:r>
                  <a:rPr lang="ja-JP" altLang="en-US" sz="1200" dirty="0"/>
                  <a:t>％の線、つまり遷移禁止領域の境目と</a:t>
                </a:r>
                <a:r>
                  <a:rPr lang="en-US" altLang="ja-JP" sz="1200" dirty="0" err="1"/>
                  <a:t>Behroozi</a:t>
                </a:r>
                <a:r>
                  <a:rPr lang="ja-JP" altLang="en-US" sz="1200" dirty="0"/>
                  <a:t>の構成ハロー質量比の関係を見ると、大質量天体は遷移禁止領域に入っており、銀河スケールでは恒星質量が臨界構成質量を卓越し、エネルギー変換効率が小さい場所に位置します。さらに少質量天体になると、再び遷移禁止領域付近に位置し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このことは</a:t>
                </a:r>
                <a:r>
                  <a:rPr lang="en-US" altLang="ja-JP" sz="1200" dirty="0"/>
                  <a:t>Hayashi et al in prep</a:t>
                </a:r>
                <a:r>
                  <a:rPr lang="ja-JP" altLang="en-US" sz="1200" dirty="0" err="1"/>
                  <a:t>で示</a:t>
                </a:r>
                <a:r>
                  <a:rPr lang="ja-JP" altLang="en-US" sz="1200" dirty="0"/>
                  <a:t>唆された</a:t>
                </a:r>
                <a:r>
                  <a:rPr lang="en-US" altLang="ja-JP" sz="1200" i="0">
                    <a:latin typeface="Cambria Math" panose="02040503050406030204" pitchFamily="18" charset="0"/>
                  </a:rPr>
                  <a:t>c</a:t>
                </a:r>
                <a:r>
                  <a:rPr kumimoji="1" lang="en-US" altLang="ja-JP" sz="1200" b="0" i="0">
                    <a:latin typeface="Cambria Math" panose="02040503050406030204" pitchFamily="18" charset="0"/>
                  </a:rPr>
                  <a:t>haracteric surface dencity</a:t>
                </a:r>
                <a:r>
                  <a:rPr lang="ja-JP" altLang="en-US" sz="1200" dirty="0"/>
                  <a:t>の特徴と一致します。</a:t>
                </a:r>
                <a:endParaRPr lang="en-US" altLang="ja-JP" sz="1200" dirty="0"/>
              </a:p>
            </p:txBody>
          </p:sp>
        </mc:Fallback>
      </mc:AlternateContent>
      <p:sp>
        <p:nvSpPr>
          <p:cNvPr id="4" name="スライド番号プレースホルダー 3">
            <a:extLst>
              <a:ext uri="{FF2B5EF4-FFF2-40B4-BE49-F238E27FC236}">
                <a16:creationId xmlns:a16="http://schemas.microsoft.com/office/drawing/2014/main" id="{87469389-38A0-7D48-6EC3-8320651E70AE}"/>
              </a:ext>
            </a:extLst>
          </p:cNvPr>
          <p:cNvSpPr>
            <a:spLocks noGrp="1"/>
          </p:cNvSpPr>
          <p:nvPr>
            <p:ph type="sldNum" sz="quarter" idx="5"/>
          </p:nvPr>
        </p:nvSpPr>
        <p:spPr/>
        <p:txBody>
          <a:bodyPr/>
          <a:lstStyle/>
          <a:p>
            <a:fld id="{9537F1F3-9666-4CCC-88EB-F2685F577512}" type="slidenum">
              <a:rPr kumimoji="1" lang="ja-JP" altLang="en-US" smtClean="0"/>
              <a:t>25</a:t>
            </a:fld>
            <a:endParaRPr kumimoji="1" lang="ja-JP" altLang="en-US"/>
          </a:p>
        </p:txBody>
      </p:sp>
    </p:spTree>
    <p:extLst>
      <p:ext uri="{BB962C8B-B14F-4D97-AF65-F5344CB8AC3E}">
        <p14:creationId xmlns:p14="http://schemas.microsoft.com/office/powerpoint/2010/main" val="20173067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25D69-FF68-1683-A342-FCC2A0B9C7F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39A4DCC-0126-E095-2CFE-7FA7EA027968}"/>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a:extLst>
                  <a:ext uri="{FF2B5EF4-FFF2-40B4-BE49-F238E27FC236}">
                    <a16:creationId xmlns:a16="http://schemas.microsoft.com/office/drawing/2014/main" id="{769BC54B-2054-5DE0-14E0-5DCC3CCC9F2D}"/>
                  </a:ext>
                </a:extLst>
              </p:cNvPr>
              <p:cNvSpPr>
                <a:spLocks noGrp="1"/>
              </p:cNvSpPr>
              <p:nvPr>
                <p:ph type="body" idx="1"/>
              </p:nvPr>
            </p:nvSpPr>
            <p:spPr/>
            <p:txBody>
              <a:bodyPr/>
              <a:lstStyle/>
              <a:p>
                <a:pPr algn="l">
                  <a:buNone/>
                </a:pPr>
                <a:r>
                  <a:rPr lang="en-US" altLang="ja-JP" b="0" i="0" u="none" strike="noStrike" dirty="0">
                    <a:solidFill>
                      <a:srgbClr val="000000"/>
                    </a:solidFill>
                    <a:effectLst/>
                  </a:rPr>
                  <a:t>Hayashi et al. (in preparation) studied the relationship between characteristic surface density and the maximum circular velocity, Vmax.</a:t>
                </a:r>
              </a:p>
              <a:p>
                <a:pPr algn="l">
                  <a:buNone/>
                </a:pPr>
                <a:r>
                  <a:rPr lang="en-US" altLang="ja-JP" b="0" i="0" u="none" strike="noStrike" dirty="0">
                    <a:solidFill>
                      <a:srgbClr val="000000"/>
                    </a:solidFill>
                    <a:effectLst/>
                  </a:rPr>
                  <a:t>They used rotation curves from the SPARC database to derive dark matter density profiles for individual galaxies.</a:t>
                </a:r>
              </a:p>
              <a:p>
                <a:pPr algn="l">
                  <a:buNone/>
                </a:pPr>
                <a:r>
                  <a:rPr lang="en-US" altLang="ja-JP" dirty="0"/>
                  <a:t>They estimated the characteristic surface density from these profiles.</a:t>
                </a:r>
                <a:br>
                  <a:rPr lang="en-US" altLang="ja-JP" dirty="0"/>
                </a:br>
                <a:r>
                  <a:rPr lang="en-US" altLang="ja-JP" dirty="0"/>
                  <a:t>They compared it with the concentration mass relation from Kaneda et al. (2024).</a:t>
                </a:r>
              </a:p>
              <a:p>
                <a:pPr algn="l">
                  <a:buNone/>
                </a:pPr>
                <a:br>
                  <a:rPr lang="en-US" altLang="ja-JP" dirty="0"/>
                </a:br>
                <a:r>
                  <a:rPr lang="en-US" altLang="ja-JP" dirty="0"/>
                  <a:t>The blue points in this plot show the SPARC data.</a:t>
                </a:r>
              </a:p>
              <a:p>
                <a:pPr algn="l">
                  <a:buNone/>
                </a:pPr>
                <a:r>
                  <a:rPr lang="en-US" altLang="ja-JP" b="0" i="0" u="none" strike="noStrike" dirty="0">
                    <a:solidFill>
                      <a:srgbClr val="000000"/>
                    </a:solidFill>
                    <a:effectLst/>
                  </a:rPr>
                  <a:t>The green and orange points represent dwarf galaxy data.</a:t>
                </a:r>
              </a:p>
              <a:p>
                <a:pPr algn="l">
                  <a:buNone/>
                </a:pPr>
                <a:r>
                  <a:rPr lang="en-US" altLang="ja-JP" b="0" i="0" u="none" strike="noStrike" dirty="0">
                    <a:solidFill>
                      <a:srgbClr val="000000"/>
                    </a:solidFill>
                    <a:effectLst/>
                  </a:rPr>
                  <a:t>The red line shows simulation results from Lazar et al. (2020), which include stellar feedback.</a:t>
                </a:r>
              </a:p>
              <a:p>
                <a:pPr algn="l">
                  <a:buNone/>
                </a:pPr>
                <a:r>
                  <a:rPr lang="en-US" altLang="ja-JP" b="0" i="0" u="none" strike="noStrike" dirty="0">
                    <a:solidFill>
                      <a:srgbClr val="000000"/>
                    </a:solidFill>
                    <a:effectLst/>
                  </a:rPr>
                  <a:t>Interestingly, the figure suggests not only a transition from cusps to cores, but also a possible return from cores back to cusps in low mass dwarf galaxies.</a:t>
                </a:r>
              </a:p>
              <a:p>
                <a:pPr algn="l">
                  <a:buNone/>
                </a:pPr>
                <a:r>
                  <a:rPr lang="en-US" altLang="ja-JP" b="0" i="0" u="none" strike="noStrike" dirty="0">
                    <a:solidFill>
                      <a:srgbClr val="000000"/>
                    </a:solidFill>
                    <a:effectLst/>
                  </a:rPr>
                  <a:t>We refer to this behavior as a tension in the concentration mass relation.</a:t>
                </a:r>
              </a:p>
              <a:p>
                <a:pPr algn="l">
                  <a:buNone/>
                </a:pPr>
                <a:r>
                  <a:rPr lang="en-US" altLang="ja-JP" b="0" i="0" u="none" strike="noStrike" dirty="0">
                    <a:solidFill>
                      <a:srgbClr val="000000"/>
                    </a:solidFill>
                    <a:effectLst/>
                  </a:rPr>
                  <a:t>In this study, we aim to investigate the physical origin of this tension.</a:t>
                </a:r>
              </a:p>
              <a:p>
                <a:pPr algn="l">
                  <a:buNone/>
                </a:pPr>
                <a:r>
                  <a:rPr lang="en" altLang="ja-JP" b="0" i="0" u="none" strike="noStrike" dirty="0">
                    <a:solidFill>
                      <a:srgbClr val="000000"/>
                    </a:solidFill>
                    <a:effectLst/>
                  </a:rPr>
                  <a:t>-----</a:t>
                </a:r>
              </a:p>
              <a:p>
                <a:pPr algn="l">
                  <a:buNone/>
                </a:pPr>
                <a:endParaRPr lang="en" altLang="ja-JP" b="0" i="0" u="none" strike="noStrike" dirty="0">
                  <a:solidFill>
                    <a:srgbClr val="000000"/>
                  </a:solidFill>
                  <a:effectLst/>
                </a:endParaRPr>
              </a:p>
              <a:p>
                <a:pPr algn="l">
                  <a:buNone/>
                </a:pPr>
                <a:r>
                  <a:rPr lang="en" altLang="ja-JP" b="0" i="0" u="none" strike="noStrike" dirty="0">
                    <a:solidFill>
                      <a:srgbClr val="000000"/>
                    </a:solidFill>
                    <a:effectLst/>
                  </a:rPr>
                  <a:t>Hayashi et al. (in preparation) investigated the relationship between the </a:t>
                </a:r>
                <a:r>
                  <a:rPr lang="en" altLang="ja-JP" b="1" i="0" u="none" strike="noStrike" dirty="0">
                    <a:solidFill>
                      <a:srgbClr val="000000"/>
                    </a:solidFill>
                    <a:effectLst/>
                  </a:rPr>
                  <a:t>characteristic surface density</a:t>
                </a:r>
                <a:r>
                  <a:rPr lang="en" altLang="ja-JP" b="0" i="0" u="none" strike="noStrike" dirty="0">
                    <a:solidFill>
                      <a:srgbClr val="000000"/>
                    </a:solidFill>
                    <a:effectLst/>
                  </a:rPr>
                  <a:t> and </a:t>
                </a:r>
                <a:r>
                  <a:rPr lang="en" altLang="ja-JP" b="1" i="0" u="none" strike="noStrike" dirty="0">
                    <a:solidFill>
                      <a:srgbClr val="000000"/>
                    </a:solidFill>
                    <a:effectLst/>
                  </a:rPr>
                  <a:t>Vmax​</a:t>
                </a:r>
                <a:r>
                  <a:rPr lang="en" altLang="ja-JP" b="0" i="0" u="none" strike="noStrike" dirty="0">
                    <a:solidFill>
                      <a:srgbClr val="000000"/>
                    </a:solidFill>
                    <a:effectLst/>
                  </a:rPr>
                  <a:t>.</a:t>
                </a:r>
              </a:p>
              <a:p>
                <a:pPr algn="l">
                  <a:buNone/>
                </a:pPr>
                <a:r>
                  <a:rPr lang="en" altLang="ja-JP" b="0" i="0" u="none" strike="noStrike" dirty="0">
                    <a:solidFill>
                      <a:srgbClr val="000000"/>
                    </a:solidFill>
                    <a:effectLst/>
                  </a:rPr>
                  <a:t>They analyzed rotation curves from the SPARC database and derived dark matter density profiles for individual galaxies. From these profiles, they estimated the characteristic surface density and compared it with the </a:t>
                </a:r>
                <a:r>
                  <a:rPr lang="en" altLang="ja-JP" b="1" i="0" u="none" strike="noStrike" dirty="0">
                    <a:solidFill>
                      <a:srgbClr val="000000"/>
                    </a:solidFill>
                    <a:effectLst/>
                  </a:rPr>
                  <a:t>c–M relation</a:t>
                </a:r>
                <a:r>
                  <a:rPr lang="en" altLang="ja-JP" b="0" i="0" u="none" strike="noStrike" dirty="0">
                    <a:solidFill>
                      <a:srgbClr val="000000"/>
                    </a:solidFill>
                    <a:effectLst/>
                  </a:rPr>
                  <a:t> proposed by Kaneda et al. (2024).</a:t>
                </a:r>
              </a:p>
              <a:p>
                <a:pPr algn="l">
                  <a:buNone/>
                </a:pPr>
                <a:r>
                  <a:rPr lang="en" altLang="ja-JP" b="0" i="0" u="none" strike="noStrike" dirty="0">
                    <a:solidFill>
                      <a:srgbClr val="000000"/>
                    </a:solidFill>
                    <a:effectLst/>
                  </a:rPr>
                  <a:t>In this plot, the </a:t>
                </a:r>
                <a:r>
                  <a:rPr lang="en" altLang="ja-JP" b="1" i="0" u="none" strike="noStrike" dirty="0">
                    <a:solidFill>
                      <a:srgbClr val="000000"/>
                    </a:solidFill>
                    <a:effectLst/>
                  </a:rPr>
                  <a:t>blue points</a:t>
                </a:r>
                <a:r>
                  <a:rPr lang="en" altLang="ja-JP" b="0" i="0" u="none" strike="noStrike" dirty="0">
                    <a:solidFill>
                      <a:srgbClr val="000000"/>
                    </a:solidFill>
                    <a:effectLst/>
                  </a:rPr>
                  <a:t> represent the SPARC data. The </a:t>
                </a:r>
                <a:r>
                  <a:rPr lang="en" altLang="ja-JP" b="1" i="0" u="none" strike="noStrike" dirty="0">
                    <a:solidFill>
                      <a:srgbClr val="000000"/>
                    </a:solidFill>
                    <a:effectLst/>
                  </a:rPr>
                  <a:t>green</a:t>
                </a:r>
                <a:r>
                  <a:rPr lang="en" altLang="ja-JP" b="0" i="0" u="none" strike="noStrike" dirty="0">
                    <a:solidFill>
                      <a:srgbClr val="000000"/>
                    </a:solidFill>
                    <a:effectLst/>
                  </a:rPr>
                  <a:t> and </a:t>
                </a:r>
                <a:r>
                  <a:rPr lang="en" altLang="ja-JP" b="1" i="0" u="none" strike="noStrike" dirty="0">
                    <a:solidFill>
                      <a:srgbClr val="000000"/>
                    </a:solidFill>
                    <a:effectLst/>
                  </a:rPr>
                  <a:t>orange lines</a:t>
                </a:r>
                <a:r>
                  <a:rPr lang="en" altLang="ja-JP" b="0" i="0" u="none" strike="noStrike" dirty="0">
                    <a:solidFill>
                      <a:srgbClr val="000000"/>
                    </a:solidFill>
                    <a:effectLst/>
                  </a:rPr>
                  <a:t> correspond to dwarf galaxy data, while the </a:t>
                </a:r>
                <a:r>
                  <a:rPr lang="en" altLang="ja-JP" b="1" i="0" u="none" strike="noStrike" dirty="0">
                    <a:solidFill>
                      <a:srgbClr val="000000"/>
                    </a:solidFill>
                    <a:effectLst/>
                  </a:rPr>
                  <a:t>red line</a:t>
                </a:r>
                <a:r>
                  <a:rPr lang="en" altLang="ja-JP" b="0" i="0" u="none" strike="noStrike" dirty="0">
                    <a:solidFill>
                      <a:srgbClr val="000000"/>
                    </a:solidFill>
                    <a:effectLst/>
                  </a:rPr>
                  <a:t> shows the simulation results from Lazar et al. (2020), which incorporate </a:t>
                </a:r>
                <a:r>
                  <a:rPr lang="en" altLang="ja-JP" b="1" i="0" u="none" strike="noStrike" dirty="0">
                    <a:solidFill>
                      <a:srgbClr val="000000"/>
                    </a:solidFill>
                    <a:effectLst/>
                  </a:rPr>
                  <a:t>stellar feedback</a:t>
                </a:r>
                <a:r>
                  <a:rPr lang="en" altLang="ja-JP" b="0" i="0" u="none" strike="noStrike" dirty="0">
                    <a:solidFill>
                      <a:srgbClr val="000000"/>
                    </a:solidFill>
                    <a:effectLst/>
                  </a:rPr>
                  <a:t>.</a:t>
                </a:r>
              </a:p>
              <a:p>
                <a:pPr algn="l">
                  <a:buNone/>
                </a:pPr>
                <a:r>
                  <a:rPr lang="en" altLang="ja-JP" b="0" i="0" u="none" strike="noStrike" dirty="0">
                    <a:solidFill>
                      <a:srgbClr val="000000"/>
                    </a:solidFill>
                    <a:effectLst/>
                  </a:rPr>
                  <a:t>Interestingly, the figure suggests not only a transition from </a:t>
                </a:r>
                <a:r>
                  <a:rPr lang="en" altLang="ja-JP" b="1" i="0" u="none" strike="noStrike" dirty="0">
                    <a:solidFill>
                      <a:srgbClr val="000000"/>
                    </a:solidFill>
                    <a:effectLst/>
                  </a:rPr>
                  <a:t>cusps to cores</a:t>
                </a:r>
                <a:r>
                  <a:rPr lang="en" altLang="ja-JP" b="0" i="0" u="none" strike="noStrike" dirty="0">
                    <a:solidFill>
                      <a:srgbClr val="000000"/>
                    </a:solidFill>
                    <a:effectLst/>
                  </a:rPr>
                  <a:t>, but also a possible </a:t>
                </a:r>
                <a:r>
                  <a:rPr lang="en" altLang="ja-JP" b="1" i="0" u="none" strike="noStrike" dirty="0">
                    <a:solidFill>
                      <a:srgbClr val="000000"/>
                    </a:solidFill>
                    <a:effectLst/>
                  </a:rPr>
                  <a:t>reversion from cores back to cusps</a:t>
                </a:r>
                <a:r>
                  <a:rPr lang="en" altLang="ja-JP" b="0" i="0" u="none" strike="noStrike" dirty="0">
                    <a:solidFill>
                      <a:srgbClr val="000000"/>
                    </a:solidFill>
                    <a:effectLst/>
                  </a:rPr>
                  <a:t> in the regime of low-mass dwarf galaxies.</a:t>
                </a:r>
              </a:p>
              <a:p>
                <a:pPr algn="l"/>
                <a:r>
                  <a:rPr lang="en" altLang="ja-JP" b="0" i="0" u="none" strike="noStrike" dirty="0">
                    <a:solidFill>
                      <a:srgbClr val="000000"/>
                    </a:solidFill>
                    <a:effectLst/>
                  </a:rPr>
                  <a:t>We refer to this phenomenon as a</a:t>
                </a:r>
                <a:r>
                  <a:rPr lang="en" altLang="ja-JP" b="1" i="0" u="none" strike="noStrike" dirty="0">
                    <a:solidFill>
                      <a:srgbClr val="000000"/>
                    </a:solidFill>
                    <a:effectLst/>
                  </a:rPr>
                  <a:t> tension in the c–M relation</a:t>
                </a:r>
                <a:r>
                  <a:rPr lang="en" altLang="ja-JP" b="0" i="0" u="none" strike="noStrike" dirty="0">
                    <a:solidFill>
                      <a:srgbClr val="000000"/>
                    </a:solidFill>
                    <a:effectLst/>
                  </a:rPr>
                  <a:t>, and in this study, we aim to explore its </a:t>
                </a:r>
                <a:r>
                  <a:rPr lang="en" altLang="ja-JP" b="1" i="0" u="none" strike="noStrike" dirty="0">
                    <a:solidFill>
                      <a:srgbClr val="000000"/>
                    </a:solidFill>
                    <a:effectLst/>
                  </a:rPr>
                  <a:t>physical origin</a:t>
                </a:r>
                <a:r>
                  <a:rPr lang="en" altLang="ja-JP" b="0" i="0" u="none" strike="noStrike" dirty="0">
                    <a:solidFill>
                      <a:srgbClr val="000000"/>
                    </a:solidFill>
                    <a:effectLst/>
                  </a:rPr>
                  <a:t>.</a:t>
                </a:r>
              </a:p>
              <a:p>
                <a:endParaRPr lang="en" altLang="ja-JP" sz="1200" b="0" i="0" u="none" strike="noStrike" dirty="0">
                  <a:solidFill>
                    <a:srgbClr val="000000"/>
                  </a:solidFill>
                  <a:effectLst/>
                  <a:latin typeface="-webkit-standard"/>
                </a:endParaRPr>
              </a:p>
              <a:p>
                <a:endParaRPr lang="en" altLang="ja-JP" sz="1200" b="0" i="0" u="none" strike="noStrike" dirty="0">
                  <a:solidFill>
                    <a:srgbClr val="000000"/>
                  </a:solidFill>
                  <a:effectLst/>
                  <a:latin typeface="-webkit-standard"/>
                </a:endParaRPr>
              </a:p>
              <a:p>
                <a:endParaRPr lang="en" altLang="ja-JP" sz="1200" b="0" i="0" u="none" strike="noStrike" dirty="0">
                  <a:solidFill>
                    <a:srgbClr val="000000"/>
                  </a:solidFill>
                  <a:effectLst/>
                  <a:latin typeface="-webkit-standard"/>
                </a:endParaRPr>
              </a:p>
              <a:p>
                <a:r>
                  <a:rPr lang="en" altLang="ja-JP" sz="1200" b="0" i="0" u="none" strike="noStrike" dirty="0">
                    <a:solidFill>
                      <a:srgbClr val="000000"/>
                    </a:solidFill>
                    <a:effectLst/>
                    <a:latin typeface="-webkit-standard"/>
                  </a:rPr>
                  <a:t>Hayashi et al. (in prep) </a:t>
                </a:r>
                <a:r>
                  <a:rPr lang="ja-JP" altLang="en-US" sz="1200" b="0" i="0" u="none" strike="noStrike" dirty="0">
                    <a:solidFill>
                      <a:srgbClr val="000000"/>
                    </a:solidFill>
                    <a:effectLst/>
                    <a:latin typeface="-webkit-standard"/>
                  </a:rPr>
                  <a:t>は</a:t>
                </a:r>
                <a14:m>
                  <m:oMath xmlns:m="http://schemas.openxmlformats.org/officeDocument/2006/math">
                    <m:r>
                      <m:rPr>
                        <m:sty m:val="p"/>
                      </m:rPr>
                      <a:rPr lang="en-US" altLang="ja-JP" sz="1200" i="1" smtClean="0">
                        <a:latin typeface="Cambria Math" panose="02040503050406030204" pitchFamily="18" charset="0"/>
                      </a:rPr>
                      <m:t>c</m:t>
                    </m:r>
                    <m:r>
                      <m:rPr>
                        <m:sty m:val="p"/>
                      </m:rPr>
                      <a:rPr kumimoji="1" lang="en-US" altLang="ja-JP" sz="1200" b="0" i="0" smtClean="0">
                        <a:latin typeface="Cambria Math" panose="02040503050406030204" pitchFamily="18" charset="0"/>
                      </a:rPr>
                      <m:t>haracteric</m:t>
                    </m:r>
                    <m:r>
                      <a:rPr kumimoji="1" lang="en-US" altLang="ja-JP" sz="1200" b="0" i="0" smtClean="0">
                        <a:latin typeface="Cambria Math" panose="02040503050406030204" pitchFamily="18" charset="0"/>
                      </a:rPr>
                      <m:t> </m:t>
                    </m:r>
                    <m:r>
                      <m:rPr>
                        <m:sty m:val="p"/>
                      </m:rPr>
                      <a:rPr kumimoji="1" lang="en-US" altLang="ja-JP" sz="1200" b="0" i="0" smtClean="0">
                        <a:latin typeface="Cambria Math" panose="02040503050406030204" pitchFamily="18" charset="0"/>
                      </a:rPr>
                      <m:t>surface</m:t>
                    </m:r>
                    <m:r>
                      <a:rPr kumimoji="1" lang="en-US" altLang="ja-JP" sz="1200" b="0" i="0" smtClean="0">
                        <a:latin typeface="Cambria Math" panose="02040503050406030204" pitchFamily="18" charset="0"/>
                      </a:rPr>
                      <m:t> </m:t>
                    </m:r>
                    <m:r>
                      <m:rPr>
                        <m:sty m:val="p"/>
                      </m:rPr>
                      <a:rPr kumimoji="1" lang="en-US" altLang="ja-JP" sz="1200" b="0" i="0" smtClean="0">
                        <a:latin typeface="Cambria Math" panose="02040503050406030204" pitchFamily="18" charset="0"/>
                      </a:rPr>
                      <m:t>dencity</m:t>
                    </m:r>
                    <m:r>
                      <a:rPr kumimoji="1" lang="en-US" altLang="ja-JP" sz="1200" b="0" i="0" smtClean="0">
                        <a:latin typeface="Cambria Math" panose="02040503050406030204" pitchFamily="18" charset="0"/>
                      </a:rPr>
                      <m:t> </m:t>
                    </m:r>
                  </m:oMath>
                </a14:m>
                <a:r>
                  <a:rPr lang="ja-JP" altLang="en-US" sz="1200" i="0" dirty="0">
                    <a:solidFill>
                      <a:prstClr val="black"/>
                    </a:solidFill>
                    <a:latin typeface="Cambria Math" panose="02040503050406030204" pitchFamily="18" charset="0"/>
                  </a:rPr>
                  <a:t>と</a:t>
                </a:r>
                <a:r>
                  <a:rPr lang="en-US" altLang="ja-JP" sz="1200" i="0" dirty="0">
                    <a:solidFill>
                      <a:prstClr val="black"/>
                    </a:solidFill>
                    <a:latin typeface="Cambria Math" panose="02040503050406030204" pitchFamily="18" charset="0"/>
                  </a:rPr>
                  <a:t>Vmax</a:t>
                </a:r>
                <a:r>
                  <a:rPr lang="ja-JP" altLang="en-US" sz="1200" i="0" dirty="0">
                    <a:solidFill>
                      <a:prstClr val="black"/>
                    </a:solidFill>
                    <a:latin typeface="Cambria Math" panose="02040503050406030204" pitchFamily="18" charset="0"/>
                  </a:rPr>
                  <a:t>の関係を調査しました。</a:t>
                </a:r>
                <a:endParaRPr lang="en-US" altLang="ja-JP" sz="1200" i="0" dirty="0">
                  <a:solidFill>
                    <a:prstClr val="black"/>
                  </a:solidFill>
                  <a:latin typeface="Cambria Math" panose="02040503050406030204" pitchFamily="18" charset="0"/>
                </a:endParaRPr>
              </a:p>
              <a:p>
                <a:r>
                  <a:rPr lang="ja-JP" altLang="en-US" sz="1200" b="0" i="0" u="none" strike="noStrike" dirty="0">
                    <a:solidFill>
                      <a:srgbClr val="000000"/>
                    </a:solidFill>
                    <a:effectLst/>
                    <a:latin typeface="-webkit-standard"/>
                  </a:rPr>
                  <a:t>彼らは</a:t>
                </a:r>
                <a:r>
                  <a:rPr lang="en-US" altLang="ja-JP" sz="1200" b="0" i="0" u="none" strike="noStrike" dirty="0">
                    <a:solidFill>
                      <a:srgbClr val="000000"/>
                    </a:solidFill>
                    <a:effectLst/>
                    <a:latin typeface="-webkit-standard"/>
                  </a:rPr>
                  <a:t>SPARC</a:t>
                </a:r>
                <a:r>
                  <a:rPr lang="ja-JP" altLang="en-US" sz="1200" b="0" i="0" u="none" strike="noStrike" dirty="0">
                    <a:solidFill>
                      <a:srgbClr val="000000"/>
                    </a:solidFill>
                    <a:effectLst/>
                    <a:latin typeface="-webkit-standard"/>
                  </a:rPr>
                  <a:t>データの</a:t>
                </a:r>
                <a:r>
                  <a:rPr lang="en-US" altLang="ja-JP" sz="1200" b="0" i="0" u="none" strike="noStrike" dirty="0">
                    <a:solidFill>
                      <a:srgbClr val="000000"/>
                    </a:solidFill>
                    <a:effectLst/>
                    <a:latin typeface="-webkit-standard"/>
                  </a:rPr>
                  <a:t>rotation</a:t>
                </a:r>
                <a:r>
                  <a:rPr lang="ja-JP" altLang="en-US" sz="1200" b="0" i="0" u="none" strike="noStrike" dirty="0">
                    <a:solidFill>
                      <a:srgbClr val="000000"/>
                    </a:solidFill>
                    <a:effectLst/>
                    <a:latin typeface="-webkit-standard"/>
                  </a:rPr>
                  <a:t> </a:t>
                </a:r>
                <a:r>
                  <a:rPr lang="en-US" altLang="ja-JP" sz="1200" b="0" i="0" u="none" strike="noStrike" dirty="0">
                    <a:solidFill>
                      <a:srgbClr val="000000"/>
                    </a:solidFill>
                    <a:effectLst/>
                    <a:latin typeface="-webkit-standard"/>
                  </a:rPr>
                  <a:t>curve</a:t>
                </a:r>
                <a:r>
                  <a:rPr lang="ja-JP" altLang="en-US" sz="1200" b="0" i="0" u="none" strike="noStrike" dirty="0">
                    <a:solidFill>
                      <a:srgbClr val="000000"/>
                    </a:solidFill>
                    <a:effectLst/>
                    <a:latin typeface="-webkit-standard"/>
                  </a:rPr>
                  <a:t>を解析し、各銀河の</a:t>
                </a:r>
                <a:r>
                  <a:rPr lang="en-US" altLang="ja-JP" sz="1200" b="0" i="0" u="none" strike="noStrike" dirty="0">
                    <a:solidFill>
                      <a:srgbClr val="000000"/>
                    </a:solidFill>
                    <a:effectLst/>
                    <a:latin typeface="-webkit-standard"/>
                  </a:rPr>
                  <a:t>DM</a:t>
                </a:r>
                <a:r>
                  <a:rPr lang="ja-JP" altLang="en-US" sz="1200" b="0" i="0" u="none" strike="noStrike" dirty="0">
                    <a:solidFill>
                      <a:srgbClr val="000000"/>
                    </a:solidFill>
                    <a:effectLst/>
                    <a:latin typeface="-webkit-standard"/>
                  </a:rPr>
                  <a:t>の密度プロファイルを推定しました。そこから求めた</a:t>
                </a:r>
                <a14:m>
                  <m:oMath xmlns:m="http://schemas.openxmlformats.org/officeDocument/2006/math">
                    <m:r>
                      <m:rPr>
                        <m:sty m:val="p"/>
                      </m:rPr>
                      <a:rPr lang="en-US" altLang="ja-JP" sz="1200" i="1" smtClean="0">
                        <a:latin typeface="Cambria Math" panose="02040503050406030204" pitchFamily="18" charset="0"/>
                      </a:rPr>
                      <m:t>c</m:t>
                    </m:r>
                    <m:r>
                      <m:rPr>
                        <m:sty m:val="p"/>
                      </m:rPr>
                      <a:rPr kumimoji="1" lang="en-US" altLang="ja-JP" sz="1200" b="0" i="0" smtClean="0">
                        <a:latin typeface="Cambria Math" panose="02040503050406030204" pitchFamily="18" charset="0"/>
                      </a:rPr>
                      <m:t>haracteric</m:t>
                    </m:r>
                    <m:r>
                      <a:rPr kumimoji="1" lang="en-US" altLang="ja-JP" sz="1200" b="0" i="0" smtClean="0">
                        <a:latin typeface="Cambria Math" panose="02040503050406030204" pitchFamily="18" charset="0"/>
                      </a:rPr>
                      <m:t> </m:t>
                    </m:r>
                    <m:r>
                      <m:rPr>
                        <m:sty m:val="p"/>
                      </m:rPr>
                      <a:rPr kumimoji="1" lang="en-US" altLang="ja-JP" sz="1200" b="0" i="0" smtClean="0">
                        <a:latin typeface="Cambria Math" panose="02040503050406030204" pitchFamily="18" charset="0"/>
                      </a:rPr>
                      <m:t>surface</m:t>
                    </m:r>
                    <m:r>
                      <a:rPr kumimoji="1" lang="en-US" altLang="ja-JP" sz="1200" b="0" i="0" smtClean="0">
                        <a:latin typeface="Cambria Math" panose="02040503050406030204" pitchFamily="18" charset="0"/>
                      </a:rPr>
                      <m:t> </m:t>
                    </m:r>
                    <m:r>
                      <m:rPr>
                        <m:sty m:val="p"/>
                      </m:rPr>
                      <a:rPr kumimoji="1" lang="en-US" altLang="ja-JP" sz="1200" b="0" i="0" smtClean="0">
                        <a:latin typeface="Cambria Math" panose="02040503050406030204" pitchFamily="18" charset="0"/>
                      </a:rPr>
                      <m:t>dencity</m:t>
                    </m:r>
                  </m:oMath>
                </a14:m>
                <a:r>
                  <a:rPr lang="ja-JP" altLang="en-US" sz="1200" i="0" dirty="0">
                    <a:solidFill>
                      <a:prstClr val="black"/>
                    </a:solidFill>
                    <a:latin typeface="Cambria Math" panose="02040503050406030204" pitchFamily="18" charset="0"/>
                  </a:rPr>
                  <a:t>を</a:t>
                </a:r>
                <a:r>
                  <a:rPr lang="en-US" altLang="ja-JP" sz="1200" i="0" dirty="0">
                    <a:solidFill>
                      <a:prstClr val="black"/>
                    </a:solidFill>
                    <a:latin typeface="Cambria Math" panose="02040503050406030204" pitchFamily="18" charset="0"/>
                  </a:rPr>
                  <a:t>Kaneda et al(2024)</a:t>
                </a:r>
                <a:r>
                  <a:rPr lang="ja-JP" altLang="en-US" sz="1200" i="0" dirty="0">
                    <a:solidFill>
                      <a:prstClr val="black"/>
                    </a:solidFill>
                    <a:latin typeface="Cambria Math" panose="02040503050406030204" pitchFamily="18" charset="0"/>
                  </a:rPr>
                  <a:t>の</a:t>
                </a:r>
                <a:r>
                  <a:rPr lang="en" altLang="ja-JP" sz="1200" dirty="0">
                    <a:effectLst/>
                    <a:latin typeface="CMMI10"/>
                  </a:rPr>
                  <a:t>c</a:t>
                </a:r>
                <a:r>
                  <a:rPr lang="en" altLang="ja-JP" sz="1200" dirty="0">
                    <a:effectLst/>
                    <a:latin typeface="CMR10"/>
                  </a:rPr>
                  <a:t>-</a:t>
                </a:r>
                <a:r>
                  <a:rPr lang="en" altLang="ja-JP" sz="1200" dirty="0">
                    <a:effectLst/>
                    <a:latin typeface="CMMI10"/>
                  </a:rPr>
                  <a:t>M </a:t>
                </a:r>
                <a:r>
                  <a:rPr lang="en" altLang="ja-JP" sz="1200" dirty="0">
                    <a:effectLst/>
                    <a:latin typeface="CMR10"/>
                  </a:rPr>
                  <a:t>relation </a:t>
                </a:r>
                <a:r>
                  <a:rPr lang="ja-JP" altLang="en-US" sz="1200" dirty="0">
                    <a:effectLst/>
                    <a:latin typeface="CMR10"/>
                  </a:rPr>
                  <a:t>と比較しました。</a:t>
                </a:r>
                <a:endParaRPr lang="en-US" altLang="ja-JP" sz="1200" dirty="0">
                  <a:effectLst/>
                  <a:latin typeface="CMR10"/>
                </a:endParaRPr>
              </a:p>
              <a:p>
                <a:r>
                  <a:rPr lang="ja-JP" altLang="en-US" sz="1200" i="0" dirty="0">
                    <a:solidFill>
                      <a:prstClr val="black"/>
                    </a:solidFill>
                    <a:effectLst/>
                    <a:latin typeface="CMR10"/>
                  </a:rPr>
                  <a:t>青い点が</a:t>
                </a:r>
                <a:r>
                  <a:rPr lang="en-US" altLang="ja-JP" sz="1200" i="0" dirty="0">
                    <a:solidFill>
                      <a:prstClr val="black"/>
                    </a:solidFill>
                    <a:effectLst/>
                    <a:latin typeface="CMR10"/>
                  </a:rPr>
                  <a:t>SPARC</a:t>
                </a:r>
                <a:r>
                  <a:rPr lang="ja-JP" altLang="en-US" sz="1200" i="0" dirty="0">
                    <a:solidFill>
                      <a:prstClr val="black"/>
                    </a:solidFill>
                    <a:effectLst/>
                    <a:latin typeface="CMR10"/>
                  </a:rPr>
                  <a:t>データ、緑とオレンジの線が矮小銀河のデータです。赤い線は</a:t>
                </a:r>
                <a:r>
                  <a:rPr lang="en-US" altLang="ja-JP" sz="1200" i="0" dirty="0">
                    <a:solidFill>
                      <a:prstClr val="black"/>
                    </a:solidFill>
                    <a:effectLst/>
                    <a:latin typeface="CMR10"/>
                  </a:rPr>
                  <a:t>Lazar et al(2020)</a:t>
                </a:r>
                <a:r>
                  <a:rPr lang="ja-JP" altLang="en-US" sz="1200" i="0" dirty="0">
                    <a:solidFill>
                      <a:prstClr val="black"/>
                    </a:solidFill>
                    <a:effectLst/>
                    <a:latin typeface="CMR10"/>
                  </a:rPr>
                  <a:t>による、</a:t>
                </a:r>
                <a:r>
                  <a:rPr lang="en-US" altLang="ja-JP" sz="1200" i="0" dirty="0">
                    <a:solidFill>
                      <a:prstClr val="black"/>
                    </a:solidFill>
                    <a:effectLst/>
                    <a:latin typeface="CMR10"/>
                  </a:rPr>
                  <a:t>stellar feedback</a:t>
                </a:r>
                <a:r>
                  <a:rPr lang="ja-JP" altLang="en-US" sz="1200" i="0" dirty="0">
                    <a:solidFill>
                      <a:prstClr val="black"/>
                    </a:solidFill>
                    <a:effectLst/>
                    <a:latin typeface="CMR10"/>
                  </a:rPr>
                  <a:t>を考慮したシミュレーション結果を示しています。</a:t>
                </a:r>
                <a:endParaRPr lang="en-US" altLang="ja-JP" sz="1200" i="0" dirty="0">
                  <a:solidFill>
                    <a:prstClr val="black"/>
                  </a:solidFill>
                  <a:effectLst/>
                  <a:latin typeface="CMR10"/>
                </a:endParaRPr>
              </a:p>
              <a:p>
                <a:r>
                  <a:rPr lang="ja-JP" altLang="en-US" sz="1200" i="0" dirty="0">
                    <a:solidFill>
                      <a:prstClr val="black"/>
                    </a:solidFill>
                    <a:effectLst/>
                    <a:latin typeface="CMR10"/>
                  </a:rPr>
                  <a:t>この図から、カスプからコアへの遷移だけでなく、矮小銀河では</a:t>
                </a:r>
                <a:r>
                  <a:rPr lang="ja-JP" altLang="en-US" sz="1200" i="0" dirty="0">
                    <a:solidFill>
                      <a:prstClr val="black"/>
                    </a:solidFill>
                    <a:effectLst/>
                    <a:latin typeface="Cambria Math" panose="02040503050406030204" pitchFamily="18" charset="0"/>
                  </a:rPr>
                  <a:t>コアからカスプの線に戻るようなトレンドが見えます。</a:t>
                </a:r>
                <a:endParaRPr lang="en-US" altLang="ja-JP" sz="1200" i="0" dirty="0">
                  <a:solidFill>
                    <a:prstClr val="black"/>
                  </a:solidFill>
                  <a:effectLst/>
                  <a:latin typeface="Cambria Math" panose="02040503050406030204" pitchFamily="18" charset="0"/>
                </a:endParaRPr>
              </a:p>
              <a:p>
                <a:r>
                  <a:rPr lang="ja-JP" altLang="en-US" sz="1200" i="0" dirty="0">
                    <a:solidFill>
                      <a:prstClr val="black"/>
                    </a:solidFill>
                    <a:latin typeface="Cambria Math" panose="02040503050406030204" pitchFamily="18" charset="0"/>
                  </a:rPr>
                  <a:t>私たちはこれを</a:t>
                </a:r>
                <a:r>
                  <a:rPr lang="en" altLang="ja-JP" sz="1200" dirty="0">
                    <a:effectLst/>
                    <a:latin typeface="CMMI10"/>
                  </a:rPr>
                  <a:t>c</a:t>
                </a:r>
                <a:r>
                  <a:rPr lang="en" altLang="ja-JP" sz="1200" dirty="0">
                    <a:effectLst/>
                    <a:latin typeface="CMR10"/>
                  </a:rPr>
                  <a:t>-</a:t>
                </a:r>
                <a:r>
                  <a:rPr lang="en" altLang="ja-JP" sz="1200" dirty="0">
                    <a:effectLst/>
                    <a:latin typeface="CMMI10"/>
                  </a:rPr>
                  <a:t>M </a:t>
                </a:r>
                <a:r>
                  <a:rPr lang="en" altLang="ja-JP" sz="1200" dirty="0">
                    <a:effectLst/>
                    <a:latin typeface="CMR10"/>
                  </a:rPr>
                  <a:t>relation </a:t>
                </a:r>
                <a:r>
                  <a:rPr lang="ja-JP" altLang="en-US" sz="1200" dirty="0">
                    <a:effectLst/>
                    <a:latin typeface="CMR10"/>
                  </a:rPr>
                  <a:t>の歪みと名付け、その物理的な意味を探っていきます。</a:t>
                </a:r>
                <a:endParaRPr lang="en-US" altLang="ja-JP" sz="1200" i="0" dirty="0">
                  <a:solidFill>
                    <a:prstClr val="black"/>
                  </a:solidFill>
                  <a:latin typeface="Cambria Math" panose="02040503050406030204" pitchFamily="18" charset="0"/>
                </a:endParaRPr>
              </a:p>
              <a:p>
                <a:endParaRPr lang="en-US" altLang="ja-JP" sz="1200" i="1" dirty="0">
                  <a:solidFill>
                    <a:prstClr val="black"/>
                  </a:solidFill>
                  <a:latin typeface="Cambria Math" panose="02040503050406030204" pitchFamily="18" charset="0"/>
                </a:endParaRPr>
              </a:p>
              <a:p>
                <a:endParaRPr lang="en-US" altLang="ja-JP" sz="1200" i="1" dirty="0">
                  <a:solidFill>
                    <a:prstClr val="black"/>
                  </a:solidFill>
                  <a:latin typeface="Cambria Math" panose="02040503050406030204" pitchFamily="18" charset="0"/>
                </a:endParaRPr>
              </a:p>
              <a:p>
                <a:endParaRPr lang="en-US" altLang="ja-JP" sz="1200" i="1" dirty="0">
                  <a:solidFill>
                    <a:prstClr val="black"/>
                  </a:solidFill>
                  <a:latin typeface="Cambria Math" panose="02040503050406030204" pitchFamily="18" charset="0"/>
                </a:endParaRPr>
              </a:p>
              <a:p>
                <a14:m>
                  <m:oMath xmlns:m="http://schemas.openxmlformats.org/officeDocument/2006/math">
                    <m:r>
                      <a:rPr lang="en-US" altLang="ja-JP" sz="1200" i="1" smtClean="0">
                        <a:solidFill>
                          <a:prstClr val="black"/>
                        </a:solidFill>
                        <a:latin typeface="Cambria Math" panose="02040503050406030204" pitchFamily="18" charset="0"/>
                      </a:rPr>
                      <m:t>𝑠h𝑖𝑦𝑎𝑚𝑎</m:t>
                    </m:r>
                    <m:r>
                      <a:rPr lang="en-US" altLang="ja-JP" sz="1200" i="1" smtClean="0">
                        <a:solidFill>
                          <a:prstClr val="black"/>
                        </a:solidFill>
                        <a:latin typeface="Cambria Math" panose="02040503050406030204" pitchFamily="18" charset="0"/>
                      </a:rPr>
                      <m:t>&amp;</m:t>
                    </m:r>
                    <m:r>
                      <a:rPr lang="en-US" altLang="ja-JP" sz="1200" i="1" smtClean="0">
                        <a:solidFill>
                          <a:prstClr val="black"/>
                        </a:solidFill>
                        <a:latin typeface="Cambria Math" panose="02040503050406030204" pitchFamily="18" charset="0"/>
                      </a:rPr>
                      <m:t>𝐴𝑛𝑑𝑜</m:t>
                    </m:r>
                    <m:r>
                      <a:rPr lang="en-US" altLang="ja-JP" sz="1200" i="1" smtClean="0">
                        <a:solidFill>
                          <a:prstClr val="black"/>
                        </a:solidFill>
                        <a:latin typeface="Cambria Math" panose="02040503050406030204" pitchFamily="18" charset="0"/>
                      </a:rPr>
                      <m:t>(2020)</m:t>
                    </m:r>
                  </m:oMath>
                </a14:m>
                <a:r>
                  <a:rPr lang="ja-JP" altLang="en-US" sz="1200" i="0" dirty="0">
                    <a:latin typeface="+mn-lt"/>
                  </a:rPr>
                  <a:t>は</a:t>
                </a:r>
                <a14:m>
                  <m:oMath xmlns:m="http://schemas.openxmlformats.org/officeDocument/2006/math">
                    <m:sSub>
                      <m:sSubPr>
                        <m:ctrlPr>
                          <a:rPr lang="en-US" altLang="ja-JP" sz="1200" i="1" smtClean="0">
                            <a:latin typeface="Cambria Math" panose="02040503050406030204" pitchFamily="18" charset="0"/>
                          </a:rPr>
                        </m:ctrlPr>
                      </m:sSubPr>
                      <m:e>
                        <m:r>
                          <a:rPr lang="en-US" altLang="ja-JP" sz="1200" b="0" i="1" smtClean="0">
                            <a:latin typeface="Cambria Math" panose="02040503050406030204" pitchFamily="18" charset="0"/>
                          </a:rPr>
                          <m:t>𝑀</m:t>
                        </m:r>
                      </m:e>
                      <m:sub>
                        <m:r>
                          <a:rPr lang="en-US" altLang="ja-JP" sz="1200" b="0" i="1" smtClean="0">
                            <a:latin typeface="Cambria Math" panose="02040503050406030204" pitchFamily="18" charset="0"/>
                          </a:rPr>
                          <m:t>200</m:t>
                        </m:r>
                      </m:sub>
                    </m:sSub>
                    <m:r>
                      <a:rPr lang="en-US" altLang="ja-JP" sz="1200" b="0" i="1" smtClean="0">
                        <a:latin typeface="Cambria Math" panose="02040503050406030204" pitchFamily="18" charset="0"/>
                      </a:rPr>
                      <m:t>=</m:t>
                    </m:r>
                    <m:sSup>
                      <m:sSupPr>
                        <m:ctrlPr>
                          <a:rPr lang="en-US" altLang="ja-JP" sz="1200" b="0" i="1" smtClean="0">
                            <a:latin typeface="Cambria Math" panose="02040503050406030204" pitchFamily="18" charset="0"/>
                          </a:rPr>
                        </m:ctrlPr>
                      </m:sSupPr>
                      <m:e>
                        <m:r>
                          <a:rPr lang="en-US" altLang="ja-JP" sz="1200" b="0" i="1" smtClean="0">
                            <a:latin typeface="Cambria Math" panose="02040503050406030204" pitchFamily="18" charset="0"/>
                          </a:rPr>
                          <m:t>10</m:t>
                        </m:r>
                      </m:e>
                      <m:sup>
                        <m:r>
                          <a:rPr lang="en-US" altLang="ja-JP" sz="1200" b="0" i="1" smtClean="0">
                            <a:latin typeface="Cambria Math" panose="02040503050406030204" pitchFamily="18" charset="0"/>
                          </a:rPr>
                          <m:t>−4</m:t>
                        </m:r>
                      </m:sup>
                    </m:sSup>
                    <m:r>
                      <a:rPr lang="en-US" altLang="ja-JP" sz="1200" b="0" i="1" smtClean="0">
                        <a:latin typeface="Cambria Math" panose="02040503050406030204" pitchFamily="18" charset="0"/>
                      </a:rPr>
                      <m:t>~</m:t>
                    </m:r>
                    <m:sSup>
                      <m:sSupPr>
                        <m:ctrlPr>
                          <a:rPr lang="en-US" altLang="ja-JP" sz="1200" b="0" i="1" smtClean="0">
                            <a:latin typeface="Cambria Math" panose="02040503050406030204" pitchFamily="18" charset="0"/>
                          </a:rPr>
                        </m:ctrlPr>
                      </m:sSupPr>
                      <m:e>
                        <m:r>
                          <a:rPr lang="en-US" altLang="ja-JP" sz="1200" b="0" i="1" smtClean="0">
                            <a:latin typeface="Cambria Math" panose="02040503050406030204" pitchFamily="18" charset="0"/>
                          </a:rPr>
                          <m:t>10</m:t>
                        </m:r>
                      </m:e>
                      <m:sup>
                        <m:r>
                          <a:rPr lang="en-US" altLang="ja-JP" sz="1200" b="0" i="1" smtClean="0">
                            <a:latin typeface="Cambria Math" panose="02040503050406030204" pitchFamily="18" charset="0"/>
                          </a:rPr>
                          <m:t>−6</m:t>
                        </m:r>
                      </m:sup>
                    </m:sSup>
                    <m:sSub>
                      <m:sSubPr>
                        <m:ctrlPr>
                          <a:rPr lang="en-US" altLang="ja-JP" sz="1200" i="1" smtClean="0">
                            <a:latin typeface="Cambria Math" panose="02040503050406030204" pitchFamily="18" charset="0"/>
                          </a:rPr>
                        </m:ctrlPr>
                      </m:sSubPr>
                      <m:e>
                        <m:r>
                          <a:rPr lang="en-US" altLang="ja-JP" sz="1200" b="0" i="1" smtClean="0">
                            <a:latin typeface="Cambria Math" panose="02040503050406030204" pitchFamily="18" charset="0"/>
                          </a:rPr>
                          <m:t>𝑀</m:t>
                        </m:r>
                      </m:e>
                      <m:sub>
                        <m:r>
                          <a:rPr lang="ja-JP" altLang="en-US" sz="1200" i="1">
                            <a:latin typeface="Cambria Math" panose="02040503050406030204" pitchFamily="18" charset="0"/>
                          </a:rPr>
                          <m:t>⦿</m:t>
                        </m:r>
                      </m:sub>
                    </m:sSub>
                    <m:r>
                      <a:rPr lang="en-US" altLang="ja-JP" sz="1200" b="0" i="1" smtClean="0">
                        <a:latin typeface="Cambria Math" panose="02040503050406030204" pitchFamily="18" charset="0"/>
                      </a:rPr>
                      <m:t>,</m:t>
                    </m:r>
                    <m:sSup>
                      <m:sSupPr>
                        <m:ctrlPr>
                          <a:rPr lang="en-US" altLang="ja-JP" sz="1200" b="0" i="1" smtClean="0">
                            <a:latin typeface="Cambria Math" panose="02040503050406030204" pitchFamily="18" charset="0"/>
                          </a:rPr>
                        </m:ctrlPr>
                      </m:sSupPr>
                      <m:e>
                        <m:r>
                          <a:rPr lang="en-US" altLang="ja-JP" sz="1200" b="0" i="1" smtClean="0">
                            <a:latin typeface="Cambria Math" panose="02040503050406030204" pitchFamily="18" charset="0"/>
                          </a:rPr>
                          <m:t>10</m:t>
                        </m:r>
                      </m:e>
                      <m:sup>
                        <m:r>
                          <a:rPr lang="en-US" altLang="ja-JP" sz="1200" b="0" i="1" smtClean="0">
                            <a:latin typeface="Cambria Math" panose="02040503050406030204" pitchFamily="18" charset="0"/>
                          </a:rPr>
                          <m:t>7</m:t>
                        </m:r>
                      </m:sup>
                    </m:sSup>
                    <m:r>
                      <a:rPr lang="en-US" altLang="ja-JP" sz="1200" b="0" i="1" smtClean="0">
                        <a:latin typeface="Cambria Math" panose="02040503050406030204" pitchFamily="18" charset="0"/>
                      </a:rPr>
                      <m:t>~</m:t>
                    </m:r>
                    <m:sSup>
                      <m:sSupPr>
                        <m:ctrlPr>
                          <a:rPr lang="en-US" altLang="ja-JP" sz="1200" b="0" i="1" smtClean="0">
                            <a:latin typeface="Cambria Math" panose="02040503050406030204" pitchFamily="18" charset="0"/>
                          </a:rPr>
                        </m:ctrlPr>
                      </m:sSupPr>
                      <m:e>
                        <m:r>
                          <a:rPr lang="en-US" altLang="ja-JP" sz="1200" b="0" i="1" smtClean="0">
                            <a:latin typeface="Cambria Math" panose="02040503050406030204" pitchFamily="18" charset="0"/>
                          </a:rPr>
                          <m:t>10</m:t>
                        </m:r>
                      </m:e>
                      <m:sup>
                        <m:r>
                          <a:rPr lang="en-US" altLang="ja-JP" sz="1200" b="0" i="1" smtClean="0">
                            <a:latin typeface="Cambria Math" panose="02040503050406030204" pitchFamily="18" charset="0"/>
                          </a:rPr>
                          <m:t>12</m:t>
                        </m:r>
                      </m:sup>
                    </m:sSup>
                    <m:sSub>
                      <m:sSubPr>
                        <m:ctrlPr>
                          <a:rPr lang="en-US" altLang="ja-JP" sz="1200" i="1" smtClean="0">
                            <a:latin typeface="Cambria Math" panose="02040503050406030204" pitchFamily="18" charset="0"/>
                          </a:rPr>
                        </m:ctrlPr>
                      </m:sSubPr>
                      <m:e>
                        <m:r>
                          <a:rPr lang="en-US" altLang="ja-JP" sz="1200" b="0" i="1" smtClean="0">
                            <a:latin typeface="Cambria Math" panose="02040503050406030204" pitchFamily="18" charset="0"/>
                          </a:rPr>
                          <m:t>𝑀</m:t>
                        </m:r>
                      </m:e>
                      <m:sub>
                        <m:r>
                          <a:rPr lang="ja-JP" altLang="en-US" sz="1200" i="1">
                            <a:latin typeface="Cambria Math" panose="02040503050406030204" pitchFamily="18" charset="0"/>
                          </a:rPr>
                          <m:t>⦿</m:t>
                        </m:r>
                      </m:sub>
                    </m:sSub>
                  </m:oMath>
                </a14:m>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ja-JP" sz="1200" b="0" i="1" smtClean="0">
                        <a:latin typeface="Cambria Math" panose="02040503050406030204" pitchFamily="18" charset="0"/>
                      </a:rPr>
                      <m:t>𝐾𝑎𝑛𝑒𝑑𝑎</m:t>
                    </m:r>
                    <m:r>
                      <a:rPr lang="en-US" altLang="ja-JP" sz="1200" b="0" i="1" smtClean="0">
                        <a:latin typeface="Cambria Math" panose="02040503050406030204" pitchFamily="18" charset="0"/>
                      </a:rPr>
                      <m:t> </m:t>
                    </m:r>
                    <m:r>
                      <a:rPr lang="en-US" altLang="ja-JP" sz="1200" b="0" i="1" smtClean="0">
                        <a:latin typeface="Cambria Math" panose="02040503050406030204" pitchFamily="18" charset="0"/>
                      </a:rPr>
                      <m:t>𝑒𝑡</m:t>
                    </m:r>
                    <m:r>
                      <a:rPr lang="en-US" altLang="ja-JP" sz="1200" b="0" i="1" smtClean="0">
                        <a:latin typeface="Cambria Math" panose="02040503050406030204" pitchFamily="18" charset="0"/>
                      </a:rPr>
                      <m:t> </m:t>
                    </m:r>
                    <m:r>
                      <a:rPr lang="en-US" altLang="ja-JP" sz="1200" b="0" i="1" smtClean="0">
                        <a:latin typeface="Cambria Math" panose="02040503050406030204" pitchFamily="18" charset="0"/>
                      </a:rPr>
                      <m:t>𝑎𝑙</m:t>
                    </m:r>
                    <m:r>
                      <a:rPr lang="en-US" altLang="ja-JP" sz="1200" b="0" i="1" smtClean="0">
                        <a:latin typeface="Cambria Math" panose="02040503050406030204" pitchFamily="18" charset="0"/>
                      </a:rPr>
                      <m:t> (2024)</m:t>
                    </m:r>
                  </m:oMath>
                </a14:m>
                <a:r>
                  <a:rPr lang="ja-JP" altLang="en-US" sz="1200" dirty="0"/>
                  <a:t>で</a:t>
                </a:r>
                <a14:m>
                  <m:oMath xmlns:m="http://schemas.openxmlformats.org/officeDocument/2006/math">
                    <m:sSub>
                      <m:sSubPr>
                        <m:ctrlPr>
                          <a:rPr lang="en-US" altLang="ja-JP" sz="1200" i="1" smtClean="0">
                            <a:latin typeface="Cambria Math" panose="02040503050406030204" pitchFamily="18" charset="0"/>
                          </a:rPr>
                        </m:ctrlPr>
                      </m:sSubPr>
                      <m:e>
                        <m:r>
                          <a:rPr lang="en-US" altLang="ja-JP" sz="1200" b="0" i="1" smtClean="0">
                            <a:latin typeface="Cambria Math" panose="02040503050406030204" pitchFamily="18" charset="0"/>
                          </a:rPr>
                          <m:t>𝑀</m:t>
                        </m:r>
                      </m:e>
                      <m:sub>
                        <m:r>
                          <a:rPr lang="en-US" altLang="ja-JP" sz="1200" b="0" i="1" smtClean="0">
                            <a:latin typeface="Cambria Math" panose="02040503050406030204" pitchFamily="18" charset="0"/>
                          </a:rPr>
                          <m:t>200</m:t>
                        </m:r>
                      </m:sub>
                    </m:sSub>
                    <m:r>
                      <a:rPr lang="en-US" altLang="ja-JP" sz="1200" b="0" i="1" smtClean="0">
                        <a:latin typeface="Cambria Math" panose="02040503050406030204" pitchFamily="18" charset="0"/>
                      </a:rPr>
                      <m:t>&lt;</m:t>
                    </m:r>
                    <m:sSub>
                      <m:sSubPr>
                        <m:ctrlPr>
                          <a:rPr lang="en-US" altLang="ja-JP" sz="1200" i="1" smtClean="0">
                            <a:latin typeface="Cambria Math" panose="02040503050406030204" pitchFamily="18" charset="0"/>
                          </a:rPr>
                        </m:ctrlPr>
                      </m:sSubPr>
                      <m:e>
                        <m:sSup>
                          <m:sSupPr>
                            <m:ctrlPr>
                              <a:rPr lang="en-US" altLang="ja-JP" sz="1200" b="0" i="1" smtClean="0">
                                <a:latin typeface="Cambria Math" panose="02040503050406030204" pitchFamily="18" charset="0"/>
                              </a:rPr>
                            </m:ctrlPr>
                          </m:sSupPr>
                          <m:e>
                            <m:r>
                              <a:rPr lang="en-US" altLang="ja-JP" sz="1200" b="0" i="1" smtClean="0">
                                <a:latin typeface="Cambria Math" panose="02040503050406030204" pitchFamily="18" charset="0"/>
                              </a:rPr>
                              <m:t>10</m:t>
                            </m:r>
                          </m:e>
                          <m:sup>
                            <m:r>
                              <a:rPr lang="en-US" altLang="ja-JP" sz="1200" b="0" i="1" smtClean="0">
                                <a:latin typeface="Cambria Math" panose="02040503050406030204" pitchFamily="18" charset="0"/>
                              </a:rPr>
                              <m:t>7</m:t>
                            </m:r>
                          </m:sup>
                        </m:sSup>
                        <m:r>
                          <a:rPr lang="en-US" altLang="ja-JP" sz="1200" b="0" i="1" smtClean="0">
                            <a:latin typeface="Cambria Math" panose="02040503050406030204" pitchFamily="18" charset="0"/>
                          </a:rPr>
                          <m:t>𝑀</m:t>
                        </m:r>
                      </m:e>
                      <m:sub>
                        <m:r>
                          <a:rPr lang="ja-JP" altLang="en-US" sz="1200" i="1">
                            <a:latin typeface="Cambria Math" panose="02040503050406030204" pitchFamily="18" charset="0"/>
                          </a:rPr>
                          <m:t>⦿</m:t>
                        </m:r>
                      </m:sub>
                    </m:sSub>
                  </m:oMath>
                </a14:m>
                <a:r>
                  <a:rPr lang="ja-JP" altLang="en-US" sz="1200" dirty="0"/>
                  <a:t>を確認</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ja-JP" sz="1200" b="0" i="1" smtClean="0">
                        <a:latin typeface="Cambria Math" panose="02040503050406030204" pitchFamily="18" charset="0"/>
                      </a:rPr>
                      <m:t>𝐾𝑎𝑛𝑒𝑑𝑎</m:t>
                    </m:r>
                    <m:r>
                      <a:rPr lang="en-US" altLang="ja-JP" sz="1200" b="0" i="1" smtClean="0">
                        <a:latin typeface="Cambria Math" panose="02040503050406030204" pitchFamily="18" charset="0"/>
                      </a:rPr>
                      <m:t> </m:t>
                    </m:r>
                    <m:r>
                      <a:rPr lang="en-US" altLang="ja-JP" sz="1200" b="0" i="1" smtClean="0">
                        <a:latin typeface="Cambria Math" panose="02040503050406030204" pitchFamily="18" charset="0"/>
                      </a:rPr>
                      <m:t>𝑒𝑡</m:t>
                    </m:r>
                    <m:r>
                      <a:rPr lang="en-US" altLang="ja-JP" sz="1200" b="0" i="1" smtClean="0">
                        <a:latin typeface="Cambria Math" panose="02040503050406030204" pitchFamily="18" charset="0"/>
                      </a:rPr>
                      <m:t> </m:t>
                    </m:r>
                    <m:r>
                      <a:rPr lang="en-US" altLang="ja-JP" sz="1200" b="0" i="1" smtClean="0">
                        <a:latin typeface="Cambria Math" panose="02040503050406030204" pitchFamily="18" charset="0"/>
                      </a:rPr>
                      <m:t>𝑎𝑙</m:t>
                    </m:r>
                    <m:r>
                      <a:rPr lang="en-US" altLang="ja-JP" sz="1200" b="0" i="1" smtClean="0">
                        <a:latin typeface="Cambria Math" panose="02040503050406030204" pitchFamily="18" charset="0"/>
                      </a:rPr>
                      <m:t>. (2024)</m:t>
                    </m:r>
                  </m:oMath>
                </a14:m>
                <a:r>
                  <a:rPr lang="ja-JP" altLang="en-US" sz="1200" dirty="0"/>
                  <a:t>は、</a:t>
                </a:r>
                <a14:m>
                  <m:oMath xmlns:m="http://schemas.openxmlformats.org/officeDocument/2006/math">
                    <m:r>
                      <a:rPr lang="en-US" altLang="ja-JP" sz="1200" b="0" i="1" smtClean="0">
                        <a:latin typeface="Cambria Math" panose="02040503050406030204" pitchFamily="18" charset="0"/>
                      </a:rPr>
                      <m:t>𝑐</m:t>
                    </m:r>
                    <m:r>
                      <a:rPr lang="en-US" altLang="ja-JP" sz="1200" i="1">
                        <a:latin typeface="Cambria Math" panose="02040503050406030204" pitchFamily="18" charset="0"/>
                      </a:rPr>
                      <m:t>‐</m:t>
                    </m:r>
                    <m:r>
                      <a:rPr lang="en-US" altLang="ja-JP" sz="1200" b="0" i="1" smtClean="0">
                        <a:latin typeface="Cambria Math" panose="02040503050406030204" pitchFamily="18" charset="0"/>
                      </a:rPr>
                      <m:t>𝑀</m:t>
                    </m:r>
                    <m:r>
                      <a:rPr lang="en-US" altLang="ja-JP" sz="1200" b="0" i="1" smtClean="0">
                        <a:latin typeface="Cambria Math" panose="02040503050406030204" pitchFamily="18" charset="0"/>
                      </a:rPr>
                      <m:t> </m:t>
                    </m:r>
                    <m:r>
                      <a:rPr lang="en-US" altLang="ja-JP" sz="1200" b="0" i="1" smtClean="0">
                        <a:latin typeface="Cambria Math" panose="02040503050406030204" pitchFamily="18" charset="0"/>
                      </a:rPr>
                      <m:t>𝑟𝑒𝑙𝑎𝑡𝑖𝑜𝑛</m:t>
                    </m:r>
                  </m:oMath>
                </a14:m>
                <a:r>
                  <a:rPr lang="ja-JP" altLang="en-US" sz="1200" dirty="0"/>
                  <a:t>と観測的に示されていたダークマターハローのスケーリング則を比較し、</a:t>
                </a:r>
                <a:r>
                  <a:rPr lang="ja-JP" altLang="en-US" sz="1200" dirty="0">
                    <a:solidFill>
                      <a:prstClr val="black"/>
                    </a:solidFill>
                    <a:latin typeface="Cambria Math" panose="02040503050406030204" pitchFamily="18" charset="0"/>
                  </a:rPr>
                  <a:t>これらのスケーリング則が</a:t>
                </a:r>
                <a14:m>
                  <m:oMath xmlns:m="http://schemas.openxmlformats.org/officeDocument/2006/math">
                    <m:r>
                      <m:rPr>
                        <m:sty m:val="p"/>
                      </m:rPr>
                      <a:rPr lang="en-US" altLang="ja-JP" sz="1200">
                        <a:solidFill>
                          <a:prstClr val="black"/>
                        </a:solidFill>
                        <a:latin typeface="Cambria Math" panose="02040503050406030204" pitchFamily="18" charset="0"/>
                      </a:rPr>
                      <m:t>c</m:t>
                    </m:r>
                    <m:r>
                      <a:rPr lang="en-US" altLang="ja-JP" sz="1200" i="1">
                        <a:solidFill>
                          <a:prstClr val="black"/>
                        </a:solidFill>
                        <a:latin typeface="Cambria Math" panose="02040503050406030204" pitchFamily="18" charset="0"/>
                      </a:rPr>
                      <m:t>‐</m:t>
                    </m:r>
                    <m:r>
                      <a:rPr lang="en-US" altLang="ja-JP" sz="1200" i="1">
                        <a:solidFill>
                          <a:prstClr val="black"/>
                        </a:solidFill>
                        <a:latin typeface="Cambria Math" panose="02040503050406030204" pitchFamily="18" charset="0"/>
                      </a:rPr>
                      <m:t>𝑀</m:t>
                    </m:r>
                    <m:r>
                      <m:rPr>
                        <m:nor/>
                      </m:rPr>
                      <a:rPr lang="en-US" altLang="ja-JP" sz="1200" dirty="0">
                        <a:solidFill>
                          <a:prstClr val="black"/>
                        </a:solidFill>
                        <a:latin typeface="游ゴシック Light" panose="02110004020202020204"/>
                        <a:ea typeface="游ゴシック Light" panose="020B0300000000000000" pitchFamily="50" charset="-128"/>
                      </a:rPr>
                      <m:t> </m:t>
                    </m:r>
                    <m:r>
                      <m:rPr>
                        <m:nor/>
                      </m:rPr>
                      <a:rPr lang="en-US" altLang="ja-JP" sz="1200" b="1" dirty="0">
                        <a:solidFill>
                          <a:prstClr val="black"/>
                        </a:solidFill>
                        <a:latin typeface="游ゴシック Light" panose="02110004020202020204"/>
                        <a:ea typeface="游ゴシック Light" panose="020B0300000000000000" pitchFamily="50" charset="-128"/>
                      </a:rPr>
                      <m:t>relation</m:t>
                    </m:r>
                  </m:oMath>
                </a14:m>
                <a:r>
                  <a:rPr lang="ja-JP" altLang="en-US" sz="1200" dirty="0">
                    <a:solidFill>
                      <a:prstClr val="black"/>
                    </a:solidFill>
                    <a:latin typeface="Cambria Math" panose="02040503050406030204" pitchFamily="18" charset="0"/>
                  </a:rPr>
                  <a:t>を起源としている可能性を示した、</a:t>
                </a:r>
                <a:endParaRPr lang="en-US" altLang="ja-JP" sz="1200" dirty="0">
                  <a:solidFill>
                    <a:prstClr val="black"/>
                  </a:solidFill>
                  <a:latin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Cambria Math" panose="02040503050406030204" pitchFamily="18" charset="0"/>
                </a:endParaRPr>
              </a:p>
              <a:p>
                <a:r>
                  <a:rPr lang="en-US" altLang="ja-JP" sz="1400" dirty="0">
                    <a:solidFill>
                      <a:prstClr val="black"/>
                    </a:solidFill>
                    <a:latin typeface="Cambria Math" panose="02040503050406030204" pitchFamily="18" charset="0"/>
                  </a:rPr>
                  <a:t>(</a:t>
                </a:r>
                <a:r>
                  <a:rPr lang="ja-JP" altLang="en-US" sz="1400" dirty="0">
                    <a:solidFill>
                      <a:prstClr val="black"/>
                    </a:solidFill>
                    <a:latin typeface="Cambria Math" panose="02040503050406030204" pitchFamily="18" charset="0"/>
                  </a:rPr>
                  <a:t>ここでは遷移領域を</a:t>
                </a:r>
                <a14:m>
                  <m:oMath xmlns:m="http://schemas.openxmlformats.org/officeDocument/2006/math">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rPr>
                      <m:t>5.0</m:t>
                    </m:r>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sSup>
                      <m:sSupPr>
                        <m:ctrlP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pPr>
                      <m:e>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10</m:t>
                        </m:r>
                      </m:e>
                      <m:sup>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10</m:t>
                        </m:r>
                      </m:sup>
                    </m:sSup>
                    <m:r>
                      <a:rPr lang="en-US" altLang="ja-JP" sz="1200" i="1">
                        <a:solidFill>
                          <a:prstClr val="black"/>
                        </a:solidFill>
                        <a:latin typeface="Cambria Math" panose="02040503050406030204" pitchFamily="18" charset="0"/>
                        <a:ea typeface="Cambria Math" panose="02040503050406030204" pitchFamily="18" charset="0"/>
                      </a:rPr>
                      <m:t>≤</m:t>
                    </m:r>
                    <m:sSub>
                      <m:sSubPr>
                        <m:ctrlPr>
                          <a:rPr lang="en-US" altLang="ja-JP" sz="1200" i="1">
                            <a:solidFill>
                              <a:prstClr val="black"/>
                            </a:solidFill>
                            <a:latin typeface="Cambria Math" panose="02040503050406030204" pitchFamily="18" charset="0"/>
                          </a:rPr>
                        </m:ctrlPr>
                      </m:sSubPr>
                      <m:e>
                        <m:r>
                          <a:rPr lang="en-US" altLang="ja-JP" sz="1200" i="1">
                            <a:solidFill>
                              <a:prstClr val="black"/>
                            </a:solidFill>
                            <a:latin typeface="Cambria Math" panose="02040503050406030204" pitchFamily="18" charset="0"/>
                          </a:rPr>
                          <m:t>𝑀</m:t>
                        </m:r>
                      </m:e>
                      <m:sub>
                        <m:r>
                          <a:rPr lang="en-US" altLang="ja-JP" sz="1200" i="1">
                            <a:solidFill>
                              <a:prstClr val="black"/>
                            </a:solidFill>
                            <a:latin typeface="Cambria Math" panose="02040503050406030204" pitchFamily="18" charset="0"/>
                          </a:rPr>
                          <m:t>200</m:t>
                        </m:r>
                      </m:sub>
                    </m:sSub>
                    <m:r>
                      <a:rPr lang="en-US" altLang="ja-JP" sz="1200" b="0" i="1" smtClean="0">
                        <a:solidFill>
                          <a:prstClr val="black"/>
                        </a:solidFill>
                        <a:latin typeface="Cambria Math" panose="02040503050406030204" pitchFamily="18" charset="0"/>
                      </a:rPr>
                      <m:t>/</m:t>
                    </m:r>
                    <m:sSub>
                      <m:sSubPr>
                        <m:ctrlPr>
                          <a:rPr lang="en-US" altLang="ja-JP" sz="1200" i="1">
                            <a:solidFill>
                              <a:prstClr val="black"/>
                            </a:solidFill>
                            <a:latin typeface="Cambria Math" panose="02040503050406030204" pitchFamily="18" charset="0"/>
                          </a:rPr>
                        </m:ctrlPr>
                      </m:sSubPr>
                      <m:e>
                        <m:r>
                          <a:rPr lang="en-US" altLang="ja-JP" sz="1200" i="1">
                            <a:solidFill>
                              <a:prstClr val="black"/>
                            </a:solidFill>
                            <a:latin typeface="Cambria Math" panose="02040503050406030204" pitchFamily="18" charset="0"/>
                          </a:rPr>
                          <m:t>𝑀</m:t>
                        </m:r>
                      </m:e>
                      <m:sub>
                        <m:r>
                          <a:rPr lang="ja-JP" altLang="en-US" sz="1200" i="1" smtClean="0">
                            <a:solidFill>
                              <a:prstClr val="black"/>
                            </a:solidFill>
                            <a:latin typeface="Cambria Math" panose="02040503050406030204" pitchFamily="18" charset="0"/>
                          </a:rPr>
                          <m:t>⦿</m:t>
                        </m:r>
                      </m:sub>
                    </m:sSub>
                    <m:r>
                      <a:rPr lang="en-US" altLang="ja-JP" sz="1200" i="1" smtClean="0">
                        <a:solidFill>
                          <a:prstClr val="black"/>
                        </a:solidFill>
                        <a:latin typeface="Cambria Math" panose="02040503050406030204" pitchFamily="18" charset="0"/>
                        <a:ea typeface="Cambria Math" panose="02040503050406030204" pitchFamily="18" charset="0"/>
                      </a:rPr>
                      <m:t>≤</m:t>
                    </m:r>
                    <m:r>
                      <a:rPr lang="en-US" altLang="ja-JP" sz="1200" b="0" i="1" smtClean="0">
                        <a:solidFill>
                          <a:prstClr val="black"/>
                        </a:solidFill>
                        <a:latin typeface="Cambria Math" panose="02040503050406030204" pitchFamily="18" charset="0"/>
                        <a:ea typeface="Cambria Math" panose="02040503050406030204" pitchFamily="18" charset="0"/>
                      </a:rPr>
                      <m:t>1</m:t>
                    </m:r>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.0×</m:t>
                    </m:r>
                    <m:sSup>
                      <m:sSupPr>
                        <m:ctrlP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pPr>
                      <m:e>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10</m:t>
                        </m:r>
                      </m:e>
                      <m:sup>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12</m:t>
                        </m:r>
                      </m:sup>
                    </m:sSup>
                  </m:oMath>
                </a14:m>
                <a:r>
                  <a:rPr lang="ja-JP" altLang="en-US" sz="1400" dirty="0">
                    <a:solidFill>
                      <a:prstClr val="black"/>
                    </a:solidFill>
                    <a:latin typeface="Cambria Math" panose="02040503050406030204" pitchFamily="18" charset="0"/>
                  </a:rPr>
                  <a:t>と定義</a:t>
                </a:r>
                <a:r>
                  <a:rPr lang="en-US" altLang="ja-JP" sz="1400" dirty="0">
                    <a:solidFill>
                      <a:prstClr val="black"/>
                    </a:solidFill>
                    <a:latin typeface="Cambria Math" panose="02040503050406030204" pitchFamily="18" charset="0"/>
                  </a:rPr>
                  <a:t>)</a:t>
                </a:r>
                <a:r>
                  <a:rPr lang="ja-JP" altLang="en-US" sz="1400" dirty="0">
                    <a:solidFill>
                      <a:prstClr val="black"/>
                    </a:solidFill>
                    <a:latin typeface="Cambria Math" panose="02040503050406030204" pitchFamily="18" charset="0"/>
                  </a:rPr>
                  <a:t>⇒物理的な理由はないけど、今後定量的に調査するためにひとまず定義した</a:t>
                </a:r>
                <a:endParaRPr lang="en-US" altLang="ja-JP" sz="1400" dirty="0">
                  <a:solidFill>
                    <a:prstClr val="black"/>
                  </a:solidFill>
                  <a:latin typeface="Cambria Math" panose="02040503050406030204" pitchFamily="18" charset="0"/>
                </a:endParaRPr>
              </a:p>
              <a:p>
                <a:endParaRPr kumimoji="1" lang="en-US" altLang="ja-JP" sz="1400" dirty="0">
                  <a:solidFill>
                    <a:prstClr val="black"/>
                  </a:solidFill>
                  <a:latin typeface="Cambria Math" panose="02040503050406030204" pitchFamily="18" charset="0"/>
                </a:endParaRPr>
              </a:p>
              <a:p>
                <a:endParaRPr kumimoji="1" lang="en-US" altLang="ja-JP" sz="1400" dirty="0">
                  <a:solidFill>
                    <a:prstClr val="black"/>
                  </a:solidFill>
                  <a:latin typeface="Cambria Math" panose="02040503050406030204" pitchFamily="18" charset="0"/>
                </a:endParaRPr>
              </a:p>
              <a:p>
                <a:r>
                  <a:rPr lang="ja-JP" altLang="en-US" sz="1200" dirty="0">
                    <a:solidFill>
                      <a:prstClr val="black"/>
                    </a:solidFill>
                  </a:rPr>
                  <a:t>・</a:t>
                </a:r>
                <a14:m>
                  <m:oMath xmlns:m="http://schemas.openxmlformats.org/officeDocument/2006/math">
                    <m:sSub>
                      <m:sSubPr>
                        <m:ctrlPr>
                          <a:rPr lang="en-US" altLang="ja-JP" sz="1200" i="1" smtClean="0">
                            <a:solidFill>
                              <a:prstClr val="black"/>
                            </a:solidFill>
                            <a:latin typeface="Cambria Math" panose="02040503050406030204" pitchFamily="18" charset="0"/>
                          </a:rPr>
                        </m:ctrlPr>
                      </m:sSubPr>
                      <m:e>
                        <m:r>
                          <m:rPr>
                            <m:sty m:val="p"/>
                          </m:rPr>
                          <a:rPr lang="en-US" altLang="ja-JP" sz="1200" i="1">
                            <a:solidFill>
                              <a:prstClr val="black"/>
                            </a:solidFill>
                            <a:latin typeface="Cambria Math" panose="02040503050406030204" pitchFamily="18" charset="0"/>
                          </a:rPr>
                          <m:t>Σ</m:t>
                        </m:r>
                      </m:e>
                      <m:sub>
                        <m:sSub>
                          <m:sSubPr>
                            <m:ctrlPr>
                              <a:rPr lang="en-US" altLang="ja-JP" sz="1200" i="1">
                                <a:solidFill>
                                  <a:prstClr val="black"/>
                                </a:solidFill>
                                <a:latin typeface="Cambria Math" panose="02040503050406030204" pitchFamily="18" charset="0"/>
                              </a:rPr>
                            </m:ctrlPr>
                          </m:sSubPr>
                          <m:e>
                            <m:r>
                              <a:rPr lang="en-US" altLang="ja-JP" sz="1200" b="0" i="1" smtClean="0">
                                <a:solidFill>
                                  <a:prstClr val="black"/>
                                </a:solidFill>
                                <a:latin typeface="Cambria Math" panose="02040503050406030204" pitchFamily="18" charset="0"/>
                              </a:rPr>
                              <m:t>0.01</m:t>
                            </m:r>
                            <m:r>
                              <a:rPr lang="en-US" altLang="ja-JP" sz="1200" b="0" i="1" smtClean="0">
                                <a:solidFill>
                                  <a:prstClr val="black"/>
                                </a:solidFill>
                                <a:latin typeface="Cambria Math" panose="02040503050406030204" pitchFamily="18" charset="0"/>
                              </a:rPr>
                              <m:t>𝑟</m:t>
                            </m:r>
                          </m:e>
                          <m:sub>
                            <m:r>
                              <a:rPr lang="en-US" altLang="ja-JP" sz="1200" i="1">
                                <a:solidFill>
                                  <a:prstClr val="black"/>
                                </a:solidFill>
                                <a:latin typeface="Cambria Math" panose="02040503050406030204" pitchFamily="18" charset="0"/>
                              </a:rPr>
                              <m:t>𝑚𝑎𝑥</m:t>
                            </m:r>
                          </m:sub>
                        </m:sSub>
                      </m:sub>
                    </m:sSub>
                  </m:oMath>
                </a14:m>
                <a:r>
                  <a:rPr kumimoji="1" lang="ja-JP" altLang="en-US" dirty="0"/>
                  <a:t> は</a:t>
                </a:r>
                <a:r>
                  <a:rPr kumimoji="1" lang="en-US" altLang="ja-JP" dirty="0"/>
                  <a:t>0.01</a:t>
                </a:r>
                <a14:m>
                  <m:oMath xmlns:m="http://schemas.openxmlformats.org/officeDocument/2006/math">
                    <m:sSub>
                      <m:sSubPr>
                        <m:ctrlPr>
                          <a:rPr lang="en-US" altLang="ja-JP" sz="1200" i="1" smtClean="0">
                            <a:solidFill>
                              <a:prstClr val="black"/>
                            </a:solidFill>
                            <a:latin typeface="Cambria Math" panose="02040503050406030204" pitchFamily="18" charset="0"/>
                          </a:rPr>
                        </m:ctrlPr>
                      </m:sSubPr>
                      <m:e>
                        <m:r>
                          <a:rPr lang="en-US" altLang="ja-JP" sz="1200" b="0" i="1" smtClean="0">
                            <a:solidFill>
                              <a:prstClr val="black"/>
                            </a:solidFill>
                            <a:latin typeface="Cambria Math" panose="02040503050406030204" pitchFamily="18" charset="0"/>
                          </a:rPr>
                          <m:t>𝑟</m:t>
                        </m:r>
                      </m:e>
                      <m:sub>
                        <m:r>
                          <a:rPr lang="en-US" altLang="ja-JP" sz="1200" i="1">
                            <a:solidFill>
                              <a:prstClr val="black"/>
                            </a:solidFill>
                            <a:latin typeface="Cambria Math" panose="02040503050406030204" pitchFamily="18" charset="0"/>
                          </a:rPr>
                          <m:t>𝑚𝑎𝑥</m:t>
                        </m:r>
                      </m:sub>
                    </m:sSub>
                  </m:oMath>
                </a14:m>
                <a:r>
                  <a:rPr kumimoji="1" lang="ja-JP" altLang="en-US" dirty="0"/>
                  <a:t>だとバリオンガスがドミナントなはずだけどどうやって</a:t>
                </a:r>
                <a:r>
                  <a:rPr kumimoji="1" lang="en-US" altLang="ja-JP" dirty="0"/>
                  <a:t>DMH</a:t>
                </a:r>
                <a:r>
                  <a:rPr kumimoji="1" lang="ja-JP" altLang="en-US" dirty="0"/>
                  <a:t>の密度を見積もったのか</a:t>
                </a:r>
                <a:r>
                  <a:rPr kumimoji="1" lang="en-US" altLang="ja-JP" dirty="0"/>
                  <a:t>Vmax</a:t>
                </a:r>
                <a:r>
                  <a:rPr kumimoji="1" lang="en-US" altLang="ja-JP" baseline="0" dirty="0"/>
                  <a:t> decomposition</a:t>
                </a:r>
                <a:r>
                  <a:rPr kumimoji="1" lang="ja-JP" altLang="en-US" baseline="0" dirty="0"/>
                  <a:t>について勉強しておく</a:t>
                </a:r>
                <a:endParaRPr kumimoji="1" lang="ja-JP" altLang="en-US" dirty="0"/>
              </a:p>
            </p:txBody>
          </p:sp>
        </mc:Choice>
        <mc:Fallback xmlns="">
          <p:sp>
            <p:nvSpPr>
              <p:cNvPr id="3" name="ノート プレースホルダー 2">
                <a:extLst>
                  <a:ext uri="{FF2B5EF4-FFF2-40B4-BE49-F238E27FC236}">
                    <a16:creationId xmlns:a16="http://schemas.microsoft.com/office/drawing/2014/main" id="{769BC54B-2054-5DE0-14E0-5DCC3CCC9F2D}"/>
                  </a:ext>
                </a:extLst>
              </p:cNvPr>
              <p:cNvSpPr>
                <a:spLocks noGrp="1"/>
              </p:cNvSpPr>
              <p:nvPr>
                <p:ph type="body" idx="1"/>
              </p:nvPr>
            </p:nvSpPr>
            <p:spPr/>
            <p:txBody>
              <a:bodyPr/>
              <a:lstStyle/>
              <a:p>
                <a:pPr algn="l">
                  <a:buNone/>
                </a:pPr>
                <a:r>
                  <a:rPr lang="en-US" altLang="ja-JP" b="0" i="0" u="none" strike="noStrike" dirty="0">
                    <a:solidFill>
                      <a:srgbClr val="000000"/>
                    </a:solidFill>
                    <a:effectLst/>
                  </a:rPr>
                  <a:t>Hayashi et al. (in preparation) studied the relationship between characteristic surface density and the maximum circular velocity, Vmax.</a:t>
                </a:r>
              </a:p>
              <a:p>
                <a:pPr algn="l">
                  <a:buNone/>
                </a:pPr>
                <a:r>
                  <a:rPr lang="en-US" altLang="ja-JP" b="0" i="0" u="none" strike="noStrike" dirty="0">
                    <a:solidFill>
                      <a:srgbClr val="000000"/>
                    </a:solidFill>
                    <a:effectLst/>
                  </a:rPr>
                  <a:t>They used rotation curves from the SPARC database to derive dark matter density profiles for individual galaxies.</a:t>
                </a:r>
              </a:p>
              <a:p>
                <a:pPr algn="l">
                  <a:buNone/>
                </a:pPr>
                <a:r>
                  <a:rPr lang="en-US" altLang="ja-JP" dirty="0"/>
                  <a:t>They estimated the characteristic surface density from these profiles.</a:t>
                </a:r>
                <a:br>
                  <a:rPr lang="en-US" altLang="ja-JP" dirty="0"/>
                </a:br>
                <a:r>
                  <a:rPr lang="en-US" altLang="ja-JP" dirty="0"/>
                  <a:t>They compared it with the concentration mass relation from Kaneda et al. (2024).</a:t>
                </a:r>
              </a:p>
              <a:p>
                <a:pPr algn="l">
                  <a:buNone/>
                </a:pPr>
                <a:br>
                  <a:rPr lang="en-US" altLang="ja-JP" dirty="0"/>
                </a:br>
                <a:r>
                  <a:rPr lang="en-US" altLang="ja-JP" dirty="0"/>
                  <a:t>The blue points in this plot show the SPARC data.</a:t>
                </a:r>
              </a:p>
              <a:p>
                <a:pPr algn="l">
                  <a:buNone/>
                </a:pPr>
                <a:r>
                  <a:rPr lang="en-US" altLang="ja-JP" b="0" i="0" u="none" strike="noStrike" dirty="0">
                    <a:solidFill>
                      <a:srgbClr val="000000"/>
                    </a:solidFill>
                    <a:effectLst/>
                  </a:rPr>
                  <a:t>The green and orange points represent dwarf galaxy data.</a:t>
                </a:r>
              </a:p>
              <a:p>
                <a:pPr algn="l">
                  <a:buNone/>
                </a:pPr>
                <a:r>
                  <a:rPr lang="en-US" altLang="ja-JP" b="0" i="0" u="none" strike="noStrike" dirty="0">
                    <a:solidFill>
                      <a:srgbClr val="000000"/>
                    </a:solidFill>
                    <a:effectLst/>
                  </a:rPr>
                  <a:t>The red line shows simulation results from Lazar et al. (2020), which include stellar feedback.</a:t>
                </a:r>
              </a:p>
              <a:p>
                <a:pPr algn="l">
                  <a:buNone/>
                </a:pPr>
                <a:r>
                  <a:rPr lang="en-US" altLang="ja-JP" b="0" i="0" u="none" strike="noStrike" dirty="0">
                    <a:solidFill>
                      <a:srgbClr val="000000"/>
                    </a:solidFill>
                    <a:effectLst/>
                  </a:rPr>
                  <a:t>Interestingly, the figure suggests not only a transition from cusps to cores, but also a possible return from cores back to cusps in low mass dwarf galaxies.</a:t>
                </a:r>
              </a:p>
              <a:p>
                <a:pPr algn="l">
                  <a:buNone/>
                </a:pPr>
                <a:r>
                  <a:rPr lang="en-US" altLang="ja-JP" b="0" i="0" u="none" strike="noStrike" dirty="0">
                    <a:solidFill>
                      <a:srgbClr val="000000"/>
                    </a:solidFill>
                    <a:effectLst/>
                  </a:rPr>
                  <a:t>We refer to this behavior as a tension in the concentration mass relation.</a:t>
                </a:r>
              </a:p>
              <a:p>
                <a:pPr algn="l">
                  <a:buNone/>
                </a:pPr>
                <a:r>
                  <a:rPr lang="en-US" altLang="ja-JP" b="0" i="0" u="none" strike="noStrike" dirty="0">
                    <a:solidFill>
                      <a:srgbClr val="000000"/>
                    </a:solidFill>
                    <a:effectLst/>
                  </a:rPr>
                  <a:t>In this study, we aim to investigate the physical origin of this tension.</a:t>
                </a:r>
              </a:p>
              <a:p>
                <a:pPr algn="l">
                  <a:buNone/>
                </a:pPr>
                <a:r>
                  <a:rPr lang="en" altLang="ja-JP" b="0" i="0" u="none" strike="noStrike" dirty="0">
                    <a:solidFill>
                      <a:srgbClr val="000000"/>
                    </a:solidFill>
                    <a:effectLst/>
                  </a:rPr>
                  <a:t>-----</a:t>
                </a:r>
              </a:p>
              <a:p>
                <a:pPr algn="l">
                  <a:buNone/>
                </a:pPr>
                <a:endParaRPr lang="en" altLang="ja-JP" b="0" i="0" u="none" strike="noStrike" dirty="0">
                  <a:solidFill>
                    <a:srgbClr val="000000"/>
                  </a:solidFill>
                  <a:effectLst/>
                </a:endParaRPr>
              </a:p>
              <a:p>
                <a:pPr algn="l">
                  <a:buNone/>
                </a:pPr>
                <a:r>
                  <a:rPr lang="en" altLang="ja-JP" b="0" i="0" u="none" strike="noStrike" dirty="0">
                    <a:solidFill>
                      <a:srgbClr val="000000"/>
                    </a:solidFill>
                    <a:effectLst/>
                  </a:rPr>
                  <a:t>Hayashi et al. (in preparation) investigated the relationship between the </a:t>
                </a:r>
                <a:r>
                  <a:rPr lang="en" altLang="ja-JP" b="1" i="0" u="none" strike="noStrike" dirty="0">
                    <a:solidFill>
                      <a:srgbClr val="000000"/>
                    </a:solidFill>
                    <a:effectLst/>
                  </a:rPr>
                  <a:t>characteristic surface density</a:t>
                </a:r>
                <a:r>
                  <a:rPr lang="en" altLang="ja-JP" b="0" i="0" u="none" strike="noStrike" dirty="0">
                    <a:solidFill>
                      <a:srgbClr val="000000"/>
                    </a:solidFill>
                    <a:effectLst/>
                  </a:rPr>
                  <a:t> and </a:t>
                </a:r>
                <a:r>
                  <a:rPr lang="en" altLang="ja-JP" b="1" i="0" u="none" strike="noStrike" dirty="0">
                    <a:solidFill>
                      <a:srgbClr val="000000"/>
                    </a:solidFill>
                    <a:effectLst/>
                  </a:rPr>
                  <a:t>Vmax​</a:t>
                </a:r>
                <a:r>
                  <a:rPr lang="en" altLang="ja-JP" b="0" i="0" u="none" strike="noStrike" dirty="0">
                    <a:solidFill>
                      <a:srgbClr val="000000"/>
                    </a:solidFill>
                    <a:effectLst/>
                  </a:rPr>
                  <a:t>.</a:t>
                </a:r>
              </a:p>
              <a:p>
                <a:pPr algn="l">
                  <a:buNone/>
                </a:pPr>
                <a:r>
                  <a:rPr lang="en" altLang="ja-JP" b="0" i="0" u="none" strike="noStrike" dirty="0">
                    <a:solidFill>
                      <a:srgbClr val="000000"/>
                    </a:solidFill>
                    <a:effectLst/>
                  </a:rPr>
                  <a:t>They analyzed rotation curves from the SPARC database and derived dark matter density profiles for individual galaxies. From these profiles, they estimated the characteristic surface density and compared it with the </a:t>
                </a:r>
                <a:r>
                  <a:rPr lang="en" altLang="ja-JP" b="1" i="0" u="none" strike="noStrike" dirty="0">
                    <a:solidFill>
                      <a:srgbClr val="000000"/>
                    </a:solidFill>
                    <a:effectLst/>
                  </a:rPr>
                  <a:t>c–M relation</a:t>
                </a:r>
                <a:r>
                  <a:rPr lang="en" altLang="ja-JP" b="0" i="0" u="none" strike="noStrike" dirty="0">
                    <a:solidFill>
                      <a:srgbClr val="000000"/>
                    </a:solidFill>
                    <a:effectLst/>
                  </a:rPr>
                  <a:t> proposed by Kaneda et al. (2024).</a:t>
                </a:r>
              </a:p>
              <a:p>
                <a:pPr algn="l">
                  <a:buNone/>
                </a:pPr>
                <a:r>
                  <a:rPr lang="en" altLang="ja-JP" b="0" i="0" u="none" strike="noStrike" dirty="0">
                    <a:solidFill>
                      <a:srgbClr val="000000"/>
                    </a:solidFill>
                    <a:effectLst/>
                  </a:rPr>
                  <a:t>In this plot, the </a:t>
                </a:r>
                <a:r>
                  <a:rPr lang="en" altLang="ja-JP" b="1" i="0" u="none" strike="noStrike" dirty="0">
                    <a:solidFill>
                      <a:srgbClr val="000000"/>
                    </a:solidFill>
                    <a:effectLst/>
                  </a:rPr>
                  <a:t>blue points</a:t>
                </a:r>
                <a:r>
                  <a:rPr lang="en" altLang="ja-JP" b="0" i="0" u="none" strike="noStrike" dirty="0">
                    <a:solidFill>
                      <a:srgbClr val="000000"/>
                    </a:solidFill>
                    <a:effectLst/>
                  </a:rPr>
                  <a:t> represent the SPARC data. The </a:t>
                </a:r>
                <a:r>
                  <a:rPr lang="en" altLang="ja-JP" b="1" i="0" u="none" strike="noStrike" dirty="0">
                    <a:solidFill>
                      <a:srgbClr val="000000"/>
                    </a:solidFill>
                    <a:effectLst/>
                  </a:rPr>
                  <a:t>green</a:t>
                </a:r>
                <a:r>
                  <a:rPr lang="en" altLang="ja-JP" b="0" i="0" u="none" strike="noStrike" dirty="0">
                    <a:solidFill>
                      <a:srgbClr val="000000"/>
                    </a:solidFill>
                    <a:effectLst/>
                  </a:rPr>
                  <a:t> and </a:t>
                </a:r>
                <a:r>
                  <a:rPr lang="en" altLang="ja-JP" b="1" i="0" u="none" strike="noStrike" dirty="0">
                    <a:solidFill>
                      <a:srgbClr val="000000"/>
                    </a:solidFill>
                    <a:effectLst/>
                  </a:rPr>
                  <a:t>orange lines</a:t>
                </a:r>
                <a:r>
                  <a:rPr lang="en" altLang="ja-JP" b="0" i="0" u="none" strike="noStrike" dirty="0">
                    <a:solidFill>
                      <a:srgbClr val="000000"/>
                    </a:solidFill>
                    <a:effectLst/>
                  </a:rPr>
                  <a:t> correspond to dwarf galaxy data, while the </a:t>
                </a:r>
                <a:r>
                  <a:rPr lang="en" altLang="ja-JP" b="1" i="0" u="none" strike="noStrike" dirty="0">
                    <a:solidFill>
                      <a:srgbClr val="000000"/>
                    </a:solidFill>
                    <a:effectLst/>
                  </a:rPr>
                  <a:t>red line</a:t>
                </a:r>
                <a:r>
                  <a:rPr lang="en" altLang="ja-JP" b="0" i="0" u="none" strike="noStrike" dirty="0">
                    <a:solidFill>
                      <a:srgbClr val="000000"/>
                    </a:solidFill>
                    <a:effectLst/>
                  </a:rPr>
                  <a:t> shows the simulation results from Lazar et al. (2020), which incorporate </a:t>
                </a:r>
                <a:r>
                  <a:rPr lang="en" altLang="ja-JP" b="1" i="0" u="none" strike="noStrike" dirty="0">
                    <a:solidFill>
                      <a:srgbClr val="000000"/>
                    </a:solidFill>
                    <a:effectLst/>
                  </a:rPr>
                  <a:t>stellar feedback</a:t>
                </a:r>
                <a:r>
                  <a:rPr lang="en" altLang="ja-JP" b="0" i="0" u="none" strike="noStrike" dirty="0">
                    <a:solidFill>
                      <a:srgbClr val="000000"/>
                    </a:solidFill>
                    <a:effectLst/>
                  </a:rPr>
                  <a:t>.</a:t>
                </a:r>
              </a:p>
              <a:p>
                <a:pPr algn="l">
                  <a:buNone/>
                </a:pPr>
                <a:r>
                  <a:rPr lang="en" altLang="ja-JP" b="0" i="0" u="none" strike="noStrike" dirty="0">
                    <a:solidFill>
                      <a:srgbClr val="000000"/>
                    </a:solidFill>
                    <a:effectLst/>
                  </a:rPr>
                  <a:t>Interestingly, the figure suggests not only a transition from </a:t>
                </a:r>
                <a:r>
                  <a:rPr lang="en" altLang="ja-JP" b="1" i="0" u="none" strike="noStrike" dirty="0">
                    <a:solidFill>
                      <a:srgbClr val="000000"/>
                    </a:solidFill>
                    <a:effectLst/>
                  </a:rPr>
                  <a:t>cusps to cores</a:t>
                </a:r>
                <a:r>
                  <a:rPr lang="en" altLang="ja-JP" b="0" i="0" u="none" strike="noStrike" dirty="0">
                    <a:solidFill>
                      <a:srgbClr val="000000"/>
                    </a:solidFill>
                    <a:effectLst/>
                  </a:rPr>
                  <a:t>, but also a possible </a:t>
                </a:r>
                <a:r>
                  <a:rPr lang="en" altLang="ja-JP" b="1" i="0" u="none" strike="noStrike" dirty="0">
                    <a:solidFill>
                      <a:srgbClr val="000000"/>
                    </a:solidFill>
                    <a:effectLst/>
                  </a:rPr>
                  <a:t>reversion from cores back to cusps</a:t>
                </a:r>
                <a:r>
                  <a:rPr lang="en" altLang="ja-JP" b="0" i="0" u="none" strike="noStrike" dirty="0">
                    <a:solidFill>
                      <a:srgbClr val="000000"/>
                    </a:solidFill>
                    <a:effectLst/>
                  </a:rPr>
                  <a:t> in the regime of low-mass dwarf galaxies.</a:t>
                </a:r>
              </a:p>
              <a:p>
                <a:pPr algn="l"/>
                <a:r>
                  <a:rPr lang="en" altLang="ja-JP" b="0" i="0" u="none" strike="noStrike" dirty="0">
                    <a:solidFill>
                      <a:srgbClr val="000000"/>
                    </a:solidFill>
                    <a:effectLst/>
                  </a:rPr>
                  <a:t>We refer to this phenomenon as a</a:t>
                </a:r>
                <a:r>
                  <a:rPr lang="en" altLang="ja-JP" b="1" i="0" u="none" strike="noStrike" dirty="0">
                    <a:solidFill>
                      <a:srgbClr val="000000"/>
                    </a:solidFill>
                    <a:effectLst/>
                  </a:rPr>
                  <a:t> tension in the c–M relation</a:t>
                </a:r>
                <a:r>
                  <a:rPr lang="en" altLang="ja-JP" b="0" i="0" u="none" strike="noStrike" dirty="0">
                    <a:solidFill>
                      <a:srgbClr val="000000"/>
                    </a:solidFill>
                    <a:effectLst/>
                  </a:rPr>
                  <a:t>, and in this study, we aim to explore its </a:t>
                </a:r>
                <a:r>
                  <a:rPr lang="en" altLang="ja-JP" b="1" i="0" u="none" strike="noStrike" dirty="0">
                    <a:solidFill>
                      <a:srgbClr val="000000"/>
                    </a:solidFill>
                    <a:effectLst/>
                  </a:rPr>
                  <a:t>physical origin</a:t>
                </a:r>
                <a:r>
                  <a:rPr lang="en" altLang="ja-JP" b="0" i="0" u="none" strike="noStrike" dirty="0">
                    <a:solidFill>
                      <a:srgbClr val="000000"/>
                    </a:solidFill>
                    <a:effectLst/>
                  </a:rPr>
                  <a:t>.</a:t>
                </a:r>
              </a:p>
              <a:p>
                <a:endParaRPr lang="en" altLang="ja-JP" sz="1200" b="0" i="0" u="none" strike="noStrike" dirty="0">
                  <a:solidFill>
                    <a:srgbClr val="000000"/>
                  </a:solidFill>
                  <a:effectLst/>
                  <a:latin typeface="-webkit-standard"/>
                </a:endParaRPr>
              </a:p>
              <a:p>
                <a:endParaRPr lang="en" altLang="ja-JP" sz="1200" b="0" i="0" u="none" strike="noStrike" dirty="0">
                  <a:solidFill>
                    <a:srgbClr val="000000"/>
                  </a:solidFill>
                  <a:effectLst/>
                  <a:latin typeface="-webkit-standard"/>
                </a:endParaRPr>
              </a:p>
              <a:p>
                <a:endParaRPr lang="en" altLang="ja-JP" sz="1200" b="0" i="0" u="none" strike="noStrike" dirty="0">
                  <a:solidFill>
                    <a:srgbClr val="000000"/>
                  </a:solidFill>
                  <a:effectLst/>
                  <a:latin typeface="-webkit-standard"/>
                </a:endParaRPr>
              </a:p>
              <a:p>
                <a:r>
                  <a:rPr lang="en" altLang="ja-JP" sz="1200" b="0" i="0" u="none" strike="noStrike" dirty="0">
                    <a:solidFill>
                      <a:srgbClr val="000000"/>
                    </a:solidFill>
                    <a:effectLst/>
                    <a:latin typeface="-webkit-standard"/>
                  </a:rPr>
                  <a:t>Hayashi et al. (in prep) </a:t>
                </a:r>
                <a:r>
                  <a:rPr lang="ja-JP" altLang="en-US" sz="1200" b="0" i="0" u="none" strike="noStrike" dirty="0">
                    <a:solidFill>
                      <a:srgbClr val="000000"/>
                    </a:solidFill>
                    <a:effectLst/>
                    <a:latin typeface="-webkit-standard"/>
                  </a:rPr>
                  <a:t>は</a:t>
                </a:r>
                <a:r>
                  <a:rPr lang="en-US" altLang="ja-JP" sz="1200" i="0">
                    <a:latin typeface="Cambria Math" panose="02040503050406030204" pitchFamily="18" charset="0"/>
                  </a:rPr>
                  <a:t>c</a:t>
                </a:r>
                <a:r>
                  <a:rPr kumimoji="1" lang="en-US" altLang="ja-JP" sz="1200" b="0" i="0">
                    <a:latin typeface="Cambria Math" panose="02040503050406030204" pitchFamily="18" charset="0"/>
                  </a:rPr>
                  <a:t>haracteric surface dencity </a:t>
                </a:r>
                <a:r>
                  <a:rPr lang="ja-JP" altLang="en-US" sz="1200" i="0" dirty="0">
                    <a:solidFill>
                      <a:prstClr val="black"/>
                    </a:solidFill>
                    <a:latin typeface="Cambria Math" panose="02040503050406030204" pitchFamily="18" charset="0"/>
                  </a:rPr>
                  <a:t>と</a:t>
                </a:r>
                <a:r>
                  <a:rPr lang="en-US" altLang="ja-JP" sz="1200" i="0" dirty="0">
                    <a:solidFill>
                      <a:prstClr val="black"/>
                    </a:solidFill>
                    <a:latin typeface="Cambria Math" panose="02040503050406030204" pitchFamily="18" charset="0"/>
                  </a:rPr>
                  <a:t>Vmax</a:t>
                </a:r>
                <a:r>
                  <a:rPr lang="ja-JP" altLang="en-US" sz="1200" i="0" dirty="0">
                    <a:solidFill>
                      <a:prstClr val="black"/>
                    </a:solidFill>
                    <a:latin typeface="Cambria Math" panose="02040503050406030204" pitchFamily="18" charset="0"/>
                  </a:rPr>
                  <a:t>の関係を調査しました。</a:t>
                </a:r>
                <a:endParaRPr lang="en-US" altLang="ja-JP" sz="1200" i="0" dirty="0">
                  <a:solidFill>
                    <a:prstClr val="black"/>
                  </a:solidFill>
                  <a:latin typeface="Cambria Math" panose="02040503050406030204" pitchFamily="18" charset="0"/>
                </a:endParaRPr>
              </a:p>
              <a:p>
                <a:r>
                  <a:rPr lang="ja-JP" altLang="en-US" sz="1200" b="0" i="0" u="none" strike="noStrike" dirty="0">
                    <a:solidFill>
                      <a:srgbClr val="000000"/>
                    </a:solidFill>
                    <a:effectLst/>
                    <a:latin typeface="-webkit-standard"/>
                  </a:rPr>
                  <a:t>彼らは</a:t>
                </a:r>
                <a:r>
                  <a:rPr lang="en-US" altLang="ja-JP" sz="1200" b="0" i="0" u="none" strike="noStrike" dirty="0">
                    <a:solidFill>
                      <a:srgbClr val="000000"/>
                    </a:solidFill>
                    <a:effectLst/>
                    <a:latin typeface="-webkit-standard"/>
                  </a:rPr>
                  <a:t>SPARC</a:t>
                </a:r>
                <a:r>
                  <a:rPr lang="ja-JP" altLang="en-US" sz="1200" b="0" i="0" u="none" strike="noStrike" dirty="0">
                    <a:solidFill>
                      <a:srgbClr val="000000"/>
                    </a:solidFill>
                    <a:effectLst/>
                    <a:latin typeface="-webkit-standard"/>
                  </a:rPr>
                  <a:t>データの</a:t>
                </a:r>
                <a:r>
                  <a:rPr lang="en-US" altLang="ja-JP" sz="1200" b="0" i="0" u="none" strike="noStrike" dirty="0">
                    <a:solidFill>
                      <a:srgbClr val="000000"/>
                    </a:solidFill>
                    <a:effectLst/>
                    <a:latin typeface="-webkit-standard"/>
                  </a:rPr>
                  <a:t>rotation</a:t>
                </a:r>
                <a:r>
                  <a:rPr lang="ja-JP" altLang="en-US" sz="1200" b="0" i="0" u="none" strike="noStrike" dirty="0">
                    <a:solidFill>
                      <a:srgbClr val="000000"/>
                    </a:solidFill>
                    <a:effectLst/>
                    <a:latin typeface="-webkit-standard"/>
                  </a:rPr>
                  <a:t> </a:t>
                </a:r>
                <a:r>
                  <a:rPr lang="en-US" altLang="ja-JP" sz="1200" b="0" i="0" u="none" strike="noStrike" dirty="0">
                    <a:solidFill>
                      <a:srgbClr val="000000"/>
                    </a:solidFill>
                    <a:effectLst/>
                    <a:latin typeface="-webkit-standard"/>
                  </a:rPr>
                  <a:t>curve</a:t>
                </a:r>
                <a:r>
                  <a:rPr lang="ja-JP" altLang="en-US" sz="1200" b="0" i="0" u="none" strike="noStrike" dirty="0">
                    <a:solidFill>
                      <a:srgbClr val="000000"/>
                    </a:solidFill>
                    <a:effectLst/>
                    <a:latin typeface="-webkit-standard"/>
                  </a:rPr>
                  <a:t>を解析し、各銀河の</a:t>
                </a:r>
                <a:r>
                  <a:rPr lang="en-US" altLang="ja-JP" sz="1200" b="0" i="0" u="none" strike="noStrike" dirty="0">
                    <a:solidFill>
                      <a:srgbClr val="000000"/>
                    </a:solidFill>
                    <a:effectLst/>
                    <a:latin typeface="-webkit-standard"/>
                  </a:rPr>
                  <a:t>DM</a:t>
                </a:r>
                <a:r>
                  <a:rPr lang="ja-JP" altLang="en-US" sz="1200" b="0" i="0" u="none" strike="noStrike" dirty="0">
                    <a:solidFill>
                      <a:srgbClr val="000000"/>
                    </a:solidFill>
                    <a:effectLst/>
                    <a:latin typeface="-webkit-standard"/>
                  </a:rPr>
                  <a:t>の密度プロファイルを推定しました。そこから求めた</a:t>
                </a:r>
                <a:r>
                  <a:rPr lang="en-US" altLang="ja-JP" sz="1200" i="0">
                    <a:latin typeface="Cambria Math" panose="02040503050406030204" pitchFamily="18" charset="0"/>
                  </a:rPr>
                  <a:t>c</a:t>
                </a:r>
                <a:r>
                  <a:rPr kumimoji="1" lang="en-US" altLang="ja-JP" sz="1200" b="0" i="0">
                    <a:latin typeface="Cambria Math" panose="02040503050406030204" pitchFamily="18" charset="0"/>
                  </a:rPr>
                  <a:t>haracteric surface dencity</a:t>
                </a:r>
                <a:r>
                  <a:rPr lang="ja-JP" altLang="en-US" sz="1200" i="0" dirty="0">
                    <a:solidFill>
                      <a:prstClr val="black"/>
                    </a:solidFill>
                    <a:latin typeface="Cambria Math" panose="02040503050406030204" pitchFamily="18" charset="0"/>
                  </a:rPr>
                  <a:t>を</a:t>
                </a:r>
                <a:r>
                  <a:rPr lang="en-US" altLang="ja-JP" sz="1200" i="0" dirty="0">
                    <a:solidFill>
                      <a:prstClr val="black"/>
                    </a:solidFill>
                    <a:latin typeface="Cambria Math" panose="02040503050406030204" pitchFamily="18" charset="0"/>
                  </a:rPr>
                  <a:t>Kaneda et al(2024)</a:t>
                </a:r>
                <a:r>
                  <a:rPr lang="ja-JP" altLang="en-US" sz="1200" i="0" dirty="0">
                    <a:solidFill>
                      <a:prstClr val="black"/>
                    </a:solidFill>
                    <a:latin typeface="Cambria Math" panose="02040503050406030204" pitchFamily="18" charset="0"/>
                  </a:rPr>
                  <a:t>の</a:t>
                </a:r>
                <a:r>
                  <a:rPr lang="en" altLang="ja-JP" sz="1200" dirty="0">
                    <a:effectLst/>
                    <a:latin typeface="CMMI10"/>
                  </a:rPr>
                  <a:t>c</a:t>
                </a:r>
                <a:r>
                  <a:rPr lang="en" altLang="ja-JP" sz="1200" dirty="0">
                    <a:effectLst/>
                    <a:latin typeface="CMR10"/>
                  </a:rPr>
                  <a:t>-</a:t>
                </a:r>
                <a:r>
                  <a:rPr lang="en" altLang="ja-JP" sz="1200" dirty="0">
                    <a:effectLst/>
                    <a:latin typeface="CMMI10"/>
                  </a:rPr>
                  <a:t>M </a:t>
                </a:r>
                <a:r>
                  <a:rPr lang="en" altLang="ja-JP" sz="1200" dirty="0">
                    <a:effectLst/>
                    <a:latin typeface="CMR10"/>
                  </a:rPr>
                  <a:t>relation </a:t>
                </a:r>
                <a:r>
                  <a:rPr lang="ja-JP" altLang="en-US" sz="1200" dirty="0">
                    <a:effectLst/>
                    <a:latin typeface="CMR10"/>
                  </a:rPr>
                  <a:t>と比較しました。</a:t>
                </a:r>
                <a:endParaRPr lang="en-US" altLang="ja-JP" sz="1200" dirty="0">
                  <a:effectLst/>
                  <a:latin typeface="CMR10"/>
                </a:endParaRPr>
              </a:p>
              <a:p>
                <a:r>
                  <a:rPr lang="ja-JP" altLang="en-US" sz="1200" i="0" dirty="0">
                    <a:solidFill>
                      <a:prstClr val="black"/>
                    </a:solidFill>
                    <a:effectLst/>
                    <a:latin typeface="CMR10"/>
                  </a:rPr>
                  <a:t>青い点が</a:t>
                </a:r>
                <a:r>
                  <a:rPr lang="en-US" altLang="ja-JP" sz="1200" i="0" dirty="0">
                    <a:solidFill>
                      <a:prstClr val="black"/>
                    </a:solidFill>
                    <a:effectLst/>
                    <a:latin typeface="CMR10"/>
                  </a:rPr>
                  <a:t>SPARC</a:t>
                </a:r>
                <a:r>
                  <a:rPr lang="ja-JP" altLang="en-US" sz="1200" i="0" dirty="0">
                    <a:solidFill>
                      <a:prstClr val="black"/>
                    </a:solidFill>
                    <a:effectLst/>
                    <a:latin typeface="CMR10"/>
                  </a:rPr>
                  <a:t>データ、緑とオレンジの線が矮小銀河のデータです。赤い線は</a:t>
                </a:r>
                <a:r>
                  <a:rPr lang="en-US" altLang="ja-JP" sz="1200" i="0" dirty="0">
                    <a:solidFill>
                      <a:prstClr val="black"/>
                    </a:solidFill>
                    <a:effectLst/>
                    <a:latin typeface="CMR10"/>
                  </a:rPr>
                  <a:t>Lazar et al(2020)</a:t>
                </a:r>
                <a:r>
                  <a:rPr lang="ja-JP" altLang="en-US" sz="1200" i="0" dirty="0">
                    <a:solidFill>
                      <a:prstClr val="black"/>
                    </a:solidFill>
                    <a:effectLst/>
                    <a:latin typeface="CMR10"/>
                  </a:rPr>
                  <a:t>による、</a:t>
                </a:r>
                <a:r>
                  <a:rPr lang="en-US" altLang="ja-JP" sz="1200" i="0" dirty="0">
                    <a:solidFill>
                      <a:prstClr val="black"/>
                    </a:solidFill>
                    <a:effectLst/>
                    <a:latin typeface="CMR10"/>
                  </a:rPr>
                  <a:t>stellar feedback</a:t>
                </a:r>
                <a:r>
                  <a:rPr lang="ja-JP" altLang="en-US" sz="1200" i="0" dirty="0">
                    <a:solidFill>
                      <a:prstClr val="black"/>
                    </a:solidFill>
                    <a:effectLst/>
                    <a:latin typeface="CMR10"/>
                  </a:rPr>
                  <a:t>を考慮したシミュレーション結果を示しています。</a:t>
                </a:r>
                <a:endParaRPr lang="en-US" altLang="ja-JP" sz="1200" i="0" dirty="0">
                  <a:solidFill>
                    <a:prstClr val="black"/>
                  </a:solidFill>
                  <a:effectLst/>
                  <a:latin typeface="CMR10"/>
                </a:endParaRPr>
              </a:p>
              <a:p>
                <a:r>
                  <a:rPr lang="ja-JP" altLang="en-US" sz="1200" i="0" dirty="0">
                    <a:solidFill>
                      <a:prstClr val="black"/>
                    </a:solidFill>
                    <a:effectLst/>
                    <a:latin typeface="CMR10"/>
                  </a:rPr>
                  <a:t>この図から、カスプからコアへの遷移だけでなく、矮小銀河では</a:t>
                </a:r>
                <a:r>
                  <a:rPr lang="ja-JP" altLang="en-US" sz="1200" i="0" dirty="0">
                    <a:solidFill>
                      <a:prstClr val="black"/>
                    </a:solidFill>
                    <a:effectLst/>
                    <a:latin typeface="Cambria Math" panose="02040503050406030204" pitchFamily="18" charset="0"/>
                  </a:rPr>
                  <a:t>コアからカスプの線に戻るようなトレンドが見えます。</a:t>
                </a:r>
                <a:endParaRPr lang="en-US" altLang="ja-JP" sz="1200" i="0" dirty="0">
                  <a:solidFill>
                    <a:prstClr val="black"/>
                  </a:solidFill>
                  <a:effectLst/>
                  <a:latin typeface="Cambria Math" panose="02040503050406030204" pitchFamily="18" charset="0"/>
                </a:endParaRPr>
              </a:p>
              <a:p>
                <a:r>
                  <a:rPr lang="ja-JP" altLang="en-US" sz="1200" i="0" dirty="0">
                    <a:solidFill>
                      <a:prstClr val="black"/>
                    </a:solidFill>
                    <a:latin typeface="Cambria Math" panose="02040503050406030204" pitchFamily="18" charset="0"/>
                  </a:rPr>
                  <a:t>私たちはこれを</a:t>
                </a:r>
                <a:r>
                  <a:rPr lang="en" altLang="ja-JP" sz="1200" dirty="0">
                    <a:effectLst/>
                    <a:latin typeface="CMMI10"/>
                  </a:rPr>
                  <a:t>c</a:t>
                </a:r>
                <a:r>
                  <a:rPr lang="en" altLang="ja-JP" sz="1200" dirty="0">
                    <a:effectLst/>
                    <a:latin typeface="CMR10"/>
                  </a:rPr>
                  <a:t>-</a:t>
                </a:r>
                <a:r>
                  <a:rPr lang="en" altLang="ja-JP" sz="1200" dirty="0">
                    <a:effectLst/>
                    <a:latin typeface="CMMI10"/>
                  </a:rPr>
                  <a:t>M </a:t>
                </a:r>
                <a:r>
                  <a:rPr lang="en" altLang="ja-JP" sz="1200" dirty="0">
                    <a:effectLst/>
                    <a:latin typeface="CMR10"/>
                  </a:rPr>
                  <a:t>relation </a:t>
                </a:r>
                <a:r>
                  <a:rPr lang="ja-JP" altLang="en-US" sz="1200" dirty="0">
                    <a:effectLst/>
                    <a:latin typeface="CMR10"/>
                  </a:rPr>
                  <a:t>の歪みと名付け、その物理的な意味を探っていきます。</a:t>
                </a:r>
                <a:endParaRPr lang="en-US" altLang="ja-JP" sz="1200" i="0" dirty="0">
                  <a:solidFill>
                    <a:prstClr val="black"/>
                  </a:solidFill>
                  <a:latin typeface="Cambria Math" panose="02040503050406030204" pitchFamily="18" charset="0"/>
                </a:endParaRPr>
              </a:p>
              <a:p>
                <a:endParaRPr lang="en-US" altLang="ja-JP" sz="1200" i="1" dirty="0">
                  <a:solidFill>
                    <a:prstClr val="black"/>
                  </a:solidFill>
                  <a:latin typeface="Cambria Math" panose="02040503050406030204" pitchFamily="18" charset="0"/>
                </a:endParaRPr>
              </a:p>
              <a:p>
                <a:endParaRPr lang="en-US" altLang="ja-JP" sz="1200" i="1" dirty="0">
                  <a:solidFill>
                    <a:prstClr val="black"/>
                  </a:solidFill>
                  <a:latin typeface="Cambria Math" panose="02040503050406030204" pitchFamily="18" charset="0"/>
                </a:endParaRPr>
              </a:p>
              <a:p>
                <a:endParaRPr lang="en-US" altLang="ja-JP" sz="1200" i="1" dirty="0">
                  <a:solidFill>
                    <a:prstClr val="black"/>
                  </a:solidFill>
                  <a:latin typeface="Cambria Math" panose="02040503050406030204" pitchFamily="18" charset="0"/>
                </a:endParaRPr>
              </a:p>
              <a:p>
                <a:r>
                  <a:rPr lang="en-US" altLang="ja-JP" sz="1200" i="0">
                    <a:solidFill>
                      <a:prstClr val="black"/>
                    </a:solidFill>
                    <a:latin typeface="Cambria Math" panose="02040503050406030204" pitchFamily="18" charset="0"/>
                  </a:rPr>
                  <a:t>𝑠ℎ𝑖𝑦𝑎𝑚𝑎&amp;𝐴𝑛𝑑𝑜(2020)</a:t>
                </a:r>
                <a:r>
                  <a:rPr lang="ja-JP" altLang="en-US" sz="1200" i="0" dirty="0">
                    <a:latin typeface="+mn-lt"/>
                  </a:rPr>
                  <a:t>は</a:t>
                </a:r>
                <a:r>
                  <a:rPr lang="en-US" altLang="ja-JP" sz="1200" b="0" i="0">
                    <a:latin typeface="Cambria Math" panose="02040503050406030204" pitchFamily="18" charset="0"/>
                  </a:rPr>
                  <a:t>𝑀_200=10^(−4)~10^(−6) 𝑀_</a:t>
                </a:r>
                <a:r>
                  <a:rPr lang="ja-JP" altLang="en-US" sz="1200" i="0">
                    <a:latin typeface="Cambria Math" panose="02040503050406030204" pitchFamily="18" charset="0"/>
                  </a:rPr>
                  <a:t>⦿</a:t>
                </a:r>
                <a:r>
                  <a:rPr lang="en-US" altLang="ja-JP" sz="1200" b="0" i="0">
                    <a:latin typeface="Cambria Math" panose="02040503050406030204" pitchFamily="18" charset="0"/>
                  </a:rPr>
                  <a:t>,10^7~10^12 𝑀_</a:t>
                </a:r>
                <a:r>
                  <a:rPr lang="ja-JP" altLang="en-US" sz="1200" i="0">
                    <a:latin typeface="Cambria Math" panose="02040503050406030204" pitchFamily="18" charset="0"/>
                  </a:rPr>
                  <a:t>⦿</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a:latin typeface="Cambria Math" panose="02040503050406030204" pitchFamily="18" charset="0"/>
                  </a:rPr>
                  <a:t>𝐾𝑎𝑛𝑒𝑑𝑎 𝑒𝑡 𝑎𝑙 (2024)</a:t>
                </a:r>
                <a:r>
                  <a:rPr lang="ja-JP" altLang="en-US" sz="1200" dirty="0"/>
                  <a:t>で</a:t>
                </a:r>
                <a:r>
                  <a:rPr lang="en-US" altLang="ja-JP" sz="1200" b="0" i="0">
                    <a:latin typeface="Cambria Math" panose="02040503050406030204" pitchFamily="18" charset="0"/>
                  </a:rPr>
                  <a:t>𝑀_200&lt;</a:t>
                </a:r>
                <a:r>
                  <a:rPr lang="en-US" altLang="ja-JP" sz="1200" i="0">
                    <a:latin typeface="Cambria Math" panose="02040503050406030204" pitchFamily="18" charset="0"/>
                  </a:rPr>
                  <a:t>〖</a:t>
                </a:r>
                <a:r>
                  <a:rPr lang="en-US" altLang="ja-JP" sz="1200" b="0" i="0">
                    <a:latin typeface="Cambria Math" panose="02040503050406030204" pitchFamily="18" charset="0"/>
                  </a:rPr>
                  <a:t>10^7 𝑀〗_</a:t>
                </a:r>
                <a:r>
                  <a:rPr lang="ja-JP" altLang="en-US" sz="1200" i="0">
                    <a:latin typeface="Cambria Math" panose="02040503050406030204" pitchFamily="18" charset="0"/>
                  </a:rPr>
                  <a:t>⦿</a:t>
                </a:r>
                <a:r>
                  <a:rPr lang="ja-JP" altLang="en-US" sz="1200" dirty="0"/>
                  <a:t>を確認</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a:latin typeface="Cambria Math" panose="02040503050406030204" pitchFamily="18" charset="0"/>
                  </a:rPr>
                  <a:t>𝐾𝑎𝑛𝑒𝑑𝑎 𝑒𝑡 𝑎𝑙. (2024)</a:t>
                </a:r>
                <a:r>
                  <a:rPr lang="ja-JP" altLang="en-US" sz="1200" dirty="0"/>
                  <a:t>は、</a:t>
                </a:r>
                <a:r>
                  <a:rPr lang="en-US" altLang="ja-JP" sz="1200" b="0" i="0">
                    <a:latin typeface="Cambria Math" panose="02040503050406030204" pitchFamily="18" charset="0"/>
                  </a:rPr>
                  <a:t>𝑐</a:t>
                </a:r>
                <a:r>
                  <a:rPr lang="en-US" altLang="ja-JP" sz="1200" i="0">
                    <a:latin typeface="Cambria Math" panose="02040503050406030204" pitchFamily="18" charset="0"/>
                  </a:rPr>
                  <a:t>‐</a:t>
                </a:r>
                <a:r>
                  <a:rPr lang="en-US" altLang="ja-JP" sz="1200" b="0" i="0">
                    <a:latin typeface="Cambria Math" panose="02040503050406030204" pitchFamily="18" charset="0"/>
                  </a:rPr>
                  <a:t>𝑀 𝑟𝑒𝑙𝑎𝑡𝑖𝑜𝑛</a:t>
                </a:r>
                <a:r>
                  <a:rPr lang="ja-JP" altLang="en-US" sz="1200" dirty="0"/>
                  <a:t>と観測的に示されていたダークマターハローのスケーリング則を比較し、</a:t>
                </a:r>
                <a:r>
                  <a:rPr lang="ja-JP" altLang="en-US" sz="1200" dirty="0">
                    <a:solidFill>
                      <a:prstClr val="black"/>
                    </a:solidFill>
                    <a:latin typeface="Cambria Math" panose="02040503050406030204" pitchFamily="18" charset="0"/>
                  </a:rPr>
                  <a:t>これらのスケーリング則が</a:t>
                </a:r>
                <a:r>
                  <a:rPr lang="en-US" altLang="ja-JP" sz="1200" i="0">
                    <a:solidFill>
                      <a:prstClr val="black"/>
                    </a:solidFill>
                    <a:latin typeface="Cambria Math" panose="02040503050406030204" pitchFamily="18" charset="0"/>
                  </a:rPr>
                  <a:t>c‐𝑀</a:t>
                </a:r>
                <a:r>
                  <a:rPr lang="en-US" altLang="ja-JP" sz="1200" i="0" dirty="0">
                    <a:solidFill>
                      <a:prstClr val="black"/>
                    </a:solidFill>
                    <a:latin typeface="Cambria Math" panose="02040503050406030204" pitchFamily="18" charset="0"/>
                  </a:rPr>
                  <a:t>"</a:t>
                </a:r>
                <a:r>
                  <a:rPr lang="en-US" altLang="ja-JP" sz="1200" i="0" dirty="0">
                    <a:solidFill>
                      <a:prstClr val="black"/>
                    </a:solidFill>
                    <a:latin typeface="Cambria Math" panose="02040503050406030204" pitchFamily="18" charset="0"/>
                    <a:ea typeface="游ゴシック Light" panose="020B0300000000000000" pitchFamily="50" charset="-128"/>
                  </a:rPr>
                  <a:t> </a:t>
                </a:r>
                <a:r>
                  <a:rPr lang="en-US" altLang="ja-JP" sz="1200" b="1" i="0" dirty="0">
                    <a:solidFill>
                      <a:prstClr val="black"/>
                    </a:solidFill>
                    <a:latin typeface="Cambria Math" panose="02040503050406030204" pitchFamily="18" charset="0"/>
                    <a:ea typeface="游ゴシック Light" panose="020B0300000000000000" pitchFamily="50" charset="-128"/>
                  </a:rPr>
                  <a:t>relation</a:t>
                </a:r>
                <a:r>
                  <a:rPr lang="ja-JP" altLang="en-US" sz="1200" b="1" i="0" dirty="0">
                    <a:solidFill>
                      <a:prstClr val="black"/>
                    </a:solidFill>
                    <a:latin typeface="游ゴシック Light" panose="02110004020202020204"/>
                    <a:ea typeface="游ゴシック Light" panose="020B0300000000000000" pitchFamily="50" charset="-128"/>
                  </a:rPr>
                  <a:t>"</a:t>
                </a:r>
                <a:r>
                  <a:rPr lang="ja-JP" altLang="en-US" sz="1200" dirty="0">
                    <a:solidFill>
                      <a:prstClr val="black"/>
                    </a:solidFill>
                    <a:latin typeface="Cambria Math" panose="02040503050406030204" pitchFamily="18" charset="0"/>
                  </a:rPr>
                  <a:t>を起源としている可能性を示した、</a:t>
                </a:r>
                <a:endParaRPr lang="en-US" altLang="ja-JP" sz="1200" dirty="0">
                  <a:solidFill>
                    <a:prstClr val="black"/>
                  </a:solidFill>
                  <a:latin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Cambria Math" panose="02040503050406030204" pitchFamily="18" charset="0"/>
                </a:endParaRPr>
              </a:p>
              <a:p>
                <a:r>
                  <a:rPr lang="en-US" altLang="ja-JP" sz="1400" dirty="0">
                    <a:solidFill>
                      <a:prstClr val="black"/>
                    </a:solidFill>
                    <a:latin typeface="Cambria Math" panose="02040503050406030204" pitchFamily="18" charset="0"/>
                  </a:rPr>
                  <a:t>(</a:t>
                </a:r>
                <a:r>
                  <a:rPr lang="ja-JP" altLang="en-US" sz="1400" dirty="0">
                    <a:solidFill>
                      <a:prstClr val="black"/>
                    </a:solidFill>
                    <a:latin typeface="Cambria Math" panose="02040503050406030204" pitchFamily="18" charset="0"/>
                  </a:rPr>
                  <a:t>ここでは遷移領域を</a:t>
                </a:r>
                <a:r>
                  <a:rPr kumimoji="1" lang="en-US" altLang="ja-JP" sz="1200" b="0" i="0" u="none" strike="noStrike" kern="1200" cap="none" spc="0" normalizeH="0" baseline="0" noProof="0">
                    <a:ln>
                      <a:noFill/>
                    </a:ln>
                    <a:solidFill>
                      <a:prstClr val="black"/>
                    </a:solidFill>
                    <a:effectLst/>
                    <a:uLnTx/>
                    <a:uFillTx/>
                    <a:latin typeface="Cambria Math" panose="02040503050406030204" pitchFamily="18" charset="0"/>
                  </a:rPr>
                  <a:t>5.0</a:t>
                </a:r>
                <a:r>
                  <a:rPr kumimoji="1" lang="en-US" altLang="ja-JP" sz="12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a:t>×10^10</a:t>
                </a:r>
                <a:r>
                  <a:rPr lang="en-US" altLang="ja-JP" sz="1200" i="0">
                    <a:solidFill>
                      <a:prstClr val="black"/>
                    </a:solidFill>
                    <a:latin typeface="Cambria Math" panose="02040503050406030204" pitchFamily="18" charset="0"/>
                    <a:ea typeface="Cambria Math" panose="02040503050406030204" pitchFamily="18" charset="0"/>
                  </a:rPr>
                  <a:t>≤</a:t>
                </a:r>
                <a:r>
                  <a:rPr lang="en-US" altLang="ja-JP" sz="1200" i="0">
                    <a:solidFill>
                      <a:prstClr val="black"/>
                    </a:solidFill>
                    <a:latin typeface="Cambria Math" panose="02040503050406030204" pitchFamily="18" charset="0"/>
                  </a:rPr>
                  <a:t>𝑀_200</a:t>
                </a:r>
                <a:r>
                  <a:rPr lang="en-US" altLang="ja-JP" sz="1200" b="0" i="0">
                    <a:solidFill>
                      <a:prstClr val="black"/>
                    </a:solidFill>
                    <a:latin typeface="Cambria Math" panose="02040503050406030204" pitchFamily="18" charset="0"/>
                  </a:rPr>
                  <a:t>/</a:t>
                </a:r>
                <a:r>
                  <a:rPr lang="en-US" altLang="ja-JP" sz="1200" i="0">
                    <a:solidFill>
                      <a:prstClr val="black"/>
                    </a:solidFill>
                    <a:latin typeface="Cambria Math" panose="02040503050406030204" pitchFamily="18" charset="0"/>
                  </a:rPr>
                  <a:t>𝑀_</a:t>
                </a:r>
                <a:r>
                  <a:rPr lang="ja-JP" altLang="en-US" sz="1200" i="0">
                    <a:solidFill>
                      <a:prstClr val="black"/>
                    </a:solidFill>
                    <a:latin typeface="Cambria Math" panose="02040503050406030204" pitchFamily="18" charset="0"/>
                  </a:rPr>
                  <a:t>⦿</a:t>
                </a:r>
                <a:r>
                  <a:rPr lang="en-US" altLang="ja-JP" sz="1200" i="0">
                    <a:solidFill>
                      <a:prstClr val="black"/>
                    </a:solidFill>
                    <a:latin typeface="Cambria Math" panose="02040503050406030204" pitchFamily="18" charset="0"/>
                    <a:ea typeface="Cambria Math" panose="02040503050406030204" pitchFamily="18" charset="0"/>
                  </a:rPr>
                  <a:t>≤</a:t>
                </a:r>
                <a:r>
                  <a:rPr lang="en-US" altLang="ja-JP" sz="1200" b="0" i="0">
                    <a:solidFill>
                      <a:prstClr val="black"/>
                    </a:solidFill>
                    <a:latin typeface="Cambria Math" panose="02040503050406030204" pitchFamily="18" charset="0"/>
                    <a:ea typeface="Cambria Math" panose="02040503050406030204" pitchFamily="18" charset="0"/>
                  </a:rPr>
                  <a:t>1</a:t>
                </a:r>
                <a:r>
                  <a:rPr kumimoji="1" lang="en-US" altLang="ja-JP" sz="12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a:t>.0×10^12</a:t>
                </a:r>
                <a:r>
                  <a:rPr lang="ja-JP" altLang="en-US" sz="1400" dirty="0">
                    <a:solidFill>
                      <a:prstClr val="black"/>
                    </a:solidFill>
                    <a:latin typeface="Cambria Math" panose="02040503050406030204" pitchFamily="18" charset="0"/>
                  </a:rPr>
                  <a:t>と定義</a:t>
                </a:r>
                <a:r>
                  <a:rPr lang="en-US" altLang="ja-JP" sz="1400" dirty="0">
                    <a:solidFill>
                      <a:prstClr val="black"/>
                    </a:solidFill>
                    <a:latin typeface="Cambria Math" panose="02040503050406030204" pitchFamily="18" charset="0"/>
                  </a:rPr>
                  <a:t>)</a:t>
                </a:r>
                <a:r>
                  <a:rPr lang="ja-JP" altLang="en-US" sz="1400" dirty="0">
                    <a:solidFill>
                      <a:prstClr val="black"/>
                    </a:solidFill>
                    <a:latin typeface="Cambria Math" panose="02040503050406030204" pitchFamily="18" charset="0"/>
                  </a:rPr>
                  <a:t>⇒物理的な理由はないけど、今後定量的に調査するためにひとまず定義した</a:t>
                </a:r>
                <a:endParaRPr lang="en-US" altLang="ja-JP" sz="1400" dirty="0">
                  <a:solidFill>
                    <a:prstClr val="black"/>
                  </a:solidFill>
                  <a:latin typeface="Cambria Math" panose="02040503050406030204" pitchFamily="18" charset="0"/>
                </a:endParaRPr>
              </a:p>
              <a:p>
                <a:endParaRPr kumimoji="1" lang="en-US" altLang="ja-JP" sz="1400" dirty="0">
                  <a:solidFill>
                    <a:prstClr val="black"/>
                  </a:solidFill>
                  <a:latin typeface="Cambria Math" panose="02040503050406030204" pitchFamily="18" charset="0"/>
                </a:endParaRPr>
              </a:p>
              <a:p>
                <a:endParaRPr kumimoji="1" lang="en-US" altLang="ja-JP" sz="1400" dirty="0">
                  <a:solidFill>
                    <a:prstClr val="black"/>
                  </a:solidFill>
                  <a:latin typeface="Cambria Math" panose="02040503050406030204" pitchFamily="18" charset="0"/>
                </a:endParaRPr>
              </a:p>
              <a:p>
                <a:r>
                  <a:rPr lang="ja-JP" altLang="en-US" sz="1200" dirty="0">
                    <a:solidFill>
                      <a:prstClr val="black"/>
                    </a:solidFill>
                  </a:rPr>
                  <a:t>・</a:t>
                </a:r>
                <a:r>
                  <a:rPr lang="en-US" altLang="ja-JP" sz="1200" i="0">
                    <a:solidFill>
                      <a:prstClr val="black"/>
                    </a:solidFill>
                    <a:latin typeface="Cambria Math" panose="02040503050406030204" pitchFamily="18" charset="0"/>
                  </a:rPr>
                  <a:t>Σ_(〖</a:t>
                </a:r>
                <a:r>
                  <a:rPr lang="en-US" altLang="ja-JP" sz="1200" b="0" i="0">
                    <a:solidFill>
                      <a:prstClr val="black"/>
                    </a:solidFill>
                    <a:latin typeface="Cambria Math" panose="02040503050406030204" pitchFamily="18" charset="0"/>
                  </a:rPr>
                  <a:t>0.01𝑟〗_</a:t>
                </a:r>
                <a:r>
                  <a:rPr lang="en-US" altLang="ja-JP" sz="1200" i="0">
                    <a:solidFill>
                      <a:prstClr val="black"/>
                    </a:solidFill>
                    <a:latin typeface="Cambria Math" panose="02040503050406030204" pitchFamily="18" charset="0"/>
                  </a:rPr>
                  <a:t>𝑚𝑎𝑥 )</a:t>
                </a:r>
                <a:r>
                  <a:rPr kumimoji="1" lang="ja-JP" altLang="en-US" dirty="0"/>
                  <a:t> は</a:t>
                </a:r>
                <a:r>
                  <a:rPr kumimoji="1" lang="en-US" altLang="ja-JP" dirty="0"/>
                  <a:t>0.01</a:t>
                </a:r>
                <a:r>
                  <a:rPr lang="en-US" altLang="ja-JP" sz="1200" b="0" i="0">
                    <a:solidFill>
                      <a:prstClr val="black"/>
                    </a:solidFill>
                    <a:latin typeface="Cambria Math" panose="02040503050406030204" pitchFamily="18" charset="0"/>
                  </a:rPr>
                  <a:t>𝑟_</a:t>
                </a:r>
                <a:r>
                  <a:rPr lang="en-US" altLang="ja-JP" sz="1200" i="0">
                    <a:solidFill>
                      <a:prstClr val="black"/>
                    </a:solidFill>
                    <a:latin typeface="Cambria Math" panose="02040503050406030204" pitchFamily="18" charset="0"/>
                  </a:rPr>
                  <a:t>𝑚𝑎𝑥</a:t>
                </a:r>
                <a:r>
                  <a:rPr kumimoji="1" lang="ja-JP" altLang="en-US" dirty="0"/>
                  <a:t>だとバリオンガスがドミナントなはずだけどどうやって</a:t>
                </a:r>
                <a:r>
                  <a:rPr kumimoji="1" lang="en-US" altLang="ja-JP" dirty="0"/>
                  <a:t>DMH</a:t>
                </a:r>
                <a:r>
                  <a:rPr kumimoji="1" lang="ja-JP" altLang="en-US" dirty="0"/>
                  <a:t>の密度を見積もったのか</a:t>
                </a:r>
                <a:r>
                  <a:rPr kumimoji="1" lang="en-US" altLang="ja-JP" dirty="0"/>
                  <a:t>Vmax</a:t>
                </a:r>
                <a:r>
                  <a:rPr kumimoji="1" lang="en-US" altLang="ja-JP" baseline="0" dirty="0"/>
                  <a:t> decomposition</a:t>
                </a:r>
                <a:r>
                  <a:rPr kumimoji="1" lang="ja-JP" altLang="en-US" baseline="0" dirty="0"/>
                  <a:t>について勉強しておく</a:t>
                </a:r>
                <a:endParaRPr kumimoji="1" lang="ja-JP" altLang="en-US" dirty="0"/>
              </a:p>
            </p:txBody>
          </p:sp>
        </mc:Fallback>
      </mc:AlternateContent>
      <p:sp>
        <p:nvSpPr>
          <p:cNvPr id="4" name="スライド番号プレースホルダー 3">
            <a:extLst>
              <a:ext uri="{FF2B5EF4-FFF2-40B4-BE49-F238E27FC236}">
                <a16:creationId xmlns:a16="http://schemas.microsoft.com/office/drawing/2014/main" id="{D5950D26-F507-DAC3-E202-8FDAB3F8F7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37F1F3-9666-4CCC-88EB-F2685F57751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42294550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 altLang="ja-JP" b="0" i="0" u="none" strike="noStrike" dirty="0">
                <a:solidFill>
                  <a:srgbClr val="FF0000"/>
                </a:solidFill>
                <a:effectLst/>
                <a:latin typeface="-webkit-standard"/>
              </a:rPr>
              <a:t>Thank you for the introduction</a:t>
            </a:r>
            <a:r>
              <a:rPr lang="en-US" altLang="ja-JP" b="0" i="0" u="sng" strike="noStrike" dirty="0">
                <a:solidFill>
                  <a:srgbClr val="FF0000"/>
                </a:solidFill>
                <a:effectLst/>
                <a:latin typeface="-webkit-standard"/>
              </a:rPr>
              <a:t>, and thank you all for coming.</a:t>
            </a:r>
            <a:r>
              <a:rPr lang="en" altLang="ja-JP" b="0" i="0" u="sng" strike="noStrike" dirty="0">
                <a:solidFill>
                  <a:srgbClr val="FF0000"/>
                </a:solidFill>
                <a:effectLst/>
                <a:latin typeface="-webkit-standard"/>
              </a:rPr>
              <a:t> </a:t>
            </a:r>
            <a:r>
              <a:rPr lang="en-US" altLang="ja-JP" b="0" i="0" u="sng" strike="noStrike" dirty="0">
                <a:solidFill>
                  <a:srgbClr val="FF0000"/>
                </a:solidFill>
                <a:effectLst/>
                <a:latin typeface="-webkit-standard"/>
              </a:rPr>
              <a:t>It's a pleasure to be here today.</a:t>
            </a:r>
            <a:endParaRPr lang="en" altLang="ja-JP" b="0" i="0" u="sng" strike="noStrike" dirty="0">
              <a:solidFill>
                <a:srgbClr val="FF0000"/>
              </a:solidFill>
              <a:effectLst/>
              <a:latin typeface="-webkit-standard"/>
            </a:endParaRPr>
          </a:p>
          <a:p>
            <a:r>
              <a:rPr lang="en" altLang="ja-JP" b="0" i="0" u="none" strike="sngStrike" dirty="0">
                <a:solidFill>
                  <a:srgbClr val="000000"/>
                </a:solidFill>
                <a:effectLst/>
                <a:latin typeface="-webkit-standard"/>
              </a:rPr>
              <a:t>I would like to acknowledge my collaborators on this work, who are listed here.</a:t>
            </a:r>
            <a:endParaRPr kumimoji="1" lang="en-US" altLang="ja-JP" strike="sngStrike" dirty="0"/>
          </a:p>
          <a:p>
            <a:r>
              <a:rPr lang="en-US" altLang="ja-JP" dirty="0"/>
              <a:t>This work has been carried out in collaboration with the colleagues listed here.</a:t>
            </a:r>
            <a:endParaRPr kumimoji="1" lang="en-US" altLang="ja-JP" dirty="0"/>
          </a:p>
          <a:p>
            <a:r>
              <a:rPr kumimoji="1" lang="en-US" altLang="ja-JP" dirty="0"/>
              <a:t>---</a:t>
            </a:r>
          </a:p>
          <a:p>
            <a:endParaRPr kumimoji="1" lang="en-US" altLang="ja-JP" dirty="0"/>
          </a:p>
          <a:p>
            <a:r>
              <a:rPr kumimoji="1" lang="ja-JP" altLang="en-US" dirty="0"/>
              <a:t>ご紹介ありがとうございます。共同研究者は以下の方々です。</a:t>
            </a:r>
            <a:endParaRPr kumimoji="1" lang="en-US" altLang="ja-JP" dirty="0"/>
          </a:p>
          <a:p>
            <a:r>
              <a:rPr kumimoji="1" lang="ja-JP" altLang="en-US" dirty="0"/>
              <a:t>（共同研究者に謝辞はしません）</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37F1F3-9666-4CCC-88EB-F2685F57751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3210060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想定質問</a:t>
            </a:r>
            <a:endParaRPr kumimoji="1" lang="en-US" altLang="ja-JP" dirty="0"/>
          </a:p>
          <a:p>
            <a:endParaRPr kumimoji="1" lang="en-US" altLang="ja-JP" dirty="0"/>
          </a:p>
          <a:p>
            <a:r>
              <a:rPr kumimoji="1" lang="ja-JP" altLang="en-US"/>
              <a:t>・</a:t>
            </a:r>
            <a:r>
              <a:rPr kumimoji="1" lang="en-US" altLang="ja-JP" dirty="0" err="1"/>
              <a:t>ε</a:t>
            </a:r>
            <a:r>
              <a:rPr kumimoji="1" lang="ja-JP" altLang="en-US"/>
              <a:t>とはなんですか</a:t>
            </a:r>
            <a:endParaRPr kumimoji="1" lang="en-US" altLang="ja-JP" dirty="0"/>
          </a:p>
          <a:p>
            <a:r>
              <a:rPr kumimoji="1" lang="ja-JP" altLang="en-US"/>
              <a:t>→</a:t>
            </a:r>
            <a:endParaRPr kumimoji="1" lang="en-US" altLang="ja-JP" dirty="0"/>
          </a:p>
          <a:p>
            <a:endParaRPr kumimoji="1" lang="en-US" altLang="ja-JP" dirty="0"/>
          </a:p>
          <a:p>
            <a:r>
              <a:rPr kumimoji="1" lang="ja-JP" altLang="en-US"/>
              <a:t>・どうやってそんな中心部の</a:t>
            </a:r>
            <a:r>
              <a:rPr kumimoji="1" lang="en-US" altLang="ja-JP" dirty="0"/>
              <a:t>DM</a:t>
            </a:r>
            <a:r>
              <a:rPr kumimoji="1" lang="ja-JP" altLang="en-US"/>
              <a:t> </a:t>
            </a:r>
            <a:r>
              <a:rPr kumimoji="1" lang="en-US" altLang="ja-JP" dirty="0"/>
              <a:t>profile</a:t>
            </a:r>
            <a:r>
              <a:rPr kumimoji="1" lang="ja-JP" altLang="en-US"/>
              <a:t>を求めたのか</a:t>
            </a:r>
            <a:endParaRPr kumimoji="1" lang="en-US" altLang="ja-JP" dirty="0"/>
          </a:p>
          <a:p>
            <a:r>
              <a:rPr kumimoji="1" lang="ja-JP" altLang="en-US"/>
              <a:t>→</a:t>
            </a:r>
            <a:r>
              <a:rPr kumimoji="1" lang="en-US" altLang="ja-JP" dirty="0"/>
              <a:t> rotation curve decomposition </a:t>
            </a:r>
          </a:p>
        </p:txBody>
      </p:sp>
      <p:sp>
        <p:nvSpPr>
          <p:cNvPr id="4" name="スライド番号プレースホルダー 3"/>
          <p:cNvSpPr>
            <a:spLocks noGrp="1"/>
          </p:cNvSpPr>
          <p:nvPr>
            <p:ph type="sldNum" sz="quarter" idx="5"/>
          </p:nvPr>
        </p:nvSpPr>
        <p:spPr/>
        <p:txBody>
          <a:bodyPr/>
          <a:lstStyle/>
          <a:p>
            <a:fld id="{9537F1F3-9666-4CCC-88EB-F2685F577512}" type="slidenum">
              <a:rPr kumimoji="1" lang="ja-JP" altLang="en-US" smtClean="0"/>
              <a:t>28</a:t>
            </a:fld>
            <a:endParaRPr kumimoji="1" lang="ja-JP" altLang="en-US"/>
          </a:p>
        </p:txBody>
      </p:sp>
    </p:spTree>
    <p:extLst>
      <p:ext uri="{BB962C8B-B14F-4D97-AF65-F5344CB8AC3E}">
        <p14:creationId xmlns:p14="http://schemas.microsoft.com/office/powerpoint/2010/main" val="16831347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25722-D090-B97C-A579-62EC329E894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A5A6CD8-84D3-0726-E4D5-2372ACADC879}"/>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a:extLst>
                  <a:ext uri="{FF2B5EF4-FFF2-40B4-BE49-F238E27FC236}">
                    <a16:creationId xmlns:a16="http://schemas.microsoft.com/office/drawing/2014/main" id="{B927CBAC-F87D-4C8D-A49D-9B149B99081B}"/>
                  </a:ext>
                </a:extLst>
              </p:cNvPr>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Kaneda et al. used a simple model to describe this transformation.</a:t>
                </a:r>
              </a:p>
              <a:p>
                <a:r>
                  <a:rPr kumimoji="1" lang="en-US" altLang="ja-JP" sz="1200" kern="1200" dirty="0">
                    <a:solidFill>
                      <a:schemeClr val="tx1"/>
                    </a:solidFill>
                    <a:effectLst/>
                    <a:latin typeface="+mn-lt"/>
                    <a:ea typeface="+mn-ea"/>
                    <a:cs typeface="+mn-cs"/>
                  </a:rPr>
                  <a:t>This is their assumptions.</a:t>
                </a:r>
              </a:p>
              <a:p>
                <a:r>
                  <a:rPr kumimoji="1" lang="en-US" altLang="ja-JP" sz="1200" kern="1200" dirty="0">
                    <a:solidFill>
                      <a:schemeClr val="tx1"/>
                    </a:solidFill>
                    <a:effectLst/>
                    <a:latin typeface="+mn-lt"/>
                    <a:ea typeface="+mn-ea"/>
                    <a:cs typeface="+mn-cs"/>
                  </a:rPr>
                  <a:t>They calculated analytically core profile which represents a state after the cusp-to-core transition.</a:t>
                </a:r>
              </a:p>
              <a:p>
                <a:r>
                  <a:rPr lang="en" altLang="ja-JP" b="0" i="0" u="none" strike="noStrike" dirty="0">
                    <a:solidFill>
                      <a:srgbClr val="000000"/>
                    </a:solidFill>
                    <a:effectLst/>
                    <a:latin typeface="Segoe UI Web (West European)"/>
                  </a:rPr>
                  <a:t>They adapted this model to the concentration-mass relation.</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This panel shows the characteristic mean surface density at 0.01 </a:t>
                </a:r>
                <a:r>
                  <a:rPr kumimoji="1" lang="en-US" altLang="ja-JP" sz="1200" kern="1200" dirty="0" err="1">
                    <a:solidFill>
                      <a:schemeClr val="tx1"/>
                    </a:solidFill>
                    <a:effectLst/>
                    <a:latin typeface="+mn-lt"/>
                    <a:ea typeface="+mn-ea"/>
                    <a:cs typeface="+mn-cs"/>
                  </a:rPr>
                  <a:t>Rmax</a:t>
                </a:r>
                <a:r>
                  <a:rPr kumimoji="1" lang="en-US" altLang="ja-JP" sz="1200" kern="1200" dirty="0">
                    <a:solidFill>
                      <a:schemeClr val="tx1"/>
                    </a:solidFill>
                    <a:effectLst/>
                    <a:latin typeface="+mn-lt"/>
                    <a:ea typeface="+mn-ea"/>
                    <a:cs typeface="+mn-cs"/>
                  </a:rPr>
                  <a:t>. </a:t>
                </a:r>
              </a:p>
              <a:p>
                <a:r>
                  <a:rPr kumimoji="1" lang="en-US" altLang="ja-JP" sz="1200" kern="1200" dirty="0">
                    <a:solidFill>
                      <a:schemeClr val="tx1"/>
                    </a:solidFill>
                    <a:effectLst/>
                    <a:latin typeface="+mn-lt"/>
                    <a:ea typeface="+mn-ea"/>
                    <a:cs typeface="+mn-cs"/>
                  </a:rPr>
                  <a:t>They focus on more central part of halos, so we found the deference of surface density between NFW profile and Burkert profile.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ea typeface="+mn-ea"/>
                    <a:cs typeface="+mn-cs"/>
                  </a:rPr>
                  <a:t>These lines are calculated from </a:t>
                </a:r>
                <a:r>
                  <a:rPr lang="en" altLang="ja-JP" b="0" i="0" u="none" strike="noStrike" dirty="0">
                    <a:solidFill>
                      <a:srgbClr val="000000"/>
                    </a:solidFill>
                    <a:effectLst/>
                    <a:latin typeface="Segoe UI Web (West European)"/>
                  </a:rPr>
                  <a:t>concentration-mass relation and </a:t>
                </a:r>
                <a:r>
                  <a:rPr kumimoji="1" lang="en-US" altLang="ja-JP" sz="1200" kern="1200" dirty="0">
                    <a:solidFill>
                      <a:schemeClr val="tx1"/>
                    </a:solidFill>
                    <a:effectLst/>
                    <a:latin typeface="+mn-lt"/>
                    <a:ea typeface="+mn-ea"/>
                    <a:cs typeface="+mn-cs"/>
                  </a:rPr>
                  <a:t>transition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 clear change appears around ten to the eleven solar masses.</a:t>
                </a:r>
                <a:br>
                  <a:rPr kumimoji="1" lang="en-US" altLang="ja-JP" sz="1200" kern="1200" dirty="0">
                    <a:solidFill>
                      <a:schemeClr val="tx1"/>
                    </a:solidFill>
                    <a:effectLst/>
                    <a:latin typeface="+mn-lt"/>
                    <a:ea typeface="+mn-ea"/>
                    <a:cs typeface="+mn-cs"/>
                  </a:rPr>
                </a:br>
                <a:r>
                  <a:rPr kumimoji="1" lang="en-US" altLang="ja-JP" sz="1200" kern="1200" dirty="0">
                    <a:solidFill>
                      <a:schemeClr val="tx1"/>
                    </a:solidFill>
                    <a:effectLst/>
                    <a:latin typeface="+mn-lt"/>
                    <a:ea typeface="+mn-ea"/>
                    <a:cs typeface="+mn-cs"/>
                  </a:rPr>
                  <a:t>Massive halos tend to be </a:t>
                </a:r>
                <a:r>
                  <a:rPr kumimoji="1" lang="en-US" altLang="ja-JP" sz="1200" kern="1200" dirty="0" err="1">
                    <a:solidFill>
                      <a:schemeClr val="tx1"/>
                    </a:solidFill>
                    <a:effectLst/>
                    <a:latin typeface="+mn-lt"/>
                    <a:ea typeface="+mn-ea"/>
                    <a:cs typeface="+mn-cs"/>
                  </a:rPr>
                  <a:t>cuspy</a:t>
                </a:r>
                <a:r>
                  <a:rPr kumimoji="1" lang="en-US" altLang="ja-JP" sz="1200" kern="1200" dirty="0">
                    <a:solidFill>
                      <a:schemeClr val="tx1"/>
                    </a:solidFill>
                    <a:effectLst/>
                    <a:latin typeface="+mn-lt"/>
                    <a:ea typeface="+mn-ea"/>
                    <a:cs typeface="+mn-cs"/>
                  </a:rPr>
                  <a:t>, while lower mass halos appear cored.</a:t>
                </a:r>
                <a:br>
                  <a:rPr kumimoji="1" lang="en-US" altLang="ja-JP" sz="1200" kern="1200" dirty="0">
                    <a:solidFill>
                      <a:schemeClr val="tx1"/>
                    </a:solidFill>
                    <a:effectLst/>
                    <a:latin typeface="+mn-lt"/>
                    <a:ea typeface="+mn-ea"/>
                    <a:cs typeface="+mn-cs"/>
                  </a:rPr>
                </a:br>
                <a:r>
                  <a:rPr kumimoji="1" lang="en-US" altLang="ja-JP" sz="1200" kern="1200" dirty="0">
                    <a:solidFill>
                      <a:schemeClr val="tx1"/>
                    </a:solidFill>
                    <a:effectLst/>
                    <a:latin typeface="+mn-lt"/>
                    <a:ea typeface="+mn-ea"/>
                    <a:cs typeface="+mn-cs"/>
                  </a:rPr>
                  <a:t>We refer to this mass as the characteristic transition mass.</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We also define a length scale using </a:t>
                </a:r>
                <a:r>
                  <a:rPr kumimoji="1" lang="en-US" altLang="ja-JP" sz="1200" kern="1200" dirty="0" err="1">
                    <a:solidFill>
                      <a:schemeClr val="tx1"/>
                    </a:solidFill>
                    <a:effectLst/>
                    <a:latin typeface="+mn-lt"/>
                    <a:ea typeface="+mn-ea"/>
                    <a:cs typeface="+mn-cs"/>
                  </a:rPr>
                  <a:t>Rmax</a:t>
                </a:r>
                <a:r>
                  <a:rPr kumimoji="1" lang="en-US" altLang="ja-JP" sz="1200" kern="1200" dirty="0">
                    <a:solidFill>
                      <a:schemeClr val="tx1"/>
                    </a:solidFill>
                    <a:effectLst/>
                    <a:latin typeface="+mn-lt"/>
                    <a:ea typeface="+mn-ea"/>
                    <a:cs typeface="+mn-cs"/>
                  </a:rPr>
                  <a:t>, the radius of maximum circular velocity.</a:t>
                </a:r>
                <a:br>
                  <a:rPr kumimoji="1" lang="en-US" altLang="ja-JP" sz="1200" kern="1200" dirty="0">
                    <a:solidFill>
                      <a:schemeClr val="tx1"/>
                    </a:solidFill>
                    <a:effectLst/>
                    <a:latin typeface="+mn-lt"/>
                    <a:ea typeface="+mn-ea"/>
                    <a:cs typeface="+mn-cs"/>
                  </a:rPr>
                </a:br>
                <a:r>
                  <a:rPr kumimoji="1" lang="en-US" altLang="ja-JP" sz="1200" kern="1200" dirty="0">
                    <a:solidFill>
                      <a:schemeClr val="tx1"/>
                    </a:solidFill>
                    <a:effectLst/>
                    <a:latin typeface="+mn-lt"/>
                    <a:ea typeface="+mn-ea"/>
                    <a:cs typeface="+mn-cs"/>
                  </a:rPr>
                  <a:t>In this case, the transition occurs around twenty kiloparsecs.</a:t>
                </a:r>
                <a:br>
                  <a:rPr kumimoji="1" lang="en-US" altLang="ja-JP" sz="1200" kern="1200" dirty="0">
                    <a:solidFill>
                      <a:schemeClr val="tx1"/>
                    </a:solidFill>
                    <a:effectLst/>
                    <a:latin typeface="+mn-lt"/>
                    <a:ea typeface="+mn-ea"/>
                    <a:cs typeface="+mn-cs"/>
                  </a:rPr>
                </a:br>
                <a:r>
                  <a:rPr kumimoji="1" lang="en-US" altLang="ja-JP" sz="1200" kern="1200" dirty="0">
                    <a:solidFill>
                      <a:schemeClr val="tx1"/>
                    </a:solidFill>
                    <a:effectLst/>
                    <a:latin typeface="+mn-lt"/>
                    <a:ea typeface="+mn-ea"/>
                    <a:cs typeface="+mn-cs"/>
                  </a:rPr>
                  <a:t>We call this the characteristic transition scale.</a:t>
                </a:r>
                <a:endParaRPr kumimoji="1" lang="ja-JP" altLang="ja-JP" sz="1200" kern="1200" dirty="0">
                  <a:solidFill>
                    <a:schemeClr val="tx1"/>
                  </a:solidFill>
                  <a:effectLst/>
                  <a:latin typeface="+mn-lt"/>
                  <a:ea typeface="+mn-ea"/>
                  <a:cs typeface="+mn-cs"/>
                </a:endParaRPr>
              </a:p>
              <a:p>
                <a:pPr algn="l">
                  <a:buNone/>
                </a:pPr>
                <a:r>
                  <a:rPr lang="en" altLang="ja-JP" b="0" i="0" u="none" strike="noStrike" dirty="0">
                    <a:solidFill>
                      <a:srgbClr val="000000"/>
                    </a:solidFill>
                    <a:effectLst/>
                  </a:rPr>
                  <a:t>---</a:t>
                </a:r>
              </a:p>
              <a:p>
                <a:pPr algn="l">
                  <a:buNone/>
                </a:pPr>
                <a:endParaRPr lang="en" altLang="ja-JP" b="0" i="0" u="none" strike="noStrike" dirty="0">
                  <a:solidFill>
                    <a:srgbClr val="000000"/>
                  </a:solidFill>
                  <a:effectLst/>
                </a:endParaRPr>
              </a:p>
              <a:p>
                <a:pPr algn="l">
                  <a:buNone/>
                </a:pPr>
                <a:endParaRPr lang="en" altLang="ja-JP" b="0" i="0" u="none" strike="noStrike" dirty="0">
                  <a:solidFill>
                    <a:srgbClr val="000000"/>
                  </a:solidFill>
                  <a:effectLst/>
                </a:endParaRPr>
              </a:p>
              <a:p>
                <a:pPr algn="l">
                  <a:buNone/>
                </a:pPr>
                <a:r>
                  <a:rPr lang="en" altLang="ja-JP" b="0" i="0" u="none" strike="noStrike" dirty="0">
                    <a:solidFill>
                      <a:srgbClr val="000000"/>
                    </a:solidFill>
                    <a:effectLst/>
                  </a:rPr>
                  <a:t>In addition, Kaneda et al. (2024) also addressed the </a:t>
                </a:r>
                <a:r>
                  <a:rPr lang="en" altLang="ja-JP" b="1" i="0" u="none" strike="noStrike" dirty="0">
                    <a:solidFill>
                      <a:srgbClr val="000000"/>
                    </a:solidFill>
                    <a:effectLst/>
                  </a:rPr>
                  <a:t>cusp–core problem</a:t>
                </a:r>
                <a:r>
                  <a:rPr lang="en" altLang="ja-JP" b="0" i="0" u="none" strike="noStrike" dirty="0">
                    <a:solidFill>
                      <a:srgbClr val="000000"/>
                    </a:solidFill>
                    <a:effectLst/>
                  </a:rPr>
                  <a:t>.</a:t>
                </a:r>
              </a:p>
              <a:p>
                <a:pPr algn="l">
                  <a:buNone/>
                </a:pPr>
                <a:r>
                  <a:rPr lang="en" altLang="ja-JP" b="0" i="0" u="none" strike="noStrike" dirty="0">
                    <a:solidFill>
                      <a:srgbClr val="000000"/>
                    </a:solidFill>
                    <a:effectLst/>
                  </a:rPr>
                  <a:t>This issue arises from the discrepancy between simulations based on cold dark matter (CDM), which predict a steep, </a:t>
                </a:r>
                <a:r>
                  <a:rPr lang="en" altLang="ja-JP" b="0" i="0" u="none" strike="noStrike" dirty="0" err="1">
                    <a:solidFill>
                      <a:srgbClr val="000000"/>
                    </a:solidFill>
                    <a:effectLst/>
                  </a:rPr>
                  <a:t>cuspy</a:t>
                </a:r>
                <a:r>
                  <a:rPr lang="en" altLang="ja-JP" b="0" i="0" u="none" strike="noStrike" dirty="0">
                    <a:solidFill>
                      <a:srgbClr val="000000"/>
                    </a:solidFill>
                    <a:effectLst/>
                  </a:rPr>
                  <a:t> density profile in the central regions of dark matter halos, and observations of many galaxies—particularly dwarf galaxies—that show a shallower, cored profile instead.</a:t>
                </a:r>
              </a:p>
              <a:p>
                <a:pPr algn="l">
                  <a:buNone/>
                </a:pPr>
                <a:r>
                  <a:rPr lang="en" altLang="ja-JP" b="0" i="0" u="none" strike="noStrike" dirty="0">
                    <a:solidFill>
                      <a:srgbClr val="000000"/>
                    </a:solidFill>
                    <a:effectLst/>
                  </a:rPr>
                  <a:t>A typical example of a </a:t>
                </a:r>
                <a:r>
                  <a:rPr lang="en" altLang="ja-JP" b="0" i="0" u="none" strike="noStrike" dirty="0" err="1">
                    <a:solidFill>
                      <a:srgbClr val="000000"/>
                    </a:solidFill>
                    <a:effectLst/>
                  </a:rPr>
                  <a:t>cuspy</a:t>
                </a:r>
                <a:r>
                  <a:rPr lang="en" altLang="ja-JP" b="0" i="0" u="none" strike="noStrike" dirty="0">
                    <a:solidFill>
                      <a:srgbClr val="000000"/>
                    </a:solidFill>
                    <a:effectLst/>
                  </a:rPr>
                  <a:t> profile is the </a:t>
                </a:r>
                <a:r>
                  <a:rPr lang="en" altLang="ja-JP" b="1" i="0" u="none" strike="noStrike" dirty="0">
                    <a:solidFill>
                      <a:srgbClr val="000000"/>
                    </a:solidFill>
                    <a:effectLst/>
                  </a:rPr>
                  <a:t>NFW profile</a:t>
                </a:r>
                <a:r>
                  <a:rPr lang="en" altLang="ja-JP" b="0" i="0" u="none" strike="noStrike" dirty="0">
                    <a:solidFill>
                      <a:srgbClr val="000000"/>
                    </a:solidFill>
                    <a:effectLst/>
                  </a:rPr>
                  <a:t>, while a representative cored profile is the </a:t>
                </a:r>
                <a:r>
                  <a:rPr lang="en" altLang="ja-JP" b="1" i="0" u="none" strike="noStrike" dirty="0">
                    <a:solidFill>
                      <a:srgbClr val="000000"/>
                    </a:solidFill>
                    <a:effectLst/>
                  </a:rPr>
                  <a:t>Burkert profile</a:t>
                </a:r>
                <a:r>
                  <a:rPr lang="en" altLang="ja-JP" b="0" i="0" u="none" strike="noStrike" dirty="0">
                    <a:solidFill>
                      <a:srgbClr val="000000"/>
                    </a:solidFill>
                    <a:effectLst/>
                  </a:rPr>
                  <a:t>.</a:t>
                </a:r>
              </a:p>
              <a:p>
                <a:pPr algn="l">
                  <a:buNone/>
                </a:pPr>
                <a:r>
                  <a:rPr lang="en" altLang="ja-JP" b="0" i="0" u="none" strike="noStrike" dirty="0">
                    <a:solidFill>
                      <a:srgbClr val="000000"/>
                    </a:solidFill>
                    <a:effectLst/>
                  </a:rPr>
                  <a:t>One possible solution is to consider alternative dark matter models, such as </a:t>
                </a:r>
                <a:r>
                  <a:rPr lang="en" altLang="ja-JP" b="1" i="0" u="none" strike="noStrike" dirty="0">
                    <a:solidFill>
                      <a:srgbClr val="000000"/>
                    </a:solidFill>
                    <a:effectLst/>
                  </a:rPr>
                  <a:t>self-interacting dark matter</a:t>
                </a:r>
                <a:r>
                  <a:rPr lang="en" altLang="ja-JP" b="0" i="0" u="none" strike="noStrike" dirty="0">
                    <a:solidFill>
                      <a:srgbClr val="000000"/>
                    </a:solidFill>
                    <a:effectLst/>
                  </a:rPr>
                  <a:t>. However, another explanation within the CDM framework is that halos originally formed with a </a:t>
                </a:r>
                <a:r>
                  <a:rPr lang="en" altLang="ja-JP" b="0" i="0" u="none" strike="noStrike" dirty="0" err="1">
                    <a:solidFill>
                      <a:srgbClr val="000000"/>
                    </a:solidFill>
                    <a:effectLst/>
                  </a:rPr>
                  <a:t>cuspy</a:t>
                </a:r>
                <a:r>
                  <a:rPr lang="en" altLang="ja-JP" b="0" i="0" u="none" strike="noStrike" dirty="0">
                    <a:solidFill>
                      <a:srgbClr val="000000"/>
                    </a:solidFill>
                    <a:effectLst/>
                  </a:rPr>
                  <a:t> structure and subsequently transformed into cored profiles due to astrophysical processes—most notably, </a:t>
                </a:r>
                <a:r>
                  <a:rPr lang="en" altLang="ja-JP" b="1" i="0" u="none" strike="noStrike" dirty="0">
                    <a:solidFill>
                      <a:srgbClr val="000000"/>
                    </a:solidFill>
                    <a:effectLst/>
                  </a:rPr>
                  <a:t>stellar feedback from Type II supernovae</a:t>
                </a:r>
                <a:r>
                  <a:rPr lang="en" altLang="ja-JP" b="0" i="0" u="none" strike="noStrike" dirty="0">
                    <a:solidFill>
                      <a:srgbClr val="000000"/>
                    </a:solidFill>
                    <a:effectLst/>
                  </a:rPr>
                  <a:t>.</a:t>
                </a:r>
              </a:p>
              <a:p>
                <a:pPr algn="l">
                  <a:buNone/>
                </a:pPr>
                <a:r>
                  <a:rPr lang="en" altLang="ja-JP" b="0" i="0" u="none" strike="noStrike" dirty="0">
                    <a:solidFill>
                      <a:srgbClr val="000000"/>
                    </a:solidFill>
                    <a:effectLst/>
                  </a:rPr>
                  <a:t>In Kaneda et al. (2024), we adopted a simplified cusp–core transformation model and compared the predicted </a:t>
                </a:r>
                <a:r>
                  <a:rPr lang="en" altLang="ja-JP" b="1" i="0" u="none" strike="noStrike" dirty="0">
                    <a:solidFill>
                      <a:srgbClr val="000000"/>
                    </a:solidFill>
                    <a:effectLst/>
                  </a:rPr>
                  <a:t>c–M relation</a:t>
                </a:r>
                <a:r>
                  <a:rPr lang="en" altLang="ja-JP" b="0" i="0" u="none" strike="noStrike" dirty="0">
                    <a:solidFill>
                      <a:srgbClr val="000000"/>
                    </a:solidFill>
                    <a:effectLst/>
                  </a:rPr>
                  <a:t> with observational data.</a:t>
                </a:r>
              </a:p>
              <a:p>
                <a:pPr algn="l">
                  <a:buNone/>
                </a:pPr>
                <a:r>
                  <a:rPr lang="en" altLang="ja-JP" b="0" i="0" u="none" strike="noStrike" dirty="0">
                    <a:solidFill>
                      <a:srgbClr val="000000"/>
                    </a:solidFill>
                    <a:effectLst/>
                  </a:rPr>
                  <a:t>The figure shown here illustrates this comparison. The x-axis represents the virial mass, while the y-axis corresponds to the </a:t>
                </a:r>
                <a:r>
                  <a:rPr lang="en" altLang="ja-JP" b="1" i="0" u="none" strike="noStrike" dirty="0">
                    <a:solidFill>
                      <a:srgbClr val="000000"/>
                    </a:solidFill>
                    <a:effectLst/>
                  </a:rPr>
                  <a:t>characteristic surface density</a:t>
                </a:r>
                <a:r>
                  <a:rPr lang="en" altLang="ja-JP" b="0" i="0" u="none" strike="noStrike" dirty="0">
                    <a:solidFill>
                      <a:srgbClr val="000000"/>
                    </a:solidFill>
                    <a:effectLst/>
                  </a:rPr>
                  <a:t>, which probes the inner density structure of the halo.</a:t>
                </a:r>
              </a:p>
              <a:p>
                <a:pPr algn="l">
                  <a:buNone/>
                </a:pPr>
                <a:r>
                  <a:rPr lang="en" altLang="ja-JP" b="0" i="0" u="none" strike="noStrike" dirty="0">
                    <a:solidFill>
                      <a:srgbClr val="000000"/>
                    </a:solidFill>
                    <a:effectLst/>
                  </a:rPr>
                  <a:t>Notably, a deviation between the model and the observational data appears around a virial mass of 1011 M⊙1011 M⊙​.</a:t>
                </a:r>
              </a:p>
              <a:p>
                <a:pPr algn="l">
                  <a:buNone/>
                </a:pPr>
                <a:r>
                  <a:rPr lang="en" altLang="ja-JP" b="0" i="0" u="none" strike="noStrike" dirty="0">
                    <a:solidFill>
                      <a:srgbClr val="000000"/>
                    </a:solidFill>
                    <a:effectLst/>
                  </a:rPr>
                  <a:t>This result suggests that a cusp–core transformation may have taken place in this mass regime.</a:t>
                </a:r>
              </a:p>
              <a:p>
                <a:pPr algn="l"/>
                <a:r>
                  <a:rPr lang="en" altLang="ja-JP" b="0" i="0" u="none" strike="noStrike" dirty="0">
                    <a:solidFill>
                      <a:srgbClr val="000000"/>
                    </a:solidFill>
                    <a:effectLst/>
                  </a:rPr>
                  <a:t>Based on this observation, we define the </a:t>
                </a:r>
                <a:r>
                  <a:rPr lang="en" altLang="ja-JP" b="1" i="0" u="none" strike="noStrike" dirty="0">
                    <a:solidFill>
                      <a:srgbClr val="000000"/>
                    </a:solidFill>
                    <a:effectLst/>
                  </a:rPr>
                  <a:t>transition region</a:t>
                </a:r>
                <a:r>
                  <a:rPr lang="en" altLang="ja-JP" b="0" i="0" u="none" strike="noStrike" dirty="0">
                    <a:solidFill>
                      <a:srgbClr val="000000"/>
                    </a:solidFill>
                    <a:effectLst/>
                  </a:rPr>
                  <a:t> as shown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また、</a:t>
                </a:r>
                <a:r>
                  <a:rPr lang="en-US" altLang="ja-JP" sz="1200" dirty="0"/>
                  <a:t>Kaneda et al (2024)</a:t>
                </a:r>
                <a:r>
                  <a:rPr lang="ja-JP" altLang="en-US" sz="1200" dirty="0"/>
                  <a:t>では、カスプコア問題についても調査しました。</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カスプコア問題とは、</a:t>
                </a:r>
                <a:r>
                  <a:rPr lang="en-US" altLang="ja-JP" sz="1200" dirty="0"/>
                  <a:t>CDM</a:t>
                </a:r>
                <a:r>
                  <a:rPr lang="ja-JP" altLang="en-US" sz="1200" dirty="0"/>
                  <a:t>に基づくシミュレーションではダークマターハロー中心部の密度プロファイルはカスプ型が予想される一方で、コア型の銀河も多く観測されているという矛盾です。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カスプ型の代表的な</a:t>
                </a:r>
                <a:r>
                  <a:rPr lang="en-US" altLang="ja-JP" sz="1200" dirty="0"/>
                  <a:t>profile</a:t>
                </a:r>
                <a:r>
                  <a:rPr lang="ja-JP" altLang="en-US" sz="1200" dirty="0"/>
                  <a:t>として</a:t>
                </a:r>
                <a:r>
                  <a:rPr lang="en-US" altLang="ja-JP" sz="1200" dirty="0"/>
                  <a:t>NFW</a:t>
                </a:r>
                <a:r>
                  <a:rPr lang="ja-JP" altLang="en-US" sz="1200" dirty="0"/>
                  <a:t> </a:t>
                </a:r>
                <a:r>
                  <a:rPr lang="en-US" altLang="ja-JP" sz="1200" dirty="0"/>
                  <a:t>profile</a:t>
                </a:r>
                <a:r>
                  <a:rPr lang="ja-JP" altLang="en-US" sz="1200" dirty="0" err="1"/>
                  <a:t>、</a:t>
                </a:r>
                <a:r>
                  <a:rPr lang="ja-JP" altLang="en-US" sz="1200" dirty="0"/>
                  <a:t>コア型は</a:t>
                </a:r>
                <a:r>
                  <a:rPr lang="en-US" altLang="ja-JP" sz="1200" dirty="0"/>
                  <a:t>Burkert profile</a:t>
                </a:r>
                <a:r>
                  <a:rPr lang="ja-JP" altLang="en-US" sz="1200" dirty="0"/>
                  <a:t>があります。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この問題の解決策として、</a:t>
                </a:r>
                <a:r>
                  <a:rPr lang="en-US" altLang="ja-JP" sz="1200" dirty="0"/>
                  <a:t>self interactive DM</a:t>
                </a:r>
                <a:r>
                  <a:rPr lang="ja-JP" altLang="en-US" sz="1200" dirty="0"/>
                  <a:t>などの代替</a:t>
                </a:r>
                <a:r>
                  <a:rPr lang="en-US" altLang="ja-JP" sz="1200" dirty="0"/>
                  <a:t>DM</a:t>
                </a:r>
                <a:r>
                  <a:rPr lang="ja-JP" altLang="en-US" sz="1200" dirty="0"/>
                  <a:t>を考えると言うものもありますが、</a:t>
                </a:r>
                <a:r>
                  <a:rPr lang="en-US" altLang="ja-JP" sz="1200" dirty="0"/>
                  <a:t>CDM</a:t>
                </a:r>
                <a:r>
                  <a:rPr lang="ja-JP" altLang="en-US" sz="1200" dirty="0"/>
                  <a:t>に基づきカスプ型で生まれたハローが</a:t>
                </a:r>
                <a:r>
                  <a:rPr lang="en-US" altLang="ja-JP" sz="1200" dirty="0"/>
                  <a:t>II</a:t>
                </a:r>
                <a:r>
                  <a:rPr lang="ja-JP" altLang="en-US" sz="1200" dirty="0"/>
                  <a:t>型超新星爆発等の恒星フィードバックの影響で後天的にコアに遷移したという考え方もあります。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t>Kaneda et al (2024)</a:t>
                </a:r>
                <a:r>
                  <a:rPr lang="ja-JP" altLang="en-US" sz="1200" dirty="0"/>
                  <a:t>は後述するカスプコア遷移モデルを仮定し、</a:t>
                </a:r>
                <a:r>
                  <a:rPr lang="en" altLang="ja-JP" sz="1200" dirty="0">
                    <a:effectLst/>
                    <a:latin typeface="CMMI10"/>
                  </a:rPr>
                  <a:t>c</a:t>
                </a:r>
                <a:r>
                  <a:rPr lang="en" altLang="ja-JP" sz="1200" dirty="0">
                    <a:effectLst/>
                    <a:latin typeface="CMR10"/>
                  </a:rPr>
                  <a:t>-</a:t>
                </a:r>
                <a:r>
                  <a:rPr lang="en" altLang="ja-JP" sz="1200" dirty="0">
                    <a:effectLst/>
                    <a:latin typeface="CMMI10"/>
                  </a:rPr>
                  <a:t>M </a:t>
                </a:r>
                <a:r>
                  <a:rPr lang="en" altLang="ja-JP" sz="1200" dirty="0">
                    <a:effectLst/>
                    <a:latin typeface="CMR10"/>
                  </a:rPr>
                  <a:t>relation </a:t>
                </a:r>
                <a:r>
                  <a:rPr lang="ja-JP" altLang="en-US" sz="1200" dirty="0">
                    <a:effectLst/>
                    <a:latin typeface="CMR10"/>
                  </a:rPr>
                  <a:t>と観測データを比較しました。それがこの図です。</a:t>
                </a:r>
                <a:endParaRPr lang="en-US" altLang="ja-JP" sz="1200" dirty="0">
                  <a:effectLst/>
                  <a:latin typeface="CMR1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effectLst/>
                    <a:latin typeface="CMR10"/>
                  </a:rPr>
                  <a:t>横軸はビリアル質量ですが、縦軸は、ハローのさらに中心部の</a:t>
                </a:r>
                <a14:m>
                  <m:oMath xmlns:m="http://schemas.openxmlformats.org/officeDocument/2006/math">
                    <m:r>
                      <m:rPr>
                        <m:sty m:val="p"/>
                      </m:rPr>
                      <a:rPr lang="en-US" altLang="ja-JP" sz="1200" i="1" smtClean="0">
                        <a:latin typeface="Cambria Math" panose="02040503050406030204" pitchFamily="18" charset="0"/>
                      </a:rPr>
                      <m:t>c</m:t>
                    </m:r>
                    <m:r>
                      <m:rPr>
                        <m:sty m:val="p"/>
                      </m:rPr>
                      <a:rPr kumimoji="1" lang="en-US" altLang="ja-JP" sz="1200" b="0" i="0" smtClean="0">
                        <a:latin typeface="Cambria Math" panose="02040503050406030204" pitchFamily="18" charset="0"/>
                      </a:rPr>
                      <m:t>haracteric</m:t>
                    </m:r>
                    <m:r>
                      <a:rPr kumimoji="1" lang="en-US" altLang="ja-JP" sz="1200" b="0" i="0" smtClean="0">
                        <a:latin typeface="Cambria Math" panose="02040503050406030204" pitchFamily="18" charset="0"/>
                      </a:rPr>
                      <m:t> </m:t>
                    </m:r>
                    <m:r>
                      <m:rPr>
                        <m:sty m:val="p"/>
                      </m:rPr>
                      <a:rPr kumimoji="1" lang="en-US" altLang="ja-JP" sz="1200" b="0" i="0" smtClean="0">
                        <a:latin typeface="Cambria Math" panose="02040503050406030204" pitchFamily="18" charset="0"/>
                      </a:rPr>
                      <m:t>surface</m:t>
                    </m:r>
                    <m:r>
                      <a:rPr kumimoji="1" lang="en-US" altLang="ja-JP" sz="1200" b="0" i="0" smtClean="0">
                        <a:latin typeface="Cambria Math" panose="02040503050406030204" pitchFamily="18" charset="0"/>
                      </a:rPr>
                      <m:t> </m:t>
                    </m:r>
                    <m:r>
                      <m:rPr>
                        <m:sty m:val="p"/>
                      </m:rPr>
                      <a:rPr kumimoji="1" lang="en-US" altLang="ja-JP" sz="1200" b="0" i="0" smtClean="0">
                        <a:latin typeface="Cambria Math" panose="02040503050406030204" pitchFamily="18" charset="0"/>
                      </a:rPr>
                      <m:t>dencity</m:t>
                    </m:r>
                  </m:oMath>
                </a14:m>
                <a:r>
                  <a:rPr lang="ja-JP" altLang="en-US" sz="1200" dirty="0">
                    <a:effectLst/>
                    <a:latin typeface="CMR10"/>
                  </a:rPr>
                  <a:t>です。その結果、ビリアル質量が</a:t>
                </a:r>
                <a:r>
                  <a:rPr lang="en-US" altLang="ja-JP" sz="1200" dirty="0">
                    <a:effectLst/>
                    <a:latin typeface="CMR10"/>
                  </a:rPr>
                  <a:t>10</a:t>
                </a:r>
                <a:r>
                  <a:rPr lang="ja-JP" altLang="en-US" sz="1200" dirty="0">
                    <a:effectLst/>
                    <a:latin typeface="CMR10"/>
                  </a:rPr>
                  <a:t>の</a:t>
                </a:r>
                <a:r>
                  <a:rPr lang="en-US" altLang="ja-JP" sz="1200" dirty="0">
                    <a:effectLst/>
                    <a:latin typeface="CMR10"/>
                  </a:rPr>
                  <a:t>11</a:t>
                </a:r>
                <a:r>
                  <a:rPr lang="ja-JP" altLang="en-US" sz="1200" dirty="0">
                    <a:effectLst/>
                    <a:latin typeface="CMR10"/>
                  </a:rPr>
                  <a:t>乗太陽質量のあたりで観測データの分布に違いが見られました。</a:t>
                </a:r>
                <a:endParaRPr lang="en-US" altLang="ja-JP" sz="1200" dirty="0">
                  <a:effectLst/>
                  <a:latin typeface="CMR1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effectLst/>
                    <a:latin typeface="CMR10"/>
                  </a:rPr>
                  <a:t>このことから、過去にカスプコア遷移が起こったことが示唆されます。</a:t>
                </a:r>
                <a:endParaRPr lang="en-US" altLang="ja-JP" sz="1200" dirty="0">
                  <a:effectLst/>
                  <a:latin typeface="CMR1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effectLst/>
                    <a:latin typeface="CMR10"/>
                  </a:rPr>
                  <a:t>そこで、本研究では遷移範囲をこのように定義しました。</a:t>
                </a:r>
                <a:endParaRPr lang="en-US" altLang="ja-JP" sz="1200" dirty="0">
                  <a:effectLst/>
                  <a:latin typeface="CMR1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・のちのち</a:t>
                </a:r>
                <a14:m>
                  <m:oMath xmlns:m="http://schemas.openxmlformats.org/officeDocument/2006/math">
                    <m:r>
                      <a:rPr lang="ja-JP" altLang="en-US" sz="1200" i="1" smtClean="0">
                        <a:latin typeface="Cambria Math" panose="02040503050406030204" pitchFamily="18" charset="0"/>
                      </a:rPr>
                      <m:t>　</m:t>
                    </m:r>
                    <m:sSub>
                      <m:sSubPr>
                        <m:ctrlPr>
                          <a:rPr lang="en-US" altLang="ja-JP" sz="1200" i="1" smtClean="0">
                            <a:latin typeface="Cambria Math" panose="02040503050406030204" pitchFamily="18" charset="0"/>
                          </a:rPr>
                        </m:ctrlPr>
                      </m:sSubPr>
                      <m:e>
                        <m:r>
                          <a:rPr lang="en-US" altLang="ja-JP" sz="1200" b="0" i="1" smtClean="0">
                            <a:latin typeface="Cambria Math" panose="02040503050406030204" pitchFamily="18" charset="0"/>
                          </a:rPr>
                          <m:t>𝑟</m:t>
                        </m:r>
                      </m:e>
                      <m:sub>
                        <m:r>
                          <a:rPr lang="en-US" altLang="ja-JP" sz="1200" b="0" i="1" smtClean="0">
                            <a:latin typeface="Cambria Math" panose="02040503050406030204" pitchFamily="18" charset="0"/>
                          </a:rPr>
                          <m:t>𝐵</m:t>
                        </m:r>
                      </m:sub>
                    </m:sSub>
                    <m:r>
                      <a:rPr lang="en-US" altLang="ja-JP" sz="1200" b="0" i="1" smtClean="0">
                        <a:latin typeface="Cambria Math" panose="02040503050406030204" pitchFamily="18" charset="0"/>
                      </a:rPr>
                      <m:t> </m:t>
                    </m:r>
                  </m:oMath>
                </a14:m>
                <a:r>
                  <a:rPr kumimoji="1" lang="ja-JP" altLang="en-US" dirty="0"/>
                  <a:t>、</a:t>
                </a:r>
                <a14:m>
                  <m:oMath xmlns:m="http://schemas.openxmlformats.org/officeDocument/2006/math">
                    <m:sSub>
                      <m:sSubPr>
                        <m:ctrlPr>
                          <a:rPr lang="en-US" altLang="ja-JP" sz="1200" i="1" smtClean="0">
                            <a:latin typeface="Cambria Math" panose="02040503050406030204" pitchFamily="18" charset="0"/>
                          </a:rPr>
                        </m:ctrlPr>
                      </m:sSubPr>
                      <m:e>
                        <m:r>
                          <a:rPr lang="en-US" altLang="ja-JP" sz="1200" b="0" i="1" smtClean="0">
                            <a:latin typeface="Cambria Math" panose="02040503050406030204" pitchFamily="18" charset="0"/>
                          </a:rPr>
                          <m:t>𝑟</m:t>
                        </m:r>
                      </m:e>
                      <m:sub>
                        <m:r>
                          <a:rPr lang="en-US" altLang="ja-JP" sz="1200" b="0" i="1" smtClean="0">
                            <a:latin typeface="Cambria Math" panose="02040503050406030204" pitchFamily="18" charset="0"/>
                          </a:rPr>
                          <m:t>𝑁</m:t>
                        </m:r>
                      </m:sub>
                    </m:sSub>
                    <m:r>
                      <a:rPr lang="en-US" altLang="ja-JP" sz="1200" b="0" i="1" smtClean="0">
                        <a:latin typeface="Cambria Math" panose="02040503050406030204" pitchFamily="18" charset="0"/>
                      </a:rPr>
                      <m:t> </m:t>
                    </m:r>
                  </m:oMath>
                </a14:m>
                <a:r>
                  <a:rPr kumimoji="1" lang="ja-JP" altLang="en-US" dirty="0"/>
                  <a:t>は出てくるのでちゃんと説明する</a:t>
                </a:r>
              </a:p>
              <a:p>
                <a:pPr marL="0" indent="0">
                  <a:buNone/>
                </a:pPr>
                <a:r>
                  <a:rPr lang="ja-JP" altLang="en-US" sz="1200" dirty="0"/>
                  <a:t>・どちらもハローの外側では質量密度分布が</a:t>
                </a:r>
                <a14:m>
                  <m:oMath xmlns:m="http://schemas.openxmlformats.org/officeDocument/2006/math">
                    <m:r>
                      <a:rPr lang="en-US" altLang="ja-JP" sz="1200" b="0" i="0" smtClean="0">
                        <a:latin typeface="Cambria Math" panose="02040503050406030204" pitchFamily="18" charset="0"/>
                        <a:ea typeface="Cambria Math" panose="02040503050406030204" pitchFamily="18" charset="0"/>
                      </a:rPr>
                      <m:t> </m:t>
                    </m:r>
                    <m:r>
                      <a:rPr lang="en-US" altLang="ja-JP" sz="1200" b="0" i="1" smtClean="0">
                        <a:latin typeface="Cambria Math" panose="02040503050406030204" pitchFamily="18" charset="0"/>
                        <a:ea typeface="Cambria Math" panose="02040503050406030204" pitchFamily="18" charset="0"/>
                      </a:rPr>
                      <m:t>∝</m:t>
                    </m:r>
                    <m:sSup>
                      <m:sSupPr>
                        <m:ctrlPr>
                          <a:rPr lang="en-US" altLang="ja-JP" sz="1200" b="0" i="1" smtClean="0">
                            <a:latin typeface="Cambria Math" panose="02040503050406030204" pitchFamily="18" charset="0"/>
                          </a:rPr>
                        </m:ctrlPr>
                      </m:sSupPr>
                      <m:e>
                        <m:r>
                          <a:rPr lang="en-US" altLang="ja-JP" sz="1200" b="0" i="1" smtClean="0">
                            <a:latin typeface="Cambria Math" panose="02040503050406030204" pitchFamily="18" charset="0"/>
                          </a:rPr>
                          <m:t>𝑟</m:t>
                        </m:r>
                      </m:e>
                      <m:sup>
                        <m:r>
                          <a:rPr lang="en-US" altLang="ja-JP" sz="1200" b="0" i="1" smtClean="0">
                            <a:latin typeface="Cambria Math" panose="02040503050406030204" pitchFamily="18" charset="0"/>
                          </a:rPr>
                          <m:t>−3</m:t>
                        </m:r>
                      </m:sup>
                    </m:sSup>
                    <m:r>
                      <a:rPr lang="en-US" altLang="ja-JP" sz="1200" b="0" i="1" smtClean="0">
                        <a:latin typeface="Cambria Math" panose="02040503050406030204" pitchFamily="18" charset="0"/>
                      </a:rPr>
                      <m:t> </m:t>
                    </m:r>
                  </m:oMath>
                </a14:m>
                <a:r>
                  <a:rPr lang="ja-JP" altLang="en-US" sz="1200" dirty="0"/>
                  <a:t>になる</a:t>
                </a:r>
                <a:endParaRPr lang="en-US" altLang="ja-JP" sz="1200" dirty="0"/>
              </a:p>
              <a:p>
                <a:pPr marL="0" indent="0">
                  <a:buNone/>
                </a:pPr>
                <a:endParaRPr lang="en-US" altLang="ja-JP" sz="1200" dirty="0"/>
              </a:p>
              <a:p>
                <a:pPr marL="0" indent="0">
                  <a:buNone/>
                </a:pPr>
                <a:endParaRPr lang="en-US" altLang="ja-JP" sz="1200" dirty="0"/>
              </a:p>
              <a:p>
                <a:pPr marL="0" indent="0">
                  <a:buNone/>
                </a:pPr>
                <a:endParaRPr lang="en-US" altLang="ja-JP" sz="1200" dirty="0"/>
              </a:p>
              <a:p>
                <a:pPr marL="0" indent="0">
                  <a:buNone/>
                </a:pPr>
                <a:r>
                  <a:rPr lang="ja-JP" altLang="en-US" sz="1200" dirty="0"/>
                  <a:t>・ビックバン宇宙論に基づき、宇宙の構造は宇宙初期の密度揺らぎ</a:t>
                </a:r>
                <a14:m>
                  <m:oMath xmlns:m="http://schemas.openxmlformats.org/officeDocument/2006/math">
                    <m:r>
                      <a:rPr lang="en-US" altLang="ja-JP" sz="1200" b="0" i="0" smtClean="0">
                        <a:latin typeface="Cambria Math" panose="02040503050406030204" pitchFamily="18" charset="0"/>
                      </a:rPr>
                      <m:t> </m:t>
                    </m:r>
                    <m:r>
                      <m:rPr>
                        <m:sty m:val="p"/>
                      </m:rPr>
                      <a:rPr lang="en-US" altLang="ja-JP" sz="1200" i="1">
                        <a:latin typeface="Cambria Math" panose="02040503050406030204" pitchFamily="18" charset="0"/>
                      </a:rPr>
                      <m:t>δ</m:t>
                    </m:r>
                    <m:r>
                      <a:rPr lang="en-US" altLang="ja-JP" sz="1200" b="0" i="1" smtClean="0">
                        <a:latin typeface="Cambria Math" panose="02040503050406030204" pitchFamily="18" charset="0"/>
                      </a:rPr>
                      <m:t>=(</m:t>
                    </m:r>
                    <m:r>
                      <a:rPr lang="ja-JP" altLang="en-US" sz="1200" b="0" i="1" smtClean="0">
                        <a:latin typeface="Cambria Math" panose="02040503050406030204" pitchFamily="18" charset="0"/>
                      </a:rPr>
                      <m:t>𝜚</m:t>
                    </m:r>
                    <m:r>
                      <a:rPr lang="en-US" altLang="ja-JP" sz="1200" b="0" i="1" smtClean="0">
                        <a:latin typeface="Cambria Math" panose="02040503050406030204" pitchFamily="18" charset="0"/>
                      </a:rPr>
                      <m:t>−</m:t>
                    </m:r>
                    <m:acc>
                      <m:accPr>
                        <m:chr m:val="̅"/>
                        <m:ctrlPr>
                          <a:rPr lang="en-US" altLang="ja-JP" sz="1200" b="0" i="1" smtClean="0">
                            <a:latin typeface="Cambria Math" panose="02040503050406030204" pitchFamily="18" charset="0"/>
                          </a:rPr>
                        </m:ctrlPr>
                      </m:accPr>
                      <m:e>
                        <m:r>
                          <a:rPr lang="ja-JP" altLang="en-US" sz="1200" b="0" i="1" smtClean="0">
                            <a:latin typeface="Cambria Math" panose="02040503050406030204" pitchFamily="18" charset="0"/>
                          </a:rPr>
                          <m:t>𝜚</m:t>
                        </m:r>
                      </m:e>
                    </m:acc>
                    <m:r>
                      <a:rPr lang="en-US" altLang="ja-JP" sz="1200" b="0" i="1" smtClean="0">
                        <a:latin typeface="Cambria Math" panose="02040503050406030204" pitchFamily="18" charset="0"/>
                      </a:rPr>
                      <m:t>)/</m:t>
                    </m:r>
                    <m:acc>
                      <m:accPr>
                        <m:chr m:val="̅"/>
                        <m:ctrlPr>
                          <a:rPr lang="en-US" altLang="ja-JP" sz="1200" b="0" i="1" smtClean="0">
                            <a:latin typeface="Cambria Math" panose="02040503050406030204" pitchFamily="18" charset="0"/>
                          </a:rPr>
                        </m:ctrlPr>
                      </m:accPr>
                      <m:e>
                        <m:r>
                          <a:rPr lang="ja-JP" altLang="en-US" sz="1200" b="0" i="1" smtClean="0">
                            <a:latin typeface="Cambria Math" panose="02040503050406030204" pitchFamily="18" charset="0"/>
                          </a:rPr>
                          <m:t>𝜚</m:t>
                        </m:r>
                      </m:e>
                    </m:acc>
                  </m:oMath>
                </a14:m>
                <a:r>
                  <a:rPr kumimoji="1" lang="ja-JP" altLang="en-US" sz="1200" dirty="0"/>
                  <a:t> が自己重力によって収縮し、成長することで形成されるとしている</a:t>
                </a:r>
                <a:endParaRPr kumimoji="1" lang="en-US" altLang="ja-JP" sz="1200" dirty="0"/>
              </a:p>
              <a:p>
                <a:pPr marL="0" indent="0">
                  <a:buNone/>
                </a:pPr>
                <a:r>
                  <a:rPr lang="ja-JP" altLang="en-US" sz="1200" dirty="0"/>
                  <a:t>・宇宙マイクロ背景放射の観測より、宇宙の晴れ上がり直後はバリオン物質はほぼ一様に分布しており</a:t>
                </a:r>
                <a:r>
                  <a:rPr lang="en-US" altLang="ja-JP" sz="1200" dirty="0"/>
                  <a:t>δ</a:t>
                </a:r>
                <a:r>
                  <a:rPr lang="ja-JP" altLang="en-US" sz="1200" dirty="0"/>
                  <a:t>は非常に僅か</a:t>
                </a:r>
                <a:endParaRPr lang="en-US" altLang="ja-JP" sz="1200" dirty="0"/>
              </a:p>
              <a:p>
                <a:pPr marL="0" indent="0">
                  <a:buNone/>
                </a:pPr>
                <a:r>
                  <a:rPr lang="ja-JP" altLang="en-US" sz="1200" dirty="0"/>
                  <a:t>　⇒これだけでは現在の宇宙の大規模構造は形成されない</a:t>
                </a:r>
                <a:endParaRPr lang="en-US" altLang="ja-JP" sz="1200" dirty="0"/>
              </a:p>
              <a:p>
                <a:pPr marL="0" indent="0">
                  <a:buNone/>
                </a:pPr>
                <a:r>
                  <a:rPr kumimoji="1" lang="ja-JP" altLang="en-US" sz="1200" dirty="0"/>
                  <a:t>　⇒</a:t>
                </a:r>
                <a:r>
                  <a:rPr lang="ja-JP" altLang="en-US" sz="1200" dirty="0"/>
                  <a:t>ダークマターの重力相互作用を考慮することで構造形成の説明を試みる</a:t>
                </a:r>
                <a:endParaRPr lang="en-US" altLang="ja-JP" sz="1200" dirty="0"/>
              </a:p>
              <a:p>
                <a:pPr marL="0" indent="0">
                  <a:buNone/>
                </a:pPr>
                <a:r>
                  <a:rPr kumimoji="1" lang="ja-JP" altLang="en-US" sz="1200" dirty="0"/>
                  <a:t>　⇒その理論模型として、速度分散が小さく無衝突減衰（ランダウ減衰、サイクロトロン減衰</a:t>
                </a:r>
                <a:r>
                  <a:rPr kumimoji="1" lang="en-US" altLang="ja-JP" sz="1200" dirty="0"/>
                  <a:t>)</a:t>
                </a:r>
                <a:r>
                  <a:rPr kumimoji="1" lang="ja-JP" altLang="en-US" sz="1200" dirty="0"/>
                  <a:t>を起こさない</a:t>
                </a:r>
                <a:r>
                  <a:rPr kumimoji="1" lang="en-US" altLang="ja-JP" sz="1200" dirty="0"/>
                  <a:t>CDM</a:t>
                </a:r>
                <a:r>
                  <a:rPr kumimoji="1" lang="ja-JP" altLang="en-US" sz="1200" dirty="0"/>
                  <a:t>が支持される。</a:t>
                </a:r>
                <a:r>
                  <a:rPr kumimoji="1" lang="el-GR" altLang="ja-JP" sz="1200" dirty="0"/>
                  <a:t>Ρ</a:t>
                </a:r>
                <a:r>
                  <a:rPr kumimoji="1" lang="ja-JP" altLang="en-US" sz="1200" dirty="0"/>
                  <a:t>の</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・観測的に古い銀河が発見されていること、銀河団等の多きな構造は比較的新しく形成されていることも根拠に</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銀河のガスの回転を</a:t>
                </a:r>
                <a14:m>
                  <m:oMath xmlns:m="http://schemas.openxmlformats.org/officeDocument/2006/math">
                    <m:r>
                      <m:rPr>
                        <m:sty m:val="p"/>
                      </m:rPr>
                      <a:rPr lang="en-US" altLang="ja-JP" sz="1200" i="1">
                        <a:latin typeface="Cambria Math" panose="02040503050406030204" pitchFamily="18" charset="0"/>
                      </a:rPr>
                      <m:t>HI</m:t>
                    </m:r>
                  </m:oMath>
                </a14:m>
                <a:r>
                  <a:rPr lang="ja-JP" altLang="en-US" sz="1200" dirty="0"/>
                  <a:t>の吸収線の赤方偏移を用いて測定し、球対称平均した結果を</a:t>
                </a:r>
                <a14:m>
                  <m:oMath xmlns:m="http://schemas.openxmlformats.org/officeDocument/2006/math">
                    <m:r>
                      <m:rPr>
                        <m:sty m:val="p"/>
                      </m:rPr>
                      <a:rPr lang="en-US" altLang="ja-JP" sz="1200" b="0" i="0" smtClean="0">
                        <a:latin typeface="Cambria Math" panose="02040503050406030204" pitchFamily="18" charset="0"/>
                      </a:rPr>
                      <m:t>p</m:t>
                    </m:r>
                    <m:r>
                      <a:rPr lang="en-US" altLang="ja-JP" sz="1200" i="1">
                        <a:latin typeface="Cambria Math" panose="02040503050406030204" pitchFamily="18" charset="0"/>
                      </a:rPr>
                      <m:t>‐</m:t>
                    </m:r>
                    <m:r>
                      <m:rPr>
                        <m:sty m:val="p"/>
                      </m:rPr>
                      <a:rPr lang="en-US" altLang="ja-JP" sz="1200" i="1" smtClean="0">
                        <a:latin typeface="Cambria Math" panose="02040503050406030204" pitchFamily="18" charset="0"/>
                      </a:rPr>
                      <m:t>ISO</m:t>
                    </m:r>
                  </m:oMath>
                </a14:m>
                <a:r>
                  <a:rPr lang="ja-JP" altLang="en-US" sz="1200" dirty="0"/>
                  <a:t>で</a:t>
                </a:r>
                <a:r>
                  <a:rPr lang="en-US" altLang="ja-JP" sz="1200" dirty="0"/>
                  <a:t>ﬁtting </a:t>
                </a:r>
                <a:r>
                  <a:rPr lang="ja-JP" altLang="en-US" sz="1200" dirty="0"/>
                  <a:t>し、質量密度に直したもの↓（</a:t>
                </a:r>
                <a14:m>
                  <m:oMath xmlns:m="http://schemas.openxmlformats.org/officeDocument/2006/math">
                    <m:r>
                      <m:rPr>
                        <m:sty m:val="p"/>
                      </m:rPr>
                      <a:rPr lang="en-US" altLang="ja-JP" sz="1200" b="0" i="0" smtClean="0">
                        <a:latin typeface="Cambria Math" panose="02040503050406030204" pitchFamily="18" charset="0"/>
                      </a:rPr>
                      <m:t>Oh</m:t>
                    </m:r>
                    <m:r>
                      <a:rPr lang="en-US" altLang="ja-JP" sz="1200" b="0" i="1" smtClean="0">
                        <a:latin typeface="Cambria Math" panose="02040503050406030204" pitchFamily="18" charset="0"/>
                      </a:rPr>
                      <m:t> </m:t>
                    </m:r>
                    <m:r>
                      <a:rPr lang="en-US" altLang="ja-JP" sz="1200" b="0" i="1" smtClean="0">
                        <a:latin typeface="Cambria Math" panose="02040503050406030204" pitchFamily="18" charset="0"/>
                      </a:rPr>
                      <m:t>𝑒𝑡</m:t>
                    </m:r>
                    <m:r>
                      <a:rPr lang="en-US" altLang="ja-JP" sz="1200" b="0" i="1" smtClean="0">
                        <a:latin typeface="Cambria Math" panose="02040503050406030204" pitchFamily="18" charset="0"/>
                      </a:rPr>
                      <m:t> </m:t>
                    </m:r>
                    <m:r>
                      <a:rPr lang="en-US" altLang="ja-JP" sz="1200" b="0" i="1" smtClean="0">
                        <a:latin typeface="Cambria Math" panose="02040503050406030204" pitchFamily="18" charset="0"/>
                      </a:rPr>
                      <m:t>𝑎𝑙</m:t>
                    </m:r>
                    <m:r>
                      <a:rPr lang="en-US" altLang="ja-JP" sz="1200" b="0" i="1" smtClean="0">
                        <a:latin typeface="Cambria Math" panose="02040503050406030204" pitchFamily="18" charset="0"/>
                      </a:rPr>
                      <m:t> </m:t>
                    </m:r>
                    <m:r>
                      <a:rPr lang="en-US" altLang="ja-JP" sz="1200" b="0" i="0" smtClean="0">
                        <a:latin typeface="Cambria Math" panose="02040503050406030204" pitchFamily="18" charset="0"/>
                      </a:rPr>
                      <m:t>, 2015</m:t>
                    </m:r>
                  </m:oMath>
                </a14:m>
                <a:r>
                  <a:rPr lang="ja-JP" altLang="en-US" sz="1200" b="0" dirty="0"/>
                  <a:t>）</a:t>
                </a:r>
                <a:endParaRPr lang="en-US" altLang="ja-JP"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・ここに次のスライドの</a:t>
                </a:r>
                <a:r>
                  <a:rPr kumimoji="1" lang="en-US" altLang="ja-JP" sz="1200" dirty="0"/>
                  <a:t>SNII</a:t>
                </a:r>
                <a:r>
                  <a:rPr kumimoji="1" lang="ja-JP" altLang="en-US" sz="1200" dirty="0"/>
                  <a:t>フィードバックの話だけ差し込んで合体</a:t>
                </a:r>
                <a:endParaRPr kumimoji="1" lang="en-US" altLang="ja-JP" sz="1200" dirty="0"/>
              </a:p>
            </p:txBody>
          </p:sp>
        </mc:Choice>
        <mc:Fallback xmlns="">
          <p:sp>
            <p:nvSpPr>
              <p:cNvPr id="3" name="ノート プレースホルダー 2">
                <a:extLst>
                  <a:ext uri="{FF2B5EF4-FFF2-40B4-BE49-F238E27FC236}">
                    <a16:creationId xmlns:a16="http://schemas.microsoft.com/office/drawing/2014/main" id="{B927CBAC-F87D-4C8D-A49D-9B149B99081B}"/>
                  </a:ext>
                </a:extLst>
              </p:cNvPr>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Kaneda et al. used a simple model to describe this transformation.</a:t>
                </a:r>
              </a:p>
              <a:p>
                <a:r>
                  <a:rPr kumimoji="1" lang="en-US" altLang="ja-JP" sz="1200" kern="1200" dirty="0">
                    <a:solidFill>
                      <a:schemeClr val="tx1"/>
                    </a:solidFill>
                    <a:effectLst/>
                    <a:latin typeface="+mn-lt"/>
                    <a:ea typeface="+mn-ea"/>
                    <a:cs typeface="+mn-cs"/>
                  </a:rPr>
                  <a:t>This is their assumptions.</a:t>
                </a:r>
              </a:p>
              <a:p>
                <a:r>
                  <a:rPr kumimoji="1" lang="en-US" altLang="ja-JP" sz="1200" kern="1200" dirty="0">
                    <a:solidFill>
                      <a:schemeClr val="tx1"/>
                    </a:solidFill>
                    <a:effectLst/>
                    <a:latin typeface="+mn-lt"/>
                    <a:ea typeface="+mn-ea"/>
                    <a:cs typeface="+mn-cs"/>
                  </a:rPr>
                  <a:t>They calculated analytically core profile which represents a state after the cusp-to-core transition.</a:t>
                </a:r>
              </a:p>
              <a:p>
                <a:r>
                  <a:rPr lang="en" altLang="ja-JP" b="0" i="0" u="none" strike="noStrike" dirty="0">
                    <a:solidFill>
                      <a:srgbClr val="000000"/>
                    </a:solidFill>
                    <a:effectLst/>
                    <a:latin typeface="Segoe UI Web (West European)"/>
                  </a:rPr>
                  <a:t>They adapted this model to the concentration-mass relation.</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This panel shows the characteristic mean surface density at 0.01 </a:t>
                </a:r>
                <a:r>
                  <a:rPr kumimoji="1" lang="en-US" altLang="ja-JP" sz="1200" kern="1200" dirty="0" err="1">
                    <a:solidFill>
                      <a:schemeClr val="tx1"/>
                    </a:solidFill>
                    <a:effectLst/>
                    <a:latin typeface="+mn-lt"/>
                    <a:ea typeface="+mn-ea"/>
                    <a:cs typeface="+mn-cs"/>
                  </a:rPr>
                  <a:t>Rmax</a:t>
                </a:r>
                <a:r>
                  <a:rPr kumimoji="1" lang="en-US" altLang="ja-JP" sz="1200" kern="1200" dirty="0">
                    <a:solidFill>
                      <a:schemeClr val="tx1"/>
                    </a:solidFill>
                    <a:effectLst/>
                    <a:latin typeface="+mn-lt"/>
                    <a:ea typeface="+mn-ea"/>
                    <a:cs typeface="+mn-cs"/>
                  </a:rPr>
                  <a:t>. </a:t>
                </a:r>
              </a:p>
              <a:p>
                <a:r>
                  <a:rPr kumimoji="1" lang="en-US" altLang="ja-JP" sz="1200" kern="1200" dirty="0">
                    <a:solidFill>
                      <a:schemeClr val="tx1"/>
                    </a:solidFill>
                    <a:effectLst/>
                    <a:latin typeface="+mn-lt"/>
                    <a:ea typeface="+mn-ea"/>
                    <a:cs typeface="+mn-cs"/>
                  </a:rPr>
                  <a:t>They focus on more central part of halos, so we found the deference of surface density between NFW profile and Burkert profile.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ea typeface="+mn-ea"/>
                    <a:cs typeface="+mn-cs"/>
                  </a:rPr>
                  <a:t>These lines are calculated from </a:t>
                </a:r>
                <a:r>
                  <a:rPr lang="en" altLang="ja-JP" b="0" i="0" u="none" strike="noStrike" dirty="0">
                    <a:solidFill>
                      <a:srgbClr val="000000"/>
                    </a:solidFill>
                    <a:effectLst/>
                    <a:latin typeface="Segoe UI Web (West European)"/>
                  </a:rPr>
                  <a:t>concentration-mass relation and </a:t>
                </a:r>
                <a:r>
                  <a:rPr kumimoji="1" lang="en-US" altLang="ja-JP" sz="1200" kern="1200" dirty="0">
                    <a:solidFill>
                      <a:schemeClr val="tx1"/>
                    </a:solidFill>
                    <a:effectLst/>
                    <a:latin typeface="+mn-lt"/>
                    <a:ea typeface="+mn-ea"/>
                    <a:cs typeface="+mn-cs"/>
                  </a:rPr>
                  <a:t>transition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 clear change appears around ten to the eleven solar masses.</a:t>
                </a:r>
                <a:br>
                  <a:rPr kumimoji="1" lang="en-US" altLang="ja-JP" sz="1200" kern="1200" dirty="0">
                    <a:solidFill>
                      <a:schemeClr val="tx1"/>
                    </a:solidFill>
                    <a:effectLst/>
                    <a:latin typeface="+mn-lt"/>
                    <a:ea typeface="+mn-ea"/>
                    <a:cs typeface="+mn-cs"/>
                  </a:rPr>
                </a:br>
                <a:r>
                  <a:rPr kumimoji="1" lang="en-US" altLang="ja-JP" sz="1200" kern="1200" dirty="0">
                    <a:solidFill>
                      <a:schemeClr val="tx1"/>
                    </a:solidFill>
                    <a:effectLst/>
                    <a:latin typeface="+mn-lt"/>
                    <a:ea typeface="+mn-ea"/>
                    <a:cs typeface="+mn-cs"/>
                  </a:rPr>
                  <a:t>Massive halos tend to be </a:t>
                </a:r>
                <a:r>
                  <a:rPr kumimoji="1" lang="en-US" altLang="ja-JP" sz="1200" kern="1200" dirty="0" err="1">
                    <a:solidFill>
                      <a:schemeClr val="tx1"/>
                    </a:solidFill>
                    <a:effectLst/>
                    <a:latin typeface="+mn-lt"/>
                    <a:ea typeface="+mn-ea"/>
                    <a:cs typeface="+mn-cs"/>
                  </a:rPr>
                  <a:t>cuspy</a:t>
                </a:r>
                <a:r>
                  <a:rPr kumimoji="1" lang="en-US" altLang="ja-JP" sz="1200" kern="1200" dirty="0">
                    <a:solidFill>
                      <a:schemeClr val="tx1"/>
                    </a:solidFill>
                    <a:effectLst/>
                    <a:latin typeface="+mn-lt"/>
                    <a:ea typeface="+mn-ea"/>
                    <a:cs typeface="+mn-cs"/>
                  </a:rPr>
                  <a:t>, while lower mass halos appear cored.</a:t>
                </a:r>
                <a:br>
                  <a:rPr kumimoji="1" lang="en-US" altLang="ja-JP" sz="1200" kern="1200" dirty="0">
                    <a:solidFill>
                      <a:schemeClr val="tx1"/>
                    </a:solidFill>
                    <a:effectLst/>
                    <a:latin typeface="+mn-lt"/>
                    <a:ea typeface="+mn-ea"/>
                    <a:cs typeface="+mn-cs"/>
                  </a:rPr>
                </a:br>
                <a:r>
                  <a:rPr kumimoji="1" lang="en-US" altLang="ja-JP" sz="1200" kern="1200" dirty="0">
                    <a:solidFill>
                      <a:schemeClr val="tx1"/>
                    </a:solidFill>
                    <a:effectLst/>
                    <a:latin typeface="+mn-lt"/>
                    <a:ea typeface="+mn-ea"/>
                    <a:cs typeface="+mn-cs"/>
                  </a:rPr>
                  <a:t>We refer to this mass as the characteristic transition mass.</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We also define a length scale using </a:t>
                </a:r>
                <a:r>
                  <a:rPr kumimoji="1" lang="en-US" altLang="ja-JP" sz="1200" kern="1200" dirty="0" err="1">
                    <a:solidFill>
                      <a:schemeClr val="tx1"/>
                    </a:solidFill>
                    <a:effectLst/>
                    <a:latin typeface="+mn-lt"/>
                    <a:ea typeface="+mn-ea"/>
                    <a:cs typeface="+mn-cs"/>
                  </a:rPr>
                  <a:t>Rmax</a:t>
                </a:r>
                <a:r>
                  <a:rPr kumimoji="1" lang="en-US" altLang="ja-JP" sz="1200" kern="1200" dirty="0">
                    <a:solidFill>
                      <a:schemeClr val="tx1"/>
                    </a:solidFill>
                    <a:effectLst/>
                    <a:latin typeface="+mn-lt"/>
                    <a:ea typeface="+mn-ea"/>
                    <a:cs typeface="+mn-cs"/>
                  </a:rPr>
                  <a:t>, the radius of maximum circular velocity.</a:t>
                </a:r>
                <a:br>
                  <a:rPr kumimoji="1" lang="en-US" altLang="ja-JP" sz="1200" kern="1200" dirty="0">
                    <a:solidFill>
                      <a:schemeClr val="tx1"/>
                    </a:solidFill>
                    <a:effectLst/>
                    <a:latin typeface="+mn-lt"/>
                    <a:ea typeface="+mn-ea"/>
                    <a:cs typeface="+mn-cs"/>
                  </a:rPr>
                </a:br>
                <a:r>
                  <a:rPr kumimoji="1" lang="en-US" altLang="ja-JP" sz="1200" kern="1200" dirty="0">
                    <a:solidFill>
                      <a:schemeClr val="tx1"/>
                    </a:solidFill>
                    <a:effectLst/>
                    <a:latin typeface="+mn-lt"/>
                    <a:ea typeface="+mn-ea"/>
                    <a:cs typeface="+mn-cs"/>
                  </a:rPr>
                  <a:t>In this case, the transition occurs around twenty kiloparsecs.</a:t>
                </a:r>
                <a:br>
                  <a:rPr kumimoji="1" lang="en-US" altLang="ja-JP" sz="1200" kern="1200" dirty="0">
                    <a:solidFill>
                      <a:schemeClr val="tx1"/>
                    </a:solidFill>
                    <a:effectLst/>
                    <a:latin typeface="+mn-lt"/>
                    <a:ea typeface="+mn-ea"/>
                    <a:cs typeface="+mn-cs"/>
                  </a:rPr>
                </a:br>
                <a:r>
                  <a:rPr kumimoji="1" lang="en-US" altLang="ja-JP" sz="1200" kern="1200" dirty="0">
                    <a:solidFill>
                      <a:schemeClr val="tx1"/>
                    </a:solidFill>
                    <a:effectLst/>
                    <a:latin typeface="+mn-lt"/>
                    <a:ea typeface="+mn-ea"/>
                    <a:cs typeface="+mn-cs"/>
                  </a:rPr>
                  <a:t>We call this the characteristic transition scale.</a:t>
                </a:r>
                <a:endParaRPr kumimoji="1" lang="ja-JP" altLang="ja-JP" sz="1200" kern="1200" dirty="0">
                  <a:solidFill>
                    <a:schemeClr val="tx1"/>
                  </a:solidFill>
                  <a:effectLst/>
                  <a:latin typeface="+mn-lt"/>
                  <a:ea typeface="+mn-ea"/>
                  <a:cs typeface="+mn-cs"/>
                </a:endParaRPr>
              </a:p>
              <a:p>
                <a:pPr algn="l">
                  <a:buNone/>
                </a:pPr>
                <a:r>
                  <a:rPr lang="en" altLang="ja-JP" b="0" i="0" u="none" strike="noStrike" dirty="0">
                    <a:solidFill>
                      <a:srgbClr val="000000"/>
                    </a:solidFill>
                    <a:effectLst/>
                  </a:rPr>
                  <a:t>---</a:t>
                </a:r>
              </a:p>
              <a:p>
                <a:pPr algn="l">
                  <a:buNone/>
                </a:pPr>
                <a:endParaRPr lang="en" altLang="ja-JP" b="0" i="0" u="none" strike="noStrike" dirty="0">
                  <a:solidFill>
                    <a:srgbClr val="000000"/>
                  </a:solidFill>
                  <a:effectLst/>
                </a:endParaRPr>
              </a:p>
              <a:p>
                <a:pPr algn="l">
                  <a:buNone/>
                </a:pPr>
                <a:endParaRPr lang="en" altLang="ja-JP" b="0" i="0" u="none" strike="noStrike" dirty="0">
                  <a:solidFill>
                    <a:srgbClr val="000000"/>
                  </a:solidFill>
                  <a:effectLst/>
                </a:endParaRPr>
              </a:p>
              <a:p>
                <a:pPr algn="l">
                  <a:buNone/>
                </a:pPr>
                <a:r>
                  <a:rPr lang="en" altLang="ja-JP" b="0" i="0" u="none" strike="noStrike" dirty="0">
                    <a:solidFill>
                      <a:srgbClr val="000000"/>
                    </a:solidFill>
                    <a:effectLst/>
                  </a:rPr>
                  <a:t>In addition, Kaneda et al. (2024) also addressed the </a:t>
                </a:r>
                <a:r>
                  <a:rPr lang="en" altLang="ja-JP" b="1" i="0" u="none" strike="noStrike" dirty="0">
                    <a:solidFill>
                      <a:srgbClr val="000000"/>
                    </a:solidFill>
                    <a:effectLst/>
                  </a:rPr>
                  <a:t>cusp–core problem</a:t>
                </a:r>
                <a:r>
                  <a:rPr lang="en" altLang="ja-JP" b="0" i="0" u="none" strike="noStrike" dirty="0">
                    <a:solidFill>
                      <a:srgbClr val="000000"/>
                    </a:solidFill>
                    <a:effectLst/>
                  </a:rPr>
                  <a:t>.</a:t>
                </a:r>
              </a:p>
              <a:p>
                <a:pPr algn="l">
                  <a:buNone/>
                </a:pPr>
                <a:r>
                  <a:rPr lang="en" altLang="ja-JP" b="0" i="0" u="none" strike="noStrike" dirty="0">
                    <a:solidFill>
                      <a:srgbClr val="000000"/>
                    </a:solidFill>
                    <a:effectLst/>
                  </a:rPr>
                  <a:t>This issue arises from the discrepancy between simulations based on cold dark matter (CDM), which predict a steep, </a:t>
                </a:r>
                <a:r>
                  <a:rPr lang="en" altLang="ja-JP" b="0" i="0" u="none" strike="noStrike" dirty="0" err="1">
                    <a:solidFill>
                      <a:srgbClr val="000000"/>
                    </a:solidFill>
                    <a:effectLst/>
                  </a:rPr>
                  <a:t>cuspy</a:t>
                </a:r>
                <a:r>
                  <a:rPr lang="en" altLang="ja-JP" b="0" i="0" u="none" strike="noStrike" dirty="0">
                    <a:solidFill>
                      <a:srgbClr val="000000"/>
                    </a:solidFill>
                    <a:effectLst/>
                  </a:rPr>
                  <a:t> density profile in the central regions of dark matter halos, and observations of many galaxies—particularly dwarf galaxies—that show a shallower, cored profile instead.</a:t>
                </a:r>
              </a:p>
              <a:p>
                <a:pPr algn="l">
                  <a:buNone/>
                </a:pPr>
                <a:r>
                  <a:rPr lang="en" altLang="ja-JP" b="0" i="0" u="none" strike="noStrike" dirty="0">
                    <a:solidFill>
                      <a:srgbClr val="000000"/>
                    </a:solidFill>
                    <a:effectLst/>
                  </a:rPr>
                  <a:t>A typical example of a </a:t>
                </a:r>
                <a:r>
                  <a:rPr lang="en" altLang="ja-JP" b="0" i="0" u="none" strike="noStrike" dirty="0" err="1">
                    <a:solidFill>
                      <a:srgbClr val="000000"/>
                    </a:solidFill>
                    <a:effectLst/>
                  </a:rPr>
                  <a:t>cuspy</a:t>
                </a:r>
                <a:r>
                  <a:rPr lang="en" altLang="ja-JP" b="0" i="0" u="none" strike="noStrike" dirty="0">
                    <a:solidFill>
                      <a:srgbClr val="000000"/>
                    </a:solidFill>
                    <a:effectLst/>
                  </a:rPr>
                  <a:t> profile is the </a:t>
                </a:r>
                <a:r>
                  <a:rPr lang="en" altLang="ja-JP" b="1" i="0" u="none" strike="noStrike" dirty="0">
                    <a:solidFill>
                      <a:srgbClr val="000000"/>
                    </a:solidFill>
                    <a:effectLst/>
                  </a:rPr>
                  <a:t>NFW profile</a:t>
                </a:r>
                <a:r>
                  <a:rPr lang="en" altLang="ja-JP" b="0" i="0" u="none" strike="noStrike" dirty="0">
                    <a:solidFill>
                      <a:srgbClr val="000000"/>
                    </a:solidFill>
                    <a:effectLst/>
                  </a:rPr>
                  <a:t>, while a representative cored profile is the </a:t>
                </a:r>
                <a:r>
                  <a:rPr lang="en" altLang="ja-JP" b="1" i="0" u="none" strike="noStrike" dirty="0">
                    <a:solidFill>
                      <a:srgbClr val="000000"/>
                    </a:solidFill>
                    <a:effectLst/>
                  </a:rPr>
                  <a:t>Burkert profile</a:t>
                </a:r>
                <a:r>
                  <a:rPr lang="en" altLang="ja-JP" b="0" i="0" u="none" strike="noStrike" dirty="0">
                    <a:solidFill>
                      <a:srgbClr val="000000"/>
                    </a:solidFill>
                    <a:effectLst/>
                  </a:rPr>
                  <a:t>.</a:t>
                </a:r>
              </a:p>
              <a:p>
                <a:pPr algn="l">
                  <a:buNone/>
                </a:pPr>
                <a:r>
                  <a:rPr lang="en" altLang="ja-JP" b="0" i="0" u="none" strike="noStrike" dirty="0">
                    <a:solidFill>
                      <a:srgbClr val="000000"/>
                    </a:solidFill>
                    <a:effectLst/>
                  </a:rPr>
                  <a:t>One possible solution is to consider alternative dark matter models, such as </a:t>
                </a:r>
                <a:r>
                  <a:rPr lang="en" altLang="ja-JP" b="1" i="0" u="none" strike="noStrike" dirty="0">
                    <a:solidFill>
                      <a:srgbClr val="000000"/>
                    </a:solidFill>
                    <a:effectLst/>
                  </a:rPr>
                  <a:t>self-interacting dark matter</a:t>
                </a:r>
                <a:r>
                  <a:rPr lang="en" altLang="ja-JP" b="0" i="0" u="none" strike="noStrike" dirty="0">
                    <a:solidFill>
                      <a:srgbClr val="000000"/>
                    </a:solidFill>
                    <a:effectLst/>
                  </a:rPr>
                  <a:t>. However, another explanation within the CDM framework is that halos originally formed with a </a:t>
                </a:r>
                <a:r>
                  <a:rPr lang="en" altLang="ja-JP" b="0" i="0" u="none" strike="noStrike" dirty="0" err="1">
                    <a:solidFill>
                      <a:srgbClr val="000000"/>
                    </a:solidFill>
                    <a:effectLst/>
                  </a:rPr>
                  <a:t>cuspy</a:t>
                </a:r>
                <a:r>
                  <a:rPr lang="en" altLang="ja-JP" b="0" i="0" u="none" strike="noStrike" dirty="0">
                    <a:solidFill>
                      <a:srgbClr val="000000"/>
                    </a:solidFill>
                    <a:effectLst/>
                  </a:rPr>
                  <a:t> structure and subsequently transformed into cored profiles due to astrophysical processes—most notably, </a:t>
                </a:r>
                <a:r>
                  <a:rPr lang="en" altLang="ja-JP" b="1" i="0" u="none" strike="noStrike" dirty="0">
                    <a:solidFill>
                      <a:srgbClr val="000000"/>
                    </a:solidFill>
                    <a:effectLst/>
                  </a:rPr>
                  <a:t>stellar feedback from Type II supernovae</a:t>
                </a:r>
                <a:r>
                  <a:rPr lang="en" altLang="ja-JP" b="0" i="0" u="none" strike="noStrike" dirty="0">
                    <a:solidFill>
                      <a:srgbClr val="000000"/>
                    </a:solidFill>
                    <a:effectLst/>
                  </a:rPr>
                  <a:t>.</a:t>
                </a:r>
              </a:p>
              <a:p>
                <a:pPr algn="l">
                  <a:buNone/>
                </a:pPr>
                <a:r>
                  <a:rPr lang="en" altLang="ja-JP" b="0" i="0" u="none" strike="noStrike" dirty="0">
                    <a:solidFill>
                      <a:srgbClr val="000000"/>
                    </a:solidFill>
                    <a:effectLst/>
                  </a:rPr>
                  <a:t>In Kaneda et al. (2024), we adopted a simplified cusp–core transformation model and compared the predicted </a:t>
                </a:r>
                <a:r>
                  <a:rPr lang="en" altLang="ja-JP" b="1" i="0" u="none" strike="noStrike" dirty="0">
                    <a:solidFill>
                      <a:srgbClr val="000000"/>
                    </a:solidFill>
                    <a:effectLst/>
                  </a:rPr>
                  <a:t>c–M relation</a:t>
                </a:r>
                <a:r>
                  <a:rPr lang="en" altLang="ja-JP" b="0" i="0" u="none" strike="noStrike" dirty="0">
                    <a:solidFill>
                      <a:srgbClr val="000000"/>
                    </a:solidFill>
                    <a:effectLst/>
                  </a:rPr>
                  <a:t> with observational data.</a:t>
                </a:r>
              </a:p>
              <a:p>
                <a:pPr algn="l">
                  <a:buNone/>
                </a:pPr>
                <a:r>
                  <a:rPr lang="en" altLang="ja-JP" b="0" i="0" u="none" strike="noStrike" dirty="0">
                    <a:solidFill>
                      <a:srgbClr val="000000"/>
                    </a:solidFill>
                    <a:effectLst/>
                  </a:rPr>
                  <a:t>The figure shown here illustrates this comparison. The x-axis represents the virial mass, while the y-axis corresponds to the </a:t>
                </a:r>
                <a:r>
                  <a:rPr lang="en" altLang="ja-JP" b="1" i="0" u="none" strike="noStrike" dirty="0">
                    <a:solidFill>
                      <a:srgbClr val="000000"/>
                    </a:solidFill>
                    <a:effectLst/>
                  </a:rPr>
                  <a:t>characteristic surface density</a:t>
                </a:r>
                <a:r>
                  <a:rPr lang="en" altLang="ja-JP" b="0" i="0" u="none" strike="noStrike" dirty="0">
                    <a:solidFill>
                      <a:srgbClr val="000000"/>
                    </a:solidFill>
                    <a:effectLst/>
                  </a:rPr>
                  <a:t>, which probes the inner density structure of the halo.</a:t>
                </a:r>
              </a:p>
              <a:p>
                <a:pPr algn="l">
                  <a:buNone/>
                </a:pPr>
                <a:r>
                  <a:rPr lang="en" altLang="ja-JP" b="0" i="0" u="none" strike="noStrike" dirty="0">
                    <a:solidFill>
                      <a:srgbClr val="000000"/>
                    </a:solidFill>
                    <a:effectLst/>
                  </a:rPr>
                  <a:t>Notably, a deviation between the model and the observational data appears around a virial mass of 1011 M⊙1011 M⊙​.</a:t>
                </a:r>
              </a:p>
              <a:p>
                <a:pPr algn="l">
                  <a:buNone/>
                </a:pPr>
                <a:r>
                  <a:rPr lang="en" altLang="ja-JP" b="0" i="0" u="none" strike="noStrike" dirty="0">
                    <a:solidFill>
                      <a:srgbClr val="000000"/>
                    </a:solidFill>
                    <a:effectLst/>
                  </a:rPr>
                  <a:t>This result suggests that a cusp–core transformation may have taken place in this mass regime.</a:t>
                </a:r>
              </a:p>
              <a:p>
                <a:pPr algn="l"/>
                <a:r>
                  <a:rPr lang="en" altLang="ja-JP" b="0" i="0" u="none" strike="noStrike" dirty="0">
                    <a:solidFill>
                      <a:srgbClr val="000000"/>
                    </a:solidFill>
                    <a:effectLst/>
                  </a:rPr>
                  <a:t>Based on this observation, we define the </a:t>
                </a:r>
                <a:r>
                  <a:rPr lang="en" altLang="ja-JP" b="1" i="0" u="none" strike="noStrike" dirty="0">
                    <a:solidFill>
                      <a:srgbClr val="000000"/>
                    </a:solidFill>
                    <a:effectLst/>
                  </a:rPr>
                  <a:t>transition region</a:t>
                </a:r>
                <a:r>
                  <a:rPr lang="en" altLang="ja-JP" b="0" i="0" u="none" strike="noStrike" dirty="0">
                    <a:solidFill>
                      <a:srgbClr val="000000"/>
                    </a:solidFill>
                    <a:effectLst/>
                  </a:rPr>
                  <a:t> as shown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また、</a:t>
                </a:r>
                <a:r>
                  <a:rPr lang="en-US" altLang="ja-JP" sz="1200" dirty="0"/>
                  <a:t>Kaneda et al (2024)</a:t>
                </a:r>
                <a:r>
                  <a:rPr lang="ja-JP" altLang="en-US" sz="1200" dirty="0"/>
                  <a:t>では、カスプコア問題についても調査しました。</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カスプコア問題とは、</a:t>
                </a:r>
                <a:r>
                  <a:rPr lang="en-US" altLang="ja-JP" sz="1200" dirty="0"/>
                  <a:t>CDM</a:t>
                </a:r>
                <a:r>
                  <a:rPr lang="ja-JP" altLang="en-US" sz="1200" dirty="0"/>
                  <a:t>に基づくシミュレーションではダークマターハロー中心部の密度プロファイルはカスプ型が予想される一方で、コア型の銀河も多く観測されているという矛盾です。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カスプ型の代表的な</a:t>
                </a:r>
                <a:r>
                  <a:rPr lang="en-US" altLang="ja-JP" sz="1200" dirty="0"/>
                  <a:t>profile</a:t>
                </a:r>
                <a:r>
                  <a:rPr lang="ja-JP" altLang="en-US" sz="1200" dirty="0"/>
                  <a:t>として</a:t>
                </a:r>
                <a:r>
                  <a:rPr lang="en-US" altLang="ja-JP" sz="1200" dirty="0"/>
                  <a:t>NFW</a:t>
                </a:r>
                <a:r>
                  <a:rPr lang="ja-JP" altLang="en-US" sz="1200" dirty="0"/>
                  <a:t> </a:t>
                </a:r>
                <a:r>
                  <a:rPr lang="en-US" altLang="ja-JP" sz="1200" dirty="0"/>
                  <a:t>profile</a:t>
                </a:r>
                <a:r>
                  <a:rPr lang="ja-JP" altLang="en-US" sz="1200" dirty="0" err="1"/>
                  <a:t>、</a:t>
                </a:r>
                <a:r>
                  <a:rPr lang="ja-JP" altLang="en-US" sz="1200" dirty="0"/>
                  <a:t>コア型は</a:t>
                </a:r>
                <a:r>
                  <a:rPr lang="en-US" altLang="ja-JP" sz="1200" dirty="0"/>
                  <a:t>Burkert profile</a:t>
                </a:r>
                <a:r>
                  <a:rPr lang="ja-JP" altLang="en-US" sz="1200" dirty="0"/>
                  <a:t>があります。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この問題の解決策として、</a:t>
                </a:r>
                <a:r>
                  <a:rPr lang="en-US" altLang="ja-JP" sz="1200" dirty="0"/>
                  <a:t>self interactive DM</a:t>
                </a:r>
                <a:r>
                  <a:rPr lang="ja-JP" altLang="en-US" sz="1200" dirty="0"/>
                  <a:t>などの代替</a:t>
                </a:r>
                <a:r>
                  <a:rPr lang="en-US" altLang="ja-JP" sz="1200" dirty="0"/>
                  <a:t>DM</a:t>
                </a:r>
                <a:r>
                  <a:rPr lang="ja-JP" altLang="en-US" sz="1200" dirty="0"/>
                  <a:t>を考えると言うものもありますが、</a:t>
                </a:r>
                <a:r>
                  <a:rPr lang="en-US" altLang="ja-JP" sz="1200" dirty="0"/>
                  <a:t>CDM</a:t>
                </a:r>
                <a:r>
                  <a:rPr lang="ja-JP" altLang="en-US" sz="1200" dirty="0"/>
                  <a:t>に基づきカスプ型で生まれたハローが</a:t>
                </a:r>
                <a:r>
                  <a:rPr lang="en-US" altLang="ja-JP" sz="1200" dirty="0"/>
                  <a:t>II</a:t>
                </a:r>
                <a:r>
                  <a:rPr lang="ja-JP" altLang="en-US" sz="1200" dirty="0"/>
                  <a:t>型超新星爆発等の恒星フィードバックの影響で後天的にコアに遷移したという考え方もあります。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t>Kaneda et al (2024)</a:t>
                </a:r>
                <a:r>
                  <a:rPr lang="ja-JP" altLang="en-US" sz="1200" dirty="0"/>
                  <a:t>は後述するカスプコア遷移モデルを仮定し、</a:t>
                </a:r>
                <a:r>
                  <a:rPr lang="en" altLang="ja-JP" sz="1200" dirty="0">
                    <a:effectLst/>
                    <a:latin typeface="CMMI10"/>
                  </a:rPr>
                  <a:t>c</a:t>
                </a:r>
                <a:r>
                  <a:rPr lang="en" altLang="ja-JP" sz="1200" dirty="0">
                    <a:effectLst/>
                    <a:latin typeface="CMR10"/>
                  </a:rPr>
                  <a:t>-</a:t>
                </a:r>
                <a:r>
                  <a:rPr lang="en" altLang="ja-JP" sz="1200" dirty="0">
                    <a:effectLst/>
                    <a:latin typeface="CMMI10"/>
                  </a:rPr>
                  <a:t>M </a:t>
                </a:r>
                <a:r>
                  <a:rPr lang="en" altLang="ja-JP" sz="1200" dirty="0">
                    <a:effectLst/>
                    <a:latin typeface="CMR10"/>
                  </a:rPr>
                  <a:t>relation </a:t>
                </a:r>
                <a:r>
                  <a:rPr lang="ja-JP" altLang="en-US" sz="1200" dirty="0">
                    <a:effectLst/>
                    <a:latin typeface="CMR10"/>
                  </a:rPr>
                  <a:t>と観測データを比較しました。それがこの図です。</a:t>
                </a:r>
                <a:endParaRPr lang="en-US" altLang="ja-JP" sz="1200" dirty="0">
                  <a:effectLst/>
                  <a:latin typeface="CMR1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effectLst/>
                    <a:latin typeface="CMR10"/>
                  </a:rPr>
                  <a:t>横軸はビリアル質量ですが、縦軸は、ハローのさらに中心部の</a:t>
                </a:r>
                <a:r>
                  <a:rPr lang="en-US" altLang="ja-JP" sz="1200" i="0">
                    <a:latin typeface="Cambria Math" panose="02040503050406030204" pitchFamily="18" charset="0"/>
                  </a:rPr>
                  <a:t>c</a:t>
                </a:r>
                <a:r>
                  <a:rPr kumimoji="1" lang="en-US" altLang="ja-JP" sz="1200" b="0" i="0">
                    <a:latin typeface="Cambria Math" panose="02040503050406030204" pitchFamily="18" charset="0"/>
                  </a:rPr>
                  <a:t>haracteric surface dencity</a:t>
                </a:r>
                <a:r>
                  <a:rPr lang="ja-JP" altLang="en-US" sz="1200" dirty="0">
                    <a:effectLst/>
                    <a:latin typeface="CMR10"/>
                  </a:rPr>
                  <a:t>です。その結果、ビリアル質量が</a:t>
                </a:r>
                <a:r>
                  <a:rPr lang="en-US" altLang="ja-JP" sz="1200" dirty="0">
                    <a:effectLst/>
                    <a:latin typeface="CMR10"/>
                  </a:rPr>
                  <a:t>10</a:t>
                </a:r>
                <a:r>
                  <a:rPr lang="ja-JP" altLang="en-US" sz="1200" dirty="0">
                    <a:effectLst/>
                    <a:latin typeface="CMR10"/>
                  </a:rPr>
                  <a:t>の</a:t>
                </a:r>
                <a:r>
                  <a:rPr lang="en-US" altLang="ja-JP" sz="1200" dirty="0">
                    <a:effectLst/>
                    <a:latin typeface="CMR10"/>
                  </a:rPr>
                  <a:t>11</a:t>
                </a:r>
                <a:r>
                  <a:rPr lang="ja-JP" altLang="en-US" sz="1200" dirty="0">
                    <a:effectLst/>
                    <a:latin typeface="CMR10"/>
                  </a:rPr>
                  <a:t>乗太陽質量のあたりで観測データの分布に違いが見られました。</a:t>
                </a:r>
                <a:endParaRPr lang="en-US" altLang="ja-JP" sz="1200" dirty="0">
                  <a:effectLst/>
                  <a:latin typeface="CMR1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effectLst/>
                    <a:latin typeface="CMR10"/>
                  </a:rPr>
                  <a:t>このことから、過去にカスプコア遷移が起こったことが示唆されます。</a:t>
                </a:r>
                <a:endParaRPr lang="en-US" altLang="ja-JP" sz="1200" dirty="0">
                  <a:effectLst/>
                  <a:latin typeface="CMR1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effectLst/>
                    <a:latin typeface="CMR10"/>
                  </a:rPr>
                  <a:t>そこで、本研究では遷移範囲をこのように定義しました。</a:t>
                </a:r>
                <a:endParaRPr lang="en-US" altLang="ja-JP" sz="1200" dirty="0">
                  <a:effectLst/>
                  <a:latin typeface="CMR1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・のちのち</a:t>
                </a:r>
                <a:r>
                  <a:rPr lang="ja-JP" altLang="en-US" sz="1200" i="0">
                    <a:latin typeface="Cambria Math" panose="02040503050406030204" pitchFamily="18" charset="0"/>
                  </a:rPr>
                  <a:t>　</a:t>
                </a:r>
                <a:r>
                  <a:rPr lang="en-US" altLang="ja-JP" sz="1200" b="0" i="0">
                    <a:latin typeface="Cambria Math" panose="02040503050406030204" pitchFamily="18" charset="0"/>
                  </a:rPr>
                  <a:t>𝑟_𝐵  </a:t>
                </a:r>
                <a:r>
                  <a:rPr kumimoji="1" lang="ja-JP" altLang="en-US" dirty="0"/>
                  <a:t>、</a:t>
                </a:r>
                <a:r>
                  <a:rPr lang="en-US" altLang="ja-JP" sz="1200" b="0" i="0">
                    <a:latin typeface="Cambria Math" panose="02040503050406030204" pitchFamily="18" charset="0"/>
                  </a:rPr>
                  <a:t>𝑟_𝑁  </a:t>
                </a:r>
                <a:r>
                  <a:rPr kumimoji="1" lang="ja-JP" altLang="en-US" dirty="0"/>
                  <a:t>は出てくるのでちゃんと説明する</a:t>
                </a:r>
              </a:p>
              <a:p>
                <a:pPr marL="0" indent="0">
                  <a:buNone/>
                </a:pPr>
                <a:r>
                  <a:rPr lang="ja-JP" altLang="en-US" sz="1200" dirty="0"/>
                  <a:t>・どちらもハローの外側では質量密度分布が</a:t>
                </a:r>
                <a:r>
                  <a:rPr lang="en-US" altLang="ja-JP" sz="1200" b="0" i="0">
                    <a:latin typeface="Cambria Math" panose="02040503050406030204" pitchFamily="18" charset="0"/>
                    <a:ea typeface="Cambria Math" panose="02040503050406030204" pitchFamily="18" charset="0"/>
                  </a:rPr>
                  <a:t> ∝</a:t>
                </a:r>
                <a:r>
                  <a:rPr lang="en-US" altLang="ja-JP" sz="1200" b="0" i="0">
                    <a:latin typeface="Cambria Math" panose="02040503050406030204" pitchFamily="18" charset="0"/>
                  </a:rPr>
                  <a:t>𝑟^(−3)  </a:t>
                </a:r>
                <a:r>
                  <a:rPr lang="ja-JP" altLang="en-US" sz="1200" dirty="0"/>
                  <a:t>になる</a:t>
                </a:r>
                <a:endParaRPr lang="en-US" altLang="ja-JP" sz="1200" dirty="0"/>
              </a:p>
              <a:p>
                <a:pPr marL="0" indent="0">
                  <a:buNone/>
                </a:pPr>
                <a:endParaRPr lang="en-US" altLang="ja-JP" sz="1200" dirty="0"/>
              </a:p>
              <a:p>
                <a:pPr marL="0" indent="0">
                  <a:buNone/>
                </a:pPr>
                <a:endParaRPr lang="en-US" altLang="ja-JP" sz="1200" dirty="0"/>
              </a:p>
              <a:p>
                <a:pPr marL="0" indent="0">
                  <a:buNone/>
                </a:pPr>
                <a:endParaRPr lang="en-US" altLang="ja-JP" sz="1200" dirty="0"/>
              </a:p>
              <a:p>
                <a:pPr marL="0" indent="0">
                  <a:buNone/>
                </a:pPr>
                <a:r>
                  <a:rPr lang="ja-JP" altLang="en-US" sz="1200" dirty="0"/>
                  <a:t>・ビックバン宇宙論に基づき、宇宙の構造は宇宙初期の密度揺らぎ</a:t>
                </a:r>
                <a:r>
                  <a:rPr lang="en-US" altLang="ja-JP" sz="1200" b="0" i="0">
                    <a:latin typeface="Cambria Math" panose="02040503050406030204" pitchFamily="18" charset="0"/>
                  </a:rPr>
                  <a:t> </a:t>
                </a:r>
                <a:r>
                  <a:rPr lang="en-US" altLang="ja-JP" sz="1200" i="0">
                    <a:latin typeface="Cambria Math" panose="02040503050406030204" pitchFamily="18" charset="0"/>
                  </a:rPr>
                  <a:t>δ</a:t>
                </a:r>
                <a:r>
                  <a:rPr lang="en-US" altLang="ja-JP" sz="1200" b="0" i="0">
                    <a:latin typeface="Cambria Math" panose="02040503050406030204" pitchFamily="18" charset="0"/>
                  </a:rPr>
                  <a:t>=(</a:t>
                </a:r>
                <a:r>
                  <a:rPr lang="ja-JP" altLang="en-US" sz="1200" b="0" i="0">
                    <a:latin typeface="Cambria Math" panose="02040503050406030204" pitchFamily="18" charset="0"/>
                  </a:rPr>
                  <a:t>𝜚</a:t>
                </a:r>
                <a:r>
                  <a:rPr lang="en-US" altLang="ja-JP" sz="1200" b="0" i="0">
                    <a:latin typeface="Cambria Math" panose="02040503050406030204" pitchFamily="18" charset="0"/>
                  </a:rPr>
                  <a:t>−</a:t>
                </a:r>
                <a:r>
                  <a:rPr lang="ja-JP" altLang="en-US" sz="1200" b="0" i="0">
                    <a:latin typeface="Cambria Math" panose="02040503050406030204" pitchFamily="18" charset="0"/>
                  </a:rPr>
                  <a:t>𝜚</a:t>
                </a:r>
                <a:r>
                  <a:rPr lang="en-US" altLang="ja-JP" sz="1200" b="0" i="0">
                    <a:latin typeface="Cambria Math" panose="02040503050406030204" pitchFamily="18" charset="0"/>
                  </a:rPr>
                  <a:t> ̅)/</a:t>
                </a:r>
                <a:r>
                  <a:rPr lang="ja-JP" altLang="en-US" sz="1200" b="0" i="0">
                    <a:latin typeface="Cambria Math" panose="02040503050406030204" pitchFamily="18" charset="0"/>
                  </a:rPr>
                  <a:t>𝜚</a:t>
                </a:r>
                <a:r>
                  <a:rPr lang="en-US" altLang="ja-JP" sz="1200" b="0" i="0">
                    <a:latin typeface="Cambria Math" panose="02040503050406030204" pitchFamily="18" charset="0"/>
                  </a:rPr>
                  <a:t> ̅</a:t>
                </a:r>
                <a:r>
                  <a:rPr kumimoji="1" lang="ja-JP" altLang="en-US" sz="1200" dirty="0"/>
                  <a:t> が自己重力によって収縮し、成長することで形成されるとしている</a:t>
                </a:r>
                <a:endParaRPr kumimoji="1" lang="en-US" altLang="ja-JP" sz="1200" dirty="0"/>
              </a:p>
              <a:p>
                <a:pPr marL="0" indent="0">
                  <a:buNone/>
                </a:pPr>
                <a:r>
                  <a:rPr lang="ja-JP" altLang="en-US" sz="1200" dirty="0"/>
                  <a:t>・宇宙マイクロ背景放射の観測より、宇宙の晴れ上がり直後はバリオン物質はほぼ一様に分布しており</a:t>
                </a:r>
                <a:r>
                  <a:rPr lang="en-US" altLang="ja-JP" sz="1200" dirty="0"/>
                  <a:t>δ</a:t>
                </a:r>
                <a:r>
                  <a:rPr lang="ja-JP" altLang="en-US" sz="1200" dirty="0"/>
                  <a:t>は非常に僅か</a:t>
                </a:r>
                <a:endParaRPr lang="en-US" altLang="ja-JP" sz="1200" dirty="0"/>
              </a:p>
              <a:p>
                <a:pPr marL="0" indent="0">
                  <a:buNone/>
                </a:pPr>
                <a:r>
                  <a:rPr lang="ja-JP" altLang="en-US" sz="1200" dirty="0"/>
                  <a:t>　⇒これだけでは現在の宇宙の大規模構造は形成されない</a:t>
                </a:r>
                <a:endParaRPr lang="en-US" altLang="ja-JP" sz="1200" dirty="0"/>
              </a:p>
              <a:p>
                <a:pPr marL="0" indent="0">
                  <a:buNone/>
                </a:pPr>
                <a:r>
                  <a:rPr kumimoji="1" lang="ja-JP" altLang="en-US" sz="1200" dirty="0"/>
                  <a:t>　⇒</a:t>
                </a:r>
                <a:r>
                  <a:rPr lang="ja-JP" altLang="en-US" sz="1200" dirty="0"/>
                  <a:t>ダークマターの重力相互作用を考慮することで構造形成の説明を試みる</a:t>
                </a:r>
                <a:endParaRPr lang="en-US" altLang="ja-JP" sz="1200" dirty="0"/>
              </a:p>
              <a:p>
                <a:pPr marL="0" indent="0">
                  <a:buNone/>
                </a:pPr>
                <a:r>
                  <a:rPr kumimoji="1" lang="ja-JP" altLang="en-US" sz="1200" dirty="0"/>
                  <a:t>　⇒その理論模型として、速度分散が小さく無衝突減衰（ランダウ減衰、サイクロトロン減衰</a:t>
                </a:r>
                <a:r>
                  <a:rPr kumimoji="1" lang="en-US" altLang="ja-JP" sz="1200" dirty="0"/>
                  <a:t>)</a:t>
                </a:r>
                <a:r>
                  <a:rPr kumimoji="1" lang="ja-JP" altLang="en-US" sz="1200" dirty="0"/>
                  <a:t>を起こさない</a:t>
                </a:r>
                <a:r>
                  <a:rPr kumimoji="1" lang="en-US" altLang="ja-JP" sz="1200" dirty="0"/>
                  <a:t>CDM</a:t>
                </a:r>
                <a:r>
                  <a:rPr kumimoji="1" lang="ja-JP" altLang="en-US" sz="1200" dirty="0"/>
                  <a:t>が支持される。</a:t>
                </a:r>
                <a:r>
                  <a:rPr kumimoji="1" lang="el-GR" altLang="ja-JP" sz="1200" dirty="0"/>
                  <a:t>Ρ</a:t>
                </a:r>
                <a:r>
                  <a:rPr kumimoji="1" lang="ja-JP" altLang="en-US" sz="1200" dirty="0"/>
                  <a:t>の</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・観測的に古い銀河が発見されていること、銀河団等の多きな構造は比較的新しく形成されていることも根拠に</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銀河のガスの回転を</a:t>
                </a:r>
                <a:r>
                  <a:rPr lang="en-US" altLang="ja-JP" sz="1200" i="0">
                    <a:latin typeface="Cambria Math" panose="02040503050406030204" pitchFamily="18" charset="0"/>
                  </a:rPr>
                  <a:t>HI</a:t>
                </a:r>
                <a:r>
                  <a:rPr lang="ja-JP" altLang="en-US" sz="1200" dirty="0"/>
                  <a:t>の吸収線の赤方偏移を用いて測定し、球対称平均した結果を</a:t>
                </a:r>
                <a:r>
                  <a:rPr lang="en-US" altLang="ja-JP" sz="1200" b="0" i="0">
                    <a:latin typeface="Cambria Math" panose="02040503050406030204" pitchFamily="18" charset="0"/>
                  </a:rPr>
                  <a:t>p</a:t>
                </a:r>
                <a:r>
                  <a:rPr lang="en-US" altLang="ja-JP" sz="1200" i="0">
                    <a:latin typeface="Cambria Math" panose="02040503050406030204" pitchFamily="18" charset="0"/>
                  </a:rPr>
                  <a:t>‐ISO</a:t>
                </a:r>
                <a:r>
                  <a:rPr lang="ja-JP" altLang="en-US" sz="1200" dirty="0"/>
                  <a:t>で</a:t>
                </a:r>
                <a:r>
                  <a:rPr lang="en-US" altLang="ja-JP" sz="1200" dirty="0"/>
                  <a:t>ﬁtting </a:t>
                </a:r>
                <a:r>
                  <a:rPr lang="ja-JP" altLang="en-US" sz="1200" dirty="0"/>
                  <a:t>し、質量密度に直したもの↓（</a:t>
                </a:r>
                <a:r>
                  <a:rPr lang="en-US" altLang="ja-JP" sz="1200" b="0" i="0">
                    <a:latin typeface="Cambria Math" panose="02040503050406030204" pitchFamily="18" charset="0"/>
                  </a:rPr>
                  <a:t>Oh 𝑒𝑡 𝑎𝑙 , 2015</a:t>
                </a:r>
                <a:r>
                  <a:rPr lang="ja-JP" altLang="en-US" sz="1200" b="0" dirty="0"/>
                  <a:t>）</a:t>
                </a:r>
                <a:endParaRPr lang="en-US" altLang="ja-JP"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・ここに次のスライドの</a:t>
                </a:r>
                <a:r>
                  <a:rPr kumimoji="1" lang="en-US" altLang="ja-JP" sz="1200" dirty="0"/>
                  <a:t>SNII</a:t>
                </a:r>
                <a:r>
                  <a:rPr kumimoji="1" lang="ja-JP" altLang="en-US" sz="1200" dirty="0"/>
                  <a:t>フィードバックの話だけ差し込んで合体</a:t>
                </a:r>
                <a:endParaRPr kumimoji="1" lang="en-US" altLang="ja-JP" sz="1200" dirty="0"/>
              </a:p>
            </p:txBody>
          </p:sp>
        </mc:Fallback>
      </mc:AlternateContent>
      <p:sp>
        <p:nvSpPr>
          <p:cNvPr id="4" name="スライド番号プレースホルダー 3">
            <a:extLst>
              <a:ext uri="{FF2B5EF4-FFF2-40B4-BE49-F238E27FC236}">
                <a16:creationId xmlns:a16="http://schemas.microsoft.com/office/drawing/2014/main" id="{F8279E5E-C3CA-7B24-89FC-CAB4F8E01F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37F1F3-9666-4CCC-88EB-F2685F57751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292043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CF935-39FF-1C2E-93E3-6CD28105F3E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AF6ACAB-7EF8-D620-395F-F2B1C4EC3FD1}"/>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a:extLst>
                  <a:ext uri="{FF2B5EF4-FFF2-40B4-BE49-F238E27FC236}">
                    <a16:creationId xmlns:a16="http://schemas.microsoft.com/office/drawing/2014/main" id="{902AC605-8AA5-3B89-C0DC-467DB72C5F09}"/>
                  </a:ext>
                </a:extLst>
              </p:cNvPr>
              <p:cNvSpPr>
                <a:spLocks noGrp="1"/>
              </p:cNvSpPr>
              <p:nvPr>
                <p:ph type="body" idx="1"/>
              </p:nvPr>
            </p:nvSpPr>
            <p:spPr/>
            <p:txBody>
              <a:bodyPr/>
              <a:lstStyle/>
              <a:p>
                <a:r>
                  <a:rPr lang="en-US" altLang="ja-JP" dirty="0"/>
                  <a:t>Kaneda et al. (2024) studied the evolution of about three hundred thousand </a:t>
                </a:r>
                <a:r>
                  <a:rPr lang="en-US" altLang="ja-JP" dirty="0" err="1"/>
                  <a:t>subhalos</a:t>
                </a:r>
                <a:r>
                  <a:rPr lang="en-US" altLang="ja-JP" dirty="0"/>
                  <a:t>.</a:t>
                </a:r>
                <a:br>
                  <a:rPr lang="en-US" altLang="ja-JP" dirty="0"/>
                </a:br>
                <a:r>
                  <a:rPr lang="en-US" altLang="ja-JP" dirty="0"/>
                  <a:t>These </a:t>
                </a:r>
                <a:r>
                  <a:rPr lang="en-US" altLang="ja-JP" dirty="0" err="1"/>
                  <a:t>subhalos</a:t>
                </a:r>
                <a:r>
                  <a:rPr lang="en-US" altLang="ja-JP" dirty="0"/>
                  <a:t> are part of 27 Milky Way sized host halos at redshift zero.</a:t>
                </a:r>
                <a:br>
                  <a:rPr lang="en-US" altLang="ja-JP" dirty="0"/>
                </a:br>
                <a:r>
                  <a:rPr lang="en-US" altLang="ja-JP" dirty="0"/>
                  <a:t>They used ultra high resolution N body simulations by Ishiyama et al. (2021).</a:t>
                </a:r>
              </a:p>
              <a:p>
                <a:r>
                  <a:rPr lang="en-US" altLang="ja-JP" dirty="0"/>
                  <a:t>For each </a:t>
                </a:r>
                <a:r>
                  <a:rPr lang="en-US" altLang="ja-JP" dirty="0" err="1"/>
                  <a:t>subhalo</a:t>
                </a:r>
                <a:r>
                  <a:rPr lang="en-US" altLang="ja-JP" dirty="0"/>
                  <a:t>, they looked at the concentration mass relation.</a:t>
                </a:r>
              </a:p>
              <a:p>
                <a:r>
                  <a:rPr lang="ja-JP" altLang="en-US"/>
                  <a:t>（スライド読む）</a:t>
                </a:r>
                <a:br>
                  <a:rPr lang="en-US" altLang="ja-JP" dirty="0"/>
                </a:br>
                <a:r>
                  <a:rPr lang="en-US" altLang="ja-JP" dirty="0"/>
                  <a:t>-</a:t>
                </a:r>
              </a:p>
              <a:p>
                <a:r>
                  <a:rPr lang="en-US" altLang="ja-JP" dirty="0"/>
                  <a:t>This panel shows how that relation connects with known scaling relations.</a:t>
                </a:r>
                <a:br>
                  <a:rPr lang="en-US" altLang="ja-JP" dirty="0"/>
                </a:br>
                <a:r>
                  <a:rPr lang="en-US" altLang="ja-JP" dirty="0"/>
                  <a:t>The horizontal axis shows the maximum circular velocity.</a:t>
                </a:r>
                <a:br>
                  <a:rPr lang="en-US" altLang="ja-JP" dirty="0"/>
                </a:br>
                <a:r>
                  <a:rPr lang="en-US" altLang="ja-JP" dirty="0"/>
                  <a:t>The vertical axis shows the characteristic mean surface density, which tells us about the central density of the halo.</a:t>
                </a:r>
              </a:p>
              <a:p>
                <a:r>
                  <a:rPr lang="en-US" altLang="ja-JP" dirty="0"/>
                  <a:t>The light blue line corresponds the relation found by Donato et al. (2009).</a:t>
                </a:r>
                <a:br>
                  <a:rPr lang="en-US" altLang="ja-JP" dirty="0"/>
                </a:br>
                <a:r>
                  <a:rPr lang="en-US" altLang="ja-JP" dirty="0"/>
                  <a:t>The dark blue line shows the result from Spano et al. (2008).</a:t>
                </a:r>
                <a:br>
                  <a:rPr lang="en-US" altLang="ja-JP" dirty="0"/>
                </a:br>
                <a:r>
                  <a:rPr lang="en-US" altLang="ja-JP" dirty="0"/>
                  <a:t>The grey dashed line is the theoretical prediction from the concentration mass relation.</a:t>
                </a:r>
              </a:p>
              <a:p>
                <a:r>
                  <a:rPr lang="en-US" altLang="ja-JP" dirty="0"/>
                  <a:t>Surprisingly, it matches a wide range of observed scaling laws very well.</a:t>
                </a:r>
                <a:br>
                  <a:rPr lang="en-US" altLang="ja-JP" dirty="0"/>
                </a:br>
                <a:r>
                  <a:rPr lang="en-US" altLang="ja-JP" dirty="0"/>
                  <a:t>This suggests that the origin of these relations may lie in the concentration mass relation itself.</a:t>
                </a:r>
              </a:p>
              <a:p>
                <a:pPr algn="l">
                  <a:buNone/>
                </a:pPr>
                <a:r>
                  <a:rPr lang="en" altLang="ja-JP" b="0" i="0" u="none" strike="noStrike" dirty="0">
                    <a:solidFill>
                      <a:srgbClr val="000000"/>
                    </a:solidFill>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(This describes how the concentration parameter is related to the virial mass.)</a:t>
                </a:r>
              </a:p>
              <a:p>
                <a:pPr algn="l">
                  <a:buNone/>
                </a:pPr>
                <a:endParaRPr lang="en" altLang="ja-JP" b="0" i="0" u="none" strike="noStrike" dirty="0">
                  <a:solidFill>
                    <a:srgbClr val="000000"/>
                  </a:solidFill>
                  <a:effectLst/>
                </a:endParaRPr>
              </a:p>
              <a:p>
                <a:pPr algn="l">
                  <a:buNone/>
                </a:pPr>
                <a:endParaRPr lang="en" altLang="ja-JP" b="0" i="0" u="none" strike="noStrike" dirty="0">
                  <a:solidFill>
                    <a:srgbClr val="000000"/>
                  </a:solidFill>
                  <a:effectLst/>
                </a:endParaRPr>
              </a:p>
              <a:p>
                <a:pPr algn="l">
                  <a:buNone/>
                </a:pPr>
                <a:endParaRPr lang="en" altLang="ja-JP" b="0" i="0" u="none" strike="noStrike" dirty="0">
                  <a:solidFill>
                    <a:srgbClr val="000000"/>
                  </a:solidFill>
                  <a:effectLst/>
                </a:endParaRPr>
              </a:p>
              <a:p>
                <a:pPr algn="l">
                  <a:buNone/>
                </a:pPr>
                <a:endParaRPr lang="en" altLang="ja-JP" b="0" i="0" u="none" strike="noStrike" dirty="0">
                  <a:solidFill>
                    <a:srgbClr val="000000"/>
                  </a:solidFill>
                  <a:effectLst/>
                </a:endParaRPr>
              </a:p>
              <a:p>
                <a:pPr algn="l">
                  <a:buNone/>
                </a:pPr>
                <a:endParaRPr lang="en" altLang="ja-JP" b="0" i="0" u="none" strike="noStrike" dirty="0">
                  <a:solidFill>
                    <a:srgbClr val="000000"/>
                  </a:solidFill>
                  <a:effectLst/>
                </a:endParaRPr>
              </a:p>
              <a:p>
                <a:pPr algn="l">
                  <a:buNone/>
                </a:pPr>
                <a:endParaRPr lang="en" altLang="ja-JP" b="0" i="0" u="none" strike="noStrike" dirty="0">
                  <a:solidFill>
                    <a:srgbClr val="000000"/>
                  </a:solidFill>
                  <a:effectLst/>
                </a:endParaRPr>
              </a:p>
              <a:p>
                <a:pPr algn="l">
                  <a:buNone/>
                </a:pPr>
                <a:endParaRPr lang="en" altLang="ja-JP" b="0" i="0" u="none" strike="noStrike" dirty="0">
                  <a:solidFill>
                    <a:srgbClr val="000000"/>
                  </a:solidFill>
                  <a:effectLst/>
                </a:endParaRPr>
              </a:p>
              <a:p>
                <a:pPr algn="l">
                  <a:buNone/>
                </a:pPr>
                <a:endParaRPr lang="en" altLang="ja-JP" b="0" i="0" u="none" strike="noStrike" dirty="0">
                  <a:solidFill>
                    <a:srgbClr val="000000"/>
                  </a:solidFill>
                  <a:effectLst/>
                </a:endParaRPr>
              </a:p>
              <a:p>
                <a:pPr algn="l">
                  <a:buNone/>
                </a:pPr>
                <a:endParaRPr lang="en" altLang="ja-JP" b="0" i="0" u="none" strike="noStrike" dirty="0">
                  <a:solidFill>
                    <a:srgbClr val="000000"/>
                  </a:solidFill>
                  <a:effectLst/>
                </a:endParaRPr>
              </a:p>
              <a:p>
                <a:pPr algn="l">
                  <a:buNone/>
                </a:pPr>
                <a:r>
                  <a:rPr lang="en" altLang="ja-JP" b="0" i="0" u="none" strike="noStrike" dirty="0">
                    <a:solidFill>
                      <a:srgbClr val="000000"/>
                    </a:solidFill>
                    <a:effectLst/>
                  </a:rPr>
                  <a:t>In Kaneda et al. (2024), we investigated the dynamical evolution of approximately 300,000 </a:t>
                </a:r>
                <a:r>
                  <a:rPr lang="en" altLang="ja-JP" b="0" i="0" u="none" strike="noStrike" dirty="0" err="1">
                    <a:solidFill>
                      <a:srgbClr val="000000"/>
                    </a:solidFill>
                    <a:effectLst/>
                  </a:rPr>
                  <a:t>subhalos</a:t>
                </a:r>
                <a:r>
                  <a:rPr lang="en" altLang="ja-JP" b="0" i="0" u="none" strike="noStrike" dirty="0">
                    <a:solidFill>
                      <a:srgbClr val="000000"/>
                    </a:solidFill>
                    <a:effectLst/>
                  </a:rPr>
                  <a:t> associated with 27 Milky Way-sized host halos at redshift zero, based on ultra-high-resolution cosmological N-body simulations</a:t>
                </a:r>
                <a:r>
                  <a:rPr lang="ja-JP" altLang="en-US" b="0" i="0" u="none" strike="noStrike" dirty="0">
                    <a:solidFill>
                      <a:srgbClr val="000000"/>
                    </a:solidFill>
                    <a:effectLst/>
                  </a:rPr>
                  <a:t>　</a:t>
                </a:r>
                <a:r>
                  <a:rPr lang="en-US" altLang="ja-JP" b="0" i="0" u="none" strike="noStrike" dirty="0">
                    <a:solidFill>
                      <a:srgbClr val="000000"/>
                    </a:solidFill>
                    <a:effectLst/>
                  </a:rPr>
                  <a:t>by Ishiyama et al (2021)</a:t>
                </a:r>
                <a:r>
                  <a:rPr lang="en" altLang="ja-JP" b="0" i="0" u="none" strike="noStrike" dirty="0">
                    <a:solidFill>
                      <a:srgbClr val="000000"/>
                    </a:solidFill>
                    <a:effectLst/>
                  </a:rPr>
                  <a:t>.</a:t>
                </a:r>
              </a:p>
              <a:p>
                <a:pPr algn="l">
                  <a:buNone/>
                </a:pPr>
                <a:r>
                  <a:rPr lang="en" altLang="ja-JP" b="0" i="0" u="none" strike="noStrike" dirty="0">
                    <a:solidFill>
                      <a:srgbClr val="000000"/>
                    </a:solidFill>
                    <a:effectLst/>
                  </a:rPr>
                  <a:t>For each </a:t>
                </a:r>
                <a:r>
                  <a:rPr lang="en" altLang="ja-JP" b="0" i="0" u="none" strike="noStrike" dirty="0" err="1">
                    <a:solidFill>
                      <a:srgbClr val="000000"/>
                    </a:solidFill>
                    <a:effectLst/>
                  </a:rPr>
                  <a:t>subhalo</a:t>
                </a:r>
                <a:r>
                  <a:rPr lang="en" altLang="ja-JP" b="0" i="0" u="none" strike="noStrike" dirty="0">
                    <a:solidFill>
                      <a:srgbClr val="000000"/>
                    </a:solidFill>
                    <a:effectLst/>
                  </a:rPr>
                  <a:t>, we examined the concentration–mass relation, or </a:t>
                </a:r>
                <a:r>
                  <a:rPr lang="en" altLang="ja-JP" b="1" i="0" u="none" strike="noStrike" dirty="0">
                    <a:solidFill>
                      <a:srgbClr val="000000"/>
                    </a:solidFill>
                    <a:effectLst/>
                  </a:rPr>
                  <a:t>c–M relation</a:t>
                </a:r>
                <a:r>
                  <a:rPr lang="en" altLang="ja-JP" b="0" i="0" u="none" strike="noStrike" dirty="0">
                    <a:solidFill>
                      <a:srgbClr val="000000"/>
                    </a:solidFill>
                    <a:effectLst/>
                  </a:rPr>
                  <a:t>, which characterizes the correlation between the concentration parameter c200​ and the virial mass M200​.</a:t>
                </a:r>
              </a:p>
              <a:p>
                <a:pPr algn="l">
                  <a:buNone/>
                </a:pPr>
                <a:r>
                  <a:rPr lang="en" altLang="ja-JP" b="0" i="0" u="none" strike="noStrike" dirty="0">
                    <a:solidFill>
                      <a:srgbClr val="000000"/>
                    </a:solidFill>
                    <a:effectLst/>
                  </a:rPr>
                  <a:t>This figure shows the c–M relation we obtained.</a:t>
                </a:r>
              </a:p>
              <a:p>
                <a:pPr algn="l">
                  <a:buNone/>
                </a:pPr>
                <a:r>
                  <a:rPr lang="en" altLang="ja-JP" b="0" i="0" u="none" strike="noStrike" dirty="0">
                    <a:solidFill>
                      <a:srgbClr val="000000"/>
                    </a:solidFill>
                    <a:effectLst/>
                  </a:rPr>
                  <a:t>The plot on the right illustrates the connection between this c–M relation and the previously reported scaling relations. The x-axis shows the maximum circular velocity Vmax​, while the y-axis shows the </a:t>
                </a:r>
                <a:r>
                  <a:rPr lang="en" altLang="ja-JP" b="1" i="0" u="none" strike="noStrike" dirty="0">
                    <a:solidFill>
                      <a:srgbClr val="000000"/>
                    </a:solidFill>
                    <a:effectLst/>
                  </a:rPr>
                  <a:t>characteristic surface density</a:t>
                </a:r>
                <a:r>
                  <a:rPr lang="en" altLang="ja-JP" b="0" i="0" u="none" strike="noStrike" dirty="0">
                    <a:solidFill>
                      <a:srgbClr val="000000"/>
                    </a:solidFill>
                    <a:effectLst/>
                  </a:rPr>
                  <a:t>, which quantifies the central density of the halo.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The light blue line in this panel corresponds to the scaling relation identified by Donato et al. (2009), while the dark blue line traces the result of Spano et al. (2008).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The grey dashed line represents the theoretical prediction, derived by transforming the dark matter halo scaling relation onto this plane.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Remarkably, it reproduces not only these two relations but also the broader set of observed scaling laws with striking accuracy.</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t>…</a:t>
                </a:r>
                <a:endParaRPr lang="en" altLang="ja-JP" b="0" i="0" u="none" strike="noStrike" dirty="0">
                  <a:solidFill>
                    <a:srgbClr val="000000"/>
                  </a:solidFill>
                  <a:effectLst/>
                </a:endParaRPr>
              </a:p>
              <a:p>
                <a:pPr algn="l"/>
                <a:r>
                  <a:rPr lang="en" altLang="ja-JP" b="0" i="0" u="none" strike="noStrike" dirty="0">
                    <a:solidFill>
                      <a:srgbClr val="000000"/>
                    </a:solidFill>
                    <a:effectLst/>
                  </a:rPr>
                  <a:t>This result suggests that the origin of the scaling relations may be traced back to the underlying c–M relation.</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a:buNone/>
                </a:pPr>
                <a:r>
                  <a:rPr lang="en-US" altLang="ja-JP" sz="1000" dirty="0"/>
                  <a:t>Kaneda et al. (2024) </a:t>
                </a:r>
                <a:r>
                  <a:rPr lang="ja-JP" altLang="en-US" sz="1000" dirty="0"/>
                  <a:t>では、</a:t>
                </a:r>
                <a:r>
                  <a:rPr lang="ja-JP" altLang="en-US" sz="1200" dirty="0">
                    <a:effectLst/>
                    <a:latin typeface="HaranoAjiMincho-Regular-Identity-H"/>
                  </a:rPr>
                  <a:t>超高分解能宇宙論的 </a:t>
                </a:r>
                <a:r>
                  <a:rPr lang="en" altLang="ja-JP" sz="1200" dirty="0">
                    <a:effectLst/>
                    <a:latin typeface="CMMI10"/>
                  </a:rPr>
                  <a:t>N </a:t>
                </a:r>
                <a:r>
                  <a:rPr lang="ja-JP" altLang="en-US" sz="1200" dirty="0">
                    <a:effectLst/>
                    <a:latin typeface="HaranoAjiMincho-Regular-Identity-H"/>
                  </a:rPr>
                  <a:t>体シミュレーションの結果を用いて</a:t>
                </a:r>
                <a:r>
                  <a:rPr lang="en-US" altLang="ja-JP" sz="1200" dirty="0">
                    <a:effectLst/>
                    <a:latin typeface="CMR10"/>
                  </a:rPr>
                  <a:t>, </a:t>
                </a:r>
                <a:r>
                  <a:rPr lang="en" altLang="ja-JP" sz="1200" dirty="0">
                    <a:effectLst/>
                    <a:latin typeface="CMMI10"/>
                  </a:rPr>
                  <a:t>z </a:t>
                </a:r>
                <a:r>
                  <a:rPr lang="en" altLang="ja-JP" sz="1200" dirty="0">
                    <a:effectLst/>
                    <a:latin typeface="CMR10"/>
                  </a:rPr>
                  <a:t>= 0 </a:t>
                </a:r>
                <a:r>
                  <a:rPr lang="ja-JP" altLang="en-US" sz="1200" dirty="0">
                    <a:effectLst/>
                    <a:latin typeface="HaranoAjiMincho-Regular-Identity-H"/>
                  </a:rPr>
                  <a:t>で </a:t>
                </a:r>
                <a:r>
                  <a:rPr lang="en" altLang="ja-JP" sz="1200" dirty="0">
                    <a:effectLst/>
                    <a:latin typeface="CMR10"/>
                  </a:rPr>
                  <a:t>Milky Way </a:t>
                </a:r>
                <a:r>
                  <a:rPr lang="ja-JP" altLang="en-US" sz="1200" dirty="0">
                    <a:effectLst/>
                    <a:latin typeface="HaranoAjiMincho-Regular-Identity-H"/>
                  </a:rPr>
                  <a:t>サイ</a:t>
                </a:r>
                <a:r>
                  <a:rPr lang="ja-JP" altLang="en-US" sz="1200" dirty="0" err="1">
                    <a:effectLst/>
                    <a:latin typeface="HaranoAjiMincho-Regular-Identity-H"/>
                  </a:rPr>
                  <a:t>ズの</a:t>
                </a:r>
                <a:r>
                  <a:rPr lang="ja-JP" altLang="en-US" sz="1200" dirty="0">
                    <a:effectLst/>
                    <a:latin typeface="HaranoAjiMincho-Regular-Identity-H"/>
                  </a:rPr>
                  <a:t>ホストハロー </a:t>
                </a:r>
                <a:r>
                  <a:rPr lang="en-US" altLang="ja-JP" sz="1200" dirty="0">
                    <a:effectLst/>
                    <a:latin typeface="CMR10"/>
                  </a:rPr>
                  <a:t>27 </a:t>
                </a:r>
                <a:r>
                  <a:rPr lang="ja-JP" altLang="en-US" sz="1200" dirty="0">
                    <a:effectLst/>
                    <a:latin typeface="HaranoAjiMincho-Regular-Identity-H"/>
                  </a:rPr>
                  <a:t>個のサブハロー約 </a:t>
                </a:r>
                <a:r>
                  <a:rPr lang="en-US" altLang="ja-JP" sz="1200" dirty="0">
                    <a:effectLst/>
                    <a:latin typeface="CMR10"/>
                  </a:rPr>
                  <a:t>30 </a:t>
                </a:r>
                <a:r>
                  <a:rPr lang="ja-JP" altLang="en-US" sz="1200" dirty="0">
                    <a:effectLst/>
                    <a:latin typeface="HaranoAjiMincho-Regular-Identity-H"/>
                  </a:rPr>
                  <a:t>万個の力学的進化を調査しました。</a:t>
                </a:r>
                <a:endParaRPr lang="en-US" altLang="ja-JP" sz="1200" dirty="0">
                  <a:effectLst/>
                  <a:latin typeface="HaranoAjiMincho-Regular-Identity-H"/>
                </a:endParaRPr>
              </a:p>
              <a:p>
                <a:pPr>
                  <a:buNone/>
                </a:pPr>
                <a:r>
                  <a:rPr lang="ja-JP" altLang="en-US" sz="1200" dirty="0">
                    <a:effectLst/>
                    <a:latin typeface="HaranoAjiMincho-Regular-Identity-H"/>
                  </a:rPr>
                  <a:t>これらのサブハローについて</a:t>
                </a:r>
                <a:r>
                  <a:rPr lang="en-US" altLang="ja-JP" sz="1200" dirty="0">
                    <a:effectLst/>
                    <a:latin typeface="CMR10"/>
                  </a:rPr>
                  <a:t>, </a:t>
                </a:r>
                <a:r>
                  <a:rPr lang="ja-JP" altLang="en-US" sz="1200" dirty="0">
                    <a:effectLst/>
                    <a:latin typeface="HaranoAjiMincho-Regular-Identity-H"/>
                  </a:rPr>
                  <a:t>質量密度分布の中心集中度を表すパラメータ </a:t>
                </a:r>
                <a:r>
                  <a:rPr lang="en" altLang="ja-JP" sz="1200" dirty="0">
                    <a:effectLst/>
                    <a:latin typeface="CMMI10"/>
                  </a:rPr>
                  <a:t>c</a:t>
                </a:r>
                <a:r>
                  <a:rPr lang="en" altLang="ja-JP" sz="1200" dirty="0">
                    <a:effectLst/>
                    <a:latin typeface="CMR7"/>
                  </a:rPr>
                  <a:t>200 </a:t>
                </a:r>
                <a:r>
                  <a:rPr lang="ja-JP" altLang="en-US" sz="1200" dirty="0">
                    <a:effectLst/>
                    <a:latin typeface="HaranoAjiMincho-Regular-Identity-H"/>
                  </a:rPr>
                  <a:t>リアル質量 </a:t>
                </a:r>
                <a:r>
                  <a:rPr lang="en" altLang="ja-JP" sz="1200" dirty="0">
                    <a:effectLst/>
                    <a:latin typeface="CMMI10"/>
                  </a:rPr>
                  <a:t>M</a:t>
                </a:r>
                <a:r>
                  <a:rPr lang="en" altLang="ja-JP" sz="1200" dirty="0">
                    <a:effectLst/>
                    <a:latin typeface="CMR7"/>
                  </a:rPr>
                  <a:t>200 </a:t>
                </a:r>
                <a:r>
                  <a:rPr lang="ja-JP" altLang="en-US" sz="1200" dirty="0">
                    <a:effectLst/>
                    <a:latin typeface="HaranoAjiMincho-Regular-Identity-H"/>
                  </a:rPr>
                  <a:t>との関係</a:t>
                </a:r>
                <a:r>
                  <a:rPr lang="ja-JP" altLang="en-US" sz="1200" dirty="0" err="1">
                    <a:effectLst/>
                    <a:latin typeface="HaranoAjiMincho-Regular-Identity-H"/>
                  </a:rPr>
                  <a:t>で</a:t>
                </a:r>
                <a:r>
                  <a:rPr lang="ja-JP" altLang="en-US" sz="1200" dirty="0">
                    <a:effectLst/>
                    <a:latin typeface="HaranoAjiMincho-Regular-Identity-H"/>
                  </a:rPr>
                  <a:t>ある </a:t>
                </a:r>
                <a:r>
                  <a:rPr lang="en" altLang="ja-JP" sz="1200" dirty="0">
                    <a:effectLst/>
                    <a:latin typeface="CMMI10"/>
                  </a:rPr>
                  <a:t>c</a:t>
                </a:r>
                <a:r>
                  <a:rPr lang="en" altLang="ja-JP" sz="1200" dirty="0">
                    <a:effectLst/>
                    <a:latin typeface="CMR10"/>
                  </a:rPr>
                  <a:t>-</a:t>
                </a:r>
                <a:r>
                  <a:rPr lang="en" altLang="ja-JP" sz="1200" dirty="0">
                    <a:effectLst/>
                    <a:latin typeface="CMMI10"/>
                  </a:rPr>
                  <a:t>M </a:t>
                </a:r>
                <a:r>
                  <a:rPr lang="en" altLang="ja-JP" sz="1200" dirty="0">
                    <a:effectLst/>
                    <a:latin typeface="CMR10"/>
                  </a:rPr>
                  <a:t>relation </a:t>
                </a:r>
                <a:r>
                  <a:rPr lang="ja-JP" altLang="en-US" sz="1200" dirty="0">
                    <a:effectLst/>
                    <a:latin typeface="HaranoAjiMincho-Regular-Identity-H"/>
                  </a:rPr>
                  <a:t>を調査した</a:t>
                </a:r>
                <a:r>
                  <a:rPr lang="en-US" altLang="ja-JP" sz="1200" dirty="0">
                    <a:effectLst/>
                    <a:latin typeface="CMR10"/>
                  </a:rPr>
                  <a:t>. </a:t>
                </a:r>
              </a:p>
              <a:p>
                <a:pPr>
                  <a:buNone/>
                </a:pPr>
                <a:r>
                  <a:rPr lang="ja-JP" altLang="en-US" sz="1200" dirty="0">
                    <a:effectLst/>
                    <a:latin typeface="CMR10"/>
                  </a:rPr>
                  <a:t>その結果得られた</a:t>
                </a:r>
                <a:r>
                  <a:rPr lang="en" altLang="ja-JP" sz="1000" dirty="0">
                    <a:effectLst/>
                    <a:latin typeface="CMMI10"/>
                  </a:rPr>
                  <a:t>c</a:t>
                </a:r>
                <a:r>
                  <a:rPr lang="en" altLang="ja-JP" sz="1000" dirty="0">
                    <a:effectLst/>
                    <a:latin typeface="CMR10"/>
                  </a:rPr>
                  <a:t>-</a:t>
                </a:r>
                <a:r>
                  <a:rPr lang="en" altLang="ja-JP" sz="1000" dirty="0">
                    <a:effectLst/>
                    <a:latin typeface="CMMI10"/>
                  </a:rPr>
                  <a:t>M </a:t>
                </a:r>
                <a:r>
                  <a:rPr lang="en" altLang="ja-JP" sz="1000" dirty="0">
                    <a:effectLst/>
                    <a:latin typeface="CMR10"/>
                  </a:rPr>
                  <a:t>relation </a:t>
                </a:r>
                <a:r>
                  <a:rPr lang="ja-JP" altLang="en-US" sz="1000" dirty="0">
                    <a:effectLst/>
                    <a:latin typeface="CMR10"/>
                  </a:rPr>
                  <a:t>がこちらです。</a:t>
                </a:r>
                <a:endParaRPr lang="en-US" altLang="ja-JP" sz="1000" dirty="0">
                  <a:effectLst/>
                  <a:latin typeface="CMR10"/>
                </a:endParaRPr>
              </a:p>
              <a:p>
                <a:pPr>
                  <a:buNone/>
                </a:pPr>
                <a:r>
                  <a:rPr lang="ja-JP" altLang="en-US" sz="1000" dirty="0">
                    <a:effectLst/>
                    <a:latin typeface="CMR10"/>
                  </a:rPr>
                  <a:t>右の図は、得られた</a:t>
                </a:r>
                <a:r>
                  <a:rPr lang="en" altLang="ja-JP" sz="1000" dirty="0">
                    <a:effectLst/>
                    <a:latin typeface="CMMI10"/>
                  </a:rPr>
                  <a:t>c</a:t>
                </a:r>
                <a:r>
                  <a:rPr lang="en" altLang="ja-JP" sz="1000" dirty="0">
                    <a:effectLst/>
                    <a:latin typeface="CMR10"/>
                  </a:rPr>
                  <a:t>-</a:t>
                </a:r>
                <a:r>
                  <a:rPr lang="en" altLang="ja-JP" sz="1000" dirty="0">
                    <a:effectLst/>
                    <a:latin typeface="CMMI10"/>
                  </a:rPr>
                  <a:t>M </a:t>
                </a:r>
                <a:r>
                  <a:rPr lang="en" altLang="ja-JP" sz="1000" dirty="0">
                    <a:effectLst/>
                    <a:latin typeface="CMR10"/>
                  </a:rPr>
                  <a:t>relation </a:t>
                </a:r>
                <a:r>
                  <a:rPr lang="ja-JP" altLang="en-US" sz="1000" dirty="0">
                    <a:effectLst/>
                    <a:latin typeface="CMR10"/>
                  </a:rPr>
                  <a:t>とスケーリング則の関係を表しています。横軸は</a:t>
                </a:r>
                <a:r>
                  <a:rPr lang="en-US" altLang="ja-JP" sz="1000" dirty="0">
                    <a:effectLst/>
                    <a:latin typeface="CMR10"/>
                  </a:rPr>
                  <a:t>Vmax</a:t>
                </a:r>
                <a:r>
                  <a:rPr lang="ja-JP" altLang="en-US" sz="1000" dirty="0" err="1">
                    <a:effectLst/>
                    <a:latin typeface="CMR10"/>
                  </a:rPr>
                  <a:t>、</a:t>
                </a:r>
                <a:r>
                  <a:rPr lang="ja-JP" altLang="en-US" sz="1000" dirty="0">
                    <a:effectLst/>
                    <a:latin typeface="CMR10"/>
                  </a:rPr>
                  <a:t>縦軸はハロー中心部の密度を表す</a:t>
                </a:r>
                <a14:m>
                  <m:oMath xmlns:m="http://schemas.openxmlformats.org/officeDocument/2006/math">
                    <m:r>
                      <m:rPr>
                        <m:sty m:val="p"/>
                      </m:rPr>
                      <a:rPr lang="en-US" altLang="ja-JP" sz="1000" i="1" smtClean="0">
                        <a:latin typeface="Cambria Math" panose="02040503050406030204" pitchFamily="18" charset="0"/>
                      </a:rPr>
                      <m:t>c</m:t>
                    </m:r>
                    <m:r>
                      <m:rPr>
                        <m:sty m:val="p"/>
                      </m:rPr>
                      <a:rPr kumimoji="1" lang="en-US" altLang="ja-JP" sz="1000" b="0" i="0" smtClean="0">
                        <a:latin typeface="Cambria Math" panose="02040503050406030204" pitchFamily="18" charset="0"/>
                      </a:rPr>
                      <m:t>haracteric</m:t>
                    </m:r>
                    <m:r>
                      <a:rPr kumimoji="1" lang="en-US" altLang="ja-JP" sz="1000" b="0" i="0" smtClean="0">
                        <a:latin typeface="Cambria Math" panose="02040503050406030204" pitchFamily="18" charset="0"/>
                      </a:rPr>
                      <m:t> </m:t>
                    </m:r>
                    <m:r>
                      <m:rPr>
                        <m:sty m:val="p"/>
                      </m:rPr>
                      <a:rPr kumimoji="1" lang="en-US" altLang="ja-JP" sz="1000" b="0" i="0" smtClean="0">
                        <a:latin typeface="Cambria Math" panose="02040503050406030204" pitchFamily="18" charset="0"/>
                      </a:rPr>
                      <m:t>surface</m:t>
                    </m:r>
                    <m:r>
                      <a:rPr kumimoji="1" lang="en-US" altLang="ja-JP" sz="1000" b="0" i="0" smtClean="0">
                        <a:latin typeface="Cambria Math" panose="02040503050406030204" pitchFamily="18" charset="0"/>
                      </a:rPr>
                      <m:t> </m:t>
                    </m:r>
                    <m:r>
                      <m:rPr>
                        <m:sty m:val="p"/>
                      </m:rPr>
                      <a:rPr kumimoji="1" lang="en-US" altLang="ja-JP" sz="1000" b="0" i="0" smtClean="0">
                        <a:latin typeface="Cambria Math" panose="02040503050406030204" pitchFamily="18" charset="0"/>
                      </a:rPr>
                      <m:t>dencity</m:t>
                    </m:r>
                    <m:r>
                      <a:rPr kumimoji="1" lang="en-US" altLang="ja-JP" sz="1000" b="0" i="0" smtClean="0">
                        <a:latin typeface="Cambria Math" panose="02040503050406030204" pitchFamily="18" charset="0"/>
                      </a:rPr>
                      <m:t> </m:t>
                    </m:r>
                  </m:oMath>
                </a14:m>
                <a:r>
                  <a:rPr lang="ja-JP" altLang="en-US" dirty="0"/>
                  <a:t>です。</a:t>
                </a:r>
                <a:endParaRPr lang="en-US" altLang="ja-JP" dirty="0"/>
              </a:p>
              <a:p>
                <a:pPr>
                  <a:buNone/>
                </a:pPr>
                <a:r>
                  <a:rPr lang="ja-JP" altLang="en-US" dirty="0"/>
                  <a:t>この図から、スケーリング則の起源が</a:t>
                </a:r>
                <a:r>
                  <a:rPr lang="en" altLang="ja-JP" sz="1000" dirty="0">
                    <a:effectLst/>
                    <a:latin typeface="CMMI10"/>
                  </a:rPr>
                  <a:t>c</a:t>
                </a:r>
                <a:r>
                  <a:rPr lang="en" altLang="ja-JP" sz="1000" dirty="0">
                    <a:effectLst/>
                    <a:latin typeface="CMR10"/>
                  </a:rPr>
                  <a:t>-</a:t>
                </a:r>
                <a:r>
                  <a:rPr lang="en" altLang="ja-JP" sz="1000" dirty="0">
                    <a:effectLst/>
                    <a:latin typeface="CMMI10"/>
                  </a:rPr>
                  <a:t>M </a:t>
                </a:r>
                <a:r>
                  <a:rPr lang="en" altLang="ja-JP" sz="1000" dirty="0">
                    <a:effectLst/>
                    <a:latin typeface="CMR10"/>
                  </a:rPr>
                  <a:t>relation </a:t>
                </a:r>
                <a:r>
                  <a:rPr lang="ja-JP" altLang="en-US" sz="1000" dirty="0">
                    <a:effectLst/>
                    <a:latin typeface="CMR10"/>
                  </a:rPr>
                  <a:t>である可能性が示唆されました。</a:t>
                </a:r>
                <a:endParaRPr lang="en-US" altLang="ja-JP" sz="1000" dirty="0">
                  <a:effectLst/>
                  <a:latin typeface="CMR1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・のちのち</a:t>
                </a:r>
                <a14:m>
                  <m:oMath xmlns:m="http://schemas.openxmlformats.org/officeDocument/2006/math">
                    <m:r>
                      <a:rPr lang="ja-JP" altLang="en-US" sz="1200" i="1" smtClean="0">
                        <a:latin typeface="Cambria Math" panose="02040503050406030204" pitchFamily="18" charset="0"/>
                      </a:rPr>
                      <m:t>　</m:t>
                    </m:r>
                    <m:sSub>
                      <m:sSubPr>
                        <m:ctrlPr>
                          <a:rPr lang="en-US" altLang="ja-JP" sz="1200" i="1" smtClean="0">
                            <a:latin typeface="Cambria Math" panose="02040503050406030204" pitchFamily="18" charset="0"/>
                          </a:rPr>
                        </m:ctrlPr>
                      </m:sSubPr>
                      <m:e>
                        <m:r>
                          <a:rPr lang="en-US" altLang="ja-JP" sz="1200" b="0" i="1" smtClean="0">
                            <a:latin typeface="Cambria Math" panose="02040503050406030204" pitchFamily="18" charset="0"/>
                          </a:rPr>
                          <m:t>𝑟</m:t>
                        </m:r>
                      </m:e>
                      <m:sub>
                        <m:r>
                          <a:rPr lang="en-US" altLang="ja-JP" sz="1200" b="0" i="1" smtClean="0">
                            <a:latin typeface="Cambria Math" panose="02040503050406030204" pitchFamily="18" charset="0"/>
                          </a:rPr>
                          <m:t>𝐵</m:t>
                        </m:r>
                      </m:sub>
                    </m:sSub>
                    <m:r>
                      <a:rPr lang="en-US" altLang="ja-JP" sz="1200" b="0" i="1" smtClean="0">
                        <a:latin typeface="Cambria Math" panose="02040503050406030204" pitchFamily="18" charset="0"/>
                      </a:rPr>
                      <m:t> </m:t>
                    </m:r>
                  </m:oMath>
                </a14:m>
                <a:r>
                  <a:rPr kumimoji="1" lang="ja-JP" altLang="en-US" dirty="0"/>
                  <a:t>、</a:t>
                </a:r>
                <a14:m>
                  <m:oMath xmlns:m="http://schemas.openxmlformats.org/officeDocument/2006/math">
                    <m:sSub>
                      <m:sSubPr>
                        <m:ctrlPr>
                          <a:rPr lang="en-US" altLang="ja-JP" sz="1200" i="1" smtClean="0">
                            <a:latin typeface="Cambria Math" panose="02040503050406030204" pitchFamily="18" charset="0"/>
                          </a:rPr>
                        </m:ctrlPr>
                      </m:sSubPr>
                      <m:e>
                        <m:r>
                          <a:rPr lang="en-US" altLang="ja-JP" sz="1200" b="0" i="1" smtClean="0">
                            <a:latin typeface="Cambria Math" panose="02040503050406030204" pitchFamily="18" charset="0"/>
                          </a:rPr>
                          <m:t>𝑟</m:t>
                        </m:r>
                      </m:e>
                      <m:sub>
                        <m:r>
                          <a:rPr lang="en-US" altLang="ja-JP" sz="1200" b="0" i="1" smtClean="0">
                            <a:latin typeface="Cambria Math" panose="02040503050406030204" pitchFamily="18" charset="0"/>
                          </a:rPr>
                          <m:t>𝑁</m:t>
                        </m:r>
                      </m:sub>
                    </m:sSub>
                    <m:r>
                      <a:rPr lang="en-US" altLang="ja-JP" sz="1200" b="0" i="1" smtClean="0">
                        <a:latin typeface="Cambria Math" panose="02040503050406030204" pitchFamily="18" charset="0"/>
                      </a:rPr>
                      <m:t> </m:t>
                    </m:r>
                  </m:oMath>
                </a14:m>
                <a:r>
                  <a:rPr kumimoji="1" lang="ja-JP" altLang="en-US" dirty="0"/>
                  <a:t>は出てくるのでちゃんと説明する</a:t>
                </a:r>
              </a:p>
              <a:p>
                <a:pPr marL="0" indent="0">
                  <a:buNone/>
                </a:pPr>
                <a:r>
                  <a:rPr lang="ja-JP" altLang="en-US" sz="1200" dirty="0"/>
                  <a:t>・どちらもハローの外側では質量密度分布が</a:t>
                </a:r>
                <a14:m>
                  <m:oMath xmlns:m="http://schemas.openxmlformats.org/officeDocument/2006/math">
                    <m:r>
                      <a:rPr lang="en-US" altLang="ja-JP" sz="1200" b="0" i="0" smtClean="0">
                        <a:latin typeface="Cambria Math" panose="02040503050406030204" pitchFamily="18" charset="0"/>
                        <a:ea typeface="Cambria Math" panose="02040503050406030204" pitchFamily="18" charset="0"/>
                      </a:rPr>
                      <m:t> </m:t>
                    </m:r>
                    <m:r>
                      <a:rPr lang="en-US" altLang="ja-JP" sz="1200" b="0" i="1" smtClean="0">
                        <a:latin typeface="Cambria Math" panose="02040503050406030204" pitchFamily="18" charset="0"/>
                        <a:ea typeface="Cambria Math" panose="02040503050406030204" pitchFamily="18" charset="0"/>
                      </a:rPr>
                      <m:t>∝</m:t>
                    </m:r>
                    <m:sSup>
                      <m:sSupPr>
                        <m:ctrlPr>
                          <a:rPr lang="en-US" altLang="ja-JP" sz="1200" b="0" i="1" smtClean="0">
                            <a:latin typeface="Cambria Math" panose="02040503050406030204" pitchFamily="18" charset="0"/>
                          </a:rPr>
                        </m:ctrlPr>
                      </m:sSupPr>
                      <m:e>
                        <m:r>
                          <a:rPr lang="en-US" altLang="ja-JP" sz="1200" b="0" i="1" smtClean="0">
                            <a:latin typeface="Cambria Math" panose="02040503050406030204" pitchFamily="18" charset="0"/>
                          </a:rPr>
                          <m:t>𝑟</m:t>
                        </m:r>
                      </m:e>
                      <m:sup>
                        <m:r>
                          <a:rPr lang="en-US" altLang="ja-JP" sz="1200" b="0" i="1" smtClean="0">
                            <a:latin typeface="Cambria Math" panose="02040503050406030204" pitchFamily="18" charset="0"/>
                          </a:rPr>
                          <m:t>−3</m:t>
                        </m:r>
                      </m:sup>
                    </m:sSup>
                    <m:r>
                      <a:rPr lang="en-US" altLang="ja-JP" sz="1200" b="0" i="1" smtClean="0">
                        <a:latin typeface="Cambria Math" panose="02040503050406030204" pitchFamily="18" charset="0"/>
                      </a:rPr>
                      <m:t> </m:t>
                    </m:r>
                  </m:oMath>
                </a14:m>
                <a:r>
                  <a:rPr lang="ja-JP" altLang="en-US" sz="1200" dirty="0"/>
                  <a:t>になる</a:t>
                </a:r>
                <a:endParaRPr lang="en-US" altLang="ja-JP" sz="1200" dirty="0"/>
              </a:p>
              <a:p>
                <a:pPr marL="0" indent="0">
                  <a:buNone/>
                </a:pPr>
                <a:endParaRPr lang="en-US" altLang="ja-JP" sz="1200" dirty="0"/>
              </a:p>
              <a:p>
                <a:pPr marL="0" indent="0">
                  <a:buNone/>
                </a:pPr>
                <a:endParaRPr lang="en-US" altLang="ja-JP" sz="1200" dirty="0"/>
              </a:p>
              <a:p>
                <a:pPr marL="0" indent="0">
                  <a:buNone/>
                </a:pPr>
                <a:endParaRPr lang="en-US" altLang="ja-JP" sz="1200" dirty="0"/>
              </a:p>
              <a:p>
                <a:pPr marL="0" indent="0">
                  <a:buNone/>
                </a:pPr>
                <a:r>
                  <a:rPr lang="ja-JP" altLang="en-US" sz="1200" dirty="0"/>
                  <a:t>・ビックバン宇宙論に基づき、宇宙の構造は宇宙初期の密度揺らぎ</a:t>
                </a:r>
                <a14:m>
                  <m:oMath xmlns:m="http://schemas.openxmlformats.org/officeDocument/2006/math">
                    <m:r>
                      <a:rPr lang="en-US" altLang="ja-JP" sz="1200" b="0" i="0" smtClean="0">
                        <a:latin typeface="Cambria Math" panose="02040503050406030204" pitchFamily="18" charset="0"/>
                      </a:rPr>
                      <m:t> </m:t>
                    </m:r>
                    <m:r>
                      <m:rPr>
                        <m:sty m:val="p"/>
                      </m:rPr>
                      <a:rPr lang="en-US" altLang="ja-JP" sz="1200" i="1">
                        <a:latin typeface="Cambria Math" panose="02040503050406030204" pitchFamily="18" charset="0"/>
                      </a:rPr>
                      <m:t>δ</m:t>
                    </m:r>
                    <m:r>
                      <a:rPr lang="en-US" altLang="ja-JP" sz="1200" b="0" i="1" smtClean="0">
                        <a:latin typeface="Cambria Math" panose="02040503050406030204" pitchFamily="18" charset="0"/>
                      </a:rPr>
                      <m:t>=(</m:t>
                    </m:r>
                    <m:r>
                      <a:rPr lang="ja-JP" altLang="en-US" sz="1200" b="0" i="1" smtClean="0">
                        <a:latin typeface="Cambria Math" panose="02040503050406030204" pitchFamily="18" charset="0"/>
                      </a:rPr>
                      <m:t>𝜚</m:t>
                    </m:r>
                    <m:r>
                      <a:rPr lang="en-US" altLang="ja-JP" sz="1200" b="0" i="1" smtClean="0">
                        <a:latin typeface="Cambria Math" panose="02040503050406030204" pitchFamily="18" charset="0"/>
                      </a:rPr>
                      <m:t>−</m:t>
                    </m:r>
                    <m:acc>
                      <m:accPr>
                        <m:chr m:val="̅"/>
                        <m:ctrlPr>
                          <a:rPr lang="en-US" altLang="ja-JP" sz="1200" b="0" i="1" smtClean="0">
                            <a:latin typeface="Cambria Math" panose="02040503050406030204" pitchFamily="18" charset="0"/>
                          </a:rPr>
                        </m:ctrlPr>
                      </m:accPr>
                      <m:e>
                        <m:r>
                          <a:rPr lang="ja-JP" altLang="en-US" sz="1200" b="0" i="1" smtClean="0">
                            <a:latin typeface="Cambria Math" panose="02040503050406030204" pitchFamily="18" charset="0"/>
                          </a:rPr>
                          <m:t>𝜚</m:t>
                        </m:r>
                      </m:e>
                    </m:acc>
                    <m:r>
                      <a:rPr lang="en-US" altLang="ja-JP" sz="1200" b="0" i="1" smtClean="0">
                        <a:latin typeface="Cambria Math" panose="02040503050406030204" pitchFamily="18" charset="0"/>
                      </a:rPr>
                      <m:t>)/</m:t>
                    </m:r>
                    <m:acc>
                      <m:accPr>
                        <m:chr m:val="̅"/>
                        <m:ctrlPr>
                          <a:rPr lang="en-US" altLang="ja-JP" sz="1200" b="0" i="1" smtClean="0">
                            <a:latin typeface="Cambria Math" panose="02040503050406030204" pitchFamily="18" charset="0"/>
                          </a:rPr>
                        </m:ctrlPr>
                      </m:accPr>
                      <m:e>
                        <m:r>
                          <a:rPr lang="ja-JP" altLang="en-US" sz="1200" b="0" i="1" smtClean="0">
                            <a:latin typeface="Cambria Math" panose="02040503050406030204" pitchFamily="18" charset="0"/>
                          </a:rPr>
                          <m:t>𝜚</m:t>
                        </m:r>
                      </m:e>
                    </m:acc>
                  </m:oMath>
                </a14:m>
                <a:r>
                  <a:rPr kumimoji="1" lang="ja-JP" altLang="en-US" sz="1200" dirty="0"/>
                  <a:t> が自己重力によって収縮し、成長することで形成されるとしている</a:t>
                </a:r>
                <a:endParaRPr kumimoji="1" lang="en-US" altLang="ja-JP" sz="1200" dirty="0"/>
              </a:p>
              <a:p>
                <a:pPr marL="0" indent="0">
                  <a:buNone/>
                </a:pPr>
                <a:r>
                  <a:rPr lang="ja-JP" altLang="en-US" sz="1200" dirty="0"/>
                  <a:t>・宇宙マイクロ背景放射の観測より、宇宙の晴れ上がり直後はバリオン物質はほぼ一様に分布しており</a:t>
                </a:r>
                <a:r>
                  <a:rPr lang="en-US" altLang="ja-JP" sz="1200" dirty="0"/>
                  <a:t>δ</a:t>
                </a:r>
                <a:r>
                  <a:rPr lang="ja-JP" altLang="en-US" sz="1200" dirty="0"/>
                  <a:t>は非常に僅か</a:t>
                </a:r>
                <a:endParaRPr lang="en-US" altLang="ja-JP" sz="1200" dirty="0"/>
              </a:p>
              <a:p>
                <a:pPr marL="0" indent="0">
                  <a:buNone/>
                </a:pPr>
                <a:r>
                  <a:rPr lang="ja-JP" altLang="en-US" sz="1200" dirty="0"/>
                  <a:t>　⇒これだけでは現在の宇宙の大規模構造は形成されない</a:t>
                </a:r>
                <a:endParaRPr lang="en-US" altLang="ja-JP" sz="1200" dirty="0"/>
              </a:p>
              <a:p>
                <a:pPr marL="0" indent="0">
                  <a:buNone/>
                </a:pPr>
                <a:r>
                  <a:rPr kumimoji="1" lang="ja-JP" altLang="en-US" sz="1200" dirty="0"/>
                  <a:t>　⇒</a:t>
                </a:r>
                <a:r>
                  <a:rPr lang="ja-JP" altLang="en-US" sz="1200" dirty="0"/>
                  <a:t>ダークマターの重力相互作用を考慮することで構造形成の説明を試みる</a:t>
                </a:r>
                <a:endParaRPr lang="en-US" altLang="ja-JP" sz="1200" dirty="0"/>
              </a:p>
              <a:p>
                <a:pPr marL="0" indent="0">
                  <a:buNone/>
                </a:pPr>
                <a:r>
                  <a:rPr kumimoji="1" lang="ja-JP" altLang="en-US" sz="1200" dirty="0"/>
                  <a:t>　⇒その理論模型として、速度分散が小さく無衝突減衰（ランダウ減衰、サイクロトロン減衰</a:t>
                </a:r>
                <a:r>
                  <a:rPr kumimoji="1" lang="en-US" altLang="ja-JP" sz="1200" dirty="0"/>
                  <a:t>)</a:t>
                </a:r>
                <a:r>
                  <a:rPr kumimoji="1" lang="ja-JP" altLang="en-US" sz="1200" dirty="0"/>
                  <a:t>を起こさない</a:t>
                </a:r>
                <a:r>
                  <a:rPr kumimoji="1" lang="en-US" altLang="ja-JP" sz="1200" dirty="0"/>
                  <a:t>CDM</a:t>
                </a:r>
                <a:r>
                  <a:rPr kumimoji="1" lang="ja-JP" altLang="en-US" sz="1200" dirty="0"/>
                  <a:t>が支持される。</a:t>
                </a:r>
                <a:r>
                  <a:rPr kumimoji="1" lang="el-GR" altLang="ja-JP" sz="1200" dirty="0"/>
                  <a:t>Ρ</a:t>
                </a:r>
                <a:r>
                  <a:rPr kumimoji="1" lang="ja-JP" altLang="en-US" sz="1200" dirty="0"/>
                  <a:t>の</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・観測的に古い銀河が発見されていること、銀河団等の多きな構造は比較的新しく形成されていることも根拠に</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p:txBody>
          </p:sp>
        </mc:Choice>
        <mc:Fallback xmlns="">
          <p:sp>
            <p:nvSpPr>
              <p:cNvPr id="3" name="ノート プレースホルダー 2">
                <a:extLst>
                  <a:ext uri="{FF2B5EF4-FFF2-40B4-BE49-F238E27FC236}">
                    <a16:creationId xmlns:a16="http://schemas.microsoft.com/office/drawing/2014/main" id="{902AC605-8AA5-3B89-C0DC-467DB72C5F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・のちのち</a:t>
                </a:r>
                <a:r>
                  <a:rPr lang="ja-JP" altLang="en-US" sz="1200" i="0">
                    <a:latin typeface="Cambria Math" panose="02040503050406030204" pitchFamily="18" charset="0"/>
                  </a:rPr>
                  <a:t>　</a:t>
                </a:r>
                <a:r>
                  <a:rPr lang="en-US" altLang="ja-JP" sz="1200" b="0" i="0">
                    <a:latin typeface="Cambria Math" panose="02040503050406030204" pitchFamily="18" charset="0"/>
                  </a:rPr>
                  <a:t>𝑟_𝐵  </a:t>
                </a:r>
                <a:r>
                  <a:rPr kumimoji="1" lang="ja-JP" altLang="en-US" dirty="0"/>
                  <a:t>、</a:t>
                </a:r>
                <a:r>
                  <a:rPr lang="en-US" altLang="ja-JP" sz="1200" b="0" i="0">
                    <a:latin typeface="Cambria Math" panose="02040503050406030204" pitchFamily="18" charset="0"/>
                  </a:rPr>
                  <a:t>𝑟_𝑁  </a:t>
                </a:r>
                <a:r>
                  <a:rPr kumimoji="1" lang="ja-JP" altLang="en-US" dirty="0"/>
                  <a:t>は出てくるのでちゃんと説明する</a:t>
                </a:r>
              </a:p>
              <a:p>
                <a:pPr marL="0" indent="0">
                  <a:buNone/>
                </a:pPr>
                <a:r>
                  <a:rPr lang="ja-JP" altLang="en-US" sz="1200" dirty="0"/>
                  <a:t>・どちらもハローの外側では質量密度分布が</a:t>
                </a:r>
                <a:r>
                  <a:rPr lang="en-US" altLang="ja-JP" sz="1200" b="0" i="0">
                    <a:latin typeface="Cambria Math" panose="02040503050406030204" pitchFamily="18" charset="0"/>
                    <a:ea typeface="Cambria Math" panose="02040503050406030204" pitchFamily="18" charset="0"/>
                  </a:rPr>
                  <a:t> ∝</a:t>
                </a:r>
                <a:r>
                  <a:rPr lang="en-US" altLang="ja-JP" sz="1200" b="0" i="0">
                    <a:latin typeface="Cambria Math" panose="02040503050406030204" pitchFamily="18" charset="0"/>
                  </a:rPr>
                  <a:t>𝑟^(−3)  </a:t>
                </a:r>
                <a:r>
                  <a:rPr lang="ja-JP" altLang="en-US" sz="1200" dirty="0"/>
                  <a:t>になる</a:t>
                </a:r>
                <a:endParaRPr lang="en-US" altLang="ja-JP" sz="1200" dirty="0"/>
              </a:p>
              <a:p>
                <a:pPr marL="0" indent="0">
                  <a:buNone/>
                </a:pPr>
                <a:endParaRPr lang="en-US" altLang="ja-JP" sz="1200" dirty="0"/>
              </a:p>
              <a:p>
                <a:pPr marL="0" indent="0">
                  <a:buNone/>
                </a:pPr>
                <a:endParaRPr lang="en-US" altLang="ja-JP" sz="1200" dirty="0"/>
              </a:p>
              <a:p>
                <a:pPr marL="0" indent="0">
                  <a:buNone/>
                </a:pPr>
                <a:endParaRPr lang="en-US" altLang="ja-JP" sz="1200" dirty="0"/>
              </a:p>
              <a:p>
                <a:pPr marL="0" indent="0">
                  <a:buNone/>
                </a:pPr>
                <a:r>
                  <a:rPr lang="ja-JP" altLang="en-US" sz="1200" dirty="0"/>
                  <a:t>・ビックバン宇宙論に基づき、宇宙の構造は宇宙初期の密度揺らぎ</a:t>
                </a:r>
                <a:r>
                  <a:rPr lang="en-US" altLang="ja-JP" sz="1200" b="0" i="0">
                    <a:latin typeface="Cambria Math" panose="02040503050406030204" pitchFamily="18" charset="0"/>
                  </a:rPr>
                  <a:t> </a:t>
                </a:r>
                <a:r>
                  <a:rPr lang="en-US" altLang="ja-JP" sz="1200" i="0">
                    <a:latin typeface="Cambria Math" panose="02040503050406030204" pitchFamily="18" charset="0"/>
                  </a:rPr>
                  <a:t>δ</a:t>
                </a:r>
                <a:r>
                  <a:rPr lang="en-US" altLang="ja-JP" sz="1200" b="0" i="0">
                    <a:latin typeface="Cambria Math" panose="02040503050406030204" pitchFamily="18" charset="0"/>
                  </a:rPr>
                  <a:t>=(</a:t>
                </a:r>
                <a:r>
                  <a:rPr lang="ja-JP" altLang="en-US" sz="1200" b="0" i="0">
                    <a:latin typeface="Cambria Math" panose="02040503050406030204" pitchFamily="18" charset="0"/>
                  </a:rPr>
                  <a:t>𝜚</a:t>
                </a:r>
                <a:r>
                  <a:rPr lang="en-US" altLang="ja-JP" sz="1200" b="0" i="0">
                    <a:latin typeface="Cambria Math" panose="02040503050406030204" pitchFamily="18" charset="0"/>
                  </a:rPr>
                  <a:t>−</a:t>
                </a:r>
                <a:r>
                  <a:rPr lang="ja-JP" altLang="en-US" sz="1200" b="0" i="0">
                    <a:latin typeface="Cambria Math" panose="02040503050406030204" pitchFamily="18" charset="0"/>
                  </a:rPr>
                  <a:t>𝜚</a:t>
                </a:r>
                <a:r>
                  <a:rPr lang="en-US" altLang="ja-JP" sz="1200" b="0" i="0">
                    <a:latin typeface="Cambria Math" panose="02040503050406030204" pitchFamily="18" charset="0"/>
                  </a:rPr>
                  <a:t> ̅)/</a:t>
                </a:r>
                <a:r>
                  <a:rPr lang="ja-JP" altLang="en-US" sz="1200" b="0" i="0">
                    <a:latin typeface="Cambria Math" panose="02040503050406030204" pitchFamily="18" charset="0"/>
                  </a:rPr>
                  <a:t>𝜚</a:t>
                </a:r>
                <a:r>
                  <a:rPr lang="en-US" altLang="ja-JP" sz="1200" b="0" i="0">
                    <a:latin typeface="Cambria Math" panose="02040503050406030204" pitchFamily="18" charset="0"/>
                  </a:rPr>
                  <a:t> ̅</a:t>
                </a:r>
                <a:r>
                  <a:rPr kumimoji="1" lang="ja-JP" altLang="en-US" sz="1200" dirty="0"/>
                  <a:t> が自己重力によって収縮し、成長することで形成されるとしている</a:t>
                </a:r>
                <a:endParaRPr kumimoji="1" lang="en-US" altLang="ja-JP" sz="1200" dirty="0"/>
              </a:p>
              <a:p>
                <a:pPr marL="0" indent="0">
                  <a:buNone/>
                </a:pPr>
                <a:r>
                  <a:rPr lang="ja-JP" altLang="en-US" sz="1200" dirty="0"/>
                  <a:t>・宇宙マイクロ背景放射の観測より、宇宙の晴れ上がり直後はバリオン物質はほぼ一様に分布しており</a:t>
                </a:r>
                <a:r>
                  <a:rPr lang="en-US" altLang="ja-JP" sz="1200" dirty="0"/>
                  <a:t>δ</a:t>
                </a:r>
                <a:r>
                  <a:rPr lang="ja-JP" altLang="en-US" sz="1200" dirty="0"/>
                  <a:t>は非常に僅か</a:t>
                </a:r>
                <a:endParaRPr lang="en-US" altLang="ja-JP" sz="1200" dirty="0"/>
              </a:p>
              <a:p>
                <a:pPr marL="0" indent="0">
                  <a:buNone/>
                </a:pPr>
                <a:r>
                  <a:rPr lang="ja-JP" altLang="en-US" sz="1200" dirty="0"/>
                  <a:t>　⇒これだけでは現在の宇宙の大規模構造は形成されない</a:t>
                </a:r>
                <a:endParaRPr lang="en-US" altLang="ja-JP" sz="1200" dirty="0"/>
              </a:p>
              <a:p>
                <a:pPr marL="0" indent="0">
                  <a:buNone/>
                </a:pPr>
                <a:r>
                  <a:rPr kumimoji="1" lang="ja-JP" altLang="en-US" sz="1200" dirty="0"/>
                  <a:t>　⇒</a:t>
                </a:r>
                <a:r>
                  <a:rPr lang="ja-JP" altLang="en-US" sz="1200" dirty="0"/>
                  <a:t>ダークマターの重力相互作用を考慮することで構造形成の説明を試みる</a:t>
                </a:r>
                <a:endParaRPr lang="en-US" altLang="ja-JP" sz="1200" dirty="0"/>
              </a:p>
              <a:p>
                <a:pPr marL="0" indent="0">
                  <a:buNone/>
                </a:pPr>
                <a:r>
                  <a:rPr kumimoji="1" lang="ja-JP" altLang="en-US" sz="1200" dirty="0"/>
                  <a:t>　⇒その理論模型として、速度分散が小さく無衝突減衰（ランダウ減衰、サイクロトロン減衰</a:t>
                </a:r>
                <a:r>
                  <a:rPr kumimoji="1" lang="en-US" altLang="ja-JP" sz="1200" dirty="0"/>
                  <a:t>)</a:t>
                </a:r>
                <a:r>
                  <a:rPr kumimoji="1" lang="ja-JP" altLang="en-US" sz="1200" dirty="0"/>
                  <a:t>を起こさない</a:t>
                </a:r>
                <a:r>
                  <a:rPr kumimoji="1" lang="en-US" altLang="ja-JP" sz="1200" dirty="0"/>
                  <a:t>CDM</a:t>
                </a:r>
                <a:r>
                  <a:rPr kumimoji="1" lang="ja-JP" altLang="en-US" sz="1200" dirty="0"/>
                  <a:t>が支持される。</a:t>
                </a:r>
                <a:r>
                  <a:rPr kumimoji="1" lang="el-GR" altLang="ja-JP" sz="1200" dirty="0"/>
                  <a:t>Ρ</a:t>
                </a:r>
                <a:r>
                  <a:rPr kumimoji="1" lang="ja-JP" altLang="en-US" sz="1200" dirty="0"/>
                  <a:t>の</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・観測的に古い銀河が発見されていること、銀河団等の多きな構造は比較的新しく形成されていることも根拠に</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銀河のガスの回転を</a:t>
                </a:r>
                <a:r>
                  <a:rPr lang="en-US" altLang="ja-JP" sz="1200" i="0">
                    <a:latin typeface="Cambria Math" panose="02040503050406030204" pitchFamily="18" charset="0"/>
                  </a:rPr>
                  <a:t>HI</a:t>
                </a:r>
                <a:r>
                  <a:rPr lang="ja-JP" altLang="en-US" sz="1200" dirty="0"/>
                  <a:t>の吸収線の赤方偏移を用いて測定し、球対称平均した結果を</a:t>
                </a:r>
                <a:r>
                  <a:rPr lang="en-US" altLang="ja-JP" sz="1200" b="0" i="0">
                    <a:latin typeface="Cambria Math" panose="02040503050406030204" pitchFamily="18" charset="0"/>
                  </a:rPr>
                  <a:t>p</a:t>
                </a:r>
                <a:r>
                  <a:rPr lang="en-US" altLang="ja-JP" sz="1200" i="0">
                    <a:latin typeface="Cambria Math" panose="02040503050406030204" pitchFamily="18" charset="0"/>
                  </a:rPr>
                  <a:t>‐ISO</a:t>
                </a:r>
                <a:r>
                  <a:rPr lang="ja-JP" altLang="en-US" sz="1200" dirty="0"/>
                  <a:t>で</a:t>
                </a:r>
                <a:r>
                  <a:rPr lang="en-US" altLang="ja-JP" sz="1200" dirty="0"/>
                  <a:t>ﬁtting </a:t>
                </a:r>
                <a:r>
                  <a:rPr lang="ja-JP" altLang="en-US" sz="1200" dirty="0"/>
                  <a:t>し、質量密度に直したもの↓（</a:t>
                </a:r>
                <a:r>
                  <a:rPr lang="en-US" altLang="ja-JP" sz="1200" b="0" i="0">
                    <a:latin typeface="Cambria Math" panose="02040503050406030204" pitchFamily="18" charset="0"/>
                  </a:rPr>
                  <a:t>Oh 𝑒𝑡 𝑎𝑙 , 2015</a:t>
                </a:r>
                <a:r>
                  <a:rPr lang="ja-JP" altLang="en-US" sz="1200" b="0" dirty="0"/>
                  <a:t>）</a:t>
                </a:r>
                <a:endParaRPr lang="en-US" altLang="ja-JP"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・ここに次のスライドの</a:t>
                </a:r>
                <a:r>
                  <a:rPr kumimoji="1" lang="en-US" altLang="ja-JP" sz="1200" dirty="0"/>
                  <a:t>SNII</a:t>
                </a:r>
                <a:r>
                  <a:rPr kumimoji="1" lang="ja-JP" altLang="en-US" sz="1200" dirty="0"/>
                  <a:t>フィードバックの話だけ差し込んで合体</a:t>
                </a:r>
                <a:endParaRPr kumimoji="1" lang="en-US" altLang="ja-JP" sz="1200" dirty="0"/>
              </a:p>
            </p:txBody>
          </p:sp>
        </mc:Fallback>
      </mc:AlternateContent>
      <p:sp>
        <p:nvSpPr>
          <p:cNvPr id="4" name="スライド番号プレースホルダー 3">
            <a:extLst>
              <a:ext uri="{FF2B5EF4-FFF2-40B4-BE49-F238E27FC236}">
                <a16:creationId xmlns:a16="http://schemas.microsoft.com/office/drawing/2014/main" id="{86826384-7303-C8AD-7FC3-D35E0064EA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37F1F3-9666-4CCC-88EB-F2685F57751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35799169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5FD17-8B5B-2795-EC3F-CF3406520A6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09D365D-44BF-A285-A362-84DD1D0FD1FC}"/>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a:extLst>
                  <a:ext uri="{FF2B5EF4-FFF2-40B4-BE49-F238E27FC236}">
                    <a16:creationId xmlns:a16="http://schemas.microsoft.com/office/drawing/2014/main" id="{B5117A6B-1B17-E99F-2864-59F9ABDFEDE6}"/>
                  </a:ext>
                </a:extLst>
              </p:cNvPr>
              <p:cNvSpPr>
                <a:spLocks noGrp="1"/>
              </p:cNvSpPr>
              <p:nvPr>
                <p:ph type="body" idx="1"/>
              </p:nvPr>
            </p:nvSpPr>
            <p:spPr/>
            <p:txBody>
              <a:bodyPr/>
              <a:lstStyle/>
              <a:p>
                <a:r>
                  <a:rPr kumimoji="1" lang="ja-JP" altLang="en-US" sz="1200" kern="1200">
                    <a:solidFill>
                      <a:schemeClr val="tx1"/>
                    </a:solidFill>
                    <a:effectLst/>
                    <a:latin typeface="+mn-lt"/>
                    <a:ea typeface="+mn-ea"/>
                    <a:cs typeface="+mn-cs"/>
                  </a:rPr>
                  <a:t>右の図の説明</a:t>
                </a:r>
                <a:endParaRPr kumimoji="1" lang="en-US" altLang="ja-JP" sz="1200" kern="1200" dirty="0">
                  <a:solidFill>
                    <a:schemeClr val="tx1"/>
                  </a:solidFill>
                  <a:effectLst/>
                  <a:latin typeface="+mn-lt"/>
                  <a:ea typeface="+mn-ea"/>
                  <a:cs typeface="+mn-cs"/>
                </a:endParaRPr>
              </a:p>
              <a:p>
                <a:r>
                  <a:rPr kumimoji="1" lang="ja-JP" altLang="en-US" sz="1200" kern="1200">
                    <a:solidFill>
                      <a:schemeClr val="tx1"/>
                    </a:solidFill>
                    <a:effectLst/>
                    <a:latin typeface="+mn-lt"/>
                    <a:ea typeface="+mn-ea"/>
                    <a:cs typeface="+mn-cs"/>
                  </a:rPr>
                  <a:t>２つの仮定</a:t>
                </a:r>
                <a:r>
                  <a:rPr kumimoji="1" lang="en-US" altLang="ja-JP" sz="1200" kern="1200" dirty="0">
                    <a:solidFill>
                      <a:schemeClr val="tx1"/>
                    </a:solidFill>
                    <a:effectLst/>
                    <a:latin typeface="+mn-lt"/>
                    <a:ea typeface="+mn-ea"/>
                    <a:cs typeface="+mn-cs"/>
                  </a:rPr>
                  <a:t>kaneda2024</a:t>
                </a:r>
                <a:r>
                  <a:rPr kumimoji="1" lang="ja-JP" altLang="en-US" sz="1200" kern="1200">
                    <a:solidFill>
                      <a:schemeClr val="tx1"/>
                    </a:solidFill>
                    <a:effectLst/>
                    <a:latin typeface="+mn-lt"/>
                    <a:ea typeface="+mn-ea"/>
                    <a:cs typeface="+mn-cs"/>
                  </a:rPr>
                  <a:t>を</a:t>
                </a:r>
                <a:r>
                  <a:rPr kumimoji="1" lang="en-US" altLang="ja-JP" sz="1200" kern="1200" dirty="0">
                    <a:solidFill>
                      <a:schemeClr val="tx1"/>
                    </a:solidFill>
                    <a:effectLst/>
                    <a:latin typeface="+mn-lt"/>
                    <a:ea typeface="+mn-ea"/>
                    <a:cs typeface="+mn-cs"/>
                  </a:rPr>
                  <a:t>c-M</a:t>
                </a:r>
                <a:r>
                  <a:rPr kumimoji="1" lang="ja-JP" altLang="en-US" sz="1200" kern="1200">
                    <a:solidFill>
                      <a:schemeClr val="tx1"/>
                    </a:solidFill>
                    <a:effectLst/>
                    <a:latin typeface="+mn-lt"/>
                    <a:ea typeface="+mn-ea"/>
                    <a:cs typeface="+mn-cs"/>
                  </a:rPr>
                  <a:t>に適応したものが点線とか</a:t>
                </a:r>
                <a:endParaRPr kumimoji="1" lang="en-US" altLang="ja-JP" sz="1200" kern="1200" dirty="0">
                  <a:solidFill>
                    <a:schemeClr val="tx1"/>
                  </a:solidFill>
                  <a:effectLst/>
                  <a:latin typeface="+mn-lt"/>
                  <a:ea typeface="+mn-ea"/>
                  <a:cs typeface="+mn-cs"/>
                </a:endParaRPr>
              </a:p>
              <a:p>
                <a:r>
                  <a:rPr kumimoji="1" lang="ja-JP" altLang="en-US" sz="1200" kern="1200">
                    <a:solidFill>
                      <a:schemeClr val="tx1"/>
                    </a:solidFill>
                    <a:effectLst/>
                    <a:latin typeface="+mn-lt"/>
                    <a:ea typeface="+mn-ea"/>
                    <a:cs typeface="+mn-cs"/>
                  </a:rPr>
                  <a:t>スライド</a:t>
                </a:r>
                <a:r>
                  <a:rPr kumimoji="1" lang="en-US" altLang="ja-JP" sz="1200" kern="1200" dirty="0">
                    <a:solidFill>
                      <a:schemeClr val="tx1"/>
                    </a:solidFill>
                    <a:effectLst/>
                    <a:latin typeface="+mn-lt"/>
                    <a:ea typeface="+mn-ea"/>
                    <a:cs typeface="+mn-cs"/>
                  </a:rPr>
                  <a:t>No</a:t>
                </a:r>
                <a:r>
                  <a:rPr kumimoji="1" lang="ja-JP" altLang="en-US" sz="1200" kern="1200">
                    <a:solidFill>
                      <a:schemeClr val="tx1"/>
                    </a:solidFill>
                    <a:effectLst/>
                    <a:latin typeface="+mn-lt"/>
                    <a:ea typeface="+mn-ea"/>
                    <a:cs typeface="+mn-cs"/>
                  </a:rPr>
                  <a:t>も</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Kaneda et al. (2024) also studied the cusp-core problem.</a:t>
                </a:r>
                <a:br>
                  <a:rPr kumimoji="1" lang="en-US" altLang="ja-JP" sz="1200" kern="1200" dirty="0">
                    <a:solidFill>
                      <a:schemeClr val="tx1"/>
                    </a:solidFill>
                    <a:effectLst/>
                    <a:latin typeface="+mn-lt"/>
                    <a:ea typeface="+mn-ea"/>
                    <a:cs typeface="+mn-cs"/>
                  </a:rPr>
                </a:br>
                <a:r>
                  <a:rPr kumimoji="1" lang="en-US" altLang="ja-JP" sz="1200" kern="1200" dirty="0">
                    <a:solidFill>
                      <a:schemeClr val="tx1"/>
                    </a:solidFill>
                    <a:effectLst/>
                    <a:latin typeface="+mn-lt"/>
                    <a:ea typeface="+mn-ea"/>
                    <a:cs typeface="+mn-cs"/>
                  </a:rPr>
                  <a:t>This refers to the mismatch between simulations and observations.</a:t>
                </a:r>
                <a:br>
                  <a:rPr kumimoji="1" lang="en-US" altLang="ja-JP" sz="1200" kern="1200" dirty="0">
                    <a:solidFill>
                      <a:schemeClr val="tx1"/>
                    </a:solidFill>
                    <a:effectLst/>
                    <a:latin typeface="+mn-lt"/>
                    <a:ea typeface="+mn-ea"/>
                    <a:cs typeface="+mn-cs"/>
                  </a:rPr>
                </a:br>
                <a:r>
                  <a:rPr kumimoji="1" lang="en-US" altLang="ja-JP" sz="1200" kern="1200" dirty="0">
                    <a:solidFill>
                      <a:schemeClr val="tx1"/>
                    </a:solidFill>
                    <a:effectLst/>
                    <a:latin typeface="+mn-lt"/>
                    <a:ea typeface="+mn-ea"/>
                    <a:cs typeface="+mn-cs"/>
                  </a:rPr>
                  <a:t>Cold dark matter simulations predict steep central density profiles, but many galaxies, especially dwarfs, show flatter, cored profiles.</a:t>
                </a:r>
              </a:p>
              <a:p>
                <a:br>
                  <a:rPr kumimoji="1" lang="en-US" altLang="ja-JP" sz="1200" kern="1200" dirty="0">
                    <a:solidFill>
                      <a:schemeClr val="tx1"/>
                    </a:solidFill>
                    <a:effectLst/>
                    <a:latin typeface="+mn-lt"/>
                    <a:ea typeface="+mn-ea"/>
                    <a:cs typeface="+mn-cs"/>
                  </a:rPr>
                </a:br>
                <a:r>
                  <a:rPr kumimoji="1" lang="en-US" altLang="ja-JP" sz="1200" kern="1200" dirty="0">
                    <a:solidFill>
                      <a:schemeClr val="tx1"/>
                    </a:solidFill>
                    <a:effectLst/>
                    <a:latin typeface="+mn-lt"/>
                    <a:ea typeface="+mn-ea"/>
                    <a:cs typeface="+mn-cs"/>
                  </a:rPr>
                  <a:t>The NFW profile is a typical example of a cusp, while the Burkert profile represents a core.</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One possible explanation is to use alternative models, such as self-interacting dark matter. </a:t>
                </a:r>
              </a:p>
              <a:p>
                <a:r>
                  <a:rPr kumimoji="1" lang="en-US" altLang="ja-JP" sz="1200" kern="1200" dirty="0">
                    <a:solidFill>
                      <a:schemeClr val="tx1"/>
                    </a:solidFill>
                    <a:effectLst/>
                    <a:latin typeface="+mn-lt"/>
                    <a:ea typeface="+mn-ea"/>
                    <a:cs typeface="+mn-cs"/>
                  </a:rPr>
                  <a:t>But even within the CDM model, cores can form through large scale gas outflows driven by supernova feedback.</a:t>
                </a:r>
              </a:p>
              <a:p>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Kaneda et al. used a simple model to describe this transformation and compared the results with observations. </a:t>
                </a:r>
              </a:p>
              <a:p>
                <a:r>
                  <a:rPr kumimoji="1" lang="en-US" altLang="ja-JP" sz="1200" kern="1200" dirty="0">
                    <a:solidFill>
                      <a:schemeClr val="tx1"/>
                    </a:solidFill>
                    <a:effectLst/>
                    <a:latin typeface="+mn-lt"/>
                    <a:ea typeface="+mn-ea"/>
                    <a:cs typeface="+mn-cs"/>
                  </a:rPr>
                  <a:t>This panel shows the characteristic surface density as a function of the virial mass of dark matter halos.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 clear change appears around ten to the eleven solar masses.</a:t>
                </a:r>
              </a:p>
              <a:p>
                <a:br>
                  <a:rPr kumimoji="1" lang="en-US" altLang="ja-JP" sz="1200" kern="1200" dirty="0">
                    <a:solidFill>
                      <a:schemeClr val="tx1"/>
                    </a:solidFill>
                    <a:effectLst/>
                    <a:latin typeface="+mn-lt"/>
                    <a:ea typeface="+mn-ea"/>
                    <a:cs typeface="+mn-cs"/>
                  </a:rPr>
                </a:br>
                <a:r>
                  <a:rPr kumimoji="1" lang="en-US" altLang="ja-JP" sz="1200" kern="1200" dirty="0">
                    <a:solidFill>
                      <a:schemeClr val="tx1"/>
                    </a:solidFill>
                    <a:effectLst/>
                    <a:latin typeface="+mn-lt"/>
                    <a:ea typeface="+mn-ea"/>
                    <a:cs typeface="+mn-cs"/>
                  </a:rPr>
                  <a:t>Massive halos tend to be </a:t>
                </a:r>
                <a:r>
                  <a:rPr kumimoji="1" lang="en-US" altLang="ja-JP" sz="1200" kern="1200" dirty="0" err="1">
                    <a:solidFill>
                      <a:schemeClr val="tx1"/>
                    </a:solidFill>
                    <a:effectLst/>
                    <a:latin typeface="+mn-lt"/>
                    <a:ea typeface="+mn-ea"/>
                    <a:cs typeface="+mn-cs"/>
                  </a:rPr>
                  <a:t>cuspy</a:t>
                </a:r>
                <a:r>
                  <a:rPr kumimoji="1" lang="en-US" altLang="ja-JP" sz="1200" kern="1200" dirty="0">
                    <a:solidFill>
                      <a:schemeClr val="tx1"/>
                    </a:solidFill>
                    <a:effectLst/>
                    <a:latin typeface="+mn-lt"/>
                    <a:ea typeface="+mn-ea"/>
                    <a:cs typeface="+mn-cs"/>
                  </a:rPr>
                  <a:t>, while lower mass halos appear cored.</a:t>
                </a:r>
                <a:br>
                  <a:rPr kumimoji="1" lang="en-US" altLang="ja-JP" sz="1200" kern="1200" dirty="0">
                    <a:solidFill>
                      <a:schemeClr val="tx1"/>
                    </a:solidFill>
                    <a:effectLst/>
                    <a:latin typeface="+mn-lt"/>
                    <a:ea typeface="+mn-ea"/>
                    <a:cs typeface="+mn-cs"/>
                  </a:rPr>
                </a:br>
                <a:r>
                  <a:rPr kumimoji="1" lang="en-US" altLang="ja-JP" sz="1200" kern="1200" dirty="0">
                    <a:solidFill>
                      <a:schemeClr val="tx1"/>
                    </a:solidFill>
                    <a:effectLst/>
                    <a:latin typeface="+mn-lt"/>
                    <a:ea typeface="+mn-ea"/>
                    <a:cs typeface="+mn-cs"/>
                  </a:rPr>
                  <a:t>We refer to this mass as the characteristic transition mass.</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We also define a length scale using </a:t>
                </a:r>
                <a:r>
                  <a:rPr kumimoji="1" lang="en-US" altLang="ja-JP" sz="1200" kern="1200" dirty="0" err="1">
                    <a:solidFill>
                      <a:schemeClr val="tx1"/>
                    </a:solidFill>
                    <a:effectLst/>
                    <a:latin typeface="+mn-lt"/>
                    <a:ea typeface="+mn-ea"/>
                    <a:cs typeface="+mn-cs"/>
                  </a:rPr>
                  <a:t>Rmax</a:t>
                </a:r>
                <a:r>
                  <a:rPr kumimoji="1" lang="en-US" altLang="ja-JP" sz="1200" kern="1200" dirty="0">
                    <a:solidFill>
                      <a:schemeClr val="tx1"/>
                    </a:solidFill>
                    <a:effectLst/>
                    <a:latin typeface="+mn-lt"/>
                    <a:ea typeface="+mn-ea"/>
                    <a:cs typeface="+mn-cs"/>
                  </a:rPr>
                  <a:t>, the radius where the circular velocity reaches its maximum.</a:t>
                </a:r>
                <a:br>
                  <a:rPr kumimoji="1" lang="en-US" altLang="ja-JP" sz="1200" kern="1200" dirty="0">
                    <a:solidFill>
                      <a:schemeClr val="tx1"/>
                    </a:solidFill>
                    <a:effectLst/>
                    <a:latin typeface="+mn-lt"/>
                    <a:ea typeface="+mn-ea"/>
                    <a:cs typeface="+mn-cs"/>
                  </a:rPr>
                </a:br>
                <a:r>
                  <a:rPr kumimoji="1" lang="en-US" altLang="ja-JP" sz="1200" kern="1200" dirty="0">
                    <a:solidFill>
                      <a:schemeClr val="tx1"/>
                    </a:solidFill>
                    <a:effectLst/>
                    <a:latin typeface="+mn-lt"/>
                    <a:ea typeface="+mn-ea"/>
                    <a:cs typeface="+mn-cs"/>
                  </a:rPr>
                  <a:t>In this case, the transition occurs around twenty kiloparsecs.</a:t>
                </a:r>
                <a:br>
                  <a:rPr kumimoji="1" lang="en-US" altLang="ja-JP" sz="1200" kern="1200" dirty="0">
                    <a:solidFill>
                      <a:schemeClr val="tx1"/>
                    </a:solidFill>
                    <a:effectLst/>
                    <a:latin typeface="+mn-lt"/>
                    <a:ea typeface="+mn-ea"/>
                    <a:cs typeface="+mn-cs"/>
                  </a:rPr>
                </a:br>
                <a:r>
                  <a:rPr kumimoji="1" lang="en-US" altLang="ja-JP" sz="1200" kern="1200" dirty="0">
                    <a:solidFill>
                      <a:schemeClr val="tx1"/>
                    </a:solidFill>
                    <a:effectLst/>
                    <a:latin typeface="+mn-lt"/>
                    <a:ea typeface="+mn-ea"/>
                    <a:cs typeface="+mn-cs"/>
                  </a:rPr>
                  <a:t>We call this the characteristic transition scale.</a:t>
                </a:r>
                <a:endParaRPr kumimoji="1" lang="ja-JP" altLang="ja-JP" sz="1200" kern="1200" dirty="0">
                  <a:solidFill>
                    <a:schemeClr val="tx1"/>
                  </a:solidFill>
                  <a:effectLst/>
                  <a:latin typeface="+mn-lt"/>
                  <a:ea typeface="+mn-ea"/>
                  <a:cs typeface="+mn-cs"/>
                </a:endParaRPr>
              </a:p>
              <a:p>
                <a:pPr algn="l">
                  <a:buNone/>
                </a:pPr>
                <a:r>
                  <a:rPr lang="en" altLang="ja-JP" b="0" i="0" u="none" strike="noStrike" dirty="0">
                    <a:solidFill>
                      <a:srgbClr val="000000"/>
                    </a:solidFill>
                    <a:effectLst/>
                  </a:rPr>
                  <a:t>---</a:t>
                </a:r>
              </a:p>
              <a:p>
                <a:pPr algn="l">
                  <a:buNone/>
                </a:pPr>
                <a:endParaRPr lang="en" altLang="ja-JP" b="0" i="0" u="none" strike="noStrike" dirty="0">
                  <a:solidFill>
                    <a:srgbClr val="000000"/>
                  </a:solidFill>
                  <a:effectLst/>
                </a:endParaRPr>
              </a:p>
              <a:p>
                <a:pPr algn="l">
                  <a:buNone/>
                </a:pPr>
                <a:endParaRPr lang="en" altLang="ja-JP" b="0" i="0" u="none" strike="noStrike" dirty="0">
                  <a:solidFill>
                    <a:srgbClr val="000000"/>
                  </a:solidFill>
                  <a:effectLst/>
                </a:endParaRPr>
              </a:p>
              <a:p>
                <a:pPr algn="l">
                  <a:buNone/>
                </a:pPr>
                <a:r>
                  <a:rPr lang="en" altLang="ja-JP" b="0" i="0" u="none" strike="noStrike" dirty="0">
                    <a:solidFill>
                      <a:srgbClr val="000000"/>
                    </a:solidFill>
                    <a:effectLst/>
                  </a:rPr>
                  <a:t>In addition, Kaneda et al. (2024) also addressed the </a:t>
                </a:r>
                <a:r>
                  <a:rPr lang="en" altLang="ja-JP" b="1" i="0" u="none" strike="noStrike" dirty="0">
                    <a:solidFill>
                      <a:srgbClr val="000000"/>
                    </a:solidFill>
                    <a:effectLst/>
                  </a:rPr>
                  <a:t>cusp–core problem</a:t>
                </a:r>
                <a:r>
                  <a:rPr lang="en" altLang="ja-JP" b="0" i="0" u="none" strike="noStrike" dirty="0">
                    <a:solidFill>
                      <a:srgbClr val="000000"/>
                    </a:solidFill>
                    <a:effectLst/>
                  </a:rPr>
                  <a:t>.</a:t>
                </a:r>
              </a:p>
              <a:p>
                <a:pPr algn="l">
                  <a:buNone/>
                </a:pPr>
                <a:r>
                  <a:rPr lang="en" altLang="ja-JP" b="0" i="0" u="none" strike="noStrike" dirty="0">
                    <a:solidFill>
                      <a:srgbClr val="000000"/>
                    </a:solidFill>
                    <a:effectLst/>
                  </a:rPr>
                  <a:t>This issue arises from the discrepancy between simulations based on cold dark matter (CDM), which predict a steep, </a:t>
                </a:r>
                <a:r>
                  <a:rPr lang="en" altLang="ja-JP" b="0" i="0" u="none" strike="noStrike" dirty="0" err="1">
                    <a:solidFill>
                      <a:srgbClr val="000000"/>
                    </a:solidFill>
                    <a:effectLst/>
                  </a:rPr>
                  <a:t>cuspy</a:t>
                </a:r>
                <a:r>
                  <a:rPr lang="en" altLang="ja-JP" b="0" i="0" u="none" strike="noStrike" dirty="0">
                    <a:solidFill>
                      <a:srgbClr val="000000"/>
                    </a:solidFill>
                    <a:effectLst/>
                  </a:rPr>
                  <a:t> density profile in the central regions of dark matter halos, and observations of many galaxies—particularly dwarf galaxies—that show a shallower, cored profile instead.</a:t>
                </a:r>
              </a:p>
              <a:p>
                <a:pPr algn="l">
                  <a:buNone/>
                </a:pPr>
                <a:r>
                  <a:rPr lang="en" altLang="ja-JP" b="0" i="0" u="none" strike="noStrike" dirty="0">
                    <a:solidFill>
                      <a:srgbClr val="000000"/>
                    </a:solidFill>
                    <a:effectLst/>
                  </a:rPr>
                  <a:t>A typical example of a </a:t>
                </a:r>
                <a:r>
                  <a:rPr lang="en" altLang="ja-JP" b="0" i="0" u="none" strike="noStrike" dirty="0" err="1">
                    <a:solidFill>
                      <a:srgbClr val="000000"/>
                    </a:solidFill>
                    <a:effectLst/>
                  </a:rPr>
                  <a:t>cuspy</a:t>
                </a:r>
                <a:r>
                  <a:rPr lang="en" altLang="ja-JP" b="0" i="0" u="none" strike="noStrike" dirty="0">
                    <a:solidFill>
                      <a:srgbClr val="000000"/>
                    </a:solidFill>
                    <a:effectLst/>
                  </a:rPr>
                  <a:t> profile is the </a:t>
                </a:r>
                <a:r>
                  <a:rPr lang="en" altLang="ja-JP" b="1" i="0" u="none" strike="noStrike" dirty="0">
                    <a:solidFill>
                      <a:srgbClr val="000000"/>
                    </a:solidFill>
                    <a:effectLst/>
                  </a:rPr>
                  <a:t>NFW profile</a:t>
                </a:r>
                <a:r>
                  <a:rPr lang="en" altLang="ja-JP" b="0" i="0" u="none" strike="noStrike" dirty="0">
                    <a:solidFill>
                      <a:srgbClr val="000000"/>
                    </a:solidFill>
                    <a:effectLst/>
                  </a:rPr>
                  <a:t>, while a representative cored profile is the </a:t>
                </a:r>
                <a:r>
                  <a:rPr lang="en" altLang="ja-JP" b="1" i="0" u="none" strike="noStrike" dirty="0">
                    <a:solidFill>
                      <a:srgbClr val="000000"/>
                    </a:solidFill>
                    <a:effectLst/>
                  </a:rPr>
                  <a:t>Burkert profile</a:t>
                </a:r>
                <a:r>
                  <a:rPr lang="en" altLang="ja-JP" b="0" i="0" u="none" strike="noStrike" dirty="0">
                    <a:solidFill>
                      <a:srgbClr val="000000"/>
                    </a:solidFill>
                    <a:effectLst/>
                  </a:rPr>
                  <a:t>.</a:t>
                </a:r>
              </a:p>
              <a:p>
                <a:pPr algn="l">
                  <a:buNone/>
                </a:pPr>
                <a:r>
                  <a:rPr lang="en" altLang="ja-JP" b="0" i="0" u="none" strike="noStrike" dirty="0">
                    <a:solidFill>
                      <a:srgbClr val="000000"/>
                    </a:solidFill>
                    <a:effectLst/>
                  </a:rPr>
                  <a:t>One possible solution is to consider alternative dark matter models, such as </a:t>
                </a:r>
                <a:r>
                  <a:rPr lang="en" altLang="ja-JP" b="1" i="0" u="none" strike="noStrike" dirty="0">
                    <a:solidFill>
                      <a:srgbClr val="000000"/>
                    </a:solidFill>
                    <a:effectLst/>
                  </a:rPr>
                  <a:t>self-interacting dark matter</a:t>
                </a:r>
                <a:r>
                  <a:rPr lang="en" altLang="ja-JP" b="0" i="0" u="none" strike="noStrike" dirty="0">
                    <a:solidFill>
                      <a:srgbClr val="000000"/>
                    </a:solidFill>
                    <a:effectLst/>
                  </a:rPr>
                  <a:t>. However, another explanation within the CDM framework is that halos originally formed with a </a:t>
                </a:r>
                <a:r>
                  <a:rPr lang="en" altLang="ja-JP" b="0" i="0" u="none" strike="noStrike" dirty="0" err="1">
                    <a:solidFill>
                      <a:srgbClr val="000000"/>
                    </a:solidFill>
                    <a:effectLst/>
                  </a:rPr>
                  <a:t>cuspy</a:t>
                </a:r>
                <a:r>
                  <a:rPr lang="en" altLang="ja-JP" b="0" i="0" u="none" strike="noStrike" dirty="0">
                    <a:solidFill>
                      <a:srgbClr val="000000"/>
                    </a:solidFill>
                    <a:effectLst/>
                  </a:rPr>
                  <a:t> structure and subsequently transformed into cored profiles due to astrophysical processes—most notably, </a:t>
                </a:r>
                <a:r>
                  <a:rPr lang="en" altLang="ja-JP" b="1" i="0" u="none" strike="noStrike" dirty="0">
                    <a:solidFill>
                      <a:srgbClr val="000000"/>
                    </a:solidFill>
                    <a:effectLst/>
                  </a:rPr>
                  <a:t>stellar feedback from Type II supernovae</a:t>
                </a:r>
                <a:r>
                  <a:rPr lang="en" altLang="ja-JP" b="0" i="0" u="none" strike="noStrike" dirty="0">
                    <a:solidFill>
                      <a:srgbClr val="000000"/>
                    </a:solidFill>
                    <a:effectLst/>
                  </a:rPr>
                  <a:t>.</a:t>
                </a:r>
              </a:p>
              <a:p>
                <a:pPr algn="l">
                  <a:buNone/>
                </a:pPr>
                <a:r>
                  <a:rPr lang="en" altLang="ja-JP" b="0" i="0" u="none" strike="noStrike" dirty="0">
                    <a:solidFill>
                      <a:srgbClr val="000000"/>
                    </a:solidFill>
                    <a:effectLst/>
                  </a:rPr>
                  <a:t>In Kaneda et al. (2024), we adopted a simplified cusp–core transformation model and compared the predicted </a:t>
                </a:r>
                <a:r>
                  <a:rPr lang="en" altLang="ja-JP" b="1" i="0" u="none" strike="noStrike" dirty="0">
                    <a:solidFill>
                      <a:srgbClr val="000000"/>
                    </a:solidFill>
                    <a:effectLst/>
                  </a:rPr>
                  <a:t>c–M relation</a:t>
                </a:r>
                <a:r>
                  <a:rPr lang="en" altLang="ja-JP" b="0" i="0" u="none" strike="noStrike" dirty="0">
                    <a:solidFill>
                      <a:srgbClr val="000000"/>
                    </a:solidFill>
                    <a:effectLst/>
                  </a:rPr>
                  <a:t> with observational data.</a:t>
                </a:r>
              </a:p>
              <a:p>
                <a:pPr algn="l">
                  <a:buNone/>
                </a:pPr>
                <a:r>
                  <a:rPr lang="en" altLang="ja-JP" b="0" i="0" u="none" strike="noStrike" dirty="0">
                    <a:solidFill>
                      <a:srgbClr val="000000"/>
                    </a:solidFill>
                    <a:effectLst/>
                  </a:rPr>
                  <a:t>The figure shown here illustrates this comparison. The x-axis represents the virial mass, while the y-axis corresponds to the </a:t>
                </a:r>
                <a:r>
                  <a:rPr lang="en" altLang="ja-JP" b="1" i="0" u="none" strike="noStrike" dirty="0">
                    <a:solidFill>
                      <a:srgbClr val="000000"/>
                    </a:solidFill>
                    <a:effectLst/>
                  </a:rPr>
                  <a:t>characteristic surface density</a:t>
                </a:r>
                <a:r>
                  <a:rPr lang="en" altLang="ja-JP" b="0" i="0" u="none" strike="noStrike" dirty="0">
                    <a:solidFill>
                      <a:srgbClr val="000000"/>
                    </a:solidFill>
                    <a:effectLst/>
                  </a:rPr>
                  <a:t>, which probes the inner density structure of the halo.</a:t>
                </a:r>
              </a:p>
              <a:p>
                <a:pPr algn="l">
                  <a:buNone/>
                </a:pPr>
                <a:r>
                  <a:rPr lang="en" altLang="ja-JP" b="0" i="0" u="none" strike="noStrike" dirty="0">
                    <a:solidFill>
                      <a:srgbClr val="000000"/>
                    </a:solidFill>
                    <a:effectLst/>
                  </a:rPr>
                  <a:t>Notably, a deviation between the model and the observational data appears around a virial mass of 1011 M⊙1011 M⊙​.</a:t>
                </a:r>
              </a:p>
              <a:p>
                <a:pPr algn="l">
                  <a:buNone/>
                </a:pPr>
                <a:r>
                  <a:rPr lang="en" altLang="ja-JP" b="0" i="0" u="none" strike="noStrike" dirty="0">
                    <a:solidFill>
                      <a:srgbClr val="000000"/>
                    </a:solidFill>
                    <a:effectLst/>
                  </a:rPr>
                  <a:t>This result suggests that a cusp–core transformation may have taken place in this mass regime.</a:t>
                </a:r>
              </a:p>
              <a:p>
                <a:pPr algn="l"/>
                <a:r>
                  <a:rPr lang="en" altLang="ja-JP" b="0" i="0" u="none" strike="noStrike" dirty="0">
                    <a:solidFill>
                      <a:srgbClr val="000000"/>
                    </a:solidFill>
                    <a:effectLst/>
                  </a:rPr>
                  <a:t>Based on this observation, we define the </a:t>
                </a:r>
                <a:r>
                  <a:rPr lang="en" altLang="ja-JP" b="1" i="0" u="none" strike="noStrike" dirty="0">
                    <a:solidFill>
                      <a:srgbClr val="000000"/>
                    </a:solidFill>
                    <a:effectLst/>
                  </a:rPr>
                  <a:t>transition region</a:t>
                </a:r>
                <a:r>
                  <a:rPr lang="en" altLang="ja-JP" b="0" i="0" u="none" strike="noStrike" dirty="0">
                    <a:solidFill>
                      <a:srgbClr val="000000"/>
                    </a:solidFill>
                    <a:effectLst/>
                  </a:rPr>
                  <a:t> as shown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また、</a:t>
                </a:r>
                <a:r>
                  <a:rPr lang="en-US" altLang="ja-JP" sz="1200" dirty="0"/>
                  <a:t>Kaneda et al (2024)</a:t>
                </a:r>
                <a:r>
                  <a:rPr lang="ja-JP" altLang="en-US" sz="1200" dirty="0"/>
                  <a:t>では、カスプコア問題についても調査しました。</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カスプコア問題とは、</a:t>
                </a:r>
                <a:r>
                  <a:rPr lang="en-US" altLang="ja-JP" sz="1200" dirty="0"/>
                  <a:t>CDM</a:t>
                </a:r>
                <a:r>
                  <a:rPr lang="ja-JP" altLang="en-US" sz="1200" dirty="0"/>
                  <a:t>に基づくシミュレーションではダークマターハロー中心部の密度プロファイルはカスプ型が予想される一方で、コア型の銀河も多く観測されているという矛盾です。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カスプ型の代表的な</a:t>
                </a:r>
                <a:r>
                  <a:rPr lang="en-US" altLang="ja-JP" sz="1200" dirty="0"/>
                  <a:t>profile</a:t>
                </a:r>
                <a:r>
                  <a:rPr lang="ja-JP" altLang="en-US" sz="1200" dirty="0"/>
                  <a:t>として</a:t>
                </a:r>
                <a:r>
                  <a:rPr lang="en-US" altLang="ja-JP" sz="1200" dirty="0"/>
                  <a:t>NFW</a:t>
                </a:r>
                <a:r>
                  <a:rPr lang="ja-JP" altLang="en-US" sz="1200" dirty="0"/>
                  <a:t> </a:t>
                </a:r>
                <a:r>
                  <a:rPr lang="en-US" altLang="ja-JP" sz="1200" dirty="0"/>
                  <a:t>profile</a:t>
                </a:r>
                <a:r>
                  <a:rPr lang="ja-JP" altLang="en-US" sz="1200" dirty="0" err="1"/>
                  <a:t>、</a:t>
                </a:r>
                <a:r>
                  <a:rPr lang="ja-JP" altLang="en-US" sz="1200" dirty="0"/>
                  <a:t>コア型は</a:t>
                </a:r>
                <a:r>
                  <a:rPr lang="en-US" altLang="ja-JP" sz="1200" dirty="0"/>
                  <a:t>Burkert profile</a:t>
                </a:r>
                <a:r>
                  <a:rPr lang="ja-JP" altLang="en-US" sz="1200" dirty="0"/>
                  <a:t>があります。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この問題の解決策として、</a:t>
                </a:r>
                <a:r>
                  <a:rPr lang="en-US" altLang="ja-JP" sz="1200" dirty="0"/>
                  <a:t>self interactive DM</a:t>
                </a:r>
                <a:r>
                  <a:rPr lang="ja-JP" altLang="en-US" sz="1200" dirty="0"/>
                  <a:t>などの代替</a:t>
                </a:r>
                <a:r>
                  <a:rPr lang="en-US" altLang="ja-JP" sz="1200" dirty="0"/>
                  <a:t>DM</a:t>
                </a:r>
                <a:r>
                  <a:rPr lang="ja-JP" altLang="en-US" sz="1200" dirty="0"/>
                  <a:t>を考えると言うものもありますが、</a:t>
                </a:r>
                <a:r>
                  <a:rPr lang="en-US" altLang="ja-JP" sz="1200" dirty="0"/>
                  <a:t>CDM</a:t>
                </a:r>
                <a:r>
                  <a:rPr lang="ja-JP" altLang="en-US" sz="1200" dirty="0"/>
                  <a:t>に基づきカスプ型で生まれたハローが</a:t>
                </a:r>
                <a:r>
                  <a:rPr lang="en-US" altLang="ja-JP" sz="1200" dirty="0"/>
                  <a:t>II</a:t>
                </a:r>
                <a:r>
                  <a:rPr lang="ja-JP" altLang="en-US" sz="1200" dirty="0"/>
                  <a:t>型超新星爆発等の恒星フィードバックの影響で後天的にコアに遷移したという考え方もあります。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t>Kaneda et al (2024)</a:t>
                </a:r>
                <a:r>
                  <a:rPr lang="ja-JP" altLang="en-US" sz="1200" dirty="0"/>
                  <a:t>は後述するカスプコア遷移モデルを仮定し、</a:t>
                </a:r>
                <a:r>
                  <a:rPr lang="en" altLang="ja-JP" sz="1200" dirty="0">
                    <a:effectLst/>
                    <a:latin typeface="CMMI10"/>
                  </a:rPr>
                  <a:t>c</a:t>
                </a:r>
                <a:r>
                  <a:rPr lang="en" altLang="ja-JP" sz="1200" dirty="0">
                    <a:effectLst/>
                    <a:latin typeface="CMR10"/>
                  </a:rPr>
                  <a:t>-</a:t>
                </a:r>
                <a:r>
                  <a:rPr lang="en" altLang="ja-JP" sz="1200" dirty="0">
                    <a:effectLst/>
                    <a:latin typeface="CMMI10"/>
                  </a:rPr>
                  <a:t>M </a:t>
                </a:r>
                <a:r>
                  <a:rPr lang="en" altLang="ja-JP" sz="1200" dirty="0">
                    <a:effectLst/>
                    <a:latin typeface="CMR10"/>
                  </a:rPr>
                  <a:t>relation </a:t>
                </a:r>
                <a:r>
                  <a:rPr lang="ja-JP" altLang="en-US" sz="1200" dirty="0">
                    <a:effectLst/>
                    <a:latin typeface="CMR10"/>
                  </a:rPr>
                  <a:t>と観測データを比較しました。それがこの図です。</a:t>
                </a:r>
                <a:endParaRPr lang="en-US" altLang="ja-JP" sz="1200" dirty="0">
                  <a:effectLst/>
                  <a:latin typeface="CMR1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effectLst/>
                    <a:latin typeface="CMR10"/>
                  </a:rPr>
                  <a:t>横軸はビリアル質量ですが、縦軸は、ハローのさらに中心部の</a:t>
                </a:r>
                <a14:m>
                  <m:oMath xmlns:m="http://schemas.openxmlformats.org/officeDocument/2006/math">
                    <m:r>
                      <m:rPr>
                        <m:sty m:val="p"/>
                      </m:rPr>
                      <a:rPr lang="en-US" altLang="ja-JP" sz="1200" i="1" smtClean="0">
                        <a:latin typeface="Cambria Math" panose="02040503050406030204" pitchFamily="18" charset="0"/>
                      </a:rPr>
                      <m:t>c</m:t>
                    </m:r>
                    <m:r>
                      <m:rPr>
                        <m:sty m:val="p"/>
                      </m:rPr>
                      <a:rPr kumimoji="1" lang="en-US" altLang="ja-JP" sz="1200" b="0" i="0" smtClean="0">
                        <a:latin typeface="Cambria Math" panose="02040503050406030204" pitchFamily="18" charset="0"/>
                      </a:rPr>
                      <m:t>haracteric</m:t>
                    </m:r>
                    <m:r>
                      <a:rPr kumimoji="1" lang="en-US" altLang="ja-JP" sz="1200" b="0" i="0" smtClean="0">
                        <a:latin typeface="Cambria Math" panose="02040503050406030204" pitchFamily="18" charset="0"/>
                      </a:rPr>
                      <m:t> </m:t>
                    </m:r>
                    <m:r>
                      <m:rPr>
                        <m:sty m:val="p"/>
                      </m:rPr>
                      <a:rPr kumimoji="1" lang="en-US" altLang="ja-JP" sz="1200" b="0" i="0" smtClean="0">
                        <a:latin typeface="Cambria Math" panose="02040503050406030204" pitchFamily="18" charset="0"/>
                      </a:rPr>
                      <m:t>surface</m:t>
                    </m:r>
                    <m:r>
                      <a:rPr kumimoji="1" lang="en-US" altLang="ja-JP" sz="1200" b="0" i="0" smtClean="0">
                        <a:latin typeface="Cambria Math" panose="02040503050406030204" pitchFamily="18" charset="0"/>
                      </a:rPr>
                      <m:t> </m:t>
                    </m:r>
                    <m:r>
                      <m:rPr>
                        <m:sty m:val="p"/>
                      </m:rPr>
                      <a:rPr kumimoji="1" lang="en-US" altLang="ja-JP" sz="1200" b="0" i="0" smtClean="0">
                        <a:latin typeface="Cambria Math" panose="02040503050406030204" pitchFamily="18" charset="0"/>
                      </a:rPr>
                      <m:t>dencity</m:t>
                    </m:r>
                  </m:oMath>
                </a14:m>
                <a:r>
                  <a:rPr lang="ja-JP" altLang="en-US" sz="1200" dirty="0">
                    <a:effectLst/>
                    <a:latin typeface="CMR10"/>
                  </a:rPr>
                  <a:t>です。その結果、ビリアル質量が</a:t>
                </a:r>
                <a:r>
                  <a:rPr lang="en-US" altLang="ja-JP" sz="1200" dirty="0">
                    <a:effectLst/>
                    <a:latin typeface="CMR10"/>
                  </a:rPr>
                  <a:t>10</a:t>
                </a:r>
                <a:r>
                  <a:rPr lang="ja-JP" altLang="en-US" sz="1200" dirty="0">
                    <a:effectLst/>
                    <a:latin typeface="CMR10"/>
                  </a:rPr>
                  <a:t>の</a:t>
                </a:r>
                <a:r>
                  <a:rPr lang="en-US" altLang="ja-JP" sz="1200" dirty="0">
                    <a:effectLst/>
                    <a:latin typeface="CMR10"/>
                  </a:rPr>
                  <a:t>11</a:t>
                </a:r>
                <a:r>
                  <a:rPr lang="ja-JP" altLang="en-US" sz="1200" dirty="0">
                    <a:effectLst/>
                    <a:latin typeface="CMR10"/>
                  </a:rPr>
                  <a:t>乗太陽質量のあたりで観測データの分布に違いが見られました。</a:t>
                </a:r>
                <a:endParaRPr lang="en-US" altLang="ja-JP" sz="1200" dirty="0">
                  <a:effectLst/>
                  <a:latin typeface="CMR1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effectLst/>
                    <a:latin typeface="CMR10"/>
                  </a:rPr>
                  <a:t>このことから、過去にカスプコア遷移が起こったことが示唆されます。</a:t>
                </a:r>
                <a:endParaRPr lang="en-US" altLang="ja-JP" sz="1200" dirty="0">
                  <a:effectLst/>
                  <a:latin typeface="CMR1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effectLst/>
                    <a:latin typeface="CMR10"/>
                  </a:rPr>
                  <a:t>そこで、本研究では遷移範囲をこのように定義しました。</a:t>
                </a:r>
                <a:endParaRPr lang="en-US" altLang="ja-JP" sz="1200" dirty="0">
                  <a:effectLst/>
                  <a:latin typeface="CMR1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・のちのち</a:t>
                </a:r>
                <a14:m>
                  <m:oMath xmlns:m="http://schemas.openxmlformats.org/officeDocument/2006/math">
                    <m:r>
                      <a:rPr lang="ja-JP" altLang="en-US" sz="1200" i="1" smtClean="0">
                        <a:latin typeface="Cambria Math" panose="02040503050406030204" pitchFamily="18" charset="0"/>
                      </a:rPr>
                      <m:t>　</m:t>
                    </m:r>
                    <m:sSub>
                      <m:sSubPr>
                        <m:ctrlPr>
                          <a:rPr lang="en-US" altLang="ja-JP" sz="1200" i="1" smtClean="0">
                            <a:latin typeface="Cambria Math" panose="02040503050406030204" pitchFamily="18" charset="0"/>
                          </a:rPr>
                        </m:ctrlPr>
                      </m:sSubPr>
                      <m:e>
                        <m:r>
                          <a:rPr lang="en-US" altLang="ja-JP" sz="1200" b="0" i="1" smtClean="0">
                            <a:latin typeface="Cambria Math" panose="02040503050406030204" pitchFamily="18" charset="0"/>
                          </a:rPr>
                          <m:t>𝑟</m:t>
                        </m:r>
                      </m:e>
                      <m:sub>
                        <m:r>
                          <a:rPr lang="en-US" altLang="ja-JP" sz="1200" b="0" i="1" smtClean="0">
                            <a:latin typeface="Cambria Math" panose="02040503050406030204" pitchFamily="18" charset="0"/>
                          </a:rPr>
                          <m:t>𝐵</m:t>
                        </m:r>
                      </m:sub>
                    </m:sSub>
                    <m:r>
                      <a:rPr lang="en-US" altLang="ja-JP" sz="1200" b="0" i="1" smtClean="0">
                        <a:latin typeface="Cambria Math" panose="02040503050406030204" pitchFamily="18" charset="0"/>
                      </a:rPr>
                      <m:t> </m:t>
                    </m:r>
                  </m:oMath>
                </a14:m>
                <a:r>
                  <a:rPr kumimoji="1" lang="ja-JP" altLang="en-US" dirty="0"/>
                  <a:t>、</a:t>
                </a:r>
                <a14:m>
                  <m:oMath xmlns:m="http://schemas.openxmlformats.org/officeDocument/2006/math">
                    <m:sSub>
                      <m:sSubPr>
                        <m:ctrlPr>
                          <a:rPr lang="en-US" altLang="ja-JP" sz="1200" i="1" smtClean="0">
                            <a:latin typeface="Cambria Math" panose="02040503050406030204" pitchFamily="18" charset="0"/>
                          </a:rPr>
                        </m:ctrlPr>
                      </m:sSubPr>
                      <m:e>
                        <m:r>
                          <a:rPr lang="en-US" altLang="ja-JP" sz="1200" b="0" i="1" smtClean="0">
                            <a:latin typeface="Cambria Math" panose="02040503050406030204" pitchFamily="18" charset="0"/>
                          </a:rPr>
                          <m:t>𝑟</m:t>
                        </m:r>
                      </m:e>
                      <m:sub>
                        <m:r>
                          <a:rPr lang="en-US" altLang="ja-JP" sz="1200" b="0" i="1" smtClean="0">
                            <a:latin typeface="Cambria Math" panose="02040503050406030204" pitchFamily="18" charset="0"/>
                          </a:rPr>
                          <m:t>𝑁</m:t>
                        </m:r>
                      </m:sub>
                    </m:sSub>
                    <m:r>
                      <a:rPr lang="en-US" altLang="ja-JP" sz="1200" b="0" i="1" smtClean="0">
                        <a:latin typeface="Cambria Math" panose="02040503050406030204" pitchFamily="18" charset="0"/>
                      </a:rPr>
                      <m:t> </m:t>
                    </m:r>
                  </m:oMath>
                </a14:m>
                <a:r>
                  <a:rPr kumimoji="1" lang="ja-JP" altLang="en-US" dirty="0"/>
                  <a:t>は出てくるのでちゃんと説明する</a:t>
                </a:r>
              </a:p>
              <a:p>
                <a:pPr marL="0" indent="0">
                  <a:buNone/>
                </a:pPr>
                <a:r>
                  <a:rPr lang="ja-JP" altLang="en-US" sz="1200" dirty="0"/>
                  <a:t>・どちらもハローの外側では質量密度分布が</a:t>
                </a:r>
                <a14:m>
                  <m:oMath xmlns:m="http://schemas.openxmlformats.org/officeDocument/2006/math">
                    <m:r>
                      <a:rPr lang="en-US" altLang="ja-JP" sz="1200" b="0" i="0" smtClean="0">
                        <a:latin typeface="Cambria Math" panose="02040503050406030204" pitchFamily="18" charset="0"/>
                        <a:ea typeface="Cambria Math" panose="02040503050406030204" pitchFamily="18" charset="0"/>
                      </a:rPr>
                      <m:t> </m:t>
                    </m:r>
                    <m:r>
                      <a:rPr lang="en-US" altLang="ja-JP" sz="1200" b="0" i="1" smtClean="0">
                        <a:latin typeface="Cambria Math" panose="02040503050406030204" pitchFamily="18" charset="0"/>
                        <a:ea typeface="Cambria Math" panose="02040503050406030204" pitchFamily="18" charset="0"/>
                      </a:rPr>
                      <m:t>∝</m:t>
                    </m:r>
                    <m:sSup>
                      <m:sSupPr>
                        <m:ctrlPr>
                          <a:rPr lang="en-US" altLang="ja-JP" sz="1200" b="0" i="1" smtClean="0">
                            <a:latin typeface="Cambria Math" panose="02040503050406030204" pitchFamily="18" charset="0"/>
                          </a:rPr>
                        </m:ctrlPr>
                      </m:sSupPr>
                      <m:e>
                        <m:r>
                          <a:rPr lang="en-US" altLang="ja-JP" sz="1200" b="0" i="1" smtClean="0">
                            <a:latin typeface="Cambria Math" panose="02040503050406030204" pitchFamily="18" charset="0"/>
                          </a:rPr>
                          <m:t>𝑟</m:t>
                        </m:r>
                      </m:e>
                      <m:sup>
                        <m:r>
                          <a:rPr lang="en-US" altLang="ja-JP" sz="1200" b="0" i="1" smtClean="0">
                            <a:latin typeface="Cambria Math" panose="02040503050406030204" pitchFamily="18" charset="0"/>
                          </a:rPr>
                          <m:t>−3</m:t>
                        </m:r>
                      </m:sup>
                    </m:sSup>
                    <m:r>
                      <a:rPr lang="en-US" altLang="ja-JP" sz="1200" b="0" i="1" smtClean="0">
                        <a:latin typeface="Cambria Math" panose="02040503050406030204" pitchFamily="18" charset="0"/>
                      </a:rPr>
                      <m:t> </m:t>
                    </m:r>
                  </m:oMath>
                </a14:m>
                <a:r>
                  <a:rPr lang="ja-JP" altLang="en-US" sz="1200" dirty="0"/>
                  <a:t>になる</a:t>
                </a:r>
                <a:endParaRPr lang="en-US" altLang="ja-JP" sz="1200" dirty="0"/>
              </a:p>
              <a:p>
                <a:pPr marL="0" indent="0">
                  <a:buNone/>
                </a:pPr>
                <a:endParaRPr lang="en-US" altLang="ja-JP" sz="1200" dirty="0"/>
              </a:p>
              <a:p>
                <a:pPr marL="0" indent="0">
                  <a:buNone/>
                </a:pPr>
                <a:endParaRPr lang="en-US" altLang="ja-JP" sz="1200" dirty="0"/>
              </a:p>
              <a:p>
                <a:pPr marL="0" indent="0">
                  <a:buNone/>
                </a:pPr>
                <a:endParaRPr lang="en-US" altLang="ja-JP" sz="1200" dirty="0"/>
              </a:p>
              <a:p>
                <a:pPr marL="0" indent="0">
                  <a:buNone/>
                </a:pPr>
                <a:r>
                  <a:rPr lang="ja-JP" altLang="en-US" sz="1200" dirty="0"/>
                  <a:t>・ビックバン宇宙論に基づき、宇宙の構造は宇宙初期の密度揺らぎ</a:t>
                </a:r>
                <a14:m>
                  <m:oMath xmlns:m="http://schemas.openxmlformats.org/officeDocument/2006/math">
                    <m:r>
                      <a:rPr lang="en-US" altLang="ja-JP" sz="1200" b="0" i="0" smtClean="0">
                        <a:latin typeface="Cambria Math" panose="02040503050406030204" pitchFamily="18" charset="0"/>
                      </a:rPr>
                      <m:t> </m:t>
                    </m:r>
                    <m:r>
                      <m:rPr>
                        <m:sty m:val="p"/>
                      </m:rPr>
                      <a:rPr lang="en-US" altLang="ja-JP" sz="1200" i="1">
                        <a:latin typeface="Cambria Math" panose="02040503050406030204" pitchFamily="18" charset="0"/>
                      </a:rPr>
                      <m:t>δ</m:t>
                    </m:r>
                    <m:r>
                      <a:rPr lang="en-US" altLang="ja-JP" sz="1200" b="0" i="1" smtClean="0">
                        <a:latin typeface="Cambria Math" panose="02040503050406030204" pitchFamily="18" charset="0"/>
                      </a:rPr>
                      <m:t>=(</m:t>
                    </m:r>
                    <m:r>
                      <a:rPr lang="ja-JP" altLang="en-US" sz="1200" b="0" i="1" smtClean="0">
                        <a:latin typeface="Cambria Math" panose="02040503050406030204" pitchFamily="18" charset="0"/>
                      </a:rPr>
                      <m:t>𝜚</m:t>
                    </m:r>
                    <m:r>
                      <a:rPr lang="en-US" altLang="ja-JP" sz="1200" b="0" i="1" smtClean="0">
                        <a:latin typeface="Cambria Math" panose="02040503050406030204" pitchFamily="18" charset="0"/>
                      </a:rPr>
                      <m:t>−</m:t>
                    </m:r>
                    <m:acc>
                      <m:accPr>
                        <m:chr m:val="̅"/>
                        <m:ctrlPr>
                          <a:rPr lang="en-US" altLang="ja-JP" sz="1200" b="0" i="1" smtClean="0">
                            <a:latin typeface="Cambria Math" panose="02040503050406030204" pitchFamily="18" charset="0"/>
                          </a:rPr>
                        </m:ctrlPr>
                      </m:accPr>
                      <m:e>
                        <m:r>
                          <a:rPr lang="ja-JP" altLang="en-US" sz="1200" b="0" i="1" smtClean="0">
                            <a:latin typeface="Cambria Math" panose="02040503050406030204" pitchFamily="18" charset="0"/>
                          </a:rPr>
                          <m:t>𝜚</m:t>
                        </m:r>
                      </m:e>
                    </m:acc>
                    <m:r>
                      <a:rPr lang="en-US" altLang="ja-JP" sz="1200" b="0" i="1" smtClean="0">
                        <a:latin typeface="Cambria Math" panose="02040503050406030204" pitchFamily="18" charset="0"/>
                      </a:rPr>
                      <m:t>)/</m:t>
                    </m:r>
                    <m:acc>
                      <m:accPr>
                        <m:chr m:val="̅"/>
                        <m:ctrlPr>
                          <a:rPr lang="en-US" altLang="ja-JP" sz="1200" b="0" i="1" smtClean="0">
                            <a:latin typeface="Cambria Math" panose="02040503050406030204" pitchFamily="18" charset="0"/>
                          </a:rPr>
                        </m:ctrlPr>
                      </m:accPr>
                      <m:e>
                        <m:r>
                          <a:rPr lang="ja-JP" altLang="en-US" sz="1200" b="0" i="1" smtClean="0">
                            <a:latin typeface="Cambria Math" panose="02040503050406030204" pitchFamily="18" charset="0"/>
                          </a:rPr>
                          <m:t>𝜚</m:t>
                        </m:r>
                      </m:e>
                    </m:acc>
                  </m:oMath>
                </a14:m>
                <a:r>
                  <a:rPr kumimoji="1" lang="ja-JP" altLang="en-US" sz="1200" dirty="0"/>
                  <a:t> が自己重力によって収縮し、成長することで形成されるとしている</a:t>
                </a:r>
                <a:endParaRPr kumimoji="1" lang="en-US" altLang="ja-JP" sz="1200" dirty="0"/>
              </a:p>
              <a:p>
                <a:pPr marL="0" indent="0">
                  <a:buNone/>
                </a:pPr>
                <a:r>
                  <a:rPr lang="ja-JP" altLang="en-US" sz="1200" dirty="0"/>
                  <a:t>・宇宙マイクロ背景放射の観測より、宇宙の晴れ上がり直後はバリオン物質はほぼ一様に分布しており</a:t>
                </a:r>
                <a:r>
                  <a:rPr lang="en-US" altLang="ja-JP" sz="1200" dirty="0"/>
                  <a:t>δ</a:t>
                </a:r>
                <a:r>
                  <a:rPr lang="ja-JP" altLang="en-US" sz="1200" dirty="0"/>
                  <a:t>は非常に僅か</a:t>
                </a:r>
                <a:endParaRPr lang="en-US" altLang="ja-JP" sz="1200" dirty="0"/>
              </a:p>
              <a:p>
                <a:pPr marL="0" indent="0">
                  <a:buNone/>
                </a:pPr>
                <a:r>
                  <a:rPr lang="ja-JP" altLang="en-US" sz="1200" dirty="0"/>
                  <a:t>　⇒これだけでは現在の宇宙の大規模構造は形成されない</a:t>
                </a:r>
                <a:endParaRPr lang="en-US" altLang="ja-JP" sz="1200" dirty="0"/>
              </a:p>
              <a:p>
                <a:pPr marL="0" indent="0">
                  <a:buNone/>
                </a:pPr>
                <a:r>
                  <a:rPr kumimoji="1" lang="ja-JP" altLang="en-US" sz="1200" dirty="0"/>
                  <a:t>　⇒</a:t>
                </a:r>
                <a:r>
                  <a:rPr lang="ja-JP" altLang="en-US" sz="1200" dirty="0"/>
                  <a:t>ダークマターの重力相互作用を考慮することで構造形成の説明を試みる</a:t>
                </a:r>
                <a:endParaRPr lang="en-US" altLang="ja-JP" sz="1200" dirty="0"/>
              </a:p>
              <a:p>
                <a:pPr marL="0" indent="0">
                  <a:buNone/>
                </a:pPr>
                <a:r>
                  <a:rPr kumimoji="1" lang="ja-JP" altLang="en-US" sz="1200" dirty="0"/>
                  <a:t>　⇒その理論模型として、速度分散が小さく無衝突減衰（ランダウ減衰、サイクロトロン減衰</a:t>
                </a:r>
                <a:r>
                  <a:rPr kumimoji="1" lang="en-US" altLang="ja-JP" sz="1200" dirty="0"/>
                  <a:t>)</a:t>
                </a:r>
                <a:r>
                  <a:rPr kumimoji="1" lang="ja-JP" altLang="en-US" sz="1200" dirty="0"/>
                  <a:t>を起こさない</a:t>
                </a:r>
                <a:r>
                  <a:rPr kumimoji="1" lang="en-US" altLang="ja-JP" sz="1200" dirty="0"/>
                  <a:t>CDM</a:t>
                </a:r>
                <a:r>
                  <a:rPr kumimoji="1" lang="ja-JP" altLang="en-US" sz="1200" dirty="0"/>
                  <a:t>が支持される。</a:t>
                </a:r>
                <a:r>
                  <a:rPr kumimoji="1" lang="el-GR" altLang="ja-JP" sz="1200" dirty="0"/>
                  <a:t>Ρ</a:t>
                </a:r>
                <a:r>
                  <a:rPr kumimoji="1" lang="ja-JP" altLang="en-US" sz="1200" dirty="0"/>
                  <a:t>の</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・観測的に古い銀河が発見されていること、銀河団等の多きな構造は比較的新しく形成されていることも根拠に</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銀河のガスの回転を</a:t>
                </a:r>
                <a14:m>
                  <m:oMath xmlns:m="http://schemas.openxmlformats.org/officeDocument/2006/math">
                    <m:r>
                      <m:rPr>
                        <m:sty m:val="p"/>
                      </m:rPr>
                      <a:rPr lang="en-US" altLang="ja-JP" sz="1200" i="1">
                        <a:latin typeface="Cambria Math" panose="02040503050406030204" pitchFamily="18" charset="0"/>
                      </a:rPr>
                      <m:t>HI</m:t>
                    </m:r>
                  </m:oMath>
                </a14:m>
                <a:r>
                  <a:rPr lang="ja-JP" altLang="en-US" sz="1200" dirty="0"/>
                  <a:t>の吸収線の赤方偏移を用いて測定し、球対称平均した結果を</a:t>
                </a:r>
                <a14:m>
                  <m:oMath xmlns:m="http://schemas.openxmlformats.org/officeDocument/2006/math">
                    <m:r>
                      <m:rPr>
                        <m:sty m:val="p"/>
                      </m:rPr>
                      <a:rPr lang="en-US" altLang="ja-JP" sz="1200" b="0" i="0" smtClean="0">
                        <a:latin typeface="Cambria Math" panose="02040503050406030204" pitchFamily="18" charset="0"/>
                      </a:rPr>
                      <m:t>p</m:t>
                    </m:r>
                    <m:r>
                      <a:rPr lang="en-US" altLang="ja-JP" sz="1200" i="1">
                        <a:latin typeface="Cambria Math" panose="02040503050406030204" pitchFamily="18" charset="0"/>
                      </a:rPr>
                      <m:t>‐</m:t>
                    </m:r>
                    <m:r>
                      <m:rPr>
                        <m:sty m:val="p"/>
                      </m:rPr>
                      <a:rPr lang="en-US" altLang="ja-JP" sz="1200" i="1" smtClean="0">
                        <a:latin typeface="Cambria Math" panose="02040503050406030204" pitchFamily="18" charset="0"/>
                      </a:rPr>
                      <m:t>ISO</m:t>
                    </m:r>
                  </m:oMath>
                </a14:m>
                <a:r>
                  <a:rPr lang="ja-JP" altLang="en-US" sz="1200" dirty="0"/>
                  <a:t>で</a:t>
                </a:r>
                <a:r>
                  <a:rPr lang="en-US" altLang="ja-JP" sz="1200" dirty="0"/>
                  <a:t>ﬁtting </a:t>
                </a:r>
                <a:r>
                  <a:rPr lang="ja-JP" altLang="en-US" sz="1200" dirty="0"/>
                  <a:t>し、質量密度に直したもの↓（</a:t>
                </a:r>
                <a14:m>
                  <m:oMath xmlns:m="http://schemas.openxmlformats.org/officeDocument/2006/math">
                    <m:r>
                      <m:rPr>
                        <m:sty m:val="p"/>
                      </m:rPr>
                      <a:rPr lang="en-US" altLang="ja-JP" sz="1200" b="0" i="0" smtClean="0">
                        <a:latin typeface="Cambria Math" panose="02040503050406030204" pitchFamily="18" charset="0"/>
                      </a:rPr>
                      <m:t>Oh</m:t>
                    </m:r>
                    <m:r>
                      <a:rPr lang="en-US" altLang="ja-JP" sz="1200" b="0" i="1" smtClean="0">
                        <a:latin typeface="Cambria Math" panose="02040503050406030204" pitchFamily="18" charset="0"/>
                      </a:rPr>
                      <m:t> </m:t>
                    </m:r>
                    <m:r>
                      <a:rPr lang="en-US" altLang="ja-JP" sz="1200" b="0" i="1" smtClean="0">
                        <a:latin typeface="Cambria Math" panose="02040503050406030204" pitchFamily="18" charset="0"/>
                      </a:rPr>
                      <m:t>𝑒𝑡</m:t>
                    </m:r>
                    <m:r>
                      <a:rPr lang="en-US" altLang="ja-JP" sz="1200" b="0" i="1" smtClean="0">
                        <a:latin typeface="Cambria Math" panose="02040503050406030204" pitchFamily="18" charset="0"/>
                      </a:rPr>
                      <m:t> </m:t>
                    </m:r>
                    <m:r>
                      <a:rPr lang="en-US" altLang="ja-JP" sz="1200" b="0" i="1" smtClean="0">
                        <a:latin typeface="Cambria Math" panose="02040503050406030204" pitchFamily="18" charset="0"/>
                      </a:rPr>
                      <m:t>𝑎𝑙</m:t>
                    </m:r>
                    <m:r>
                      <a:rPr lang="en-US" altLang="ja-JP" sz="1200" b="0" i="1" smtClean="0">
                        <a:latin typeface="Cambria Math" panose="02040503050406030204" pitchFamily="18" charset="0"/>
                      </a:rPr>
                      <m:t> </m:t>
                    </m:r>
                    <m:r>
                      <a:rPr lang="en-US" altLang="ja-JP" sz="1200" b="0" i="0" smtClean="0">
                        <a:latin typeface="Cambria Math" panose="02040503050406030204" pitchFamily="18" charset="0"/>
                      </a:rPr>
                      <m:t>, 2015</m:t>
                    </m:r>
                  </m:oMath>
                </a14:m>
                <a:r>
                  <a:rPr lang="ja-JP" altLang="en-US" sz="1200" b="0" dirty="0"/>
                  <a:t>）</a:t>
                </a:r>
                <a:endParaRPr lang="en-US" altLang="ja-JP"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・ここに次のスライドの</a:t>
                </a:r>
                <a:r>
                  <a:rPr kumimoji="1" lang="en-US" altLang="ja-JP" sz="1200" dirty="0"/>
                  <a:t>SNII</a:t>
                </a:r>
                <a:r>
                  <a:rPr kumimoji="1" lang="ja-JP" altLang="en-US" sz="1200" dirty="0"/>
                  <a:t>フィードバックの話だけ差し込んで合体</a:t>
                </a:r>
                <a:endParaRPr kumimoji="1" lang="en-US" altLang="ja-JP" sz="1200" dirty="0"/>
              </a:p>
            </p:txBody>
          </p:sp>
        </mc:Choice>
        <mc:Fallback xmlns="">
          <p:sp>
            <p:nvSpPr>
              <p:cNvPr id="3" name="ノート プレースホルダー 2">
                <a:extLst>
                  <a:ext uri="{FF2B5EF4-FFF2-40B4-BE49-F238E27FC236}">
                    <a16:creationId xmlns:a16="http://schemas.microsoft.com/office/drawing/2014/main" id="{B5117A6B-1B17-E99F-2864-59F9ABDFEDE6}"/>
                  </a:ext>
                </a:extLst>
              </p:cNvPr>
              <p:cNvSpPr>
                <a:spLocks noGrp="1"/>
              </p:cNvSpPr>
              <p:nvPr>
                <p:ph type="body" idx="1"/>
              </p:nvPr>
            </p:nvSpPr>
            <p:spPr/>
            <p:txBody>
              <a:bodyPr/>
              <a:lstStyle/>
              <a:p>
                <a:r>
                  <a:rPr kumimoji="1" lang="ja-JP" altLang="en-US" sz="1200" kern="1200">
                    <a:solidFill>
                      <a:schemeClr val="tx1"/>
                    </a:solidFill>
                    <a:effectLst/>
                    <a:latin typeface="+mn-lt"/>
                    <a:ea typeface="+mn-ea"/>
                    <a:cs typeface="+mn-cs"/>
                  </a:rPr>
                  <a:t>右の図の説明</a:t>
                </a:r>
                <a:endParaRPr kumimoji="1" lang="en-US" altLang="ja-JP" sz="1200" kern="1200" dirty="0">
                  <a:solidFill>
                    <a:schemeClr val="tx1"/>
                  </a:solidFill>
                  <a:effectLst/>
                  <a:latin typeface="+mn-lt"/>
                  <a:ea typeface="+mn-ea"/>
                  <a:cs typeface="+mn-cs"/>
                </a:endParaRPr>
              </a:p>
              <a:p>
                <a:r>
                  <a:rPr kumimoji="1" lang="ja-JP" altLang="en-US" sz="1200" kern="1200">
                    <a:solidFill>
                      <a:schemeClr val="tx1"/>
                    </a:solidFill>
                    <a:effectLst/>
                    <a:latin typeface="+mn-lt"/>
                    <a:ea typeface="+mn-ea"/>
                    <a:cs typeface="+mn-cs"/>
                  </a:rPr>
                  <a:t>２つの仮定</a:t>
                </a:r>
                <a:r>
                  <a:rPr kumimoji="1" lang="en-US" altLang="ja-JP" sz="1200" kern="1200" dirty="0">
                    <a:solidFill>
                      <a:schemeClr val="tx1"/>
                    </a:solidFill>
                    <a:effectLst/>
                    <a:latin typeface="+mn-lt"/>
                    <a:ea typeface="+mn-ea"/>
                    <a:cs typeface="+mn-cs"/>
                  </a:rPr>
                  <a:t>kaneda2024</a:t>
                </a:r>
                <a:r>
                  <a:rPr kumimoji="1" lang="ja-JP" altLang="en-US" sz="1200" kern="1200">
                    <a:solidFill>
                      <a:schemeClr val="tx1"/>
                    </a:solidFill>
                    <a:effectLst/>
                    <a:latin typeface="+mn-lt"/>
                    <a:ea typeface="+mn-ea"/>
                    <a:cs typeface="+mn-cs"/>
                  </a:rPr>
                  <a:t>を</a:t>
                </a:r>
                <a:r>
                  <a:rPr kumimoji="1" lang="en-US" altLang="ja-JP" sz="1200" kern="1200" dirty="0">
                    <a:solidFill>
                      <a:schemeClr val="tx1"/>
                    </a:solidFill>
                    <a:effectLst/>
                    <a:latin typeface="+mn-lt"/>
                    <a:ea typeface="+mn-ea"/>
                    <a:cs typeface="+mn-cs"/>
                  </a:rPr>
                  <a:t>c-M</a:t>
                </a:r>
                <a:r>
                  <a:rPr kumimoji="1" lang="ja-JP" altLang="en-US" sz="1200" kern="1200">
                    <a:solidFill>
                      <a:schemeClr val="tx1"/>
                    </a:solidFill>
                    <a:effectLst/>
                    <a:latin typeface="+mn-lt"/>
                    <a:ea typeface="+mn-ea"/>
                    <a:cs typeface="+mn-cs"/>
                  </a:rPr>
                  <a:t>に適応したものが点線とか</a:t>
                </a:r>
                <a:endParaRPr kumimoji="1" lang="en-US" altLang="ja-JP" sz="1200" kern="1200" dirty="0">
                  <a:solidFill>
                    <a:schemeClr val="tx1"/>
                  </a:solidFill>
                  <a:effectLst/>
                  <a:latin typeface="+mn-lt"/>
                  <a:ea typeface="+mn-ea"/>
                  <a:cs typeface="+mn-cs"/>
                </a:endParaRPr>
              </a:p>
              <a:p>
                <a:r>
                  <a:rPr kumimoji="1" lang="ja-JP" altLang="en-US" sz="1200" kern="1200">
                    <a:solidFill>
                      <a:schemeClr val="tx1"/>
                    </a:solidFill>
                    <a:effectLst/>
                    <a:latin typeface="+mn-lt"/>
                    <a:ea typeface="+mn-ea"/>
                    <a:cs typeface="+mn-cs"/>
                  </a:rPr>
                  <a:t>スライド</a:t>
                </a:r>
                <a:r>
                  <a:rPr kumimoji="1" lang="en-US" altLang="ja-JP" sz="1200" kern="1200" dirty="0">
                    <a:solidFill>
                      <a:schemeClr val="tx1"/>
                    </a:solidFill>
                    <a:effectLst/>
                    <a:latin typeface="+mn-lt"/>
                    <a:ea typeface="+mn-ea"/>
                    <a:cs typeface="+mn-cs"/>
                  </a:rPr>
                  <a:t>No</a:t>
                </a:r>
                <a:r>
                  <a:rPr kumimoji="1" lang="ja-JP" altLang="en-US" sz="1200" kern="1200">
                    <a:solidFill>
                      <a:schemeClr val="tx1"/>
                    </a:solidFill>
                    <a:effectLst/>
                    <a:latin typeface="+mn-lt"/>
                    <a:ea typeface="+mn-ea"/>
                    <a:cs typeface="+mn-cs"/>
                  </a:rPr>
                  <a:t>も</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Kaneda et al. (2024) also studied the cusp-core problem.</a:t>
                </a:r>
                <a:br>
                  <a:rPr kumimoji="1" lang="en-US" altLang="ja-JP" sz="1200" kern="1200" dirty="0">
                    <a:solidFill>
                      <a:schemeClr val="tx1"/>
                    </a:solidFill>
                    <a:effectLst/>
                    <a:latin typeface="+mn-lt"/>
                    <a:ea typeface="+mn-ea"/>
                    <a:cs typeface="+mn-cs"/>
                  </a:rPr>
                </a:br>
                <a:r>
                  <a:rPr kumimoji="1" lang="en-US" altLang="ja-JP" sz="1200" kern="1200" dirty="0">
                    <a:solidFill>
                      <a:schemeClr val="tx1"/>
                    </a:solidFill>
                    <a:effectLst/>
                    <a:latin typeface="+mn-lt"/>
                    <a:ea typeface="+mn-ea"/>
                    <a:cs typeface="+mn-cs"/>
                  </a:rPr>
                  <a:t>This refers to the mismatch between simulations and observations.</a:t>
                </a:r>
                <a:br>
                  <a:rPr kumimoji="1" lang="en-US" altLang="ja-JP" sz="1200" kern="1200" dirty="0">
                    <a:solidFill>
                      <a:schemeClr val="tx1"/>
                    </a:solidFill>
                    <a:effectLst/>
                    <a:latin typeface="+mn-lt"/>
                    <a:ea typeface="+mn-ea"/>
                    <a:cs typeface="+mn-cs"/>
                  </a:rPr>
                </a:br>
                <a:r>
                  <a:rPr kumimoji="1" lang="en-US" altLang="ja-JP" sz="1200" kern="1200" dirty="0">
                    <a:solidFill>
                      <a:schemeClr val="tx1"/>
                    </a:solidFill>
                    <a:effectLst/>
                    <a:latin typeface="+mn-lt"/>
                    <a:ea typeface="+mn-ea"/>
                    <a:cs typeface="+mn-cs"/>
                  </a:rPr>
                  <a:t>Cold dark matter simulations predict steep central density profiles, but many galaxies, especially dwarfs, show flatter, cored profiles.</a:t>
                </a:r>
              </a:p>
              <a:p>
                <a:br>
                  <a:rPr kumimoji="1" lang="en-US" altLang="ja-JP" sz="1200" kern="1200" dirty="0">
                    <a:solidFill>
                      <a:schemeClr val="tx1"/>
                    </a:solidFill>
                    <a:effectLst/>
                    <a:latin typeface="+mn-lt"/>
                    <a:ea typeface="+mn-ea"/>
                    <a:cs typeface="+mn-cs"/>
                  </a:rPr>
                </a:br>
                <a:r>
                  <a:rPr kumimoji="1" lang="en-US" altLang="ja-JP" sz="1200" kern="1200" dirty="0">
                    <a:solidFill>
                      <a:schemeClr val="tx1"/>
                    </a:solidFill>
                    <a:effectLst/>
                    <a:latin typeface="+mn-lt"/>
                    <a:ea typeface="+mn-ea"/>
                    <a:cs typeface="+mn-cs"/>
                  </a:rPr>
                  <a:t>The NFW profile is a typical example of a cusp, while the Burkert profile represents a core.</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One possible explanation is to use alternative models, such as self-interacting dark matter. </a:t>
                </a:r>
              </a:p>
              <a:p>
                <a:r>
                  <a:rPr kumimoji="1" lang="en-US" altLang="ja-JP" sz="1200" kern="1200" dirty="0">
                    <a:solidFill>
                      <a:schemeClr val="tx1"/>
                    </a:solidFill>
                    <a:effectLst/>
                    <a:latin typeface="+mn-lt"/>
                    <a:ea typeface="+mn-ea"/>
                    <a:cs typeface="+mn-cs"/>
                  </a:rPr>
                  <a:t>But even within the CDM model, cores can form through large scale gas outflows driven by supernova feedback.</a:t>
                </a:r>
              </a:p>
              <a:p>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Kaneda et al. used a simple model to describe this transformation and compared the results with observations. </a:t>
                </a:r>
              </a:p>
              <a:p>
                <a:r>
                  <a:rPr kumimoji="1" lang="en-US" altLang="ja-JP" sz="1200" kern="1200" dirty="0">
                    <a:solidFill>
                      <a:schemeClr val="tx1"/>
                    </a:solidFill>
                    <a:effectLst/>
                    <a:latin typeface="+mn-lt"/>
                    <a:ea typeface="+mn-ea"/>
                    <a:cs typeface="+mn-cs"/>
                  </a:rPr>
                  <a:t>This panel shows the characteristic surface density as a function of the virial mass of dark matter halos.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 clear change appears around ten to the eleven solar masses.</a:t>
                </a:r>
              </a:p>
              <a:p>
                <a:br>
                  <a:rPr kumimoji="1" lang="en-US" altLang="ja-JP" sz="1200" kern="1200" dirty="0">
                    <a:solidFill>
                      <a:schemeClr val="tx1"/>
                    </a:solidFill>
                    <a:effectLst/>
                    <a:latin typeface="+mn-lt"/>
                    <a:ea typeface="+mn-ea"/>
                    <a:cs typeface="+mn-cs"/>
                  </a:rPr>
                </a:br>
                <a:r>
                  <a:rPr kumimoji="1" lang="en-US" altLang="ja-JP" sz="1200" kern="1200" dirty="0">
                    <a:solidFill>
                      <a:schemeClr val="tx1"/>
                    </a:solidFill>
                    <a:effectLst/>
                    <a:latin typeface="+mn-lt"/>
                    <a:ea typeface="+mn-ea"/>
                    <a:cs typeface="+mn-cs"/>
                  </a:rPr>
                  <a:t>Massive halos tend to be </a:t>
                </a:r>
                <a:r>
                  <a:rPr kumimoji="1" lang="en-US" altLang="ja-JP" sz="1200" kern="1200" dirty="0" err="1">
                    <a:solidFill>
                      <a:schemeClr val="tx1"/>
                    </a:solidFill>
                    <a:effectLst/>
                    <a:latin typeface="+mn-lt"/>
                    <a:ea typeface="+mn-ea"/>
                    <a:cs typeface="+mn-cs"/>
                  </a:rPr>
                  <a:t>cuspy</a:t>
                </a:r>
                <a:r>
                  <a:rPr kumimoji="1" lang="en-US" altLang="ja-JP" sz="1200" kern="1200" dirty="0">
                    <a:solidFill>
                      <a:schemeClr val="tx1"/>
                    </a:solidFill>
                    <a:effectLst/>
                    <a:latin typeface="+mn-lt"/>
                    <a:ea typeface="+mn-ea"/>
                    <a:cs typeface="+mn-cs"/>
                  </a:rPr>
                  <a:t>, while lower mass halos appear cored.</a:t>
                </a:r>
                <a:br>
                  <a:rPr kumimoji="1" lang="en-US" altLang="ja-JP" sz="1200" kern="1200" dirty="0">
                    <a:solidFill>
                      <a:schemeClr val="tx1"/>
                    </a:solidFill>
                    <a:effectLst/>
                    <a:latin typeface="+mn-lt"/>
                    <a:ea typeface="+mn-ea"/>
                    <a:cs typeface="+mn-cs"/>
                  </a:rPr>
                </a:br>
                <a:r>
                  <a:rPr kumimoji="1" lang="en-US" altLang="ja-JP" sz="1200" kern="1200" dirty="0">
                    <a:solidFill>
                      <a:schemeClr val="tx1"/>
                    </a:solidFill>
                    <a:effectLst/>
                    <a:latin typeface="+mn-lt"/>
                    <a:ea typeface="+mn-ea"/>
                    <a:cs typeface="+mn-cs"/>
                  </a:rPr>
                  <a:t>We refer to this mass as the characteristic transition mass.</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We also define a length scale using </a:t>
                </a:r>
                <a:r>
                  <a:rPr kumimoji="1" lang="en-US" altLang="ja-JP" sz="1200" kern="1200" dirty="0" err="1">
                    <a:solidFill>
                      <a:schemeClr val="tx1"/>
                    </a:solidFill>
                    <a:effectLst/>
                    <a:latin typeface="+mn-lt"/>
                    <a:ea typeface="+mn-ea"/>
                    <a:cs typeface="+mn-cs"/>
                  </a:rPr>
                  <a:t>Rmax</a:t>
                </a:r>
                <a:r>
                  <a:rPr kumimoji="1" lang="en-US" altLang="ja-JP" sz="1200" kern="1200" dirty="0">
                    <a:solidFill>
                      <a:schemeClr val="tx1"/>
                    </a:solidFill>
                    <a:effectLst/>
                    <a:latin typeface="+mn-lt"/>
                    <a:ea typeface="+mn-ea"/>
                    <a:cs typeface="+mn-cs"/>
                  </a:rPr>
                  <a:t>, the radius where the circular velocity reaches its maximum.</a:t>
                </a:r>
                <a:br>
                  <a:rPr kumimoji="1" lang="en-US" altLang="ja-JP" sz="1200" kern="1200" dirty="0">
                    <a:solidFill>
                      <a:schemeClr val="tx1"/>
                    </a:solidFill>
                    <a:effectLst/>
                    <a:latin typeface="+mn-lt"/>
                    <a:ea typeface="+mn-ea"/>
                    <a:cs typeface="+mn-cs"/>
                  </a:rPr>
                </a:br>
                <a:r>
                  <a:rPr kumimoji="1" lang="en-US" altLang="ja-JP" sz="1200" kern="1200" dirty="0">
                    <a:solidFill>
                      <a:schemeClr val="tx1"/>
                    </a:solidFill>
                    <a:effectLst/>
                    <a:latin typeface="+mn-lt"/>
                    <a:ea typeface="+mn-ea"/>
                    <a:cs typeface="+mn-cs"/>
                  </a:rPr>
                  <a:t>In this case, the transition occurs around twenty kiloparsecs.</a:t>
                </a:r>
                <a:br>
                  <a:rPr kumimoji="1" lang="en-US" altLang="ja-JP" sz="1200" kern="1200" dirty="0">
                    <a:solidFill>
                      <a:schemeClr val="tx1"/>
                    </a:solidFill>
                    <a:effectLst/>
                    <a:latin typeface="+mn-lt"/>
                    <a:ea typeface="+mn-ea"/>
                    <a:cs typeface="+mn-cs"/>
                  </a:rPr>
                </a:br>
                <a:r>
                  <a:rPr kumimoji="1" lang="en-US" altLang="ja-JP" sz="1200" kern="1200" dirty="0">
                    <a:solidFill>
                      <a:schemeClr val="tx1"/>
                    </a:solidFill>
                    <a:effectLst/>
                    <a:latin typeface="+mn-lt"/>
                    <a:ea typeface="+mn-ea"/>
                    <a:cs typeface="+mn-cs"/>
                  </a:rPr>
                  <a:t>We call this the characteristic transition scale.</a:t>
                </a:r>
                <a:endParaRPr kumimoji="1" lang="ja-JP" altLang="ja-JP" sz="1200" kern="1200" dirty="0">
                  <a:solidFill>
                    <a:schemeClr val="tx1"/>
                  </a:solidFill>
                  <a:effectLst/>
                  <a:latin typeface="+mn-lt"/>
                  <a:ea typeface="+mn-ea"/>
                  <a:cs typeface="+mn-cs"/>
                </a:endParaRPr>
              </a:p>
              <a:p>
                <a:pPr algn="l">
                  <a:buNone/>
                </a:pPr>
                <a:r>
                  <a:rPr lang="en" altLang="ja-JP" b="0" i="0" u="none" strike="noStrike" dirty="0">
                    <a:solidFill>
                      <a:srgbClr val="000000"/>
                    </a:solidFill>
                    <a:effectLst/>
                  </a:rPr>
                  <a:t>---</a:t>
                </a:r>
              </a:p>
              <a:p>
                <a:pPr algn="l">
                  <a:buNone/>
                </a:pPr>
                <a:endParaRPr lang="en" altLang="ja-JP" b="0" i="0" u="none" strike="noStrike" dirty="0">
                  <a:solidFill>
                    <a:srgbClr val="000000"/>
                  </a:solidFill>
                  <a:effectLst/>
                </a:endParaRPr>
              </a:p>
              <a:p>
                <a:pPr algn="l">
                  <a:buNone/>
                </a:pPr>
                <a:endParaRPr lang="en" altLang="ja-JP" b="0" i="0" u="none" strike="noStrike" dirty="0">
                  <a:solidFill>
                    <a:srgbClr val="000000"/>
                  </a:solidFill>
                  <a:effectLst/>
                </a:endParaRPr>
              </a:p>
              <a:p>
                <a:pPr algn="l">
                  <a:buNone/>
                </a:pPr>
                <a:r>
                  <a:rPr lang="en" altLang="ja-JP" b="0" i="0" u="none" strike="noStrike" dirty="0">
                    <a:solidFill>
                      <a:srgbClr val="000000"/>
                    </a:solidFill>
                    <a:effectLst/>
                  </a:rPr>
                  <a:t>In addition, Kaneda et al. (2024) also addressed the </a:t>
                </a:r>
                <a:r>
                  <a:rPr lang="en" altLang="ja-JP" b="1" i="0" u="none" strike="noStrike" dirty="0">
                    <a:solidFill>
                      <a:srgbClr val="000000"/>
                    </a:solidFill>
                    <a:effectLst/>
                  </a:rPr>
                  <a:t>cusp–core problem</a:t>
                </a:r>
                <a:r>
                  <a:rPr lang="en" altLang="ja-JP" b="0" i="0" u="none" strike="noStrike" dirty="0">
                    <a:solidFill>
                      <a:srgbClr val="000000"/>
                    </a:solidFill>
                    <a:effectLst/>
                  </a:rPr>
                  <a:t>.</a:t>
                </a:r>
              </a:p>
              <a:p>
                <a:pPr algn="l">
                  <a:buNone/>
                </a:pPr>
                <a:r>
                  <a:rPr lang="en" altLang="ja-JP" b="0" i="0" u="none" strike="noStrike" dirty="0">
                    <a:solidFill>
                      <a:srgbClr val="000000"/>
                    </a:solidFill>
                    <a:effectLst/>
                  </a:rPr>
                  <a:t>This issue arises from the discrepancy between simulations based on cold dark matter (CDM), which predict a steep, </a:t>
                </a:r>
                <a:r>
                  <a:rPr lang="en" altLang="ja-JP" b="0" i="0" u="none" strike="noStrike" dirty="0" err="1">
                    <a:solidFill>
                      <a:srgbClr val="000000"/>
                    </a:solidFill>
                    <a:effectLst/>
                  </a:rPr>
                  <a:t>cuspy</a:t>
                </a:r>
                <a:r>
                  <a:rPr lang="en" altLang="ja-JP" b="0" i="0" u="none" strike="noStrike" dirty="0">
                    <a:solidFill>
                      <a:srgbClr val="000000"/>
                    </a:solidFill>
                    <a:effectLst/>
                  </a:rPr>
                  <a:t> density profile in the central regions of dark matter halos, and observations of many galaxies—particularly dwarf galaxies—that show a shallower, cored profile instead.</a:t>
                </a:r>
              </a:p>
              <a:p>
                <a:pPr algn="l">
                  <a:buNone/>
                </a:pPr>
                <a:r>
                  <a:rPr lang="en" altLang="ja-JP" b="0" i="0" u="none" strike="noStrike" dirty="0">
                    <a:solidFill>
                      <a:srgbClr val="000000"/>
                    </a:solidFill>
                    <a:effectLst/>
                  </a:rPr>
                  <a:t>A typical example of a </a:t>
                </a:r>
                <a:r>
                  <a:rPr lang="en" altLang="ja-JP" b="0" i="0" u="none" strike="noStrike" dirty="0" err="1">
                    <a:solidFill>
                      <a:srgbClr val="000000"/>
                    </a:solidFill>
                    <a:effectLst/>
                  </a:rPr>
                  <a:t>cuspy</a:t>
                </a:r>
                <a:r>
                  <a:rPr lang="en" altLang="ja-JP" b="0" i="0" u="none" strike="noStrike" dirty="0">
                    <a:solidFill>
                      <a:srgbClr val="000000"/>
                    </a:solidFill>
                    <a:effectLst/>
                  </a:rPr>
                  <a:t> profile is the </a:t>
                </a:r>
                <a:r>
                  <a:rPr lang="en" altLang="ja-JP" b="1" i="0" u="none" strike="noStrike" dirty="0">
                    <a:solidFill>
                      <a:srgbClr val="000000"/>
                    </a:solidFill>
                    <a:effectLst/>
                  </a:rPr>
                  <a:t>NFW profile</a:t>
                </a:r>
                <a:r>
                  <a:rPr lang="en" altLang="ja-JP" b="0" i="0" u="none" strike="noStrike" dirty="0">
                    <a:solidFill>
                      <a:srgbClr val="000000"/>
                    </a:solidFill>
                    <a:effectLst/>
                  </a:rPr>
                  <a:t>, while a representative cored profile is the </a:t>
                </a:r>
                <a:r>
                  <a:rPr lang="en" altLang="ja-JP" b="1" i="0" u="none" strike="noStrike" dirty="0">
                    <a:solidFill>
                      <a:srgbClr val="000000"/>
                    </a:solidFill>
                    <a:effectLst/>
                  </a:rPr>
                  <a:t>Burkert profile</a:t>
                </a:r>
                <a:r>
                  <a:rPr lang="en" altLang="ja-JP" b="0" i="0" u="none" strike="noStrike" dirty="0">
                    <a:solidFill>
                      <a:srgbClr val="000000"/>
                    </a:solidFill>
                    <a:effectLst/>
                  </a:rPr>
                  <a:t>.</a:t>
                </a:r>
              </a:p>
              <a:p>
                <a:pPr algn="l">
                  <a:buNone/>
                </a:pPr>
                <a:r>
                  <a:rPr lang="en" altLang="ja-JP" b="0" i="0" u="none" strike="noStrike" dirty="0">
                    <a:solidFill>
                      <a:srgbClr val="000000"/>
                    </a:solidFill>
                    <a:effectLst/>
                  </a:rPr>
                  <a:t>One possible solution is to consider alternative dark matter models, such as </a:t>
                </a:r>
                <a:r>
                  <a:rPr lang="en" altLang="ja-JP" b="1" i="0" u="none" strike="noStrike" dirty="0">
                    <a:solidFill>
                      <a:srgbClr val="000000"/>
                    </a:solidFill>
                    <a:effectLst/>
                  </a:rPr>
                  <a:t>self-interacting dark matter</a:t>
                </a:r>
                <a:r>
                  <a:rPr lang="en" altLang="ja-JP" b="0" i="0" u="none" strike="noStrike" dirty="0">
                    <a:solidFill>
                      <a:srgbClr val="000000"/>
                    </a:solidFill>
                    <a:effectLst/>
                  </a:rPr>
                  <a:t>. However, another explanation within the CDM framework is that halos originally formed with a </a:t>
                </a:r>
                <a:r>
                  <a:rPr lang="en" altLang="ja-JP" b="0" i="0" u="none" strike="noStrike" dirty="0" err="1">
                    <a:solidFill>
                      <a:srgbClr val="000000"/>
                    </a:solidFill>
                    <a:effectLst/>
                  </a:rPr>
                  <a:t>cuspy</a:t>
                </a:r>
                <a:r>
                  <a:rPr lang="en" altLang="ja-JP" b="0" i="0" u="none" strike="noStrike" dirty="0">
                    <a:solidFill>
                      <a:srgbClr val="000000"/>
                    </a:solidFill>
                    <a:effectLst/>
                  </a:rPr>
                  <a:t> structure and subsequently transformed into cored profiles due to astrophysical processes—most notably, </a:t>
                </a:r>
                <a:r>
                  <a:rPr lang="en" altLang="ja-JP" b="1" i="0" u="none" strike="noStrike" dirty="0">
                    <a:solidFill>
                      <a:srgbClr val="000000"/>
                    </a:solidFill>
                    <a:effectLst/>
                  </a:rPr>
                  <a:t>stellar feedback from Type II supernovae</a:t>
                </a:r>
                <a:r>
                  <a:rPr lang="en" altLang="ja-JP" b="0" i="0" u="none" strike="noStrike" dirty="0">
                    <a:solidFill>
                      <a:srgbClr val="000000"/>
                    </a:solidFill>
                    <a:effectLst/>
                  </a:rPr>
                  <a:t>.</a:t>
                </a:r>
              </a:p>
              <a:p>
                <a:pPr algn="l">
                  <a:buNone/>
                </a:pPr>
                <a:r>
                  <a:rPr lang="en" altLang="ja-JP" b="0" i="0" u="none" strike="noStrike" dirty="0">
                    <a:solidFill>
                      <a:srgbClr val="000000"/>
                    </a:solidFill>
                    <a:effectLst/>
                  </a:rPr>
                  <a:t>In Kaneda et al. (2024), we adopted a simplified cusp–core transformation model and compared the predicted </a:t>
                </a:r>
                <a:r>
                  <a:rPr lang="en" altLang="ja-JP" b="1" i="0" u="none" strike="noStrike" dirty="0">
                    <a:solidFill>
                      <a:srgbClr val="000000"/>
                    </a:solidFill>
                    <a:effectLst/>
                  </a:rPr>
                  <a:t>c–M relation</a:t>
                </a:r>
                <a:r>
                  <a:rPr lang="en" altLang="ja-JP" b="0" i="0" u="none" strike="noStrike" dirty="0">
                    <a:solidFill>
                      <a:srgbClr val="000000"/>
                    </a:solidFill>
                    <a:effectLst/>
                  </a:rPr>
                  <a:t> with observational data.</a:t>
                </a:r>
              </a:p>
              <a:p>
                <a:pPr algn="l">
                  <a:buNone/>
                </a:pPr>
                <a:r>
                  <a:rPr lang="en" altLang="ja-JP" b="0" i="0" u="none" strike="noStrike" dirty="0">
                    <a:solidFill>
                      <a:srgbClr val="000000"/>
                    </a:solidFill>
                    <a:effectLst/>
                  </a:rPr>
                  <a:t>The figure shown here illustrates this comparison. The x-axis represents the virial mass, while the y-axis corresponds to the </a:t>
                </a:r>
                <a:r>
                  <a:rPr lang="en" altLang="ja-JP" b="1" i="0" u="none" strike="noStrike" dirty="0">
                    <a:solidFill>
                      <a:srgbClr val="000000"/>
                    </a:solidFill>
                    <a:effectLst/>
                  </a:rPr>
                  <a:t>characteristic surface density</a:t>
                </a:r>
                <a:r>
                  <a:rPr lang="en" altLang="ja-JP" b="0" i="0" u="none" strike="noStrike" dirty="0">
                    <a:solidFill>
                      <a:srgbClr val="000000"/>
                    </a:solidFill>
                    <a:effectLst/>
                  </a:rPr>
                  <a:t>, which probes the inner density structure of the halo.</a:t>
                </a:r>
              </a:p>
              <a:p>
                <a:pPr algn="l">
                  <a:buNone/>
                </a:pPr>
                <a:r>
                  <a:rPr lang="en" altLang="ja-JP" b="0" i="0" u="none" strike="noStrike" dirty="0">
                    <a:solidFill>
                      <a:srgbClr val="000000"/>
                    </a:solidFill>
                    <a:effectLst/>
                  </a:rPr>
                  <a:t>Notably, a deviation between the model and the observational data appears around a virial mass of 1011 M⊙1011 M⊙​.</a:t>
                </a:r>
              </a:p>
              <a:p>
                <a:pPr algn="l">
                  <a:buNone/>
                </a:pPr>
                <a:r>
                  <a:rPr lang="en" altLang="ja-JP" b="0" i="0" u="none" strike="noStrike" dirty="0">
                    <a:solidFill>
                      <a:srgbClr val="000000"/>
                    </a:solidFill>
                    <a:effectLst/>
                  </a:rPr>
                  <a:t>This result suggests that a cusp–core transformation may have taken place in this mass regime.</a:t>
                </a:r>
              </a:p>
              <a:p>
                <a:pPr algn="l"/>
                <a:r>
                  <a:rPr lang="en" altLang="ja-JP" b="0" i="0" u="none" strike="noStrike" dirty="0">
                    <a:solidFill>
                      <a:srgbClr val="000000"/>
                    </a:solidFill>
                    <a:effectLst/>
                  </a:rPr>
                  <a:t>Based on this observation, we define the </a:t>
                </a:r>
                <a:r>
                  <a:rPr lang="en" altLang="ja-JP" b="1" i="0" u="none" strike="noStrike" dirty="0">
                    <a:solidFill>
                      <a:srgbClr val="000000"/>
                    </a:solidFill>
                    <a:effectLst/>
                  </a:rPr>
                  <a:t>transition region</a:t>
                </a:r>
                <a:r>
                  <a:rPr lang="en" altLang="ja-JP" b="0" i="0" u="none" strike="noStrike" dirty="0">
                    <a:solidFill>
                      <a:srgbClr val="000000"/>
                    </a:solidFill>
                    <a:effectLst/>
                  </a:rPr>
                  <a:t> as shown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また、</a:t>
                </a:r>
                <a:r>
                  <a:rPr lang="en-US" altLang="ja-JP" sz="1200" dirty="0"/>
                  <a:t>Kaneda et al (2024)</a:t>
                </a:r>
                <a:r>
                  <a:rPr lang="ja-JP" altLang="en-US" sz="1200" dirty="0"/>
                  <a:t>では、カスプコア問題についても調査しました。</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カスプコア問題とは、</a:t>
                </a:r>
                <a:r>
                  <a:rPr lang="en-US" altLang="ja-JP" sz="1200" dirty="0"/>
                  <a:t>CDM</a:t>
                </a:r>
                <a:r>
                  <a:rPr lang="ja-JP" altLang="en-US" sz="1200" dirty="0"/>
                  <a:t>に基づくシミュレーションではダークマターハロー中心部の密度プロファイルはカスプ型が予想される一方で、コア型の銀河も多く観測されているという矛盾です。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カスプ型の代表的な</a:t>
                </a:r>
                <a:r>
                  <a:rPr lang="en-US" altLang="ja-JP" sz="1200" dirty="0"/>
                  <a:t>profile</a:t>
                </a:r>
                <a:r>
                  <a:rPr lang="ja-JP" altLang="en-US" sz="1200" dirty="0"/>
                  <a:t>として</a:t>
                </a:r>
                <a:r>
                  <a:rPr lang="en-US" altLang="ja-JP" sz="1200" dirty="0"/>
                  <a:t>NFW</a:t>
                </a:r>
                <a:r>
                  <a:rPr lang="ja-JP" altLang="en-US" sz="1200" dirty="0"/>
                  <a:t> </a:t>
                </a:r>
                <a:r>
                  <a:rPr lang="en-US" altLang="ja-JP" sz="1200" dirty="0"/>
                  <a:t>profile</a:t>
                </a:r>
                <a:r>
                  <a:rPr lang="ja-JP" altLang="en-US" sz="1200" dirty="0" err="1"/>
                  <a:t>、</a:t>
                </a:r>
                <a:r>
                  <a:rPr lang="ja-JP" altLang="en-US" sz="1200" dirty="0"/>
                  <a:t>コア型は</a:t>
                </a:r>
                <a:r>
                  <a:rPr lang="en-US" altLang="ja-JP" sz="1200" dirty="0"/>
                  <a:t>Burkert profile</a:t>
                </a:r>
                <a:r>
                  <a:rPr lang="ja-JP" altLang="en-US" sz="1200" dirty="0"/>
                  <a:t>があります。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この問題の解決策として、</a:t>
                </a:r>
                <a:r>
                  <a:rPr lang="en-US" altLang="ja-JP" sz="1200" dirty="0"/>
                  <a:t>self interactive DM</a:t>
                </a:r>
                <a:r>
                  <a:rPr lang="ja-JP" altLang="en-US" sz="1200" dirty="0"/>
                  <a:t>などの代替</a:t>
                </a:r>
                <a:r>
                  <a:rPr lang="en-US" altLang="ja-JP" sz="1200" dirty="0"/>
                  <a:t>DM</a:t>
                </a:r>
                <a:r>
                  <a:rPr lang="ja-JP" altLang="en-US" sz="1200" dirty="0"/>
                  <a:t>を考えると言うものもありますが、</a:t>
                </a:r>
                <a:r>
                  <a:rPr lang="en-US" altLang="ja-JP" sz="1200" dirty="0"/>
                  <a:t>CDM</a:t>
                </a:r>
                <a:r>
                  <a:rPr lang="ja-JP" altLang="en-US" sz="1200" dirty="0"/>
                  <a:t>に基づきカスプ型で生まれたハローが</a:t>
                </a:r>
                <a:r>
                  <a:rPr lang="en-US" altLang="ja-JP" sz="1200" dirty="0"/>
                  <a:t>II</a:t>
                </a:r>
                <a:r>
                  <a:rPr lang="ja-JP" altLang="en-US" sz="1200" dirty="0"/>
                  <a:t>型超新星爆発等の恒星フィードバックの影響で後天的にコアに遷移したという考え方もあります。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t>Kaneda et al (2024)</a:t>
                </a:r>
                <a:r>
                  <a:rPr lang="ja-JP" altLang="en-US" sz="1200" dirty="0"/>
                  <a:t>は後述するカスプコア遷移モデルを仮定し、</a:t>
                </a:r>
                <a:r>
                  <a:rPr lang="en" altLang="ja-JP" sz="1200" dirty="0">
                    <a:effectLst/>
                    <a:latin typeface="CMMI10"/>
                  </a:rPr>
                  <a:t>c</a:t>
                </a:r>
                <a:r>
                  <a:rPr lang="en" altLang="ja-JP" sz="1200" dirty="0">
                    <a:effectLst/>
                    <a:latin typeface="CMR10"/>
                  </a:rPr>
                  <a:t>-</a:t>
                </a:r>
                <a:r>
                  <a:rPr lang="en" altLang="ja-JP" sz="1200" dirty="0">
                    <a:effectLst/>
                    <a:latin typeface="CMMI10"/>
                  </a:rPr>
                  <a:t>M </a:t>
                </a:r>
                <a:r>
                  <a:rPr lang="en" altLang="ja-JP" sz="1200" dirty="0">
                    <a:effectLst/>
                    <a:latin typeface="CMR10"/>
                  </a:rPr>
                  <a:t>relation </a:t>
                </a:r>
                <a:r>
                  <a:rPr lang="ja-JP" altLang="en-US" sz="1200" dirty="0">
                    <a:effectLst/>
                    <a:latin typeface="CMR10"/>
                  </a:rPr>
                  <a:t>と観測データを比較しました。それがこの図です。</a:t>
                </a:r>
                <a:endParaRPr lang="en-US" altLang="ja-JP" sz="1200" dirty="0">
                  <a:effectLst/>
                  <a:latin typeface="CMR1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effectLst/>
                    <a:latin typeface="CMR10"/>
                  </a:rPr>
                  <a:t>横軸はビリアル質量ですが、縦軸は、ハローのさらに中心部の</a:t>
                </a:r>
                <a:r>
                  <a:rPr lang="en-US" altLang="ja-JP" sz="1200" i="0">
                    <a:latin typeface="Cambria Math" panose="02040503050406030204" pitchFamily="18" charset="0"/>
                  </a:rPr>
                  <a:t>c</a:t>
                </a:r>
                <a:r>
                  <a:rPr kumimoji="1" lang="en-US" altLang="ja-JP" sz="1200" b="0" i="0">
                    <a:latin typeface="Cambria Math" panose="02040503050406030204" pitchFamily="18" charset="0"/>
                  </a:rPr>
                  <a:t>haracteric surface dencity</a:t>
                </a:r>
                <a:r>
                  <a:rPr lang="ja-JP" altLang="en-US" sz="1200" dirty="0">
                    <a:effectLst/>
                    <a:latin typeface="CMR10"/>
                  </a:rPr>
                  <a:t>です。その結果、ビリアル質量が</a:t>
                </a:r>
                <a:r>
                  <a:rPr lang="en-US" altLang="ja-JP" sz="1200" dirty="0">
                    <a:effectLst/>
                    <a:latin typeface="CMR10"/>
                  </a:rPr>
                  <a:t>10</a:t>
                </a:r>
                <a:r>
                  <a:rPr lang="ja-JP" altLang="en-US" sz="1200" dirty="0">
                    <a:effectLst/>
                    <a:latin typeface="CMR10"/>
                  </a:rPr>
                  <a:t>の</a:t>
                </a:r>
                <a:r>
                  <a:rPr lang="en-US" altLang="ja-JP" sz="1200" dirty="0">
                    <a:effectLst/>
                    <a:latin typeface="CMR10"/>
                  </a:rPr>
                  <a:t>11</a:t>
                </a:r>
                <a:r>
                  <a:rPr lang="ja-JP" altLang="en-US" sz="1200" dirty="0">
                    <a:effectLst/>
                    <a:latin typeface="CMR10"/>
                  </a:rPr>
                  <a:t>乗太陽質量のあたりで観測データの分布に違いが見られました。</a:t>
                </a:r>
                <a:endParaRPr lang="en-US" altLang="ja-JP" sz="1200" dirty="0">
                  <a:effectLst/>
                  <a:latin typeface="CMR1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effectLst/>
                    <a:latin typeface="CMR10"/>
                  </a:rPr>
                  <a:t>このことから、過去にカスプコア遷移が起こったことが示唆されます。</a:t>
                </a:r>
                <a:endParaRPr lang="en-US" altLang="ja-JP" sz="1200" dirty="0">
                  <a:effectLst/>
                  <a:latin typeface="CMR1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effectLst/>
                    <a:latin typeface="CMR10"/>
                  </a:rPr>
                  <a:t>そこで、本研究では遷移範囲をこのように定義しました。</a:t>
                </a:r>
                <a:endParaRPr lang="en-US" altLang="ja-JP" sz="1200" dirty="0">
                  <a:effectLst/>
                  <a:latin typeface="CMR1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・のちのち</a:t>
                </a:r>
                <a:r>
                  <a:rPr lang="ja-JP" altLang="en-US" sz="1200" i="0">
                    <a:latin typeface="Cambria Math" panose="02040503050406030204" pitchFamily="18" charset="0"/>
                  </a:rPr>
                  <a:t>　</a:t>
                </a:r>
                <a:r>
                  <a:rPr lang="en-US" altLang="ja-JP" sz="1200" b="0" i="0">
                    <a:latin typeface="Cambria Math" panose="02040503050406030204" pitchFamily="18" charset="0"/>
                  </a:rPr>
                  <a:t>𝑟_𝐵  </a:t>
                </a:r>
                <a:r>
                  <a:rPr kumimoji="1" lang="ja-JP" altLang="en-US" dirty="0"/>
                  <a:t>、</a:t>
                </a:r>
                <a:r>
                  <a:rPr lang="en-US" altLang="ja-JP" sz="1200" b="0" i="0">
                    <a:latin typeface="Cambria Math" panose="02040503050406030204" pitchFamily="18" charset="0"/>
                  </a:rPr>
                  <a:t>𝑟_𝑁  </a:t>
                </a:r>
                <a:r>
                  <a:rPr kumimoji="1" lang="ja-JP" altLang="en-US" dirty="0"/>
                  <a:t>は出てくるのでちゃんと説明する</a:t>
                </a:r>
              </a:p>
              <a:p>
                <a:pPr marL="0" indent="0">
                  <a:buNone/>
                </a:pPr>
                <a:r>
                  <a:rPr lang="ja-JP" altLang="en-US" sz="1200" dirty="0"/>
                  <a:t>・どちらもハローの外側では質量密度分布が</a:t>
                </a:r>
                <a:r>
                  <a:rPr lang="en-US" altLang="ja-JP" sz="1200" b="0" i="0">
                    <a:latin typeface="Cambria Math" panose="02040503050406030204" pitchFamily="18" charset="0"/>
                    <a:ea typeface="Cambria Math" panose="02040503050406030204" pitchFamily="18" charset="0"/>
                  </a:rPr>
                  <a:t> ∝</a:t>
                </a:r>
                <a:r>
                  <a:rPr lang="en-US" altLang="ja-JP" sz="1200" b="0" i="0">
                    <a:latin typeface="Cambria Math" panose="02040503050406030204" pitchFamily="18" charset="0"/>
                  </a:rPr>
                  <a:t>𝑟^(−3)  </a:t>
                </a:r>
                <a:r>
                  <a:rPr lang="ja-JP" altLang="en-US" sz="1200" dirty="0"/>
                  <a:t>になる</a:t>
                </a:r>
                <a:endParaRPr lang="en-US" altLang="ja-JP" sz="1200" dirty="0"/>
              </a:p>
              <a:p>
                <a:pPr marL="0" indent="0">
                  <a:buNone/>
                </a:pPr>
                <a:endParaRPr lang="en-US" altLang="ja-JP" sz="1200" dirty="0"/>
              </a:p>
              <a:p>
                <a:pPr marL="0" indent="0">
                  <a:buNone/>
                </a:pPr>
                <a:endParaRPr lang="en-US" altLang="ja-JP" sz="1200" dirty="0"/>
              </a:p>
              <a:p>
                <a:pPr marL="0" indent="0">
                  <a:buNone/>
                </a:pPr>
                <a:endParaRPr lang="en-US" altLang="ja-JP" sz="1200" dirty="0"/>
              </a:p>
              <a:p>
                <a:pPr marL="0" indent="0">
                  <a:buNone/>
                </a:pPr>
                <a:r>
                  <a:rPr lang="ja-JP" altLang="en-US" sz="1200" dirty="0"/>
                  <a:t>・ビックバン宇宙論に基づき、宇宙の構造は宇宙初期の密度揺らぎ</a:t>
                </a:r>
                <a:r>
                  <a:rPr lang="en-US" altLang="ja-JP" sz="1200" b="0" i="0">
                    <a:latin typeface="Cambria Math" panose="02040503050406030204" pitchFamily="18" charset="0"/>
                  </a:rPr>
                  <a:t> </a:t>
                </a:r>
                <a:r>
                  <a:rPr lang="en-US" altLang="ja-JP" sz="1200" i="0">
                    <a:latin typeface="Cambria Math" panose="02040503050406030204" pitchFamily="18" charset="0"/>
                  </a:rPr>
                  <a:t>δ</a:t>
                </a:r>
                <a:r>
                  <a:rPr lang="en-US" altLang="ja-JP" sz="1200" b="0" i="0">
                    <a:latin typeface="Cambria Math" panose="02040503050406030204" pitchFamily="18" charset="0"/>
                  </a:rPr>
                  <a:t>=(</a:t>
                </a:r>
                <a:r>
                  <a:rPr lang="ja-JP" altLang="en-US" sz="1200" b="0" i="0">
                    <a:latin typeface="Cambria Math" panose="02040503050406030204" pitchFamily="18" charset="0"/>
                  </a:rPr>
                  <a:t>𝜚</a:t>
                </a:r>
                <a:r>
                  <a:rPr lang="en-US" altLang="ja-JP" sz="1200" b="0" i="0">
                    <a:latin typeface="Cambria Math" panose="02040503050406030204" pitchFamily="18" charset="0"/>
                  </a:rPr>
                  <a:t>−</a:t>
                </a:r>
                <a:r>
                  <a:rPr lang="ja-JP" altLang="en-US" sz="1200" b="0" i="0">
                    <a:latin typeface="Cambria Math" panose="02040503050406030204" pitchFamily="18" charset="0"/>
                  </a:rPr>
                  <a:t>𝜚</a:t>
                </a:r>
                <a:r>
                  <a:rPr lang="en-US" altLang="ja-JP" sz="1200" b="0" i="0">
                    <a:latin typeface="Cambria Math" panose="02040503050406030204" pitchFamily="18" charset="0"/>
                  </a:rPr>
                  <a:t> ̅)/</a:t>
                </a:r>
                <a:r>
                  <a:rPr lang="ja-JP" altLang="en-US" sz="1200" b="0" i="0">
                    <a:latin typeface="Cambria Math" panose="02040503050406030204" pitchFamily="18" charset="0"/>
                  </a:rPr>
                  <a:t>𝜚</a:t>
                </a:r>
                <a:r>
                  <a:rPr lang="en-US" altLang="ja-JP" sz="1200" b="0" i="0">
                    <a:latin typeface="Cambria Math" panose="02040503050406030204" pitchFamily="18" charset="0"/>
                  </a:rPr>
                  <a:t> ̅</a:t>
                </a:r>
                <a:r>
                  <a:rPr kumimoji="1" lang="ja-JP" altLang="en-US" sz="1200" dirty="0"/>
                  <a:t> が自己重力によって収縮し、成長することで形成されるとしている</a:t>
                </a:r>
                <a:endParaRPr kumimoji="1" lang="en-US" altLang="ja-JP" sz="1200" dirty="0"/>
              </a:p>
              <a:p>
                <a:pPr marL="0" indent="0">
                  <a:buNone/>
                </a:pPr>
                <a:r>
                  <a:rPr lang="ja-JP" altLang="en-US" sz="1200" dirty="0"/>
                  <a:t>・宇宙マイクロ背景放射の観測より、宇宙の晴れ上がり直後はバリオン物質はほぼ一様に分布しており</a:t>
                </a:r>
                <a:r>
                  <a:rPr lang="en-US" altLang="ja-JP" sz="1200" dirty="0"/>
                  <a:t>δ</a:t>
                </a:r>
                <a:r>
                  <a:rPr lang="ja-JP" altLang="en-US" sz="1200" dirty="0"/>
                  <a:t>は非常に僅か</a:t>
                </a:r>
                <a:endParaRPr lang="en-US" altLang="ja-JP" sz="1200" dirty="0"/>
              </a:p>
              <a:p>
                <a:pPr marL="0" indent="0">
                  <a:buNone/>
                </a:pPr>
                <a:r>
                  <a:rPr lang="ja-JP" altLang="en-US" sz="1200" dirty="0"/>
                  <a:t>　⇒これだけでは現在の宇宙の大規模構造は形成されない</a:t>
                </a:r>
                <a:endParaRPr lang="en-US" altLang="ja-JP" sz="1200" dirty="0"/>
              </a:p>
              <a:p>
                <a:pPr marL="0" indent="0">
                  <a:buNone/>
                </a:pPr>
                <a:r>
                  <a:rPr kumimoji="1" lang="ja-JP" altLang="en-US" sz="1200" dirty="0"/>
                  <a:t>　⇒</a:t>
                </a:r>
                <a:r>
                  <a:rPr lang="ja-JP" altLang="en-US" sz="1200" dirty="0"/>
                  <a:t>ダークマターの重力相互作用を考慮することで構造形成の説明を試みる</a:t>
                </a:r>
                <a:endParaRPr lang="en-US" altLang="ja-JP" sz="1200" dirty="0"/>
              </a:p>
              <a:p>
                <a:pPr marL="0" indent="0">
                  <a:buNone/>
                </a:pPr>
                <a:r>
                  <a:rPr kumimoji="1" lang="ja-JP" altLang="en-US" sz="1200" dirty="0"/>
                  <a:t>　⇒その理論模型として、速度分散が小さく無衝突減衰（ランダウ減衰、サイクロトロン減衰</a:t>
                </a:r>
                <a:r>
                  <a:rPr kumimoji="1" lang="en-US" altLang="ja-JP" sz="1200" dirty="0"/>
                  <a:t>)</a:t>
                </a:r>
                <a:r>
                  <a:rPr kumimoji="1" lang="ja-JP" altLang="en-US" sz="1200" dirty="0"/>
                  <a:t>を起こさない</a:t>
                </a:r>
                <a:r>
                  <a:rPr kumimoji="1" lang="en-US" altLang="ja-JP" sz="1200" dirty="0"/>
                  <a:t>CDM</a:t>
                </a:r>
                <a:r>
                  <a:rPr kumimoji="1" lang="ja-JP" altLang="en-US" sz="1200" dirty="0"/>
                  <a:t>が支持される。</a:t>
                </a:r>
                <a:r>
                  <a:rPr kumimoji="1" lang="el-GR" altLang="ja-JP" sz="1200" dirty="0"/>
                  <a:t>Ρ</a:t>
                </a:r>
                <a:r>
                  <a:rPr kumimoji="1" lang="ja-JP" altLang="en-US" sz="1200" dirty="0"/>
                  <a:t>の</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・観測的に古い銀河が発見されていること、銀河団等の多きな構造は比較的新しく形成されていることも根拠に</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銀河のガスの回転を</a:t>
                </a:r>
                <a:r>
                  <a:rPr lang="en-US" altLang="ja-JP" sz="1200" i="0">
                    <a:latin typeface="Cambria Math" panose="02040503050406030204" pitchFamily="18" charset="0"/>
                  </a:rPr>
                  <a:t>HI</a:t>
                </a:r>
                <a:r>
                  <a:rPr lang="ja-JP" altLang="en-US" sz="1200" dirty="0"/>
                  <a:t>の吸収線の赤方偏移を用いて測定し、球対称平均した結果を</a:t>
                </a:r>
                <a:r>
                  <a:rPr lang="en-US" altLang="ja-JP" sz="1200" b="0" i="0">
                    <a:latin typeface="Cambria Math" panose="02040503050406030204" pitchFamily="18" charset="0"/>
                  </a:rPr>
                  <a:t>p</a:t>
                </a:r>
                <a:r>
                  <a:rPr lang="en-US" altLang="ja-JP" sz="1200" i="0">
                    <a:latin typeface="Cambria Math" panose="02040503050406030204" pitchFamily="18" charset="0"/>
                  </a:rPr>
                  <a:t>‐ISO</a:t>
                </a:r>
                <a:r>
                  <a:rPr lang="ja-JP" altLang="en-US" sz="1200" dirty="0"/>
                  <a:t>で</a:t>
                </a:r>
                <a:r>
                  <a:rPr lang="en-US" altLang="ja-JP" sz="1200" dirty="0"/>
                  <a:t>ﬁtting </a:t>
                </a:r>
                <a:r>
                  <a:rPr lang="ja-JP" altLang="en-US" sz="1200" dirty="0"/>
                  <a:t>し、質量密度に直したもの↓（</a:t>
                </a:r>
                <a:r>
                  <a:rPr lang="en-US" altLang="ja-JP" sz="1200" b="0" i="0">
                    <a:latin typeface="Cambria Math" panose="02040503050406030204" pitchFamily="18" charset="0"/>
                  </a:rPr>
                  <a:t>Oh 𝑒𝑡 𝑎𝑙 , 2015</a:t>
                </a:r>
                <a:r>
                  <a:rPr lang="ja-JP" altLang="en-US" sz="1200" b="0" dirty="0"/>
                  <a:t>）</a:t>
                </a:r>
                <a:endParaRPr lang="en-US" altLang="ja-JP"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・ここに次のスライドの</a:t>
                </a:r>
                <a:r>
                  <a:rPr kumimoji="1" lang="en-US" altLang="ja-JP" sz="1200" dirty="0"/>
                  <a:t>SNII</a:t>
                </a:r>
                <a:r>
                  <a:rPr kumimoji="1" lang="ja-JP" altLang="en-US" sz="1200" dirty="0"/>
                  <a:t>フィードバックの話だけ差し込んで合体</a:t>
                </a:r>
                <a:endParaRPr kumimoji="1" lang="en-US" altLang="ja-JP" sz="1200" dirty="0"/>
              </a:p>
            </p:txBody>
          </p:sp>
        </mc:Fallback>
      </mc:AlternateContent>
      <p:sp>
        <p:nvSpPr>
          <p:cNvPr id="4" name="スライド番号プレースホルダー 3">
            <a:extLst>
              <a:ext uri="{FF2B5EF4-FFF2-40B4-BE49-F238E27FC236}">
                <a16:creationId xmlns:a16="http://schemas.microsoft.com/office/drawing/2014/main" id="{8A32BBA8-A0E8-DCBE-5702-CFE401497E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37F1F3-9666-4CCC-88EB-F2685F57751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7216219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r>
                  <a:rPr kumimoji="1" lang="ja-JP" altLang="en-US" dirty="0"/>
                  <a:t>これに結果もつけて</a:t>
                </a:r>
                <a:r>
                  <a:rPr kumimoji="1" lang="en-US" altLang="ja-JP" dirty="0" err="1"/>
                  <a:t>massloss</a:t>
                </a:r>
                <a:r>
                  <a:rPr kumimoji="1" lang="ja-JP" altLang="en-US" dirty="0"/>
                  <a:t>の場合として一枚にまとめる</a:t>
                </a:r>
                <a:endParaRPr kumimoji="1" lang="en-US" altLang="ja-JP" dirty="0"/>
              </a:p>
            </p:txBody>
          </p:sp>
        </mc:Choice>
        <mc:Fallback xmlns="">
          <p:sp>
            <p:nvSpPr>
              <p:cNvPr id="3" name="ノート プレースホルダー 2"/>
              <p:cNvSpPr>
                <a:spLocks noGrp="1"/>
              </p:cNvSpPr>
              <p:nvPr>
                <p:ph type="body" idx="1"/>
              </p:nvPr>
            </p:nvSpPr>
            <p:spPr/>
            <p:txBody>
              <a:bodyPr/>
              <a:lstStyle/>
              <a:p>
                <a:r>
                  <a:rPr kumimoji="0" lang="ja-JP" altLang="en-US" sz="1200" dirty="0">
                    <a:solidFill>
                      <a:srgbClr val="000000"/>
                    </a:solidFill>
                    <a:latin typeface="Cambria Math" panose="02040503050406030204" pitchFamily="18" charset="0"/>
                    <a:ea typeface="游ゴシック" panose="020B0400000000000000" pitchFamily="50" charset="-128"/>
                    <a:sym typeface="Lucida Grande"/>
                  </a:rPr>
                  <a:t>エネルギー変換効率</a:t>
                </a:r>
                <a:r>
                  <a:rPr kumimoji="0" lang="el-GR" altLang="ja-JP" sz="1200" i="0">
                    <a:solidFill>
                      <a:srgbClr val="000000"/>
                    </a:solidFill>
                    <a:latin typeface="Cambria Math" panose="02040503050406030204" pitchFamily="18" charset="0"/>
                    <a:ea typeface="Cambria Math" panose="02040503050406030204" pitchFamily="18" charset="0"/>
                    <a:sym typeface="Lucida Grande"/>
                  </a:rPr>
                  <a:t>𝜀</a:t>
                </a:r>
                <a:r>
                  <a:rPr lang="en-US" altLang="ja-JP" sz="1200" dirty="0"/>
                  <a:t> </a:t>
                </a:r>
                <a:r>
                  <a:rPr kumimoji="1" lang="ja-JP" altLang="en-US" sz="1200" dirty="0"/>
                  <a:t>のパラメータの具体的な物理はこの研究では不明</a:t>
                </a:r>
                <a:endParaRPr kumimoji="1" lang="en-US" altLang="ja-JP" sz="1200" dirty="0"/>
              </a:p>
              <a:p>
                <a:endParaRPr kumimoji="1" lang="en-US" altLang="ja-JP" sz="1200" dirty="0"/>
              </a:p>
              <a:p>
                <a:r>
                  <a:rPr kumimoji="1" lang="ja-JP" altLang="en-US" dirty="0"/>
                  <a:t>展望について：上</a:t>
                </a:r>
                <a:r>
                  <a:rPr kumimoji="1" lang="en-US" altLang="ja-JP" dirty="0"/>
                  <a:t>2</a:t>
                </a:r>
                <a:r>
                  <a:rPr kumimoji="1" lang="ja-JP" altLang="en-US" dirty="0"/>
                  <a:t>つは卒論でやりたい、</a:t>
                </a:r>
                <a:r>
                  <a:rPr kumimoji="1" lang="en-US" altLang="ja-JP" dirty="0"/>
                  <a:t>3</a:t>
                </a:r>
                <a:r>
                  <a:rPr kumimoji="1" lang="ja-JP" altLang="en-US" dirty="0"/>
                  <a:t>つ目に関してシミュレーションとか研究はたくさん行われてるけど、エネルギー変換効率という観点で自分でシミュレーションしてみたい（</a:t>
                </a:r>
                <a:r>
                  <a:rPr kumimoji="1" lang="en-US" altLang="ja-JP" dirty="0"/>
                  <a:t>M1</a:t>
                </a:r>
                <a:r>
                  <a:rPr kumimoji="1" lang="ja-JP" altLang="en-US" dirty="0"/>
                  <a:t>以降？）</a:t>
                </a:r>
                <a:endParaRPr kumimoji="1" lang="en-US" altLang="ja-JP" dirty="0"/>
              </a:p>
            </p:txBody>
          </p:sp>
        </mc:Fallback>
      </mc:AlternateContent>
      <p:sp>
        <p:nvSpPr>
          <p:cNvPr id="4" name="スライド番号プレースホルダー 3"/>
          <p:cNvSpPr>
            <a:spLocks noGrp="1"/>
          </p:cNvSpPr>
          <p:nvPr>
            <p:ph type="sldNum" sz="quarter" idx="5"/>
          </p:nvPr>
        </p:nvSpPr>
        <p:spPr/>
        <p:txBody>
          <a:bodyPr/>
          <a:lstStyle/>
          <a:p>
            <a:fld id="{9537F1F3-9666-4CCC-88EB-F2685F577512}" type="slidenum">
              <a:rPr kumimoji="1" lang="ja-JP" altLang="en-US" smtClean="0"/>
              <a:t>31</a:t>
            </a:fld>
            <a:endParaRPr kumimoji="1" lang="ja-JP" altLang="en-US"/>
          </a:p>
        </p:txBody>
      </p:sp>
    </p:spTree>
    <p:extLst>
      <p:ext uri="{BB962C8B-B14F-4D97-AF65-F5344CB8AC3E}">
        <p14:creationId xmlns:p14="http://schemas.microsoft.com/office/powerpoint/2010/main" val="39526996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a:t>
            </a:r>
            <a:r>
              <a:rPr kumimoji="1" lang="en-US" altLang="ja-JP" dirty="0"/>
              <a:t>Kaneda+2024</a:t>
            </a:r>
            <a:r>
              <a:rPr kumimoji="1" lang="ja-JP" altLang="en-US" dirty="0"/>
              <a:t>の新規性（背景、議論）</a:t>
            </a:r>
            <a:endParaRPr kumimoji="1" lang="en-US" altLang="ja-JP" dirty="0"/>
          </a:p>
          <a:p>
            <a:r>
              <a:rPr kumimoji="1" lang="ja-JP" altLang="en-US" dirty="0"/>
              <a:t>・そのうえで自分がやったことは？</a:t>
            </a:r>
            <a:endParaRPr kumimoji="1" lang="en-US" altLang="ja-JP" dirty="0"/>
          </a:p>
          <a:p>
            <a:r>
              <a:rPr kumimoji="1" lang="ja-JP" altLang="en-US" dirty="0"/>
              <a:t>⇒臨界恒星質量、プロファイルの多様性→</a:t>
            </a:r>
            <a:r>
              <a:rPr kumimoji="1" lang="en-US" altLang="ja-JP" dirty="0"/>
              <a:t>ε</a:t>
            </a:r>
            <a:r>
              <a:rPr kumimoji="1" lang="ja-JP" altLang="en-US" dirty="0"/>
              <a:t>、星形成効率の多様性</a:t>
            </a:r>
            <a:endParaRPr kumimoji="1" lang="en-US" altLang="ja-JP" dirty="0"/>
          </a:p>
          <a:p>
            <a:endParaRPr kumimoji="1" lang="en-US" altLang="ja-JP" dirty="0"/>
          </a:p>
          <a:p>
            <a:r>
              <a:rPr kumimoji="1" lang="ja-JP" altLang="en-US" dirty="0"/>
              <a:t>カスプコア遷移禁止領域を算出した⇒オレンジ色の領域は理論的には原理的に絶対不可能なもの</a:t>
            </a:r>
            <a:endParaRPr kumimoji="1" lang="en-US" altLang="ja-JP" dirty="0"/>
          </a:p>
          <a:p>
            <a:r>
              <a:rPr kumimoji="1" lang="ja-JP" altLang="en-US" dirty="0"/>
              <a:t>遷移質量を定義した、物理的意味を与えた、</a:t>
            </a:r>
            <a:r>
              <a:rPr kumimoji="1" lang="en-US" altLang="ja-JP" dirty="0"/>
              <a:t>ε</a:t>
            </a:r>
            <a:r>
              <a:rPr kumimoji="1" lang="ja-JP" altLang="en-US" dirty="0"/>
              <a:t>（フィードバックエネルギーの変換効率</a:t>
            </a:r>
            <a:r>
              <a:rPr kumimoji="1" lang="en-US" altLang="ja-JP" dirty="0"/>
              <a:t>(</a:t>
            </a:r>
            <a:r>
              <a:rPr kumimoji="1" lang="ja-JP" altLang="en-US" dirty="0"/>
              <a:t>熱から運動</a:t>
            </a:r>
            <a:r>
              <a:rPr kumimoji="1" lang="en-US" altLang="ja-JP" dirty="0"/>
              <a:t>)</a:t>
            </a:r>
            <a:r>
              <a:rPr kumimoji="1" lang="ja-JP" altLang="en-US" dirty="0"/>
              <a:t>≒シミュレーションのフィードバックモデルの違い、星形成効率の多様性）</a:t>
            </a:r>
            <a:endParaRPr kumimoji="1" lang="en-US" altLang="ja-JP" dirty="0"/>
          </a:p>
          <a:p>
            <a:r>
              <a:rPr kumimoji="1" lang="ja-JP" altLang="en-US" dirty="0"/>
              <a:t>カスプコア遷移を、星形成や超新星フィードバックのモデルに依らない形で議論できる、もしくは異なるモデルを同じパラメータで比較して議論できる可能性がある</a:t>
            </a:r>
            <a:endParaRPr kumimoji="1" lang="en-US" altLang="ja-JP" dirty="0"/>
          </a:p>
          <a:p>
            <a:endParaRPr kumimoji="1" lang="en-US" altLang="ja-JP" dirty="0"/>
          </a:p>
          <a:p>
            <a:endParaRPr kumimoji="1" lang="en-US" altLang="ja-JP" dirty="0"/>
          </a:p>
          <a:p>
            <a:endParaRPr kumimoji="1" lang="en-US" altLang="ja-JP" dirty="0"/>
          </a:p>
          <a:p>
            <a:r>
              <a:rPr kumimoji="1" lang="ja-JP" altLang="en-US" dirty="0"/>
              <a:t>カスプコア遷移を再現した銀河形成シミュレーションは多数あった、超新星フィードバックのモデルの違いが結果に与える影響が大きいことが知られている</a:t>
            </a:r>
            <a:endParaRPr kumimoji="1" lang="en-US" altLang="ja-JP" dirty="0"/>
          </a:p>
          <a:p>
            <a:endParaRPr kumimoji="1" lang="en-US" altLang="ja-JP" dirty="0"/>
          </a:p>
          <a:p>
            <a:r>
              <a:rPr kumimoji="1" lang="ja-JP" altLang="en-US" dirty="0"/>
              <a:t>超新星フィードバックのモデルの違い⇒超新星爆発の熱エネルギーを与えても放射冷却で次のステップでは冷えちゃう（運動エネルギーに変換してる時間無い）</a:t>
            </a:r>
            <a:endParaRPr kumimoji="1" lang="en-US" altLang="ja-JP" dirty="0"/>
          </a:p>
          <a:p>
            <a:r>
              <a:rPr kumimoji="1" lang="ja-JP" altLang="en-US" dirty="0"/>
              <a:t>熱エネルギー</a:t>
            </a:r>
            <a:endParaRPr kumimoji="1" lang="en-US" altLang="ja-JP" dirty="0"/>
          </a:p>
          <a:p>
            <a:r>
              <a:rPr kumimoji="1" lang="ja-JP" altLang="en-US" dirty="0"/>
              <a:t>⇒熱エネルギーを一つの粒子に集中的に与えて超高温粒子にする（冷却時間が長くなって運動エネルギーへの変換時間を確保できる）（よくあるやつ）</a:t>
            </a:r>
            <a:endParaRPr kumimoji="1" lang="en-US" altLang="ja-JP" dirty="0"/>
          </a:p>
          <a:p>
            <a:r>
              <a:rPr kumimoji="1" lang="ja-JP" altLang="en-US" dirty="0"/>
              <a:t>⇒放射冷却をオフ（一定期間断熱）して運動エネルギーへの変換時間を確保</a:t>
            </a:r>
            <a:r>
              <a:rPr kumimoji="1" lang="en-US" altLang="ja-JP" dirty="0" err="1"/>
              <a:t>ver</a:t>
            </a:r>
            <a:endParaRPr kumimoji="1" lang="en-US" altLang="ja-JP" dirty="0"/>
          </a:p>
          <a:p>
            <a:endParaRPr kumimoji="1" lang="en-US" altLang="ja-JP" dirty="0"/>
          </a:p>
          <a:p>
            <a:r>
              <a:rPr kumimoji="1" lang="ja-JP" altLang="en-US" dirty="0"/>
              <a:t>運動エネルギー</a:t>
            </a:r>
            <a:endParaRPr kumimoji="1" lang="en-US" altLang="ja-JP" dirty="0"/>
          </a:p>
          <a:p>
            <a:r>
              <a:rPr kumimoji="1" lang="ja-JP" altLang="en-US" dirty="0"/>
              <a:t>⇒熱エネルギーが変換された運動エネルギーをそのまま与える</a:t>
            </a:r>
          </a:p>
        </p:txBody>
      </p:sp>
      <p:sp>
        <p:nvSpPr>
          <p:cNvPr id="4" name="スライド番号プレースホルダー 3"/>
          <p:cNvSpPr>
            <a:spLocks noGrp="1"/>
          </p:cNvSpPr>
          <p:nvPr>
            <p:ph type="sldNum" sz="quarter" idx="5"/>
          </p:nvPr>
        </p:nvSpPr>
        <p:spPr/>
        <p:txBody>
          <a:bodyPr/>
          <a:lstStyle/>
          <a:p>
            <a:fld id="{9537F1F3-9666-4CCC-88EB-F2685F577512}" type="slidenum">
              <a:rPr kumimoji="1" lang="ja-JP" altLang="en-US" smtClean="0"/>
              <a:t>32</a:t>
            </a:fld>
            <a:endParaRPr kumimoji="1" lang="ja-JP" altLang="en-US"/>
          </a:p>
        </p:txBody>
      </p:sp>
    </p:spTree>
    <p:extLst>
      <p:ext uri="{BB962C8B-B14F-4D97-AF65-F5344CB8AC3E}">
        <p14:creationId xmlns:p14="http://schemas.microsoft.com/office/powerpoint/2010/main" val="39873198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4F38E-653B-144D-E19C-5D493C1BA3F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8C6D631-6C9E-F35A-9F4C-C3FEFC96964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DC7D51E-E706-B16D-35D3-0CE742129951}"/>
              </a:ext>
            </a:extLst>
          </p:cNvPr>
          <p:cNvSpPr>
            <a:spLocks noGrp="1"/>
          </p:cNvSpPr>
          <p:nvPr>
            <p:ph type="body" idx="1"/>
          </p:nvPr>
        </p:nvSpPr>
        <p:spPr/>
        <p:txBody>
          <a:bodyPr/>
          <a:lstStyle/>
          <a:p>
            <a:r>
              <a:rPr kumimoji="1" lang="ja-JP" altLang="en-US" dirty="0"/>
              <a:t>これに結果もつけて</a:t>
            </a:r>
            <a:r>
              <a:rPr kumimoji="1" lang="en-US" altLang="ja-JP" dirty="0" err="1"/>
              <a:t>massloss</a:t>
            </a:r>
            <a:r>
              <a:rPr kumimoji="1" lang="ja-JP" altLang="en-US" dirty="0"/>
              <a:t>の場合として一枚にまとめる</a:t>
            </a:r>
            <a:endParaRPr kumimoji="1" lang="en-US" altLang="ja-JP" dirty="0"/>
          </a:p>
        </p:txBody>
      </p:sp>
      <p:sp>
        <p:nvSpPr>
          <p:cNvPr id="4" name="スライド番号プレースホルダー 3">
            <a:extLst>
              <a:ext uri="{FF2B5EF4-FFF2-40B4-BE49-F238E27FC236}">
                <a16:creationId xmlns:a16="http://schemas.microsoft.com/office/drawing/2014/main" id="{3363B1FB-EFDA-4C6D-1763-8162A4B22D69}"/>
              </a:ext>
            </a:extLst>
          </p:cNvPr>
          <p:cNvSpPr>
            <a:spLocks noGrp="1"/>
          </p:cNvSpPr>
          <p:nvPr>
            <p:ph type="sldNum" sz="quarter" idx="5"/>
          </p:nvPr>
        </p:nvSpPr>
        <p:spPr/>
        <p:txBody>
          <a:bodyPr/>
          <a:lstStyle/>
          <a:p>
            <a:fld id="{9537F1F3-9666-4CCC-88EB-F2685F577512}" type="slidenum">
              <a:rPr kumimoji="1" lang="ja-JP" altLang="en-US" smtClean="0"/>
              <a:t>33</a:t>
            </a:fld>
            <a:endParaRPr kumimoji="1" lang="ja-JP" altLang="en-US"/>
          </a:p>
        </p:txBody>
      </p:sp>
    </p:spTree>
    <p:extLst>
      <p:ext uri="{BB962C8B-B14F-4D97-AF65-F5344CB8AC3E}">
        <p14:creationId xmlns:p14="http://schemas.microsoft.com/office/powerpoint/2010/main" val="35823164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C504F-DAE0-38DC-4F71-661C841E64A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121626A-8447-63AF-3A30-B435E1DCCF0B}"/>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a:extLst>
                  <a:ext uri="{FF2B5EF4-FFF2-40B4-BE49-F238E27FC236}">
                    <a16:creationId xmlns:a16="http://schemas.microsoft.com/office/drawing/2014/main" id="{5596B851-DA5A-56B0-171B-93238B98A6C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baseline="0" dirty="0">
                    <a:solidFill>
                      <a:schemeClr val="tx1"/>
                    </a:solidFill>
                    <a:latin typeface="+mn-lt"/>
                  </a:rPr>
                  <a:t>ビリアル定理</a:t>
                </a:r>
                <a:endParaRPr kumimoji="1" lang="en-US" altLang="ja-JP" sz="1200" b="0" i="0" baseline="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ja-JP" sz="1200" b="0" i="1" dirty="0" smtClean="0">
                        <a:solidFill>
                          <a:prstClr val="black"/>
                        </a:solidFill>
                        <a:latin typeface="Cambria Math" panose="02040503050406030204" pitchFamily="18" charset="0"/>
                      </a:rPr>
                      <m:t> 2</m:t>
                    </m:r>
                    <m:r>
                      <a:rPr lang="en-US" altLang="ja-JP" sz="1200" b="0" i="1" dirty="0" smtClean="0">
                        <a:solidFill>
                          <a:prstClr val="black"/>
                        </a:solidFill>
                        <a:latin typeface="Cambria Math" panose="02040503050406030204" pitchFamily="18" charset="0"/>
                      </a:rPr>
                      <m:t>𝑇</m:t>
                    </m:r>
                    <m:r>
                      <a:rPr lang="en-US" altLang="ja-JP" sz="1200" b="0" i="1" dirty="0" smtClean="0">
                        <a:solidFill>
                          <a:prstClr val="black"/>
                        </a:solidFill>
                        <a:latin typeface="Cambria Math" panose="02040503050406030204" pitchFamily="18" charset="0"/>
                      </a:rPr>
                      <m:t>+</m:t>
                    </m:r>
                    <m:r>
                      <a:rPr lang="en-US" altLang="ja-JP" sz="1200" b="0" i="1" dirty="0" smtClean="0">
                        <a:solidFill>
                          <a:prstClr val="black"/>
                        </a:solidFill>
                        <a:latin typeface="Cambria Math" panose="02040503050406030204" pitchFamily="18" charset="0"/>
                      </a:rPr>
                      <m:t>𝑊</m:t>
                    </m:r>
                    <m:r>
                      <a:rPr lang="en-US" altLang="ja-JP" sz="1200" b="0" i="1" dirty="0" smtClean="0">
                        <a:solidFill>
                          <a:prstClr val="black"/>
                        </a:solidFill>
                        <a:latin typeface="Cambria Math" panose="02040503050406030204" pitchFamily="18" charset="0"/>
                      </a:rPr>
                      <m:t>+3</m:t>
                    </m:r>
                    <m:d>
                      <m:dPr>
                        <m:ctrlPr>
                          <a:rPr lang="en-US" altLang="ja-JP" sz="1200" b="0" i="1" dirty="0" smtClean="0">
                            <a:solidFill>
                              <a:prstClr val="black"/>
                            </a:solidFill>
                            <a:latin typeface="Cambria Math" panose="02040503050406030204" pitchFamily="18" charset="0"/>
                          </a:rPr>
                        </m:ctrlPr>
                      </m:dPr>
                      <m:e>
                        <m:r>
                          <a:rPr lang="ja-JP" altLang="en-US" sz="1200" b="0" i="1" dirty="0" smtClean="0">
                            <a:solidFill>
                              <a:prstClr val="black"/>
                            </a:solidFill>
                            <a:latin typeface="Cambria Math" panose="02040503050406030204" pitchFamily="18" charset="0"/>
                          </a:rPr>
                          <m:t>𝛾</m:t>
                        </m:r>
                        <m:r>
                          <a:rPr lang="en-US" altLang="ja-JP" sz="1200" b="0" i="1" dirty="0" smtClean="0">
                            <a:solidFill>
                              <a:prstClr val="black"/>
                            </a:solidFill>
                            <a:latin typeface="Cambria Math" panose="02040503050406030204" pitchFamily="18" charset="0"/>
                          </a:rPr>
                          <m:t>−1</m:t>
                        </m:r>
                      </m:e>
                    </m:d>
                    <m:r>
                      <a:rPr lang="en-US" altLang="ja-JP" sz="1200" b="0" i="1" dirty="0" smtClean="0">
                        <a:solidFill>
                          <a:prstClr val="black"/>
                        </a:solidFill>
                        <a:latin typeface="Cambria Math" panose="02040503050406030204" pitchFamily="18" charset="0"/>
                      </a:rPr>
                      <m:t>𝑈</m:t>
                    </m:r>
                    <m:r>
                      <a:rPr lang="en-US" altLang="ja-JP" sz="1200" b="0" i="1" dirty="0" smtClean="0">
                        <a:solidFill>
                          <a:prstClr val="black"/>
                        </a:solidFill>
                        <a:latin typeface="Cambria Math" panose="02040503050406030204" pitchFamily="18" charset="0"/>
                      </a:rPr>
                      <m:t>=0 </m:t>
                    </m:r>
                  </m:oMath>
                </a14:m>
                <a:r>
                  <a:rPr kumimoji="1" lang="en-US" altLang="ja-JP" sz="1200" b="0" i="0" baseline="0" dirty="0">
                    <a:solidFill>
                      <a:schemeClr val="tx1"/>
                    </a:solidFill>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baseline="0" dirty="0">
                    <a:solidFill>
                      <a:schemeClr val="tx1"/>
                    </a:solidFill>
                    <a:latin typeface="+mn-lt"/>
                  </a:rPr>
                  <a:t> </a:t>
                </a:r>
                <a14:m>
                  <m:oMath xmlns:m="http://schemas.openxmlformats.org/officeDocument/2006/math">
                    <m:r>
                      <a:rPr lang="en-US" altLang="ja-JP" sz="1200" b="0" i="1" dirty="0" smtClean="0">
                        <a:solidFill>
                          <a:prstClr val="black"/>
                        </a:solidFill>
                        <a:latin typeface="Cambria Math" panose="02040503050406030204" pitchFamily="18" charset="0"/>
                      </a:rPr>
                      <m:t>𝑊</m:t>
                    </m:r>
                    <m:r>
                      <a:rPr lang="en-US" altLang="ja-JP" sz="1200" b="0" i="1" dirty="0" smtClean="0">
                        <a:solidFill>
                          <a:prstClr val="black"/>
                        </a:solidFill>
                        <a:latin typeface="Cambria Math" panose="02040503050406030204" pitchFamily="18" charset="0"/>
                      </a:rPr>
                      <m:t>+3</m:t>
                    </m:r>
                    <m:d>
                      <m:dPr>
                        <m:ctrlPr>
                          <a:rPr lang="en-US" altLang="ja-JP" sz="1200" b="0" i="1" dirty="0" smtClean="0">
                            <a:solidFill>
                              <a:prstClr val="black"/>
                            </a:solidFill>
                            <a:latin typeface="Cambria Math" panose="02040503050406030204" pitchFamily="18" charset="0"/>
                          </a:rPr>
                        </m:ctrlPr>
                      </m:dPr>
                      <m:e>
                        <m:r>
                          <a:rPr lang="ja-JP" altLang="en-US" sz="1200" b="0" i="1" dirty="0" smtClean="0">
                            <a:solidFill>
                              <a:prstClr val="black"/>
                            </a:solidFill>
                            <a:latin typeface="Cambria Math" panose="02040503050406030204" pitchFamily="18" charset="0"/>
                          </a:rPr>
                          <m:t>𝛾</m:t>
                        </m:r>
                        <m:r>
                          <a:rPr lang="en-US" altLang="ja-JP" sz="1200" b="0" i="1" dirty="0" smtClean="0">
                            <a:solidFill>
                              <a:prstClr val="black"/>
                            </a:solidFill>
                            <a:latin typeface="Cambria Math" panose="02040503050406030204" pitchFamily="18" charset="0"/>
                          </a:rPr>
                          <m:t>−1</m:t>
                        </m:r>
                      </m:e>
                    </m:d>
                    <m:r>
                      <a:rPr lang="en-US" altLang="ja-JP" sz="1200" b="0" i="1" dirty="0" smtClean="0">
                        <a:solidFill>
                          <a:prstClr val="black"/>
                        </a:solidFill>
                        <a:latin typeface="Cambria Math" panose="02040503050406030204" pitchFamily="18" charset="0"/>
                      </a:rPr>
                      <m:t>𝑈</m:t>
                    </m:r>
                    <m:r>
                      <a:rPr lang="en-US" altLang="ja-JP" sz="1200" b="0" i="1" dirty="0" smtClean="0">
                        <a:solidFill>
                          <a:prstClr val="black"/>
                        </a:solidFill>
                        <a:latin typeface="Cambria Math" panose="02040503050406030204" pitchFamily="18" charset="0"/>
                      </a:rPr>
                      <m:t>=0 　　</m:t>
                    </m:r>
                    <m:r>
                      <a:rPr lang="en-US" altLang="ja-JP" sz="1200" b="0" i="1" dirty="0" smtClean="0">
                        <a:solidFill>
                          <a:prstClr val="black"/>
                        </a:solidFill>
                        <a:latin typeface="Cambria Math" panose="02040503050406030204" pitchFamily="18" charset="0"/>
                      </a:rPr>
                      <m:t>𝑇</m:t>
                    </m:r>
                    <m:r>
                      <a:rPr lang="en-US" altLang="ja-JP" sz="1200" b="0" i="1" dirty="0" smtClean="0">
                        <a:solidFill>
                          <a:prstClr val="black"/>
                        </a:solidFill>
                        <a:latin typeface="Cambria Math" panose="02040503050406030204" pitchFamily="18" charset="0"/>
                      </a:rPr>
                      <m:t>=0 (</m:t>
                    </m:r>
                    <m:r>
                      <a:rPr lang="ja-JP" altLang="en-US" sz="1200" b="0" i="1" dirty="0" smtClean="0">
                        <a:solidFill>
                          <a:prstClr val="black"/>
                        </a:solidFill>
                        <a:latin typeface="Cambria Math" panose="02040503050406030204" pitchFamily="18" charset="0"/>
                      </a:rPr>
                      <m:t>静水圧平衡</m:t>
                    </m:r>
                    <m:r>
                      <a:rPr lang="en-US" altLang="ja-JP" sz="1200" b="0" i="1" dirty="0" smtClean="0">
                        <a:solidFill>
                          <a:prstClr val="black"/>
                        </a:solidFill>
                        <a:latin typeface="Cambria Math" panose="02040503050406030204" pitchFamily="18" charset="0"/>
                      </a:rPr>
                      <m:t>)</m:t>
                    </m:r>
                    <m:r>
                      <a:rPr lang="ja-JP" altLang="en-US" sz="1200" b="0" i="1" dirty="0" smtClean="0">
                        <a:solidFill>
                          <a:prstClr val="black"/>
                        </a:solidFill>
                        <a:latin typeface="Cambria Math" panose="02040503050406030204" pitchFamily="18" charset="0"/>
                      </a:rPr>
                      <m:t>　</m:t>
                    </m:r>
                    <m:r>
                      <a:rPr lang="en-US" altLang="ja-JP" sz="1200" b="0" i="1" dirty="0" smtClean="0">
                        <a:solidFill>
                          <a:prstClr val="black"/>
                        </a:solidFill>
                        <a:latin typeface="Cambria Math" panose="02040503050406030204" pitchFamily="18" charset="0"/>
                      </a:rPr>
                      <m:t> (</m:t>
                    </m:r>
                    <m:r>
                      <a:rPr lang="ja-JP" altLang="en-US" sz="1200" b="0" i="1" dirty="0" smtClean="0">
                        <a:solidFill>
                          <a:prstClr val="black"/>
                        </a:solidFill>
                        <a:latin typeface="Cambria Math" panose="02040503050406030204" pitchFamily="18" charset="0"/>
                      </a:rPr>
                      <m:t>単原子理想気体　</m:t>
                    </m:r>
                    <m:r>
                      <m:rPr>
                        <m:sty m:val="p"/>
                      </m:rPr>
                      <a:rPr lang="en-US" altLang="ja-JP" sz="1200" b="0" i="1" dirty="0" smtClean="0">
                        <a:solidFill>
                          <a:prstClr val="black"/>
                        </a:solidFill>
                        <a:latin typeface="Cambria Math" panose="02040503050406030204" pitchFamily="18" charset="0"/>
                      </a:rPr>
                      <m:t>He</m:t>
                    </m:r>
                    <m:r>
                      <a:rPr lang="ja-JP" altLang="en-US" sz="1200" b="0" i="1" dirty="0" smtClean="0">
                        <a:solidFill>
                          <a:prstClr val="black"/>
                        </a:solidFill>
                        <a:latin typeface="Cambria Math" panose="02040503050406030204" pitchFamily="18" charset="0"/>
                      </a:rPr>
                      <m:t>　</m:t>
                    </m:r>
                    <m:r>
                      <m:rPr>
                        <m:sty m:val="p"/>
                      </m:rPr>
                      <a:rPr lang="en-US" altLang="ja-JP" sz="1200" b="0" i="1" dirty="0" smtClean="0">
                        <a:solidFill>
                          <a:prstClr val="black"/>
                        </a:solidFill>
                        <a:latin typeface="Cambria Math" panose="02040503050406030204" pitchFamily="18" charset="0"/>
                      </a:rPr>
                      <m:t>H</m:t>
                    </m:r>
                    <m:r>
                      <a:rPr lang="ja-JP" altLang="en-US" sz="1200" b="0" i="1" dirty="0" smtClean="0">
                        <a:solidFill>
                          <a:prstClr val="black"/>
                        </a:solidFill>
                        <a:latin typeface="Cambria Math" panose="02040503050406030204" pitchFamily="18" charset="0"/>
                      </a:rPr>
                      <m:t>原子　</m:t>
                    </m:r>
                    <m:r>
                      <a:rPr lang="ja-JP" altLang="en-US" sz="1200" b="0" i="1" dirty="0" smtClean="0">
                        <a:solidFill>
                          <a:prstClr val="black"/>
                        </a:solidFill>
                        <a:latin typeface="Cambria Math" panose="02040503050406030204" pitchFamily="18" charset="0"/>
                      </a:rPr>
                      <m:t>𝛾</m:t>
                    </m:r>
                    <m:r>
                      <a:rPr lang="en-US" altLang="ja-JP" sz="1200" b="0" i="1" dirty="0" smtClean="0">
                        <a:solidFill>
                          <a:prstClr val="black"/>
                        </a:solidFill>
                        <a:latin typeface="Cambria Math" panose="02040503050406030204" pitchFamily="18" charset="0"/>
                      </a:rPr>
                      <m:t>=5/3)</m:t>
                    </m:r>
                  </m:oMath>
                </a14:m>
                <a:endParaRPr lang="en-US" altLang="ja-JP" sz="1200" dirty="0">
                  <a:solidFill>
                    <a:prstClr val="black"/>
                  </a:solidFill>
                  <a:latin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prstClr val="black"/>
                    </a:solidFill>
                  </a:rPr>
                  <a:t>　</a:t>
                </a:r>
                <a14:m>
                  <m:oMath xmlns:m="http://schemas.openxmlformats.org/officeDocument/2006/math">
                    <m:r>
                      <a:rPr lang="en-US" altLang="ja-JP" sz="1200" b="0" i="1" dirty="0" smtClean="0">
                        <a:solidFill>
                          <a:prstClr val="black"/>
                        </a:solidFill>
                        <a:latin typeface="Cambria Math" panose="02040503050406030204" pitchFamily="18" charset="0"/>
                      </a:rPr>
                      <m:t>𝑊</m:t>
                    </m:r>
                    <m:r>
                      <a:rPr lang="en-US" altLang="ja-JP" sz="1200" b="0" i="1" dirty="0" smtClean="0">
                        <a:solidFill>
                          <a:prstClr val="black"/>
                        </a:solidFill>
                        <a:latin typeface="Cambria Math" panose="02040503050406030204" pitchFamily="18" charset="0"/>
                      </a:rPr>
                      <m:t>+2</m:t>
                    </m:r>
                    <m:r>
                      <a:rPr lang="en-US" altLang="ja-JP" sz="1200" b="0" i="1" dirty="0" smtClean="0">
                        <a:solidFill>
                          <a:prstClr val="black"/>
                        </a:solidFill>
                        <a:latin typeface="Cambria Math" panose="02040503050406030204" pitchFamily="18" charset="0"/>
                      </a:rPr>
                      <m:t>𝑈</m:t>
                    </m:r>
                    <m:r>
                      <a:rPr lang="en-US" altLang="ja-JP" sz="1200" b="0" i="1" dirty="0" smtClean="0">
                        <a:solidFill>
                          <a:prstClr val="black"/>
                        </a:solidFill>
                        <a:latin typeface="Cambria Math" panose="02040503050406030204" pitchFamily="18" charset="0"/>
                      </a:rPr>
                      <m:t>=0 </m:t>
                    </m:r>
                  </m:oMath>
                </a14:m>
                <a:endParaRPr lang="en-US" altLang="ja-JP" sz="1200" dirty="0">
                  <a:solidFill>
                    <a:prstClr val="black"/>
                  </a:solidFill>
                  <a:latin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r>
                  <a:rPr kumimoji="1" lang="en-US" altLang="ja-JP" dirty="0"/>
                  <a:t>W</a:t>
                </a:r>
                <a:r>
                  <a:rPr kumimoji="1" lang="ja-JP" altLang="en-US" dirty="0"/>
                  <a:t>：ポテンシャル　</a:t>
                </a:r>
                <a:r>
                  <a:rPr kumimoji="1" lang="en-US" altLang="ja-JP" dirty="0"/>
                  <a:t>U</a:t>
                </a:r>
                <a:r>
                  <a:rPr kumimoji="1" lang="ja-JP" altLang="en-US" dirty="0"/>
                  <a:t>：内部エネルギー　</a:t>
                </a:r>
                <a:r>
                  <a:rPr kumimoji="1" lang="en-US" altLang="ja-JP" dirty="0"/>
                  <a:t>T</a:t>
                </a:r>
                <a:r>
                  <a:rPr kumimoji="1" lang="ja-JP" altLang="en-US" dirty="0"/>
                  <a:t>：運動エネルギー</a:t>
                </a:r>
                <a:endParaRPr kumimoji="1" lang="en-US" altLang="ja-JP" dirty="0"/>
              </a:p>
              <a:p>
                <a:endParaRPr kumimoji="1" lang="en-US" altLang="ja-JP" dirty="0"/>
              </a:p>
              <a:p>
                <a:endParaRPr kumimoji="1" lang="en-US" altLang="ja-JP" dirty="0"/>
              </a:p>
              <a:p>
                <a:r>
                  <a:rPr kumimoji="1" lang="ja-JP" altLang="en-US" dirty="0"/>
                  <a:t>・論文の</a:t>
                </a:r>
                <a:r>
                  <a:rPr kumimoji="1" lang="en-US" altLang="ja-JP" dirty="0"/>
                  <a:t>fig1</a:t>
                </a:r>
                <a:r>
                  <a:rPr kumimoji="1" lang="ja-JP" altLang="en-US" dirty="0"/>
                  <a:t>を結果として載せる</a:t>
                </a:r>
              </a:p>
            </p:txBody>
          </p:sp>
        </mc:Choice>
        <mc:Fallback xmlns="">
          <p:sp>
            <p:nvSpPr>
              <p:cNvPr id="3" name="ノート プレースホルダー 2">
                <a:extLst>
                  <a:ext uri="{FF2B5EF4-FFF2-40B4-BE49-F238E27FC236}">
                    <a16:creationId xmlns:a16="http://schemas.microsoft.com/office/drawing/2014/main" id="{5596B851-DA5A-56B0-171B-93238B98A6C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baseline="0" dirty="0">
                    <a:solidFill>
                      <a:schemeClr val="tx1"/>
                    </a:solidFill>
                    <a:latin typeface="+mn-lt"/>
                  </a:rPr>
                  <a:t>ビリアル定理</a:t>
                </a:r>
                <a:endParaRPr kumimoji="1" lang="en-US" altLang="ja-JP" sz="1200" b="0" i="0" baseline="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dirty="0">
                    <a:solidFill>
                      <a:prstClr val="black"/>
                    </a:solidFill>
                    <a:latin typeface="Cambria Math" panose="02040503050406030204" pitchFamily="18" charset="0"/>
                  </a:rPr>
                  <a:t> 2𝑇+𝑊+3(</a:t>
                </a:r>
                <a:r>
                  <a:rPr lang="ja-JP" altLang="en-US" sz="1200" b="0" i="0" dirty="0">
                    <a:solidFill>
                      <a:prstClr val="black"/>
                    </a:solidFill>
                    <a:latin typeface="Cambria Math" panose="02040503050406030204" pitchFamily="18" charset="0"/>
                  </a:rPr>
                  <a:t>𝛾</a:t>
                </a:r>
                <a:r>
                  <a:rPr lang="en-US" altLang="ja-JP" sz="1200" b="0" i="0" dirty="0">
                    <a:solidFill>
                      <a:prstClr val="black"/>
                    </a:solidFill>
                    <a:latin typeface="Cambria Math" panose="02040503050406030204" pitchFamily="18" charset="0"/>
                  </a:rPr>
                  <a:t>−1)𝑈=0 </a:t>
                </a:r>
                <a:r>
                  <a:rPr kumimoji="1" lang="en-US" altLang="ja-JP" sz="1200" b="0" i="0" baseline="0" dirty="0">
                    <a:solidFill>
                      <a:schemeClr val="tx1"/>
                    </a:solidFill>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baseline="0" dirty="0">
                    <a:solidFill>
                      <a:schemeClr val="tx1"/>
                    </a:solidFill>
                    <a:latin typeface="+mn-lt"/>
                  </a:rPr>
                  <a:t> </a:t>
                </a:r>
                <a:r>
                  <a:rPr lang="en-US" altLang="ja-JP" sz="1200" b="0" i="0" dirty="0">
                    <a:solidFill>
                      <a:prstClr val="black"/>
                    </a:solidFill>
                    <a:latin typeface="Cambria Math" panose="02040503050406030204" pitchFamily="18" charset="0"/>
                  </a:rPr>
                  <a:t>𝑊+3(</a:t>
                </a:r>
                <a:r>
                  <a:rPr lang="ja-JP" altLang="en-US" sz="1200" b="0" i="0" dirty="0">
                    <a:solidFill>
                      <a:prstClr val="black"/>
                    </a:solidFill>
                    <a:latin typeface="Cambria Math" panose="02040503050406030204" pitchFamily="18" charset="0"/>
                  </a:rPr>
                  <a:t>𝛾</a:t>
                </a:r>
                <a:r>
                  <a:rPr lang="en-US" altLang="ja-JP" sz="1200" b="0" i="0" dirty="0">
                    <a:solidFill>
                      <a:prstClr val="black"/>
                    </a:solidFill>
                    <a:latin typeface="Cambria Math" panose="02040503050406030204" pitchFamily="18" charset="0"/>
                  </a:rPr>
                  <a:t>−1)𝑈=0 </a:t>
                </a:r>
                <a:r>
                  <a:rPr lang="ja-JP" altLang="en-US" sz="1200" b="0" i="0" dirty="0">
                    <a:solidFill>
                      <a:prstClr val="black"/>
                    </a:solidFill>
                    <a:latin typeface="Cambria Math" panose="02040503050406030204" pitchFamily="18" charset="0"/>
                  </a:rPr>
                  <a:t>　　</a:t>
                </a:r>
                <a:r>
                  <a:rPr lang="en-US" altLang="ja-JP" sz="1200" b="0" i="0" dirty="0">
                    <a:solidFill>
                      <a:prstClr val="black"/>
                    </a:solidFill>
                    <a:latin typeface="Cambria Math" panose="02040503050406030204" pitchFamily="18" charset="0"/>
                  </a:rPr>
                  <a:t>𝑇=0 (</a:t>
                </a:r>
                <a:r>
                  <a:rPr lang="ja-JP" altLang="en-US" sz="1200" b="0" i="0" dirty="0">
                    <a:solidFill>
                      <a:prstClr val="black"/>
                    </a:solidFill>
                    <a:latin typeface="Cambria Math" panose="02040503050406030204" pitchFamily="18" charset="0"/>
                  </a:rPr>
                  <a:t>静水圧平衡</a:t>
                </a:r>
                <a:r>
                  <a:rPr lang="en-US" altLang="ja-JP" sz="1200" b="0" i="0" dirty="0">
                    <a:solidFill>
                      <a:prstClr val="black"/>
                    </a:solidFill>
                    <a:latin typeface="Cambria Math" panose="02040503050406030204" pitchFamily="18" charset="0"/>
                  </a:rPr>
                  <a:t>)</a:t>
                </a:r>
                <a:r>
                  <a:rPr lang="ja-JP" altLang="en-US" sz="1200" b="0" i="0" dirty="0">
                    <a:solidFill>
                      <a:prstClr val="black"/>
                    </a:solidFill>
                    <a:latin typeface="Cambria Math" panose="02040503050406030204" pitchFamily="18" charset="0"/>
                  </a:rPr>
                  <a:t>　</a:t>
                </a:r>
                <a:r>
                  <a:rPr lang="en-US" altLang="ja-JP" sz="1200" b="0" i="0" dirty="0">
                    <a:solidFill>
                      <a:prstClr val="black"/>
                    </a:solidFill>
                    <a:latin typeface="Cambria Math" panose="02040503050406030204" pitchFamily="18" charset="0"/>
                  </a:rPr>
                  <a:t> (</a:t>
                </a:r>
                <a:r>
                  <a:rPr lang="ja-JP" altLang="en-US" sz="1200" b="0" i="0" dirty="0">
                    <a:solidFill>
                      <a:prstClr val="black"/>
                    </a:solidFill>
                    <a:latin typeface="Cambria Math" panose="02040503050406030204" pitchFamily="18" charset="0"/>
                  </a:rPr>
                  <a:t>単原子理想気体　</a:t>
                </a:r>
                <a:r>
                  <a:rPr lang="en-US" altLang="ja-JP" sz="1200" b="0" i="0" dirty="0">
                    <a:solidFill>
                      <a:prstClr val="black"/>
                    </a:solidFill>
                    <a:latin typeface="Cambria Math" panose="02040503050406030204" pitchFamily="18" charset="0"/>
                  </a:rPr>
                  <a:t>He</a:t>
                </a:r>
                <a:r>
                  <a:rPr lang="ja-JP" altLang="en-US" sz="1200" b="0" i="0" dirty="0">
                    <a:solidFill>
                      <a:prstClr val="black"/>
                    </a:solidFill>
                    <a:latin typeface="Cambria Math" panose="02040503050406030204" pitchFamily="18" charset="0"/>
                  </a:rPr>
                  <a:t>　</a:t>
                </a:r>
                <a:r>
                  <a:rPr lang="en-US" altLang="ja-JP" sz="1200" b="0" i="0" dirty="0">
                    <a:solidFill>
                      <a:prstClr val="black"/>
                    </a:solidFill>
                    <a:latin typeface="Cambria Math" panose="02040503050406030204" pitchFamily="18" charset="0"/>
                  </a:rPr>
                  <a:t>H</a:t>
                </a:r>
                <a:r>
                  <a:rPr lang="ja-JP" altLang="en-US" sz="1200" b="0" i="0" dirty="0">
                    <a:solidFill>
                      <a:prstClr val="black"/>
                    </a:solidFill>
                    <a:latin typeface="Cambria Math" panose="02040503050406030204" pitchFamily="18" charset="0"/>
                  </a:rPr>
                  <a:t>原子　𝛾</a:t>
                </a:r>
                <a:r>
                  <a:rPr lang="en-US" altLang="ja-JP" sz="1200" b="0" i="0" dirty="0">
                    <a:solidFill>
                      <a:prstClr val="black"/>
                    </a:solidFill>
                    <a:latin typeface="Cambria Math" panose="02040503050406030204" pitchFamily="18" charset="0"/>
                  </a:rPr>
                  <a:t>=5/3)</a:t>
                </a:r>
                <a:endParaRPr lang="en-US" altLang="ja-JP" sz="1200" dirty="0">
                  <a:solidFill>
                    <a:prstClr val="black"/>
                  </a:solidFill>
                  <a:latin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prstClr val="black"/>
                    </a:solidFill>
                  </a:rPr>
                  <a:t>　</a:t>
                </a:r>
                <a:r>
                  <a:rPr lang="en-US" altLang="ja-JP" sz="1200" b="0" i="0" dirty="0">
                    <a:solidFill>
                      <a:prstClr val="black"/>
                    </a:solidFill>
                    <a:latin typeface="Cambria Math" panose="02040503050406030204" pitchFamily="18" charset="0"/>
                  </a:rPr>
                  <a:t>𝑊+2𝑈=0 </a:t>
                </a:r>
                <a:endParaRPr lang="en-US" altLang="ja-JP" sz="1200" dirty="0">
                  <a:solidFill>
                    <a:prstClr val="black"/>
                  </a:solidFill>
                  <a:latin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r>
                  <a:rPr kumimoji="1" lang="en-US" altLang="ja-JP" dirty="0"/>
                  <a:t>W</a:t>
                </a:r>
                <a:r>
                  <a:rPr kumimoji="1" lang="ja-JP" altLang="en-US" dirty="0"/>
                  <a:t>：ポテンシャル　</a:t>
                </a:r>
                <a:r>
                  <a:rPr kumimoji="1" lang="en-US" altLang="ja-JP" dirty="0"/>
                  <a:t>U</a:t>
                </a:r>
                <a:r>
                  <a:rPr kumimoji="1" lang="ja-JP" altLang="en-US" dirty="0"/>
                  <a:t>：内部エネルギー　</a:t>
                </a:r>
                <a:r>
                  <a:rPr kumimoji="1" lang="en-US" altLang="ja-JP" dirty="0"/>
                  <a:t>T</a:t>
                </a:r>
                <a:r>
                  <a:rPr kumimoji="1" lang="ja-JP" altLang="en-US" dirty="0"/>
                  <a:t>：運動エネルギー</a:t>
                </a:r>
                <a:endParaRPr kumimoji="1" lang="en-US" altLang="ja-JP" dirty="0"/>
              </a:p>
              <a:p>
                <a:endParaRPr kumimoji="1" lang="en-US" altLang="ja-JP" dirty="0"/>
              </a:p>
              <a:p>
                <a:endParaRPr kumimoji="1" lang="en-US" altLang="ja-JP" dirty="0"/>
              </a:p>
              <a:p>
                <a:r>
                  <a:rPr kumimoji="1" lang="ja-JP" altLang="en-US" dirty="0"/>
                  <a:t>・論文の</a:t>
                </a:r>
                <a:r>
                  <a:rPr kumimoji="1" lang="en-US" altLang="ja-JP" dirty="0"/>
                  <a:t>fig1</a:t>
                </a:r>
                <a:r>
                  <a:rPr kumimoji="1" lang="ja-JP" altLang="en-US" dirty="0"/>
                  <a:t>を結果として載せる</a:t>
                </a:r>
              </a:p>
            </p:txBody>
          </p:sp>
        </mc:Fallback>
      </mc:AlternateContent>
      <p:sp>
        <p:nvSpPr>
          <p:cNvPr id="4" name="スライド番号プレースホルダー 3">
            <a:extLst>
              <a:ext uri="{FF2B5EF4-FFF2-40B4-BE49-F238E27FC236}">
                <a16:creationId xmlns:a16="http://schemas.microsoft.com/office/drawing/2014/main" id="{B5727D5D-F2F1-3010-9BAF-E909432764CF}"/>
              </a:ext>
            </a:extLst>
          </p:cNvPr>
          <p:cNvSpPr>
            <a:spLocks noGrp="1"/>
          </p:cNvSpPr>
          <p:nvPr>
            <p:ph type="sldNum" sz="quarter" idx="5"/>
          </p:nvPr>
        </p:nvSpPr>
        <p:spPr/>
        <p:txBody>
          <a:bodyPr/>
          <a:lstStyle/>
          <a:p>
            <a:fld id="{9537F1F3-9666-4CCC-88EB-F2685F577512}" type="slidenum">
              <a:rPr kumimoji="1" lang="ja-JP" altLang="en-US" smtClean="0"/>
              <a:t>34</a:t>
            </a:fld>
            <a:endParaRPr kumimoji="1" lang="ja-JP" altLang="en-US"/>
          </a:p>
        </p:txBody>
      </p:sp>
    </p:spTree>
    <p:extLst>
      <p:ext uri="{BB962C8B-B14F-4D97-AF65-F5344CB8AC3E}">
        <p14:creationId xmlns:p14="http://schemas.microsoft.com/office/powerpoint/2010/main" val="793245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B70AD-3E83-A037-D892-BC27259BE84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DB32459-23CC-0CF8-2ED4-B9220CAF2FE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6054057-E994-D996-63BB-955F84BE238B}"/>
              </a:ext>
            </a:extLst>
          </p:cNvPr>
          <p:cNvSpPr>
            <a:spLocks noGrp="1"/>
          </p:cNvSpPr>
          <p:nvPr>
            <p:ph type="body" idx="1"/>
          </p:nvPr>
        </p:nvSpPr>
        <p:spPr/>
        <p:txBody>
          <a:bodyPr/>
          <a:lstStyle/>
          <a:p>
            <a:r>
              <a:rPr kumimoji="1" lang="ja-JP" altLang="en-US" dirty="0"/>
              <a:t>まずｆ</a:t>
            </a:r>
            <a:r>
              <a:rPr kumimoji="1" lang="en-US" altLang="ja-JP" dirty="0"/>
              <a:t>SNII</a:t>
            </a:r>
            <a:r>
              <a:rPr kumimoji="1" lang="ja-JP" altLang="en-US" dirty="0"/>
              <a:t>の説明から</a:t>
            </a:r>
          </a:p>
        </p:txBody>
      </p:sp>
      <p:sp>
        <p:nvSpPr>
          <p:cNvPr id="4" name="スライド番号プレースホルダー 3">
            <a:extLst>
              <a:ext uri="{FF2B5EF4-FFF2-40B4-BE49-F238E27FC236}">
                <a16:creationId xmlns:a16="http://schemas.microsoft.com/office/drawing/2014/main" id="{2CF690D5-D411-056F-E9E0-42289C274754}"/>
              </a:ext>
            </a:extLst>
          </p:cNvPr>
          <p:cNvSpPr>
            <a:spLocks noGrp="1"/>
          </p:cNvSpPr>
          <p:nvPr>
            <p:ph type="sldNum" sz="quarter" idx="5"/>
          </p:nvPr>
        </p:nvSpPr>
        <p:spPr/>
        <p:txBody>
          <a:bodyPr/>
          <a:lstStyle/>
          <a:p>
            <a:fld id="{9537F1F3-9666-4CCC-88EB-F2685F577512}" type="slidenum">
              <a:rPr kumimoji="1" lang="ja-JP" altLang="en-US" smtClean="0"/>
              <a:t>35</a:t>
            </a:fld>
            <a:endParaRPr kumimoji="1" lang="ja-JP" altLang="en-US"/>
          </a:p>
        </p:txBody>
      </p:sp>
    </p:spTree>
    <p:extLst>
      <p:ext uri="{BB962C8B-B14F-4D97-AF65-F5344CB8AC3E}">
        <p14:creationId xmlns:p14="http://schemas.microsoft.com/office/powerpoint/2010/main" val="2427533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2BBF5-169E-9027-6DC0-2A957BC1FB1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0D2EE14-E6EF-EB64-5EEC-60E23D4ADA11}"/>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a:extLst>
                  <a:ext uri="{FF2B5EF4-FFF2-40B4-BE49-F238E27FC236}">
                    <a16:creationId xmlns:a16="http://schemas.microsoft.com/office/drawing/2014/main" id="{66365D83-11C0-638A-B209-F32D1A182103}"/>
                  </a:ext>
                </a:extLst>
              </p:cNvPr>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Kaneda et al. (2024) also studied the cusp-core problem.</a:t>
                </a:r>
                <a:br>
                  <a:rPr kumimoji="1" lang="en-US" altLang="ja-JP" sz="1200" kern="1200" dirty="0">
                    <a:solidFill>
                      <a:schemeClr val="tx1"/>
                    </a:solidFill>
                    <a:effectLst/>
                    <a:latin typeface="+mn-lt"/>
                    <a:ea typeface="+mn-ea"/>
                    <a:cs typeface="+mn-cs"/>
                  </a:rPr>
                </a:br>
                <a:r>
                  <a:rPr kumimoji="1" lang="en-US" altLang="ja-JP" sz="1200" kern="1200" dirty="0">
                    <a:solidFill>
                      <a:schemeClr val="tx1"/>
                    </a:solidFill>
                    <a:effectLst/>
                    <a:latin typeface="+mn-lt"/>
                    <a:ea typeface="+mn-ea"/>
                    <a:cs typeface="+mn-cs"/>
                  </a:rPr>
                  <a:t>This refers to the mismatch between simulations and observations.</a:t>
                </a:r>
                <a:br>
                  <a:rPr kumimoji="1" lang="en-US" altLang="ja-JP" sz="1200" kern="1200" dirty="0">
                    <a:solidFill>
                      <a:schemeClr val="tx1"/>
                    </a:solidFill>
                    <a:effectLst/>
                    <a:latin typeface="+mn-lt"/>
                    <a:ea typeface="+mn-ea"/>
                    <a:cs typeface="+mn-cs"/>
                  </a:rPr>
                </a:br>
                <a:r>
                  <a:rPr kumimoji="1" lang="en-US" altLang="ja-JP" sz="1200" kern="1200" dirty="0">
                    <a:solidFill>
                      <a:schemeClr val="tx1"/>
                    </a:solidFill>
                    <a:effectLst/>
                    <a:latin typeface="+mn-lt"/>
                    <a:ea typeface="+mn-ea"/>
                    <a:cs typeface="+mn-cs"/>
                  </a:rPr>
                  <a:t>Cold dark matter simulations predict steep central density profiles, but many observed galaxies, especially dwarfs, show flatter, cored profiles.</a:t>
                </a:r>
              </a:p>
              <a:p>
                <a:br>
                  <a:rPr kumimoji="1" lang="en-US" altLang="ja-JP" sz="1200" kern="1200" dirty="0">
                    <a:solidFill>
                      <a:schemeClr val="tx1"/>
                    </a:solidFill>
                    <a:effectLst/>
                    <a:latin typeface="+mn-lt"/>
                    <a:ea typeface="+mn-ea"/>
                    <a:cs typeface="+mn-cs"/>
                  </a:rPr>
                </a:br>
                <a:r>
                  <a:rPr kumimoji="1" lang="en-US" altLang="ja-JP" sz="1200" kern="1200" dirty="0">
                    <a:solidFill>
                      <a:schemeClr val="tx1"/>
                    </a:solidFill>
                    <a:effectLst/>
                    <a:latin typeface="+mn-lt"/>
                    <a:ea typeface="+mn-ea"/>
                    <a:cs typeface="+mn-cs"/>
                  </a:rPr>
                  <a:t>The NFW profile is a typical example of a cusp, while the Burkert profile represents a core.</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One possible explanation is to use alternative models, such as self-interacting dark matter. </a:t>
                </a:r>
              </a:p>
              <a:p>
                <a:r>
                  <a:rPr kumimoji="1" lang="en-US" altLang="ja-JP" sz="1200" kern="1200" dirty="0">
                    <a:solidFill>
                      <a:schemeClr val="tx1"/>
                    </a:solidFill>
                    <a:effectLst/>
                    <a:latin typeface="+mn-lt"/>
                    <a:ea typeface="+mn-ea"/>
                    <a:cs typeface="+mn-cs"/>
                  </a:rPr>
                  <a:t>But even within the CDM model, cores can form through large scale gas outflows driven by supernova feedback.</a:t>
                </a:r>
              </a:p>
              <a:p>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pPr algn="l">
                  <a:buNone/>
                </a:pPr>
                <a:r>
                  <a:rPr lang="en" altLang="ja-JP" b="0" i="0" u="none" strike="noStrike" dirty="0">
                    <a:solidFill>
                      <a:srgbClr val="000000"/>
                    </a:solidFill>
                    <a:effectLst/>
                  </a:rPr>
                  <a:t>---</a:t>
                </a:r>
              </a:p>
              <a:p>
                <a:pPr algn="l">
                  <a:buNone/>
                </a:pPr>
                <a:endParaRPr lang="en" altLang="ja-JP" b="0" i="0" u="none" strike="noStrike" dirty="0">
                  <a:solidFill>
                    <a:srgbClr val="000000"/>
                  </a:solidFill>
                  <a:effectLst/>
                </a:endParaRPr>
              </a:p>
              <a:p>
                <a:pPr algn="l">
                  <a:buNone/>
                </a:pPr>
                <a:endParaRPr lang="en" altLang="ja-JP" b="0" i="0" u="none" strike="noStrike" dirty="0">
                  <a:solidFill>
                    <a:srgbClr val="000000"/>
                  </a:solidFill>
                  <a:effectLst/>
                </a:endParaRPr>
              </a:p>
              <a:p>
                <a:pPr algn="l">
                  <a:buNone/>
                </a:pPr>
                <a:r>
                  <a:rPr lang="en" altLang="ja-JP" b="0" i="0" u="none" strike="noStrike" dirty="0">
                    <a:solidFill>
                      <a:srgbClr val="000000"/>
                    </a:solidFill>
                    <a:effectLst/>
                  </a:rPr>
                  <a:t>In addition, Kaneda et al. (2024) also addressed the </a:t>
                </a:r>
                <a:r>
                  <a:rPr lang="en" altLang="ja-JP" b="1" i="0" u="none" strike="noStrike" dirty="0">
                    <a:solidFill>
                      <a:srgbClr val="000000"/>
                    </a:solidFill>
                    <a:effectLst/>
                  </a:rPr>
                  <a:t>cusp–core problem</a:t>
                </a:r>
                <a:r>
                  <a:rPr lang="en" altLang="ja-JP" b="0" i="0" u="none" strike="noStrike" dirty="0">
                    <a:solidFill>
                      <a:srgbClr val="000000"/>
                    </a:solidFill>
                    <a:effectLst/>
                  </a:rPr>
                  <a:t>.</a:t>
                </a:r>
              </a:p>
              <a:p>
                <a:pPr algn="l">
                  <a:buNone/>
                </a:pPr>
                <a:r>
                  <a:rPr lang="en" altLang="ja-JP" b="0" i="0" u="none" strike="noStrike" dirty="0">
                    <a:solidFill>
                      <a:srgbClr val="000000"/>
                    </a:solidFill>
                    <a:effectLst/>
                  </a:rPr>
                  <a:t>This issue arises from the discrepancy between simulations based on cold dark matter (CDM), which predict a steep, </a:t>
                </a:r>
                <a:r>
                  <a:rPr lang="en" altLang="ja-JP" b="0" i="0" u="none" strike="noStrike" dirty="0" err="1">
                    <a:solidFill>
                      <a:srgbClr val="000000"/>
                    </a:solidFill>
                    <a:effectLst/>
                  </a:rPr>
                  <a:t>cuspy</a:t>
                </a:r>
                <a:r>
                  <a:rPr lang="en" altLang="ja-JP" b="0" i="0" u="none" strike="noStrike" dirty="0">
                    <a:solidFill>
                      <a:srgbClr val="000000"/>
                    </a:solidFill>
                    <a:effectLst/>
                  </a:rPr>
                  <a:t> density profile in the central regions of dark matter halos, and observations of many galaxies—particularly dwarf galaxies—that show a shallower, cored profile instead.</a:t>
                </a:r>
              </a:p>
              <a:p>
                <a:pPr algn="l">
                  <a:buNone/>
                </a:pPr>
                <a:r>
                  <a:rPr lang="en" altLang="ja-JP" b="0" i="0" u="none" strike="noStrike" dirty="0">
                    <a:solidFill>
                      <a:srgbClr val="000000"/>
                    </a:solidFill>
                    <a:effectLst/>
                  </a:rPr>
                  <a:t>A typical example of a </a:t>
                </a:r>
                <a:r>
                  <a:rPr lang="en" altLang="ja-JP" b="0" i="0" u="none" strike="noStrike" dirty="0" err="1">
                    <a:solidFill>
                      <a:srgbClr val="000000"/>
                    </a:solidFill>
                    <a:effectLst/>
                  </a:rPr>
                  <a:t>cuspy</a:t>
                </a:r>
                <a:r>
                  <a:rPr lang="en" altLang="ja-JP" b="0" i="0" u="none" strike="noStrike" dirty="0">
                    <a:solidFill>
                      <a:srgbClr val="000000"/>
                    </a:solidFill>
                    <a:effectLst/>
                  </a:rPr>
                  <a:t> profile is the </a:t>
                </a:r>
                <a:r>
                  <a:rPr lang="en" altLang="ja-JP" b="1" i="0" u="none" strike="noStrike" dirty="0">
                    <a:solidFill>
                      <a:srgbClr val="000000"/>
                    </a:solidFill>
                    <a:effectLst/>
                  </a:rPr>
                  <a:t>NFW profile</a:t>
                </a:r>
                <a:r>
                  <a:rPr lang="en" altLang="ja-JP" b="0" i="0" u="none" strike="noStrike" dirty="0">
                    <a:solidFill>
                      <a:srgbClr val="000000"/>
                    </a:solidFill>
                    <a:effectLst/>
                  </a:rPr>
                  <a:t>, while a representative cored profile is the </a:t>
                </a:r>
                <a:r>
                  <a:rPr lang="en" altLang="ja-JP" b="1" i="0" u="none" strike="noStrike" dirty="0">
                    <a:solidFill>
                      <a:srgbClr val="000000"/>
                    </a:solidFill>
                    <a:effectLst/>
                  </a:rPr>
                  <a:t>Burkert profile</a:t>
                </a:r>
                <a:r>
                  <a:rPr lang="en" altLang="ja-JP" b="0" i="0" u="none" strike="noStrike" dirty="0">
                    <a:solidFill>
                      <a:srgbClr val="000000"/>
                    </a:solidFill>
                    <a:effectLst/>
                  </a:rPr>
                  <a:t>.</a:t>
                </a:r>
              </a:p>
              <a:p>
                <a:pPr algn="l">
                  <a:buNone/>
                </a:pPr>
                <a:r>
                  <a:rPr lang="en" altLang="ja-JP" b="0" i="0" u="none" strike="noStrike" dirty="0">
                    <a:solidFill>
                      <a:srgbClr val="000000"/>
                    </a:solidFill>
                    <a:effectLst/>
                  </a:rPr>
                  <a:t>One possible solution is to consider alternative dark matter models, such as </a:t>
                </a:r>
                <a:r>
                  <a:rPr lang="en" altLang="ja-JP" b="1" i="0" u="none" strike="noStrike" dirty="0">
                    <a:solidFill>
                      <a:srgbClr val="000000"/>
                    </a:solidFill>
                    <a:effectLst/>
                  </a:rPr>
                  <a:t>self-interacting dark matter</a:t>
                </a:r>
                <a:r>
                  <a:rPr lang="en" altLang="ja-JP" b="0" i="0" u="none" strike="noStrike" dirty="0">
                    <a:solidFill>
                      <a:srgbClr val="000000"/>
                    </a:solidFill>
                    <a:effectLst/>
                  </a:rPr>
                  <a:t>. However, another explanation within the CDM framework is that halos originally formed with a </a:t>
                </a:r>
                <a:r>
                  <a:rPr lang="en" altLang="ja-JP" b="0" i="0" u="none" strike="noStrike" dirty="0" err="1">
                    <a:solidFill>
                      <a:srgbClr val="000000"/>
                    </a:solidFill>
                    <a:effectLst/>
                  </a:rPr>
                  <a:t>cuspy</a:t>
                </a:r>
                <a:r>
                  <a:rPr lang="en" altLang="ja-JP" b="0" i="0" u="none" strike="noStrike" dirty="0">
                    <a:solidFill>
                      <a:srgbClr val="000000"/>
                    </a:solidFill>
                    <a:effectLst/>
                  </a:rPr>
                  <a:t> structure and subsequently transformed into cored profiles due to astrophysical processes—most notably, </a:t>
                </a:r>
                <a:r>
                  <a:rPr lang="en" altLang="ja-JP" b="1" i="0" u="none" strike="noStrike" dirty="0">
                    <a:solidFill>
                      <a:srgbClr val="000000"/>
                    </a:solidFill>
                    <a:effectLst/>
                  </a:rPr>
                  <a:t>stellar feedback from Type II supernovae</a:t>
                </a:r>
                <a:r>
                  <a:rPr lang="en" altLang="ja-JP" b="0" i="0" u="none" strike="noStrike" dirty="0">
                    <a:solidFill>
                      <a:srgbClr val="000000"/>
                    </a:solidFill>
                    <a:effectLst/>
                  </a:rPr>
                  <a:t>.</a:t>
                </a:r>
              </a:p>
              <a:p>
                <a:pPr algn="l">
                  <a:buNone/>
                </a:pPr>
                <a:r>
                  <a:rPr lang="en" altLang="ja-JP" b="0" i="0" u="none" strike="noStrike" dirty="0">
                    <a:solidFill>
                      <a:srgbClr val="000000"/>
                    </a:solidFill>
                    <a:effectLst/>
                  </a:rPr>
                  <a:t>In Kaneda et al. (2024), we adopted a simplified cusp–core transformation model and compared the predicted </a:t>
                </a:r>
                <a:r>
                  <a:rPr lang="en" altLang="ja-JP" b="1" i="0" u="none" strike="noStrike" dirty="0">
                    <a:solidFill>
                      <a:srgbClr val="000000"/>
                    </a:solidFill>
                    <a:effectLst/>
                  </a:rPr>
                  <a:t>c–M relation</a:t>
                </a:r>
                <a:r>
                  <a:rPr lang="en" altLang="ja-JP" b="0" i="0" u="none" strike="noStrike" dirty="0">
                    <a:solidFill>
                      <a:srgbClr val="000000"/>
                    </a:solidFill>
                    <a:effectLst/>
                  </a:rPr>
                  <a:t> with observational data.</a:t>
                </a:r>
              </a:p>
              <a:p>
                <a:pPr algn="l">
                  <a:buNone/>
                </a:pPr>
                <a:r>
                  <a:rPr lang="en" altLang="ja-JP" b="0" i="0" u="none" strike="noStrike" dirty="0">
                    <a:solidFill>
                      <a:srgbClr val="000000"/>
                    </a:solidFill>
                    <a:effectLst/>
                  </a:rPr>
                  <a:t>The figure shown here illustrates this comparison. The x-axis represents the virial mass, while the y-axis corresponds to the </a:t>
                </a:r>
                <a:r>
                  <a:rPr lang="en" altLang="ja-JP" b="1" i="0" u="none" strike="noStrike" dirty="0">
                    <a:solidFill>
                      <a:srgbClr val="000000"/>
                    </a:solidFill>
                    <a:effectLst/>
                  </a:rPr>
                  <a:t>characteristic surface density</a:t>
                </a:r>
                <a:r>
                  <a:rPr lang="en" altLang="ja-JP" b="0" i="0" u="none" strike="noStrike" dirty="0">
                    <a:solidFill>
                      <a:srgbClr val="000000"/>
                    </a:solidFill>
                    <a:effectLst/>
                  </a:rPr>
                  <a:t>, which probes the inner density structure of the halo.</a:t>
                </a:r>
              </a:p>
              <a:p>
                <a:pPr algn="l">
                  <a:buNone/>
                </a:pPr>
                <a:r>
                  <a:rPr lang="en" altLang="ja-JP" b="0" i="0" u="none" strike="noStrike" dirty="0">
                    <a:solidFill>
                      <a:srgbClr val="000000"/>
                    </a:solidFill>
                    <a:effectLst/>
                  </a:rPr>
                  <a:t>Notably, a deviation between the model and the observational data appears around a virial mass of 1011 M⊙1011 M⊙​.</a:t>
                </a:r>
              </a:p>
              <a:p>
                <a:pPr algn="l">
                  <a:buNone/>
                </a:pPr>
                <a:r>
                  <a:rPr lang="en" altLang="ja-JP" b="0" i="0" u="none" strike="noStrike" dirty="0">
                    <a:solidFill>
                      <a:srgbClr val="000000"/>
                    </a:solidFill>
                    <a:effectLst/>
                  </a:rPr>
                  <a:t>This result suggests that a cusp–core transformation may have taken place in this mass regime.</a:t>
                </a:r>
              </a:p>
              <a:p>
                <a:pPr algn="l"/>
                <a:r>
                  <a:rPr lang="en" altLang="ja-JP" b="0" i="0" u="none" strike="noStrike" dirty="0">
                    <a:solidFill>
                      <a:srgbClr val="000000"/>
                    </a:solidFill>
                    <a:effectLst/>
                  </a:rPr>
                  <a:t>Based on this observation, we define the </a:t>
                </a:r>
                <a:r>
                  <a:rPr lang="en" altLang="ja-JP" b="1" i="0" u="none" strike="noStrike" dirty="0">
                    <a:solidFill>
                      <a:srgbClr val="000000"/>
                    </a:solidFill>
                    <a:effectLst/>
                  </a:rPr>
                  <a:t>transition region</a:t>
                </a:r>
                <a:r>
                  <a:rPr lang="en" altLang="ja-JP" b="0" i="0" u="none" strike="noStrike" dirty="0">
                    <a:solidFill>
                      <a:srgbClr val="000000"/>
                    </a:solidFill>
                    <a:effectLst/>
                  </a:rPr>
                  <a:t> as shown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また、</a:t>
                </a:r>
                <a:r>
                  <a:rPr lang="en-US" altLang="ja-JP" sz="1200" dirty="0"/>
                  <a:t>Kaneda et al (2024)</a:t>
                </a:r>
                <a:r>
                  <a:rPr lang="ja-JP" altLang="en-US" sz="1200" dirty="0"/>
                  <a:t>では、カスプコア問題についても調査しました。</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カスプコア問題とは、</a:t>
                </a:r>
                <a:r>
                  <a:rPr lang="en-US" altLang="ja-JP" sz="1200" dirty="0"/>
                  <a:t>CDM</a:t>
                </a:r>
                <a:r>
                  <a:rPr lang="ja-JP" altLang="en-US" sz="1200" dirty="0"/>
                  <a:t>に基づくシミュレーションではダークマターハロー中心部の密度プロファイルはカスプ型が予想される一方で、コア型の銀河も多く観測されているという矛盾です。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カスプ型の代表的な</a:t>
                </a:r>
                <a:r>
                  <a:rPr lang="en-US" altLang="ja-JP" sz="1200" dirty="0"/>
                  <a:t>profile</a:t>
                </a:r>
                <a:r>
                  <a:rPr lang="ja-JP" altLang="en-US" sz="1200" dirty="0"/>
                  <a:t>として</a:t>
                </a:r>
                <a:r>
                  <a:rPr lang="en-US" altLang="ja-JP" sz="1200" dirty="0"/>
                  <a:t>NFW</a:t>
                </a:r>
                <a:r>
                  <a:rPr lang="ja-JP" altLang="en-US" sz="1200" dirty="0"/>
                  <a:t> </a:t>
                </a:r>
                <a:r>
                  <a:rPr lang="en-US" altLang="ja-JP" sz="1200" dirty="0"/>
                  <a:t>profile</a:t>
                </a:r>
                <a:r>
                  <a:rPr lang="ja-JP" altLang="en-US" sz="1200" dirty="0" err="1"/>
                  <a:t>、</a:t>
                </a:r>
                <a:r>
                  <a:rPr lang="ja-JP" altLang="en-US" sz="1200" dirty="0"/>
                  <a:t>コア型は</a:t>
                </a:r>
                <a:r>
                  <a:rPr lang="en-US" altLang="ja-JP" sz="1200" dirty="0"/>
                  <a:t>Burkert profile</a:t>
                </a:r>
                <a:r>
                  <a:rPr lang="ja-JP" altLang="en-US" sz="1200" dirty="0"/>
                  <a:t>があります。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この問題の解決策として、</a:t>
                </a:r>
                <a:r>
                  <a:rPr lang="en-US" altLang="ja-JP" sz="1200" dirty="0"/>
                  <a:t>self interactive DM</a:t>
                </a:r>
                <a:r>
                  <a:rPr lang="ja-JP" altLang="en-US" sz="1200" dirty="0"/>
                  <a:t>などの代替</a:t>
                </a:r>
                <a:r>
                  <a:rPr lang="en-US" altLang="ja-JP" sz="1200" dirty="0"/>
                  <a:t>DM</a:t>
                </a:r>
                <a:r>
                  <a:rPr lang="ja-JP" altLang="en-US" sz="1200" dirty="0"/>
                  <a:t>を考えると言うものもありますが、</a:t>
                </a:r>
                <a:r>
                  <a:rPr lang="en-US" altLang="ja-JP" sz="1200" dirty="0"/>
                  <a:t>CDM</a:t>
                </a:r>
                <a:r>
                  <a:rPr lang="ja-JP" altLang="en-US" sz="1200" dirty="0"/>
                  <a:t>に基づきカスプ型で生まれたハローが</a:t>
                </a:r>
                <a:r>
                  <a:rPr lang="en-US" altLang="ja-JP" sz="1200" dirty="0"/>
                  <a:t>II</a:t>
                </a:r>
                <a:r>
                  <a:rPr lang="ja-JP" altLang="en-US" sz="1200" dirty="0"/>
                  <a:t>型超新星爆発等の恒星フィードバックの影響で後天的にコアに遷移したという考え方もあります。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t>Kaneda et al (2024)</a:t>
                </a:r>
                <a:r>
                  <a:rPr lang="ja-JP" altLang="en-US" sz="1200" dirty="0"/>
                  <a:t>は後述するカスプコア遷移モデルを仮定し、</a:t>
                </a:r>
                <a:r>
                  <a:rPr lang="en" altLang="ja-JP" sz="1200" dirty="0">
                    <a:effectLst/>
                    <a:latin typeface="CMMI10"/>
                  </a:rPr>
                  <a:t>c</a:t>
                </a:r>
                <a:r>
                  <a:rPr lang="en" altLang="ja-JP" sz="1200" dirty="0">
                    <a:effectLst/>
                    <a:latin typeface="CMR10"/>
                  </a:rPr>
                  <a:t>-</a:t>
                </a:r>
                <a:r>
                  <a:rPr lang="en" altLang="ja-JP" sz="1200" dirty="0">
                    <a:effectLst/>
                    <a:latin typeface="CMMI10"/>
                  </a:rPr>
                  <a:t>M </a:t>
                </a:r>
                <a:r>
                  <a:rPr lang="en" altLang="ja-JP" sz="1200" dirty="0">
                    <a:effectLst/>
                    <a:latin typeface="CMR10"/>
                  </a:rPr>
                  <a:t>relation </a:t>
                </a:r>
                <a:r>
                  <a:rPr lang="ja-JP" altLang="en-US" sz="1200" dirty="0">
                    <a:effectLst/>
                    <a:latin typeface="CMR10"/>
                  </a:rPr>
                  <a:t>と観測データを比較しました。それがこの図です。</a:t>
                </a:r>
                <a:endParaRPr lang="en-US" altLang="ja-JP" sz="1200" dirty="0">
                  <a:effectLst/>
                  <a:latin typeface="CMR1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effectLst/>
                    <a:latin typeface="CMR10"/>
                  </a:rPr>
                  <a:t>横軸はビリアル質量ですが、縦軸は、ハローのさらに中心部の</a:t>
                </a:r>
                <a14:m>
                  <m:oMath xmlns:m="http://schemas.openxmlformats.org/officeDocument/2006/math">
                    <m:r>
                      <m:rPr>
                        <m:sty m:val="p"/>
                      </m:rPr>
                      <a:rPr lang="en-US" altLang="ja-JP" sz="1200" i="1" smtClean="0">
                        <a:latin typeface="Cambria Math" panose="02040503050406030204" pitchFamily="18" charset="0"/>
                      </a:rPr>
                      <m:t>c</m:t>
                    </m:r>
                    <m:r>
                      <m:rPr>
                        <m:sty m:val="p"/>
                      </m:rPr>
                      <a:rPr kumimoji="1" lang="en-US" altLang="ja-JP" sz="1200" b="0" i="0" smtClean="0">
                        <a:latin typeface="Cambria Math" panose="02040503050406030204" pitchFamily="18" charset="0"/>
                      </a:rPr>
                      <m:t>haracteric</m:t>
                    </m:r>
                    <m:r>
                      <a:rPr kumimoji="1" lang="en-US" altLang="ja-JP" sz="1200" b="0" i="0" smtClean="0">
                        <a:latin typeface="Cambria Math" panose="02040503050406030204" pitchFamily="18" charset="0"/>
                      </a:rPr>
                      <m:t> </m:t>
                    </m:r>
                    <m:r>
                      <m:rPr>
                        <m:sty m:val="p"/>
                      </m:rPr>
                      <a:rPr kumimoji="1" lang="en-US" altLang="ja-JP" sz="1200" b="0" i="0" smtClean="0">
                        <a:latin typeface="Cambria Math" panose="02040503050406030204" pitchFamily="18" charset="0"/>
                      </a:rPr>
                      <m:t>surface</m:t>
                    </m:r>
                    <m:r>
                      <a:rPr kumimoji="1" lang="en-US" altLang="ja-JP" sz="1200" b="0" i="0" smtClean="0">
                        <a:latin typeface="Cambria Math" panose="02040503050406030204" pitchFamily="18" charset="0"/>
                      </a:rPr>
                      <m:t> </m:t>
                    </m:r>
                    <m:r>
                      <m:rPr>
                        <m:sty m:val="p"/>
                      </m:rPr>
                      <a:rPr kumimoji="1" lang="en-US" altLang="ja-JP" sz="1200" b="0" i="0" smtClean="0">
                        <a:latin typeface="Cambria Math" panose="02040503050406030204" pitchFamily="18" charset="0"/>
                      </a:rPr>
                      <m:t>dencity</m:t>
                    </m:r>
                  </m:oMath>
                </a14:m>
                <a:r>
                  <a:rPr lang="ja-JP" altLang="en-US" sz="1200" dirty="0">
                    <a:effectLst/>
                    <a:latin typeface="CMR10"/>
                  </a:rPr>
                  <a:t>です。その結果、ビリアル質量が</a:t>
                </a:r>
                <a:r>
                  <a:rPr lang="en-US" altLang="ja-JP" sz="1200" dirty="0">
                    <a:effectLst/>
                    <a:latin typeface="CMR10"/>
                  </a:rPr>
                  <a:t>10</a:t>
                </a:r>
                <a:r>
                  <a:rPr lang="ja-JP" altLang="en-US" sz="1200" dirty="0">
                    <a:effectLst/>
                    <a:latin typeface="CMR10"/>
                  </a:rPr>
                  <a:t>の</a:t>
                </a:r>
                <a:r>
                  <a:rPr lang="en-US" altLang="ja-JP" sz="1200" dirty="0">
                    <a:effectLst/>
                    <a:latin typeface="CMR10"/>
                  </a:rPr>
                  <a:t>11</a:t>
                </a:r>
                <a:r>
                  <a:rPr lang="ja-JP" altLang="en-US" sz="1200" dirty="0">
                    <a:effectLst/>
                    <a:latin typeface="CMR10"/>
                  </a:rPr>
                  <a:t>乗太陽質量のあたりで観測データの分布に違いが見られました。</a:t>
                </a:r>
                <a:endParaRPr lang="en-US" altLang="ja-JP" sz="1200" dirty="0">
                  <a:effectLst/>
                  <a:latin typeface="CMR1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effectLst/>
                    <a:latin typeface="CMR10"/>
                  </a:rPr>
                  <a:t>このことから、過去にカスプコア遷移が起こったことが示唆されます。</a:t>
                </a:r>
                <a:endParaRPr lang="en-US" altLang="ja-JP" sz="1200" dirty="0">
                  <a:effectLst/>
                  <a:latin typeface="CMR1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effectLst/>
                    <a:latin typeface="CMR10"/>
                  </a:rPr>
                  <a:t>そこで、本研究では遷移範囲をこのように定義しました。</a:t>
                </a:r>
                <a:endParaRPr lang="en-US" altLang="ja-JP" sz="1200" dirty="0">
                  <a:effectLst/>
                  <a:latin typeface="CMR1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・のちのち</a:t>
                </a:r>
                <a14:m>
                  <m:oMath xmlns:m="http://schemas.openxmlformats.org/officeDocument/2006/math">
                    <m:r>
                      <a:rPr lang="ja-JP" altLang="en-US" sz="1200" i="1" smtClean="0">
                        <a:latin typeface="Cambria Math" panose="02040503050406030204" pitchFamily="18" charset="0"/>
                      </a:rPr>
                      <m:t>　</m:t>
                    </m:r>
                    <m:sSub>
                      <m:sSubPr>
                        <m:ctrlPr>
                          <a:rPr lang="en-US" altLang="ja-JP" sz="1200" i="1" smtClean="0">
                            <a:latin typeface="Cambria Math" panose="02040503050406030204" pitchFamily="18" charset="0"/>
                          </a:rPr>
                        </m:ctrlPr>
                      </m:sSubPr>
                      <m:e>
                        <m:r>
                          <a:rPr lang="en-US" altLang="ja-JP" sz="1200" b="0" i="1" smtClean="0">
                            <a:latin typeface="Cambria Math" panose="02040503050406030204" pitchFamily="18" charset="0"/>
                          </a:rPr>
                          <m:t>𝑟</m:t>
                        </m:r>
                      </m:e>
                      <m:sub>
                        <m:r>
                          <a:rPr lang="en-US" altLang="ja-JP" sz="1200" b="0" i="1" smtClean="0">
                            <a:latin typeface="Cambria Math" panose="02040503050406030204" pitchFamily="18" charset="0"/>
                          </a:rPr>
                          <m:t>𝐵</m:t>
                        </m:r>
                      </m:sub>
                    </m:sSub>
                    <m:r>
                      <a:rPr lang="en-US" altLang="ja-JP" sz="1200" b="0" i="1" smtClean="0">
                        <a:latin typeface="Cambria Math" panose="02040503050406030204" pitchFamily="18" charset="0"/>
                      </a:rPr>
                      <m:t> </m:t>
                    </m:r>
                  </m:oMath>
                </a14:m>
                <a:r>
                  <a:rPr kumimoji="1" lang="ja-JP" altLang="en-US" dirty="0"/>
                  <a:t>、</a:t>
                </a:r>
                <a14:m>
                  <m:oMath xmlns:m="http://schemas.openxmlformats.org/officeDocument/2006/math">
                    <m:sSub>
                      <m:sSubPr>
                        <m:ctrlPr>
                          <a:rPr lang="en-US" altLang="ja-JP" sz="1200" i="1" smtClean="0">
                            <a:latin typeface="Cambria Math" panose="02040503050406030204" pitchFamily="18" charset="0"/>
                          </a:rPr>
                        </m:ctrlPr>
                      </m:sSubPr>
                      <m:e>
                        <m:r>
                          <a:rPr lang="en-US" altLang="ja-JP" sz="1200" b="0" i="1" smtClean="0">
                            <a:latin typeface="Cambria Math" panose="02040503050406030204" pitchFamily="18" charset="0"/>
                          </a:rPr>
                          <m:t>𝑟</m:t>
                        </m:r>
                      </m:e>
                      <m:sub>
                        <m:r>
                          <a:rPr lang="en-US" altLang="ja-JP" sz="1200" b="0" i="1" smtClean="0">
                            <a:latin typeface="Cambria Math" panose="02040503050406030204" pitchFamily="18" charset="0"/>
                          </a:rPr>
                          <m:t>𝑁</m:t>
                        </m:r>
                      </m:sub>
                    </m:sSub>
                    <m:r>
                      <a:rPr lang="en-US" altLang="ja-JP" sz="1200" b="0" i="1" smtClean="0">
                        <a:latin typeface="Cambria Math" panose="02040503050406030204" pitchFamily="18" charset="0"/>
                      </a:rPr>
                      <m:t> </m:t>
                    </m:r>
                  </m:oMath>
                </a14:m>
                <a:r>
                  <a:rPr kumimoji="1" lang="ja-JP" altLang="en-US" dirty="0"/>
                  <a:t>は出てくるのでちゃんと説明する</a:t>
                </a:r>
              </a:p>
              <a:p>
                <a:pPr marL="0" indent="0">
                  <a:buNone/>
                </a:pPr>
                <a:r>
                  <a:rPr lang="ja-JP" altLang="en-US" sz="1200" dirty="0"/>
                  <a:t>・どちらもハローの外側では質量密度分布が</a:t>
                </a:r>
                <a14:m>
                  <m:oMath xmlns:m="http://schemas.openxmlformats.org/officeDocument/2006/math">
                    <m:r>
                      <a:rPr lang="en-US" altLang="ja-JP" sz="1200" b="0" i="0" smtClean="0">
                        <a:latin typeface="Cambria Math" panose="02040503050406030204" pitchFamily="18" charset="0"/>
                        <a:ea typeface="Cambria Math" panose="02040503050406030204" pitchFamily="18" charset="0"/>
                      </a:rPr>
                      <m:t> </m:t>
                    </m:r>
                    <m:r>
                      <a:rPr lang="en-US" altLang="ja-JP" sz="1200" b="0" i="1" smtClean="0">
                        <a:latin typeface="Cambria Math" panose="02040503050406030204" pitchFamily="18" charset="0"/>
                        <a:ea typeface="Cambria Math" panose="02040503050406030204" pitchFamily="18" charset="0"/>
                      </a:rPr>
                      <m:t>∝</m:t>
                    </m:r>
                    <m:sSup>
                      <m:sSupPr>
                        <m:ctrlPr>
                          <a:rPr lang="en-US" altLang="ja-JP" sz="1200" b="0" i="1" smtClean="0">
                            <a:latin typeface="Cambria Math" panose="02040503050406030204" pitchFamily="18" charset="0"/>
                          </a:rPr>
                        </m:ctrlPr>
                      </m:sSupPr>
                      <m:e>
                        <m:r>
                          <a:rPr lang="en-US" altLang="ja-JP" sz="1200" b="0" i="1" smtClean="0">
                            <a:latin typeface="Cambria Math" panose="02040503050406030204" pitchFamily="18" charset="0"/>
                          </a:rPr>
                          <m:t>𝑟</m:t>
                        </m:r>
                      </m:e>
                      <m:sup>
                        <m:r>
                          <a:rPr lang="en-US" altLang="ja-JP" sz="1200" b="0" i="1" smtClean="0">
                            <a:latin typeface="Cambria Math" panose="02040503050406030204" pitchFamily="18" charset="0"/>
                          </a:rPr>
                          <m:t>−3</m:t>
                        </m:r>
                      </m:sup>
                    </m:sSup>
                    <m:r>
                      <a:rPr lang="en-US" altLang="ja-JP" sz="1200" b="0" i="1" smtClean="0">
                        <a:latin typeface="Cambria Math" panose="02040503050406030204" pitchFamily="18" charset="0"/>
                      </a:rPr>
                      <m:t> </m:t>
                    </m:r>
                  </m:oMath>
                </a14:m>
                <a:r>
                  <a:rPr lang="ja-JP" altLang="en-US" sz="1200" dirty="0"/>
                  <a:t>になる</a:t>
                </a:r>
                <a:endParaRPr lang="en-US" altLang="ja-JP" sz="1200" dirty="0"/>
              </a:p>
              <a:p>
                <a:pPr marL="0" indent="0">
                  <a:buNone/>
                </a:pPr>
                <a:endParaRPr lang="en-US" altLang="ja-JP" sz="1200" dirty="0"/>
              </a:p>
              <a:p>
                <a:pPr marL="0" indent="0">
                  <a:buNone/>
                </a:pPr>
                <a:endParaRPr lang="en-US" altLang="ja-JP" sz="1200" dirty="0"/>
              </a:p>
              <a:p>
                <a:pPr marL="0" indent="0">
                  <a:buNone/>
                </a:pPr>
                <a:endParaRPr lang="en-US" altLang="ja-JP" sz="1200" dirty="0"/>
              </a:p>
              <a:p>
                <a:pPr marL="0" indent="0">
                  <a:buNone/>
                </a:pPr>
                <a:r>
                  <a:rPr lang="ja-JP" altLang="en-US" sz="1200" dirty="0"/>
                  <a:t>・ビックバン宇宙論に基づき、宇宙の構造は宇宙初期の密度揺らぎ</a:t>
                </a:r>
                <a14:m>
                  <m:oMath xmlns:m="http://schemas.openxmlformats.org/officeDocument/2006/math">
                    <m:r>
                      <a:rPr lang="en-US" altLang="ja-JP" sz="1200" b="0" i="0" smtClean="0">
                        <a:latin typeface="Cambria Math" panose="02040503050406030204" pitchFamily="18" charset="0"/>
                      </a:rPr>
                      <m:t> </m:t>
                    </m:r>
                    <m:r>
                      <m:rPr>
                        <m:sty m:val="p"/>
                      </m:rPr>
                      <a:rPr lang="en-US" altLang="ja-JP" sz="1200" i="1">
                        <a:latin typeface="Cambria Math" panose="02040503050406030204" pitchFamily="18" charset="0"/>
                      </a:rPr>
                      <m:t>δ</m:t>
                    </m:r>
                    <m:r>
                      <a:rPr lang="en-US" altLang="ja-JP" sz="1200" b="0" i="1" smtClean="0">
                        <a:latin typeface="Cambria Math" panose="02040503050406030204" pitchFamily="18" charset="0"/>
                      </a:rPr>
                      <m:t>=(</m:t>
                    </m:r>
                    <m:r>
                      <a:rPr lang="ja-JP" altLang="en-US" sz="1200" b="0" i="1" smtClean="0">
                        <a:latin typeface="Cambria Math" panose="02040503050406030204" pitchFamily="18" charset="0"/>
                      </a:rPr>
                      <m:t>𝜚</m:t>
                    </m:r>
                    <m:r>
                      <a:rPr lang="en-US" altLang="ja-JP" sz="1200" b="0" i="1" smtClean="0">
                        <a:latin typeface="Cambria Math" panose="02040503050406030204" pitchFamily="18" charset="0"/>
                      </a:rPr>
                      <m:t>−</m:t>
                    </m:r>
                    <m:acc>
                      <m:accPr>
                        <m:chr m:val="̅"/>
                        <m:ctrlPr>
                          <a:rPr lang="en-US" altLang="ja-JP" sz="1200" b="0" i="1" smtClean="0">
                            <a:latin typeface="Cambria Math" panose="02040503050406030204" pitchFamily="18" charset="0"/>
                          </a:rPr>
                        </m:ctrlPr>
                      </m:accPr>
                      <m:e>
                        <m:r>
                          <a:rPr lang="ja-JP" altLang="en-US" sz="1200" b="0" i="1" smtClean="0">
                            <a:latin typeface="Cambria Math" panose="02040503050406030204" pitchFamily="18" charset="0"/>
                          </a:rPr>
                          <m:t>𝜚</m:t>
                        </m:r>
                      </m:e>
                    </m:acc>
                    <m:r>
                      <a:rPr lang="en-US" altLang="ja-JP" sz="1200" b="0" i="1" smtClean="0">
                        <a:latin typeface="Cambria Math" panose="02040503050406030204" pitchFamily="18" charset="0"/>
                      </a:rPr>
                      <m:t>)/</m:t>
                    </m:r>
                    <m:acc>
                      <m:accPr>
                        <m:chr m:val="̅"/>
                        <m:ctrlPr>
                          <a:rPr lang="en-US" altLang="ja-JP" sz="1200" b="0" i="1" smtClean="0">
                            <a:latin typeface="Cambria Math" panose="02040503050406030204" pitchFamily="18" charset="0"/>
                          </a:rPr>
                        </m:ctrlPr>
                      </m:accPr>
                      <m:e>
                        <m:r>
                          <a:rPr lang="ja-JP" altLang="en-US" sz="1200" b="0" i="1" smtClean="0">
                            <a:latin typeface="Cambria Math" panose="02040503050406030204" pitchFamily="18" charset="0"/>
                          </a:rPr>
                          <m:t>𝜚</m:t>
                        </m:r>
                      </m:e>
                    </m:acc>
                  </m:oMath>
                </a14:m>
                <a:r>
                  <a:rPr kumimoji="1" lang="ja-JP" altLang="en-US" sz="1200" dirty="0"/>
                  <a:t> が自己重力によって収縮し、成長することで形成されるとしている</a:t>
                </a:r>
                <a:endParaRPr kumimoji="1" lang="en-US" altLang="ja-JP" sz="1200" dirty="0"/>
              </a:p>
              <a:p>
                <a:pPr marL="0" indent="0">
                  <a:buNone/>
                </a:pPr>
                <a:r>
                  <a:rPr lang="ja-JP" altLang="en-US" sz="1200" dirty="0"/>
                  <a:t>・宇宙マイクロ背景放射の観測より、宇宙の晴れ上がり直後はバリオン物質はほぼ一様に分布しており</a:t>
                </a:r>
                <a:r>
                  <a:rPr lang="en-US" altLang="ja-JP" sz="1200" dirty="0"/>
                  <a:t>δ</a:t>
                </a:r>
                <a:r>
                  <a:rPr lang="ja-JP" altLang="en-US" sz="1200" dirty="0"/>
                  <a:t>は非常に僅か</a:t>
                </a:r>
                <a:endParaRPr lang="en-US" altLang="ja-JP" sz="1200" dirty="0"/>
              </a:p>
              <a:p>
                <a:pPr marL="0" indent="0">
                  <a:buNone/>
                </a:pPr>
                <a:r>
                  <a:rPr lang="ja-JP" altLang="en-US" sz="1200" dirty="0"/>
                  <a:t>　⇒これだけでは現在の宇宙の大規模構造は形成されない</a:t>
                </a:r>
                <a:endParaRPr lang="en-US" altLang="ja-JP" sz="1200" dirty="0"/>
              </a:p>
              <a:p>
                <a:pPr marL="0" indent="0">
                  <a:buNone/>
                </a:pPr>
                <a:r>
                  <a:rPr kumimoji="1" lang="ja-JP" altLang="en-US" sz="1200" dirty="0"/>
                  <a:t>　⇒</a:t>
                </a:r>
                <a:r>
                  <a:rPr lang="ja-JP" altLang="en-US" sz="1200" dirty="0"/>
                  <a:t>ダークマターの重力相互作用を考慮することで構造形成の説明を試みる</a:t>
                </a:r>
                <a:endParaRPr lang="en-US" altLang="ja-JP" sz="1200" dirty="0"/>
              </a:p>
              <a:p>
                <a:pPr marL="0" indent="0">
                  <a:buNone/>
                </a:pPr>
                <a:r>
                  <a:rPr kumimoji="1" lang="ja-JP" altLang="en-US" sz="1200" dirty="0"/>
                  <a:t>　⇒その理論模型として、速度分散が小さく無衝突減衰（ランダウ減衰、サイクロトロン減衰</a:t>
                </a:r>
                <a:r>
                  <a:rPr kumimoji="1" lang="en-US" altLang="ja-JP" sz="1200" dirty="0"/>
                  <a:t>)</a:t>
                </a:r>
                <a:r>
                  <a:rPr kumimoji="1" lang="ja-JP" altLang="en-US" sz="1200" dirty="0"/>
                  <a:t>を起こさない</a:t>
                </a:r>
                <a:r>
                  <a:rPr kumimoji="1" lang="en-US" altLang="ja-JP" sz="1200" dirty="0"/>
                  <a:t>CDM</a:t>
                </a:r>
                <a:r>
                  <a:rPr kumimoji="1" lang="ja-JP" altLang="en-US" sz="1200" dirty="0"/>
                  <a:t>が支持される。</a:t>
                </a:r>
                <a:r>
                  <a:rPr kumimoji="1" lang="el-GR" altLang="ja-JP" sz="1200" dirty="0"/>
                  <a:t>Ρ</a:t>
                </a:r>
                <a:r>
                  <a:rPr kumimoji="1" lang="ja-JP" altLang="en-US" sz="1200" dirty="0"/>
                  <a:t>の</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・観測的に古い銀河が発見されていること、銀河団等の多きな構造は比較的新しく形成されていることも根拠に</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銀河のガスの回転を</a:t>
                </a:r>
                <a14:m>
                  <m:oMath xmlns:m="http://schemas.openxmlformats.org/officeDocument/2006/math">
                    <m:r>
                      <m:rPr>
                        <m:sty m:val="p"/>
                      </m:rPr>
                      <a:rPr lang="en-US" altLang="ja-JP" sz="1200" i="1">
                        <a:latin typeface="Cambria Math" panose="02040503050406030204" pitchFamily="18" charset="0"/>
                      </a:rPr>
                      <m:t>HI</m:t>
                    </m:r>
                  </m:oMath>
                </a14:m>
                <a:r>
                  <a:rPr lang="ja-JP" altLang="en-US" sz="1200" dirty="0"/>
                  <a:t>の吸収線の赤方偏移を用いて測定し、球対称平均した結果を</a:t>
                </a:r>
                <a14:m>
                  <m:oMath xmlns:m="http://schemas.openxmlformats.org/officeDocument/2006/math">
                    <m:r>
                      <m:rPr>
                        <m:sty m:val="p"/>
                      </m:rPr>
                      <a:rPr lang="en-US" altLang="ja-JP" sz="1200" b="0" i="0" smtClean="0">
                        <a:latin typeface="Cambria Math" panose="02040503050406030204" pitchFamily="18" charset="0"/>
                      </a:rPr>
                      <m:t>p</m:t>
                    </m:r>
                    <m:r>
                      <a:rPr lang="en-US" altLang="ja-JP" sz="1200" i="1">
                        <a:latin typeface="Cambria Math" panose="02040503050406030204" pitchFamily="18" charset="0"/>
                      </a:rPr>
                      <m:t>‐</m:t>
                    </m:r>
                    <m:r>
                      <m:rPr>
                        <m:sty m:val="p"/>
                      </m:rPr>
                      <a:rPr lang="en-US" altLang="ja-JP" sz="1200" i="1" smtClean="0">
                        <a:latin typeface="Cambria Math" panose="02040503050406030204" pitchFamily="18" charset="0"/>
                      </a:rPr>
                      <m:t>ISO</m:t>
                    </m:r>
                  </m:oMath>
                </a14:m>
                <a:r>
                  <a:rPr lang="ja-JP" altLang="en-US" sz="1200" dirty="0"/>
                  <a:t>で</a:t>
                </a:r>
                <a:r>
                  <a:rPr lang="en-US" altLang="ja-JP" sz="1200" dirty="0"/>
                  <a:t>ﬁtting </a:t>
                </a:r>
                <a:r>
                  <a:rPr lang="ja-JP" altLang="en-US" sz="1200" dirty="0"/>
                  <a:t>し、質量密度に直したもの↓（</a:t>
                </a:r>
                <a14:m>
                  <m:oMath xmlns:m="http://schemas.openxmlformats.org/officeDocument/2006/math">
                    <m:r>
                      <m:rPr>
                        <m:sty m:val="p"/>
                      </m:rPr>
                      <a:rPr lang="en-US" altLang="ja-JP" sz="1200" b="0" i="0" smtClean="0">
                        <a:latin typeface="Cambria Math" panose="02040503050406030204" pitchFamily="18" charset="0"/>
                      </a:rPr>
                      <m:t>Oh</m:t>
                    </m:r>
                    <m:r>
                      <a:rPr lang="en-US" altLang="ja-JP" sz="1200" b="0" i="1" smtClean="0">
                        <a:latin typeface="Cambria Math" panose="02040503050406030204" pitchFamily="18" charset="0"/>
                      </a:rPr>
                      <m:t> </m:t>
                    </m:r>
                    <m:r>
                      <a:rPr lang="en-US" altLang="ja-JP" sz="1200" b="0" i="1" smtClean="0">
                        <a:latin typeface="Cambria Math" panose="02040503050406030204" pitchFamily="18" charset="0"/>
                      </a:rPr>
                      <m:t>𝑒𝑡</m:t>
                    </m:r>
                    <m:r>
                      <a:rPr lang="en-US" altLang="ja-JP" sz="1200" b="0" i="1" smtClean="0">
                        <a:latin typeface="Cambria Math" panose="02040503050406030204" pitchFamily="18" charset="0"/>
                      </a:rPr>
                      <m:t> </m:t>
                    </m:r>
                    <m:r>
                      <a:rPr lang="en-US" altLang="ja-JP" sz="1200" b="0" i="1" smtClean="0">
                        <a:latin typeface="Cambria Math" panose="02040503050406030204" pitchFamily="18" charset="0"/>
                      </a:rPr>
                      <m:t>𝑎𝑙</m:t>
                    </m:r>
                    <m:r>
                      <a:rPr lang="en-US" altLang="ja-JP" sz="1200" b="0" i="1" smtClean="0">
                        <a:latin typeface="Cambria Math" panose="02040503050406030204" pitchFamily="18" charset="0"/>
                      </a:rPr>
                      <m:t> </m:t>
                    </m:r>
                    <m:r>
                      <a:rPr lang="en-US" altLang="ja-JP" sz="1200" b="0" i="0" smtClean="0">
                        <a:latin typeface="Cambria Math" panose="02040503050406030204" pitchFamily="18" charset="0"/>
                      </a:rPr>
                      <m:t>, 2015</m:t>
                    </m:r>
                  </m:oMath>
                </a14:m>
                <a:r>
                  <a:rPr lang="ja-JP" altLang="en-US" sz="1200" b="0" dirty="0"/>
                  <a:t>）</a:t>
                </a:r>
                <a:endParaRPr lang="en-US" altLang="ja-JP"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・ここに次のスライドの</a:t>
                </a:r>
                <a:r>
                  <a:rPr kumimoji="1" lang="en-US" altLang="ja-JP" sz="1200" dirty="0"/>
                  <a:t>SNII</a:t>
                </a:r>
                <a:r>
                  <a:rPr kumimoji="1" lang="ja-JP" altLang="en-US" sz="1200" dirty="0"/>
                  <a:t>フィードバックの話だけ差し込んで合体</a:t>
                </a:r>
                <a:endParaRPr kumimoji="1" lang="en-US" altLang="ja-JP" sz="1200" dirty="0"/>
              </a:p>
            </p:txBody>
          </p:sp>
        </mc:Choice>
        <mc:Fallback xmlns="">
          <p:sp>
            <p:nvSpPr>
              <p:cNvPr id="3" name="ノート プレースホルダー 2">
                <a:extLst>
                  <a:ext uri="{FF2B5EF4-FFF2-40B4-BE49-F238E27FC236}">
                    <a16:creationId xmlns:a16="http://schemas.microsoft.com/office/drawing/2014/main" id="{66365D83-11C0-638A-B209-F32D1A1821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・のちのち</a:t>
                </a:r>
                <a:r>
                  <a:rPr lang="ja-JP" altLang="en-US" sz="1200" i="0">
                    <a:latin typeface="Cambria Math" panose="02040503050406030204" pitchFamily="18" charset="0"/>
                  </a:rPr>
                  <a:t>　</a:t>
                </a:r>
                <a:r>
                  <a:rPr lang="en-US" altLang="ja-JP" sz="1200" b="0" i="0">
                    <a:latin typeface="Cambria Math" panose="02040503050406030204" pitchFamily="18" charset="0"/>
                  </a:rPr>
                  <a:t>𝑟_𝐵  </a:t>
                </a:r>
                <a:r>
                  <a:rPr kumimoji="1" lang="ja-JP" altLang="en-US" dirty="0"/>
                  <a:t>、</a:t>
                </a:r>
                <a:r>
                  <a:rPr lang="en-US" altLang="ja-JP" sz="1200" b="0" i="0">
                    <a:latin typeface="Cambria Math" panose="02040503050406030204" pitchFamily="18" charset="0"/>
                  </a:rPr>
                  <a:t>𝑟_𝑁  </a:t>
                </a:r>
                <a:r>
                  <a:rPr kumimoji="1" lang="ja-JP" altLang="en-US" dirty="0"/>
                  <a:t>は出てくるのでちゃんと説明する</a:t>
                </a:r>
              </a:p>
              <a:p>
                <a:pPr marL="0" indent="0">
                  <a:buNone/>
                </a:pPr>
                <a:r>
                  <a:rPr lang="ja-JP" altLang="en-US" sz="1200" dirty="0"/>
                  <a:t>・どちらもハローの外側では質量密度分布が</a:t>
                </a:r>
                <a:r>
                  <a:rPr lang="en-US" altLang="ja-JP" sz="1200" b="0" i="0">
                    <a:latin typeface="Cambria Math" panose="02040503050406030204" pitchFamily="18" charset="0"/>
                    <a:ea typeface="Cambria Math" panose="02040503050406030204" pitchFamily="18" charset="0"/>
                  </a:rPr>
                  <a:t> ∝</a:t>
                </a:r>
                <a:r>
                  <a:rPr lang="en-US" altLang="ja-JP" sz="1200" b="0" i="0">
                    <a:latin typeface="Cambria Math" panose="02040503050406030204" pitchFamily="18" charset="0"/>
                  </a:rPr>
                  <a:t>𝑟^(−3)  </a:t>
                </a:r>
                <a:r>
                  <a:rPr lang="ja-JP" altLang="en-US" sz="1200" dirty="0"/>
                  <a:t>になる</a:t>
                </a:r>
                <a:endParaRPr lang="en-US" altLang="ja-JP" sz="1200" dirty="0"/>
              </a:p>
              <a:p>
                <a:pPr marL="0" indent="0">
                  <a:buNone/>
                </a:pPr>
                <a:endParaRPr lang="en-US" altLang="ja-JP" sz="1200" dirty="0"/>
              </a:p>
              <a:p>
                <a:pPr marL="0" indent="0">
                  <a:buNone/>
                </a:pPr>
                <a:endParaRPr lang="en-US" altLang="ja-JP" sz="1200" dirty="0"/>
              </a:p>
              <a:p>
                <a:pPr marL="0" indent="0">
                  <a:buNone/>
                </a:pPr>
                <a:endParaRPr lang="en-US" altLang="ja-JP" sz="1200" dirty="0"/>
              </a:p>
              <a:p>
                <a:pPr marL="0" indent="0">
                  <a:buNone/>
                </a:pPr>
                <a:r>
                  <a:rPr lang="ja-JP" altLang="en-US" sz="1200" dirty="0"/>
                  <a:t>・ビックバン宇宙論に基づき、宇宙の構造は宇宙初期の密度揺らぎ</a:t>
                </a:r>
                <a:r>
                  <a:rPr lang="en-US" altLang="ja-JP" sz="1200" b="0" i="0">
                    <a:latin typeface="Cambria Math" panose="02040503050406030204" pitchFamily="18" charset="0"/>
                  </a:rPr>
                  <a:t> </a:t>
                </a:r>
                <a:r>
                  <a:rPr lang="en-US" altLang="ja-JP" sz="1200" i="0">
                    <a:latin typeface="Cambria Math" panose="02040503050406030204" pitchFamily="18" charset="0"/>
                  </a:rPr>
                  <a:t>δ</a:t>
                </a:r>
                <a:r>
                  <a:rPr lang="en-US" altLang="ja-JP" sz="1200" b="0" i="0">
                    <a:latin typeface="Cambria Math" panose="02040503050406030204" pitchFamily="18" charset="0"/>
                  </a:rPr>
                  <a:t>=(</a:t>
                </a:r>
                <a:r>
                  <a:rPr lang="ja-JP" altLang="en-US" sz="1200" b="0" i="0">
                    <a:latin typeface="Cambria Math" panose="02040503050406030204" pitchFamily="18" charset="0"/>
                  </a:rPr>
                  <a:t>𝜚</a:t>
                </a:r>
                <a:r>
                  <a:rPr lang="en-US" altLang="ja-JP" sz="1200" b="0" i="0">
                    <a:latin typeface="Cambria Math" panose="02040503050406030204" pitchFamily="18" charset="0"/>
                  </a:rPr>
                  <a:t>−</a:t>
                </a:r>
                <a:r>
                  <a:rPr lang="ja-JP" altLang="en-US" sz="1200" b="0" i="0">
                    <a:latin typeface="Cambria Math" panose="02040503050406030204" pitchFamily="18" charset="0"/>
                  </a:rPr>
                  <a:t>𝜚</a:t>
                </a:r>
                <a:r>
                  <a:rPr lang="en-US" altLang="ja-JP" sz="1200" b="0" i="0">
                    <a:latin typeface="Cambria Math" panose="02040503050406030204" pitchFamily="18" charset="0"/>
                  </a:rPr>
                  <a:t> ̅)/</a:t>
                </a:r>
                <a:r>
                  <a:rPr lang="ja-JP" altLang="en-US" sz="1200" b="0" i="0">
                    <a:latin typeface="Cambria Math" panose="02040503050406030204" pitchFamily="18" charset="0"/>
                  </a:rPr>
                  <a:t>𝜚</a:t>
                </a:r>
                <a:r>
                  <a:rPr lang="en-US" altLang="ja-JP" sz="1200" b="0" i="0">
                    <a:latin typeface="Cambria Math" panose="02040503050406030204" pitchFamily="18" charset="0"/>
                  </a:rPr>
                  <a:t> ̅</a:t>
                </a:r>
                <a:r>
                  <a:rPr kumimoji="1" lang="ja-JP" altLang="en-US" sz="1200" dirty="0"/>
                  <a:t> が自己重力によって収縮し、成長することで形成されるとしている</a:t>
                </a:r>
                <a:endParaRPr kumimoji="1" lang="en-US" altLang="ja-JP" sz="1200" dirty="0"/>
              </a:p>
              <a:p>
                <a:pPr marL="0" indent="0">
                  <a:buNone/>
                </a:pPr>
                <a:r>
                  <a:rPr lang="ja-JP" altLang="en-US" sz="1200" dirty="0"/>
                  <a:t>・宇宙マイクロ背景放射の観測より、宇宙の晴れ上がり直後はバリオン物質はほぼ一様に分布しており</a:t>
                </a:r>
                <a:r>
                  <a:rPr lang="en-US" altLang="ja-JP" sz="1200" dirty="0"/>
                  <a:t>δ</a:t>
                </a:r>
                <a:r>
                  <a:rPr lang="ja-JP" altLang="en-US" sz="1200" dirty="0"/>
                  <a:t>は非常に僅か</a:t>
                </a:r>
                <a:endParaRPr lang="en-US" altLang="ja-JP" sz="1200" dirty="0"/>
              </a:p>
              <a:p>
                <a:pPr marL="0" indent="0">
                  <a:buNone/>
                </a:pPr>
                <a:r>
                  <a:rPr lang="ja-JP" altLang="en-US" sz="1200" dirty="0"/>
                  <a:t>　⇒これだけでは現在の宇宙の大規模構造は形成されない</a:t>
                </a:r>
                <a:endParaRPr lang="en-US" altLang="ja-JP" sz="1200" dirty="0"/>
              </a:p>
              <a:p>
                <a:pPr marL="0" indent="0">
                  <a:buNone/>
                </a:pPr>
                <a:r>
                  <a:rPr kumimoji="1" lang="ja-JP" altLang="en-US" sz="1200" dirty="0"/>
                  <a:t>　⇒</a:t>
                </a:r>
                <a:r>
                  <a:rPr lang="ja-JP" altLang="en-US" sz="1200" dirty="0"/>
                  <a:t>ダークマターの重力相互作用を考慮することで構造形成の説明を試みる</a:t>
                </a:r>
                <a:endParaRPr lang="en-US" altLang="ja-JP" sz="1200" dirty="0"/>
              </a:p>
              <a:p>
                <a:pPr marL="0" indent="0">
                  <a:buNone/>
                </a:pPr>
                <a:r>
                  <a:rPr kumimoji="1" lang="ja-JP" altLang="en-US" sz="1200" dirty="0"/>
                  <a:t>　⇒その理論模型として、速度分散が小さく無衝突減衰（ランダウ減衰、サイクロトロン減衰</a:t>
                </a:r>
                <a:r>
                  <a:rPr kumimoji="1" lang="en-US" altLang="ja-JP" sz="1200" dirty="0"/>
                  <a:t>)</a:t>
                </a:r>
                <a:r>
                  <a:rPr kumimoji="1" lang="ja-JP" altLang="en-US" sz="1200" dirty="0"/>
                  <a:t>を起こさない</a:t>
                </a:r>
                <a:r>
                  <a:rPr kumimoji="1" lang="en-US" altLang="ja-JP" sz="1200" dirty="0"/>
                  <a:t>CDM</a:t>
                </a:r>
                <a:r>
                  <a:rPr kumimoji="1" lang="ja-JP" altLang="en-US" sz="1200" dirty="0"/>
                  <a:t>が支持される。</a:t>
                </a:r>
                <a:r>
                  <a:rPr kumimoji="1" lang="el-GR" altLang="ja-JP" sz="1200" dirty="0"/>
                  <a:t>Ρ</a:t>
                </a:r>
                <a:r>
                  <a:rPr kumimoji="1" lang="ja-JP" altLang="en-US" sz="1200" dirty="0"/>
                  <a:t>の</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・観測的に古い銀河が発見されていること、銀河団等の多きな構造は比較的新しく形成されていることも根拠に</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銀河のガスの回転を</a:t>
                </a:r>
                <a:r>
                  <a:rPr lang="en-US" altLang="ja-JP" sz="1200" i="0">
                    <a:latin typeface="Cambria Math" panose="02040503050406030204" pitchFamily="18" charset="0"/>
                  </a:rPr>
                  <a:t>HI</a:t>
                </a:r>
                <a:r>
                  <a:rPr lang="ja-JP" altLang="en-US" sz="1200" dirty="0"/>
                  <a:t>の吸収線の赤方偏移を用いて測定し、球対称平均した結果を</a:t>
                </a:r>
                <a:r>
                  <a:rPr lang="en-US" altLang="ja-JP" sz="1200" b="0" i="0">
                    <a:latin typeface="Cambria Math" panose="02040503050406030204" pitchFamily="18" charset="0"/>
                  </a:rPr>
                  <a:t>p</a:t>
                </a:r>
                <a:r>
                  <a:rPr lang="en-US" altLang="ja-JP" sz="1200" i="0">
                    <a:latin typeface="Cambria Math" panose="02040503050406030204" pitchFamily="18" charset="0"/>
                  </a:rPr>
                  <a:t>‐ISO</a:t>
                </a:r>
                <a:r>
                  <a:rPr lang="ja-JP" altLang="en-US" sz="1200" dirty="0"/>
                  <a:t>で</a:t>
                </a:r>
                <a:r>
                  <a:rPr lang="en-US" altLang="ja-JP" sz="1200" dirty="0"/>
                  <a:t>ﬁtting </a:t>
                </a:r>
                <a:r>
                  <a:rPr lang="ja-JP" altLang="en-US" sz="1200" dirty="0"/>
                  <a:t>し、質量密度に直したもの↓（</a:t>
                </a:r>
                <a:r>
                  <a:rPr lang="en-US" altLang="ja-JP" sz="1200" b="0" i="0">
                    <a:latin typeface="Cambria Math" panose="02040503050406030204" pitchFamily="18" charset="0"/>
                  </a:rPr>
                  <a:t>Oh 𝑒𝑡 𝑎𝑙 , 2015</a:t>
                </a:r>
                <a:r>
                  <a:rPr lang="ja-JP" altLang="en-US" sz="1200" b="0" dirty="0"/>
                  <a:t>）</a:t>
                </a:r>
                <a:endParaRPr lang="en-US" altLang="ja-JP"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・ここに次のスライドの</a:t>
                </a:r>
                <a:r>
                  <a:rPr kumimoji="1" lang="en-US" altLang="ja-JP" sz="1200" dirty="0"/>
                  <a:t>SNII</a:t>
                </a:r>
                <a:r>
                  <a:rPr kumimoji="1" lang="ja-JP" altLang="en-US" sz="1200" dirty="0"/>
                  <a:t>フィードバックの話だけ差し込んで合体</a:t>
                </a:r>
                <a:endParaRPr kumimoji="1" lang="en-US" altLang="ja-JP" sz="1200" dirty="0"/>
              </a:p>
            </p:txBody>
          </p:sp>
        </mc:Fallback>
      </mc:AlternateContent>
      <p:sp>
        <p:nvSpPr>
          <p:cNvPr id="4" name="スライド番号プレースホルダー 3">
            <a:extLst>
              <a:ext uri="{FF2B5EF4-FFF2-40B4-BE49-F238E27FC236}">
                <a16:creationId xmlns:a16="http://schemas.microsoft.com/office/drawing/2014/main" id="{AA53F987-74AE-5AF1-3785-CED049490C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37F1F3-9666-4CCC-88EB-F2685F57751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2423779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25722-D090-B97C-A579-62EC329E894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A5A6CD8-84D3-0726-E4D5-2372ACADC879}"/>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a:extLst>
                  <a:ext uri="{FF2B5EF4-FFF2-40B4-BE49-F238E27FC236}">
                    <a16:creationId xmlns:a16="http://schemas.microsoft.com/office/drawing/2014/main" id="{B927CBAC-F87D-4C8D-A49D-9B149B99081B}"/>
                  </a:ext>
                </a:extLst>
              </p:cNvPr>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Kaneda et al. used an analytical model to describe this transformation.</a:t>
                </a:r>
              </a:p>
              <a:p>
                <a:endParaRPr kumimoji="1" lang="en-US" altLang="ja-JP" sz="1200" kern="1200" dirty="0">
                  <a:solidFill>
                    <a:schemeClr val="tx1"/>
                  </a:solidFill>
                  <a:effectLst/>
                  <a:latin typeface="+mn-lt"/>
                  <a:ea typeface="+mn-ea"/>
                  <a:cs typeface="+mn-cs"/>
                </a:endParaRPr>
              </a:p>
              <a:p>
                <a:r>
                  <a:rPr lang="en-US" altLang="ja-JP" dirty="0"/>
                  <a:t>They derived a core profile after the transition, assuming mass conservation and central </a:t>
                </a:r>
                <a:r>
                  <a:rPr lang="en-US" altLang="ja-JP" dirty="0" err="1"/>
                  <a:t>localisation</a:t>
                </a:r>
                <a:r>
                  <a:rPr lang="en-US" altLang="ja-JP" dirty="0"/>
                  <a:t>; more on this later. </a:t>
                </a:r>
              </a:p>
              <a:p>
                <a:r>
                  <a:rPr lang="en-US" altLang="ja-JP" dirty="0"/>
                  <a:t>They then applied it to the concentration–mass relation.</a:t>
                </a:r>
              </a:p>
              <a:p>
                <a:r>
                  <a:rPr lang="en-US" altLang="ja-JP" baseline="0" dirty="0">
                    <a:latin typeface="Haettenschweiler" panose="020B0706040902060204" pitchFamily="34" charset="0"/>
                  </a:rPr>
                  <a:t>They got this characteristic mean surface density relation.</a:t>
                </a:r>
              </a:p>
              <a:p>
                <a:endParaRPr lang="en-US" altLang="ja-JP" dirty="0"/>
              </a:p>
              <a:p>
                <a:r>
                  <a:rPr lang="en-US" altLang="ja-JP" dirty="0"/>
                  <a:t>Here, we show the surface density when </a:t>
                </a:r>
                <a:r>
                  <a:rPr lang="en-US" altLang="ja-JP" dirty="0" err="1"/>
                  <a:t>rc</a:t>
                </a:r>
                <a:r>
                  <a:rPr lang="en-US" altLang="ja-JP" dirty="0"/>
                  <a:t> equal to </a:t>
                </a:r>
                <a:r>
                  <a:rPr lang="en-US" altLang="ja-JP" dirty="0" err="1"/>
                  <a:t>Rmax</a:t>
                </a:r>
                <a:r>
                  <a:rPr lang="en-US" altLang="ja-JP" dirty="0"/>
                  <a:t>.</a:t>
                </a:r>
              </a:p>
              <a:p>
                <a:r>
                  <a:rPr lang="en-US" altLang="ja-JP" dirty="0"/>
                  <a:t>In this case, the transition is smoothed out by the large averaging radius.</a:t>
                </a:r>
              </a:p>
              <a:p>
                <a:r>
                  <a:rPr lang="en-US" altLang="ja-JP" dirty="0"/>
                  <a:t>The difference between NFW and Burkert is hard to see.</a:t>
                </a:r>
              </a:p>
              <a:p>
                <a:endParaRPr kumimoji="1" lang="en-US" altLang="ja-JP" sz="1200" kern="1200" dirty="0">
                  <a:solidFill>
                    <a:schemeClr val="tx1"/>
                  </a:solidFill>
                  <a:effectLst/>
                  <a:latin typeface="+mn-lt"/>
                  <a:ea typeface="+mn-ea"/>
                  <a:cs typeface="+mn-cs"/>
                </a:endParaRPr>
              </a:p>
            </p:txBody>
          </p:sp>
        </mc:Choice>
        <mc:Fallback xmlns="">
          <p:sp>
            <p:nvSpPr>
              <p:cNvPr id="3" name="ノート プレースホルダー 2">
                <a:extLst>
                  <a:ext uri="{FF2B5EF4-FFF2-40B4-BE49-F238E27FC236}">
                    <a16:creationId xmlns:a16="http://schemas.microsoft.com/office/drawing/2014/main" id="{B927CBAC-F87D-4C8D-A49D-9B149B99081B}"/>
                  </a:ext>
                </a:extLst>
              </p:cNvPr>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Kaneda et al. used a simple model to describe this transformation.</a:t>
                </a:r>
              </a:p>
              <a:p>
                <a:r>
                  <a:rPr kumimoji="1" lang="en-US" altLang="ja-JP" sz="1200" kern="1200" dirty="0">
                    <a:solidFill>
                      <a:schemeClr val="tx1"/>
                    </a:solidFill>
                    <a:effectLst/>
                    <a:latin typeface="+mn-lt"/>
                    <a:ea typeface="+mn-ea"/>
                    <a:cs typeface="+mn-cs"/>
                  </a:rPr>
                  <a:t>They assume these condition.</a:t>
                </a:r>
              </a:p>
              <a:p>
                <a:r>
                  <a:rPr kumimoji="1" lang="en-US" altLang="ja-JP" sz="1200" kern="1200" dirty="0">
                    <a:solidFill>
                      <a:schemeClr val="tx1"/>
                    </a:solidFill>
                    <a:effectLst/>
                    <a:latin typeface="+mn-lt"/>
                    <a:ea typeface="+mn-ea"/>
                    <a:cs typeface="+mn-cs"/>
                  </a:rPr>
                  <a:t>They calculated analytically core profile which represents a state after the cusp-to-core transition.</a:t>
                </a:r>
              </a:p>
              <a:p>
                <a:r>
                  <a:rPr lang="en" altLang="ja-JP" b="0" i="0" u="none" strike="noStrike" dirty="0">
                    <a:solidFill>
                      <a:srgbClr val="000000"/>
                    </a:solidFill>
                    <a:effectLst/>
                    <a:latin typeface="Segoe UI Web (West European)"/>
                  </a:rPr>
                  <a:t>They adapted this model to the concentration-mass relation.</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This panel shows the characteristic mean surface density at 0.01 </a:t>
                </a:r>
                <a:r>
                  <a:rPr kumimoji="1" lang="en-US" altLang="ja-JP" sz="1200" kern="1200" dirty="0" err="1">
                    <a:solidFill>
                      <a:schemeClr val="tx1"/>
                    </a:solidFill>
                    <a:effectLst/>
                    <a:latin typeface="+mn-lt"/>
                    <a:ea typeface="+mn-ea"/>
                    <a:cs typeface="+mn-cs"/>
                  </a:rPr>
                  <a:t>Rmax</a:t>
                </a:r>
                <a:r>
                  <a:rPr kumimoji="1" lang="en-US" altLang="ja-JP" sz="1200" kern="1200" dirty="0">
                    <a:solidFill>
                      <a:schemeClr val="tx1"/>
                    </a:solidFill>
                    <a:effectLst/>
                    <a:latin typeface="+mn-lt"/>
                    <a:ea typeface="+mn-ea"/>
                    <a:cs typeface="+mn-cs"/>
                  </a:rPr>
                  <a:t>. </a:t>
                </a:r>
              </a:p>
              <a:p>
                <a:r>
                  <a:rPr kumimoji="1" lang="en-US" altLang="ja-JP" sz="1200" kern="1200" dirty="0">
                    <a:solidFill>
                      <a:schemeClr val="tx1"/>
                    </a:solidFill>
                    <a:effectLst/>
                    <a:latin typeface="+mn-lt"/>
                    <a:ea typeface="+mn-ea"/>
                    <a:cs typeface="+mn-cs"/>
                  </a:rPr>
                  <a:t>They focus on more central part of halos, so we found the deference of surface density between NFW profile and Burkert profile.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ea typeface="+mn-ea"/>
                    <a:cs typeface="+mn-cs"/>
                  </a:rPr>
                  <a:t>These lines are calculated from </a:t>
                </a:r>
                <a:r>
                  <a:rPr lang="en" altLang="ja-JP" b="0" i="0" u="none" strike="noStrike" dirty="0">
                    <a:solidFill>
                      <a:srgbClr val="000000"/>
                    </a:solidFill>
                    <a:effectLst/>
                    <a:latin typeface="Segoe UI Web (West European)"/>
                  </a:rPr>
                  <a:t>concentration-mass relation and </a:t>
                </a:r>
                <a:r>
                  <a:rPr kumimoji="1" lang="en-US" altLang="ja-JP" sz="1200" kern="1200" dirty="0">
                    <a:solidFill>
                      <a:schemeClr val="tx1"/>
                    </a:solidFill>
                    <a:effectLst/>
                    <a:latin typeface="+mn-lt"/>
                    <a:ea typeface="+mn-ea"/>
                    <a:cs typeface="+mn-cs"/>
                  </a:rPr>
                  <a:t>transition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 clear change appears around ten to the eleven solar masses.</a:t>
                </a:r>
                <a:br>
                  <a:rPr kumimoji="1" lang="en-US" altLang="ja-JP" sz="1200" kern="1200" dirty="0">
                    <a:solidFill>
                      <a:schemeClr val="tx1"/>
                    </a:solidFill>
                    <a:effectLst/>
                    <a:latin typeface="+mn-lt"/>
                    <a:ea typeface="+mn-ea"/>
                    <a:cs typeface="+mn-cs"/>
                  </a:rPr>
                </a:br>
                <a:r>
                  <a:rPr kumimoji="1" lang="en-US" altLang="ja-JP" sz="1200" kern="1200" dirty="0">
                    <a:solidFill>
                      <a:schemeClr val="tx1"/>
                    </a:solidFill>
                    <a:effectLst/>
                    <a:latin typeface="+mn-lt"/>
                    <a:ea typeface="+mn-ea"/>
                    <a:cs typeface="+mn-cs"/>
                  </a:rPr>
                  <a:t>Massive halos tend to be </a:t>
                </a:r>
                <a:r>
                  <a:rPr kumimoji="1" lang="en-US" altLang="ja-JP" sz="1200" kern="1200" dirty="0" err="1">
                    <a:solidFill>
                      <a:schemeClr val="tx1"/>
                    </a:solidFill>
                    <a:effectLst/>
                    <a:latin typeface="+mn-lt"/>
                    <a:ea typeface="+mn-ea"/>
                    <a:cs typeface="+mn-cs"/>
                  </a:rPr>
                  <a:t>cuspy</a:t>
                </a:r>
                <a:r>
                  <a:rPr kumimoji="1" lang="en-US" altLang="ja-JP" sz="1200" kern="1200" dirty="0">
                    <a:solidFill>
                      <a:schemeClr val="tx1"/>
                    </a:solidFill>
                    <a:effectLst/>
                    <a:latin typeface="+mn-lt"/>
                    <a:ea typeface="+mn-ea"/>
                    <a:cs typeface="+mn-cs"/>
                  </a:rPr>
                  <a:t>, while lower mass halos appear cored.</a:t>
                </a:r>
                <a:br>
                  <a:rPr kumimoji="1" lang="en-US" altLang="ja-JP" sz="1200" kern="1200" dirty="0">
                    <a:solidFill>
                      <a:schemeClr val="tx1"/>
                    </a:solidFill>
                    <a:effectLst/>
                    <a:latin typeface="+mn-lt"/>
                    <a:ea typeface="+mn-ea"/>
                    <a:cs typeface="+mn-cs"/>
                  </a:rPr>
                </a:br>
                <a:r>
                  <a:rPr kumimoji="1" lang="en-US" altLang="ja-JP" sz="1200" kern="1200" dirty="0">
                    <a:solidFill>
                      <a:schemeClr val="tx1"/>
                    </a:solidFill>
                    <a:effectLst/>
                    <a:latin typeface="+mn-lt"/>
                    <a:ea typeface="+mn-ea"/>
                    <a:cs typeface="+mn-cs"/>
                  </a:rPr>
                  <a:t>We refer to this mass as the characteristic transition mass.</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We also define a length scale using </a:t>
                </a:r>
                <a:r>
                  <a:rPr kumimoji="1" lang="en-US" altLang="ja-JP" sz="1200" kern="1200" dirty="0" err="1">
                    <a:solidFill>
                      <a:schemeClr val="tx1"/>
                    </a:solidFill>
                    <a:effectLst/>
                    <a:latin typeface="+mn-lt"/>
                    <a:ea typeface="+mn-ea"/>
                    <a:cs typeface="+mn-cs"/>
                  </a:rPr>
                  <a:t>Rmax</a:t>
                </a:r>
                <a:r>
                  <a:rPr kumimoji="1" lang="en-US" altLang="ja-JP" sz="1200" kern="1200" dirty="0">
                    <a:solidFill>
                      <a:schemeClr val="tx1"/>
                    </a:solidFill>
                    <a:effectLst/>
                    <a:latin typeface="+mn-lt"/>
                    <a:ea typeface="+mn-ea"/>
                    <a:cs typeface="+mn-cs"/>
                  </a:rPr>
                  <a:t>, the radius of maximum circular velocity.</a:t>
                </a:r>
                <a:br>
                  <a:rPr kumimoji="1" lang="en-US" altLang="ja-JP" sz="1200" kern="1200" dirty="0">
                    <a:solidFill>
                      <a:schemeClr val="tx1"/>
                    </a:solidFill>
                    <a:effectLst/>
                    <a:latin typeface="+mn-lt"/>
                    <a:ea typeface="+mn-ea"/>
                    <a:cs typeface="+mn-cs"/>
                  </a:rPr>
                </a:br>
                <a:r>
                  <a:rPr kumimoji="1" lang="en-US" altLang="ja-JP" sz="1200" kern="1200" dirty="0">
                    <a:solidFill>
                      <a:schemeClr val="tx1"/>
                    </a:solidFill>
                    <a:effectLst/>
                    <a:latin typeface="+mn-lt"/>
                    <a:ea typeface="+mn-ea"/>
                    <a:cs typeface="+mn-cs"/>
                  </a:rPr>
                  <a:t>In this case, the transition occurs around twenty kiloparsecs.</a:t>
                </a:r>
                <a:br>
                  <a:rPr kumimoji="1" lang="en-US" altLang="ja-JP" sz="1200" kern="1200" dirty="0">
                    <a:solidFill>
                      <a:schemeClr val="tx1"/>
                    </a:solidFill>
                    <a:effectLst/>
                    <a:latin typeface="+mn-lt"/>
                    <a:ea typeface="+mn-ea"/>
                    <a:cs typeface="+mn-cs"/>
                  </a:rPr>
                </a:br>
                <a:r>
                  <a:rPr kumimoji="1" lang="en-US" altLang="ja-JP" sz="1200" kern="1200" dirty="0">
                    <a:solidFill>
                      <a:schemeClr val="tx1"/>
                    </a:solidFill>
                    <a:effectLst/>
                    <a:latin typeface="+mn-lt"/>
                    <a:ea typeface="+mn-ea"/>
                    <a:cs typeface="+mn-cs"/>
                  </a:rPr>
                  <a:t>We call this the characteristic transition scale.</a:t>
                </a:r>
                <a:endParaRPr kumimoji="1" lang="ja-JP" altLang="ja-JP" sz="1200" kern="1200" dirty="0">
                  <a:solidFill>
                    <a:schemeClr val="tx1"/>
                  </a:solidFill>
                  <a:effectLst/>
                  <a:latin typeface="+mn-lt"/>
                  <a:ea typeface="+mn-ea"/>
                  <a:cs typeface="+mn-cs"/>
                </a:endParaRPr>
              </a:p>
              <a:p>
                <a:pPr algn="l">
                  <a:buNone/>
                </a:pPr>
                <a:r>
                  <a:rPr lang="en" altLang="ja-JP" b="0" i="0" u="none" strike="noStrike" dirty="0">
                    <a:solidFill>
                      <a:srgbClr val="000000"/>
                    </a:solidFill>
                    <a:effectLst/>
                  </a:rPr>
                  <a:t>---</a:t>
                </a:r>
              </a:p>
              <a:p>
                <a:pPr algn="l">
                  <a:buNone/>
                </a:pPr>
                <a:endParaRPr lang="en" altLang="ja-JP" b="0" i="0" u="none" strike="noStrike" dirty="0">
                  <a:solidFill>
                    <a:srgbClr val="000000"/>
                  </a:solidFill>
                  <a:effectLst/>
                </a:endParaRPr>
              </a:p>
              <a:p>
                <a:pPr algn="l">
                  <a:buNone/>
                </a:pPr>
                <a:endParaRPr lang="en" altLang="ja-JP" b="0" i="0" u="none" strike="noStrike" dirty="0">
                  <a:solidFill>
                    <a:srgbClr val="000000"/>
                  </a:solidFill>
                  <a:effectLst/>
                </a:endParaRPr>
              </a:p>
              <a:p>
                <a:pPr algn="l">
                  <a:buNone/>
                </a:pPr>
                <a:r>
                  <a:rPr lang="en" altLang="ja-JP" b="0" i="0" u="none" strike="noStrike" dirty="0">
                    <a:solidFill>
                      <a:srgbClr val="000000"/>
                    </a:solidFill>
                    <a:effectLst/>
                  </a:rPr>
                  <a:t>In addition, Kaneda et al. (2024) also addressed the </a:t>
                </a:r>
                <a:r>
                  <a:rPr lang="en" altLang="ja-JP" b="1" i="0" u="none" strike="noStrike" dirty="0">
                    <a:solidFill>
                      <a:srgbClr val="000000"/>
                    </a:solidFill>
                    <a:effectLst/>
                  </a:rPr>
                  <a:t>cusp–core problem</a:t>
                </a:r>
                <a:r>
                  <a:rPr lang="en" altLang="ja-JP" b="0" i="0" u="none" strike="noStrike" dirty="0">
                    <a:solidFill>
                      <a:srgbClr val="000000"/>
                    </a:solidFill>
                    <a:effectLst/>
                  </a:rPr>
                  <a:t>.</a:t>
                </a:r>
              </a:p>
              <a:p>
                <a:pPr algn="l">
                  <a:buNone/>
                </a:pPr>
                <a:r>
                  <a:rPr lang="en" altLang="ja-JP" b="0" i="0" u="none" strike="noStrike" dirty="0">
                    <a:solidFill>
                      <a:srgbClr val="000000"/>
                    </a:solidFill>
                    <a:effectLst/>
                  </a:rPr>
                  <a:t>This issue arises from the discrepancy between simulations based on cold dark matter (CDM), which predict a steep, </a:t>
                </a:r>
                <a:r>
                  <a:rPr lang="en" altLang="ja-JP" b="0" i="0" u="none" strike="noStrike" dirty="0" err="1">
                    <a:solidFill>
                      <a:srgbClr val="000000"/>
                    </a:solidFill>
                    <a:effectLst/>
                  </a:rPr>
                  <a:t>cuspy</a:t>
                </a:r>
                <a:r>
                  <a:rPr lang="en" altLang="ja-JP" b="0" i="0" u="none" strike="noStrike" dirty="0">
                    <a:solidFill>
                      <a:srgbClr val="000000"/>
                    </a:solidFill>
                    <a:effectLst/>
                  </a:rPr>
                  <a:t> density profile in the central regions of dark matter halos, and observations of many galaxies—particularly dwarf galaxies—that show a shallower, cored profile instead.</a:t>
                </a:r>
              </a:p>
              <a:p>
                <a:pPr algn="l">
                  <a:buNone/>
                </a:pPr>
                <a:r>
                  <a:rPr lang="en" altLang="ja-JP" b="0" i="0" u="none" strike="noStrike" dirty="0">
                    <a:solidFill>
                      <a:srgbClr val="000000"/>
                    </a:solidFill>
                    <a:effectLst/>
                  </a:rPr>
                  <a:t>A typical example of a </a:t>
                </a:r>
                <a:r>
                  <a:rPr lang="en" altLang="ja-JP" b="0" i="0" u="none" strike="noStrike" dirty="0" err="1">
                    <a:solidFill>
                      <a:srgbClr val="000000"/>
                    </a:solidFill>
                    <a:effectLst/>
                  </a:rPr>
                  <a:t>cuspy</a:t>
                </a:r>
                <a:r>
                  <a:rPr lang="en" altLang="ja-JP" b="0" i="0" u="none" strike="noStrike" dirty="0">
                    <a:solidFill>
                      <a:srgbClr val="000000"/>
                    </a:solidFill>
                    <a:effectLst/>
                  </a:rPr>
                  <a:t> profile is the </a:t>
                </a:r>
                <a:r>
                  <a:rPr lang="en" altLang="ja-JP" b="1" i="0" u="none" strike="noStrike" dirty="0">
                    <a:solidFill>
                      <a:srgbClr val="000000"/>
                    </a:solidFill>
                    <a:effectLst/>
                  </a:rPr>
                  <a:t>NFW profile</a:t>
                </a:r>
                <a:r>
                  <a:rPr lang="en" altLang="ja-JP" b="0" i="0" u="none" strike="noStrike" dirty="0">
                    <a:solidFill>
                      <a:srgbClr val="000000"/>
                    </a:solidFill>
                    <a:effectLst/>
                  </a:rPr>
                  <a:t>, while a representative cored profile is the </a:t>
                </a:r>
                <a:r>
                  <a:rPr lang="en" altLang="ja-JP" b="1" i="0" u="none" strike="noStrike" dirty="0">
                    <a:solidFill>
                      <a:srgbClr val="000000"/>
                    </a:solidFill>
                    <a:effectLst/>
                  </a:rPr>
                  <a:t>Burkert profile</a:t>
                </a:r>
                <a:r>
                  <a:rPr lang="en" altLang="ja-JP" b="0" i="0" u="none" strike="noStrike" dirty="0">
                    <a:solidFill>
                      <a:srgbClr val="000000"/>
                    </a:solidFill>
                    <a:effectLst/>
                  </a:rPr>
                  <a:t>.</a:t>
                </a:r>
              </a:p>
              <a:p>
                <a:pPr algn="l">
                  <a:buNone/>
                </a:pPr>
                <a:r>
                  <a:rPr lang="en" altLang="ja-JP" b="0" i="0" u="none" strike="noStrike" dirty="0">
                    <a:solidFill>
                      <a:srgbClr val="000000"/>
                    </a:solidFill>
                    <a:effectLst/>
                  </a:rPr>
                  <a:t>One possible solution is to consider alternative dark matter models, such as </a:t>
                </a:r>
                <a:r>
                  <a:rPr lang="en" altLang="ja-JP" b="1" i="0" u="none" strike="noStrike" dirty="0">
                    <a:solidFill>
                      <a:srgbClr val="000000"/>
                    </a:solidFill>
                    <a:effectLst/>
                  </a:rPr>
                  <a:t>self-interacting dark matter</a:t>
                </a:r>
                <a:r>
                  <a:rPr lang="en" altLang="ja-JP" b="0" i="0" u="none" strike="noStrike" dirty="0">
                    <a:solidFill>
                      <a:srgbClr val="000000"/>
                    </a:solidFill>
                    <a:effectLst/>
                  </a:rPr>
                  <a:t>. However, another explanation within the CDM framework is that halos originally formed with a </a:t>
                </a:r>
                <a:r>
                  <a:rPr lang="en" altLang="ja-JP" b="0" i="0" u="none" strike="noStrike" dirty="0" err="1">
                    <a:solidFill>
                      <a:srgbClr val="000000"/>
                    </a:solidFill>
                    <a:effectLst/>
                  </a:rPr>
                  <a:t>cuspy</a:t>
                </a:r>
                <a:r>
                  <a:rPr lang="en" altLang="ja-JP" b="0" i="0" u="none" strike="noStrike" dirty="0">
                    <a:solidFill>
                      <a:srgbClr val="000000"/>
                    </a:solidFill>
                    <a:effectLst/>
                  </a:rPr>
                  <a:t> structure and subsequently transformed into cored profiles due to astrophysical processes—most notably, </a:t>
                </a:r>
                <a:r>
                  <a:rPr lang="en" altLang="ja-JP" b="1" i="0" u="none" strike="noStrike" dirty="0">
                    <a:solidFill>
                      <a:srgbClr val="000000"/>
                    </a:solidFill>
                    <a:effectLst/>
                  </a:rPr>
                  <a:t>stellar feedback from Type II supernovae</a:t>
                </a:r>
                <a:r>
                  <a:rPr lang="en" altLang="ja-JP" b="0" i="0" u="none" strike="noStrike" dirty="0">
                    <a:solidFill>
                      <a:srgbClr val="000000"/>
                    </a:solidFill>
                    <a:effectLst/>
                  </a:rPr>
                  <a:t>.</a:t>
                </a:r>
              </a:p>
              <a:p>
                <a:pPr algn="l">
                  <a:buNone/>
                </a:pPr>
                <a:r>
                  <a:rPr lang="en" altLang="ja-JP" b="0" i="0" u="none" strike="noStrike" dirty="0">
                    <a:solidFill>
                      <a:srgbClr val="000000"/>
                    </a:solidFill>
                    <a:effectLst/>
                  </a:rPr>
                  <a:t>In Kaneda et al. (2024), we adopted a simplified cusp–core transformation model and compared the predicted </a:t>
                </a:r>
                <a:r>
                  <a:rPr lang="en" altLang="ja-JP" b="1" i="0" u="none" strike="noStrike" dirty="0">
                    <a:solidFill>
                      <a:srgbClr val="000000"/>
                    </a:solidFill>
                    <a:effectLst/>
                  </a:rPr>
                  <a:t>c–M relation</a:t>
                </a:r>
                <a:r>
                  <a:rPr lang="en" altLang="ja-JP" b="0" i="0" u="none" strike="noStrike" dirty="0">
                    <a:solidFill>
                      <a:srgbClr val="000000"/>
                    </a:solidFill>
                    <a:effectLst/>
                  </a:rPr>
                  <a:t> with observational data.</a:t>
                </a:r>
              </a:p>
              <a:p>
                <a:pPr algn="l">
                  <a:buNone/>
                </a:pPr>
                <a:r>
                  <a:rPr lang="en" altLang="ja-JP" b="0" i="0" u="none" strike="noStrike" dirty="0">
                    <a:solidFill>
                      <a:srgbClr val="000000"/>
                    </a:solidFill>
                    <a:effectLst/>
                  </a:rPr>
                  <a:t>The figure shown here illustrates this comparison. The x-axis represents the virial mass, while the y-axis corresponds to the </a:t>
                </a:r>
                <a:r>
                  <a:rPr lang="en" altLang="ja-JP" b="1" i="0" u="none" strike="noStrike" dirty="0">
                    <a:solidFill>
                      <a:srgbClr val="000000"/>
                    </a:solidFill>
                    <a:effectLst/>
                  </a:rPr>
                  <a:t>characteristic surface density</a:t>
                </a:r>
                <a:r>
                  <a:rPr lang="en" altLang="ja-JP" b="0" i="0" u="none" strike="noStrike" dirty="0">
                    <a:solidFill>
                      <a:srgbClr val="000000"/>
                    </a:solidFill>
                    <a:effectLst/>
                  </a:rPr>
                  <a:t>, which probes the inner density structure of the halo.</a:t>
                </a:r>
              </a:p>
              <a:p>
                <a:pPr algn="l">
                  <a:buNone/>
                </a:pPr>
                <a:r>
                  <a:rPr lang="en" altLang="ja-JP" b="0" i="0" u="none" strike="noStrike" dirty="0">
                    <a:solidFill>
                      <a:srgbClr val="000000"/>
                    </a:solidFill>
                    <a:effectLst/>
                  </a:rPr>
                  <a:t>Notably, a deviation between the model and the observational data appears around a virial mass of 1011 M⊙1011 M⊙​.</a:t>
                </a:r>
              </a:p>
              <a:p>
                <a:pPr algn="l">
                  <a:buNone/>
                </a:pPr>
                <a:r>
                  <a:rPr lang="en" altLang="ja-JP" b="0" i="0" u="none" strike="noStrike" dirty="0">
                    <a:solidFill>
                      <a:srgbClr val="000000"/>
                    </a:solidFill>
                    <a:effectLst/>
                  </a:rPr>
                  <a:t>This result suggests that a cusp–core transformation may have taken place in this mass regime.</a:t>
                </a:r>
              </a:p>
              <a:p>
                <a:pPr algn="l"/>
                <a:r>
                  <a:rPr lang="en" altLang="ja-JP" b="0" i="0" u="none" strike="noStrike" dirty="0">
                    <a:solidFill>
                      <a:srgbClr val="000000"/>
                    </a:solidFill>
                    <a:effectLst/>
                  </a:rPr>
                  <a:t>Based on this observation, we define the </a:t>
                </a:r>
                <a:r>
                  <a:rPr lang="en" altLang="ja-JP" b="1" i="0" u="none" strike="noStrike" dirty="0">
                    <a:solidFill>
                      <a:srgbClr val="000000"/>
                    </a:solidFill>
                    <a:effectLst/>
                  </a:rPr>
                  <a:t>transition region</a:t>
                </a:r>
                <a:r>
                  <a:rPr lang="en" altLang="ja-JP" b="0" i="0" u="none" strike="noStrike" dirty="0">
                    <a:solidFill>
                      <a:srgbClr val="000000"/>
                    </a:solidFill>
                    <a:effectLst/>
                  </a:rPr>
                  <a:t> as shown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また、</a:t>
                </a:r>
                <a:r>
                  <a:rPr lang="en-US" altLang="ja-JP" sz="1200" dirty="0"/>
                  <a:t>Kaneda et al (2024)</a:t>
                </a:r>
                <a:r>
                  <a:rPr lang="ja-JP" altLang="en-US" sz="1200" dirty="0"/>
                  <a:t>では、カスプコア問題についても調査しました。</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カスプコア問題とは、</a:t>
                </a:r>
                <a:r>
                  <a:rPr lang="en-US" altLang="ja-JP" sz="1200" dirty="0"/>
                  <a:t>CDM</a:t>
                </a:r>
                <a:r>
                  <a:rPr lang="ja-JP" altLang="en-US" sz="1200" dirty="0"/>
                  <a:t>に基づくシミュレーションではダークマターハロー中心部の密度プロファイルはカスプ型が予想される一方で、コア型の銀河も多く観測されているという矛盾です。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カスプ型の代表的な</a:t>
                </a:r>
                <a:r>
                  <a:rPr lang="en-US" altLang="ja-JP" sz="1200" dirty="0"/>
                  <a:t>profile</a:t>
                </a:r>
                <a:r>
                  <a:rPr lang="ja-JP" altLang="en-US" sz="1200" dirty="0"/>
                  <a:t>として</a:t>
                </a:r>
                <a:r>
                  <a:rPr lang="en-US" altLang="ja-JP" sz="1200" dirty="0"/>
                  <a:t>NFW</a:t>
                </a:r>
                <a:r>
                  <a:rPr lang="ja-JP" altLang="en-US" sz="1200" dirty="0"/>
                  <a:t> </a:t>
                </a:r>
                <a:r>
                  <a:rPr lang="en-US" altLang="ja-JP" sz="1200" dirty="0"/>
                  <a:t>profile</a:t>
                </a:r>
                <a:r>
                  <a:rPr lang="ja-JP" altLang="en-US" sz="1200" dirty="0" err="1"/>
                  <a:t>、</a:t>
                </a:r>
                <a:r>
                  <a:rPr lang="ja-JP" altLang="en-US" sz="1200" dirty="0"/>
                  <a:t>コア型は</a:t>
                </a:r>
                <a:r>
                  <a:rPr lang="en-US" altLang="ja-JP" sz="1200" dirty="0"/>
                  <a:t>Burkert profile</a:t>
                </a:r>
                <a:r>
                  <a:rPr lang="ja-JP" altLang="en-US" sz="1200" dirty="0"/>
                  <a:t>があります。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この問題の解決策として、</a:t>
                </a:r>
                <a:r>
                  <a:rPr lang="en-US" altLang="ja-JP" sz="1200" dirty="0"/>
                  <a:t>self interactive DM</a:t>
                </a:r>
                <a:r>
                  <a:rPr lang="ja-JP" altLang="en-US" sz="1200" dirty="0"/>
                  <a:t>などの代替</a:t>
                </a:r>
                <a:r>
                  <a:rPr lang="en-US" altLang="ja-JP" sz="1200" dirty="0"/>
                  <a:t>DM</a:t>
                </a:r>
                <a:r>
                  <a:rPr lang="ja-JP" altLang="en-US" sz="1200" dirty="0"/>
                  <a:t>を考えると言うものもありますが、</a:t>
                </a:r>
                <a:r>
                  <a:rPr lang="en-US" altLang="ja-JP" sz="1200" dirty="0"/>
                  <a:t>CDM</a:t>
                </a:r>
                <a:r>
                  <a:rPr lang="ja-JP" altLang="en-US" sz="1200" dirty="0"/>
                  <a:t>に基づきカスプ型で生まれたハローが</a:t>
                </a:r>
                <a:r>
                  <a:rPr lang="en-US" altLang="ja-JP" sz="1200" dirty="0"/>
                  <a:t>II</a:t>
                </a:r>
                <a:r>
                  <a:rPr lang="ja-JP" altLang="en-US" sz="1200" dirty="0"/>
                  <a:t>型超新星爆発等の恒星フィードバックの影響で後天的にコアに遷移したという考え方もあります。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t>Kaneda et al (2024)</a:t>
                </a:r>
                <a:r>
                  <a:rPr lang="ja-JP" altLang="en-US" sz="1200" dirty="0"/>
                  <a:t>は後述するカスプコア遷移モデルを仮定し、</a:t>
                </a:r>
                <a:r>
                  <a:rPr lang="en" altLang="ja-JP" sz="1200" dirty="0">
                    <a:effectLst/>
                    <a:latin typeface="CMMI10"/>
                  </a:rPr>
                  <a:t>c</a:t>
                </a:r>
                <a:r>
                  <a:rPr lang="en" altLang="ja-JP" sz="1200" dirty="0">
                    <a:effectLst/>
                    <a:latin typeface="CMR10"/>
                  </a:rPr>
                  <a:t>-</a:t>
                </a:r>
                <a:r>
                  <a:rPr lang="en" altLang="ja-JP" sz="1200" dirty="0">
                    <a:effectLst/>
                    <a:latin typeface="CMMI10"/>
                  </a:rPr>
                  <a:t>M </a:t>
                </a:r>
                <a:r>
                  <a:rPr lang="en" altLang="ja-JP" sz="1200" dirty="0">
                    <a:effectLst/>
                    <a:latin typeface="CMR10"/>
                  </a:rPr>
                  <a:t>relation </a:t>
                </a:r>
                <a:r>
                  <a:rPr lang="ja-JP" altLang="en-US" sz="1200" dirty="0">
                    <a:effectLst/>
                    <a:latin typeface="CMR10"/>
                  </a:rPr>
                  <a:t>と観測データを比較しました。それがこの図です。</a:t>
                </a:r>
                <a:endParaRPr lang="en-US" altLang="ja-JP" sz="1200" dirty="0">
                  <a:effectLst/>
                  <a:latin typeface="CMR1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effectLst/>
                    <a:latin typeface="CMR10"/>
                  </a:rPr>
                  <a:t>横軸はビリアル質量ですが、縦軸は、ハローのさらに中心部の</a:t>
                </a:r>
                <a:r>
                  <a:rPr lang="en-US" altLang="ja-JP" sz="1200" i="0">
                    <a:latin typeface="Cambria Math" panose="02040503050406030204" pitchFamily="18" charset="0"/>
                  </a:rPr>
                  <a:t>c</a:t>
                </a:r>
                <a:r>
                  <a:rPr kumimoji="1" lang="en-US" altLang="ja-JP" sz="1200" b="0" i="0">
                    <a:latin typeface="Cambria Math" panose="02040503050406030204" pitchFamily="18" charset="0"/>
                  </a:rPr>
                  <a:t>haracteric surface dencity</a:t>
                </a:r>
                <a:r>
                  <a:rPr lang="ja-JP" altLang="en-US" sz="1200" dirty="0">
                    <a:effectLst/>
                    <a:latin typeface="CMR10"/>
                  </a:rPr>
                  <a:t>です。その結果、ビリアル質量が</a:t>
                </a:r>
                <a:r>
                  <a:rPr lang="en-US" altLang="ja-JP" sz="1200" dirty="0">
                    <a:effectLst/>
                    <a:latin typeface="CMR10"/>
                  </a:rPr>
                  <a:t>10</a:t>
                </a:r>
                <a:r>
                  <a:rPr lang="ja-JP" altLang="en-US" sz="1200" dirty="0">
                    <a:effectLst/>
                    <a:latin typeface="CMR10"/>
                  </a:rPr>
                  <a:t>の</a:t>
                </a:r>
                <a:r>
                  <a:rPr lang="en-US" altLang="ja-JP" sz="1200" dirty="0">
                    <a:effectLst/>
                    <a:latin typeface="CMR10"/>
                  </a:rPr>
                  <a:t>11</a:t>
                </a:r>
                <a:r>
                  <a:rPr lang="ja-JP" altLang="en-US" sz="1200" dirty="0">
                    <a:effectLst/>
                    <a:latin typeface="CMR10"/>
                  </a:rPr>
                  <a:t>乗太陽質量のあたりで観測データの分布に違いが見られました。</a:t>
                </a:r>
                <a:endParaRPr lang="en-US" altLang="ja-JP" sz="1200" dirty="0">
                  <a:effectLst/>
                  <a:latin typeface="CMR1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effectLst/>
                    <a:latin typeface="CMR10"/>
                  </a:rPr>
                  <a:t>このことから、過去にカスプコア遷移が起こったことが示唆されます。</a:t>
                </a:r>
                <a:endParaRPr lang="en-US" altLang="ja-JP" sz="1200" dirty="0">
                  <a:effectLst/>
                  <a:latin typeface="CMR1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effectLst/>
                    <a:latin typeface="CMR10"/>
                  </a:rPr>
                  <a:t>そこで、本研究では遷移範囲をこのように定義しました。</a:t>
                </a:r>
                <a:endParaRPr lang="en-US" altLang="ja-JP" sz="1200" dirty="0">
                  <a:effectLst/>
                  <a:latin typeface="CMR1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・のちのち</a:t>
                </a:r>
                <a:r>
                  <a:rPr lang="ja-JP" altLang="en-US" sz="1200" i="0">
                    <a:latin typeface="Cambria Math" panose="02040503050406030204" pitchFamily="18" charset="0"/>
                  </a:rPr>
                  <a:t>　</a:t>
                </a:r>
                <a:r>
                  <a:rPr lang="en-US" altLang="ja-JP" sz="1200" b="0" i="0">
                    <a:latin typeface="Cambria Math" panose="02040503050406030204" pitchFamily="18" charset="0"/>
                  </a:rPr>
                  <a:t>𝑟_𝐵  </a:t>
                </a:r>
                <a:r>
                  <a:rPr kumimoji="1" lang="ja-JP" altLang="en-US" dirty="0"/>
                  <a:t>、</a:t>
                </a:r>
                <a:r>
                  <a:rPr lang="en-US" altLang="ja-JP" sz="1200" b="0" i="0">
                    <a:latin typeface="Cambria Math" panose="02040503050406030204" pitchFamily="18" charset="0"/>
                  </a:rPr>
                  <a:t>𝑟_𝑁  </a:t>
                </a:r>
                <a:r>
                  <a:rPr kumimoji="1" lang="ja-JP" altLang="en-US" dirty="0"/>
                  <a:t>は出てくるのでちゃんと説明する</a:t>
                </a:r>
              </a:p>
              <a:p>
                <a:pPr marL="0" indent="0">
                  <a:buNone/>
                </a:pPr>
                <a:r>
                  <a:rPr lang="ja-JP" altLang="en-US" sz="1200" dirty="0"/>
                  <a:t>・どちらもハローの外側では質量密度分布が</a:t>
                </a:r>
                <a:r>
                  <a:rPr lang="en-US" altLang="ja-JP" sz="1200" b="0" i="0">
                    <a:latin typeface="Cambria Math" panose="02040503050406030204" pitchFamily="18" charset="0"/>
                    <a:ea typeface="Cambria Math" panose="02040503050406030204" pitchFamily="18" charset="0"/>
                  </a:rPr>
                  <a:t> ∝</a:t>
                </a:r>
                <a:r>
                  <a:rPr lang="en-US" altLang="ja-JP" sz="1200" b="0" i="0">
                    <a:latin typeface="Cambria Math" panose="02040503050406030204" pitchFamily="18" charset="0"/>
                  </a:rPr>
                  <a:t>𝑟^(−3)  </a:t>
                </a:r>
                <a:r>
                  <a:rPr lang="ja-JP" altLang="en-US" sz="1200" dirty="0"/>
                  <a:t>になる</a:t>
                </a:r>
                <a:endParaRPr lang="en-US" altLang="ja-JP" sz="1200" dirty="0"/>
              </a:p>
              <a:p>
                <a:pPr marL="0" indent="0">
                  <a:buNone/>
                </a:pPr>
                <a:endParaRPr lang="en-US" altLang="ja-JP" sz="1200" dirty="0"/>
              </a:p>
              <a:p>
                <a:pPr marL="0" indent="0">
                  <a:buNone/>
                </a:pPr>
                <a:endParaRPr lang="en-US" altLang="ja-JP" sz="1200" dirty="0"/>
              </a:p>
              <a:p>
                <a:pPr marL="0" indent="0">
                  <a:buNone/>
                </a:pPr>
                <a:endParaRPr lang="en-US" altLang="ja-JP" sz="1200" dirty="0"/>
              </a:p>
              <a:p>
                <a:pPr marL="0" indent="0">
                  <a:buNone/>
                </a:pPr>
                <a:r>
                  <a:rPr lang="ja-JP" altLang="en-US" sz="1200" dirty="0"/>
                  <a:t>・ビックバン宇宙論に基づき、宇宙の構造は宇宙初期の密度揺らぎ</a:t>
                </a:r>
                <a:r>
                  <a:rPr lang="en-US" altLang="ja-JP" sz="1200" b="0" i="0">
                    <a:latin typeface="Cambria Math" panose="02040503050406030204" pitchFamily="18" charset="0"/>
                  </a:rPr>
                  <a:t> </a:t>
                </a:r>
                <a:r>
                  <a:rPr lang="en-US" altLang="ja-JP" sz="1200" i="0">
                    <a:latin typeface="Cambria Math" panose="02040503050406030204" pitchFamily="18" charset="0"/>
                  </a:rPr>
                  <a:t>δ</a:t>
                </a:r>
                <a:r>
                  <a:rPr lang="en-US" altLang="ja-JP" sz="1200" b="0" i="0">
                    <a:latin typeface="Cambria Math" panose="02040503050406030204" pitchFamily="18" charset="0"/>
                  </a:rPr>
                  <a:t>=(</a:t>
                </a:r>
                <a:r>
                  <a:rPr lang="ja-JP" altLang="en-US" sz="1200" b="0" i="0">
                    <a:latin typeface="Cambria Math" panose="02040503050406030204" pitchFamily="18" charset="0"/>
                  </a:rPr>
                  <a:t>𝜚</a:t>
                </a:r>
                <a:r>
                  <a:rPr lang="en-US" altLang="ja-JP" sz="1200" b="0" i="0">
                    <a:latin typeface="Cambria Math" panose="02040503050406030204" pitchFamily="18" charset="0"/>
                  </a:rPr>
                  <a:t>−</a:t>
                </a:r>
                <a:r>
                  <a:rPr lang="ja-JP" altLang="en-US" sz="1200" b="0" i="0">
                    <a:latin typeface="Cambria Math" panose="02040503050406030204" pitchFamily="18" charset="0"/>
                  </a:rPr>
                  <a:t>𝜚</a:t>
                </a:r>
                <a:r>
                  <a:rPr lang="en-US" altLang="ja-JP" sz="1200" b="0" i="0">
                    <a:latin typeface="Cambria Math" panose="02040503050406030204" pitchFamily="18" charset="0"/>
                  </a:rPr>
                  <a:t> ̅)/</a:t>
                </a:r>
                <a:r>
                  <a:rPr lang="ja-JP" altLang="en-US" sz="1200" b="0" i="0">
                    <a:latin typeface="Cambria Math" panose="02040503050406030204" pitchFamily="18" charset="0"/>
                  </a:rPr>
                  <a:t>𝜚</a:t>
                </a:r>
                <a:r>
                  <a:rPr lang="en-US" altLang="ja-JP" sz="1200" b="0" i="0">
                    <a:latin typeface="Cambria Math" panose="02040503050406030204" pitchFamily="18" charset="0"/>
                  </a:rPr>
                  <a:t> ̅</a:t>
                </a:r>
                <a:r>
                  <a:rPr kumimoji="1" lang="ja-JP" altLang="en-US" sz="1200" dirty="0"/>
                  <a:t> が自己重力によって収縮し、成長することで形成されるとしている</a:t>
                </a:r>
                <a:endParaRPr kumimoji="1" lang="en-US" altLang="ja-JP" sz="1200" dirty="0"/>
              </a:p>
              <a:p>
                <a:pPr marL="0" indent="0">
                  <a:buNone/>
                </a:pPr>
                <a:r>
                  <a:rPr lang="ja-JP" altLang="en-US" sz="1200" dirty="0"/>
                  <a:t>・宇宙マイクロ背景放射の観測より、宇宙の晴れ上がり直後はバリオン物質はほぼ一様に分布しており</a:t>
                </a:r>
                <a:r>
                  <a:rPr lang="en-US" altLang="ja-JP" sz="1200" dirty="0"/>
                  <a:t>δ</a:t>
                </a:r>
                <a:r>
                  <a:rPr lang="ja-JP" altLang="en-US" sz="1200" dirty="0"/>
                  <a:t>は非常に僅か</a:t>
                </a:r>
                <a:endParaRPr lang="en-US" altLang="ja-JP" sz="1200" dirty="0"/>
              </a:p>
              <a:p>
                <a:pPr marL="0" indent="0">
                  <a:buNone/>
                </a:pPr>
                <a:r>
                  <a:rPr lang="ja-JP" altLang="en-US" sz="1200" dirty="0"/>
                  <a:t>　⇒これだけでは現在の宇宙の大規模構造は形成されない</a:t>
                </a:r>
                <a:endParaRPr lang="en-US" altLang="ja-JP" sz="1200" dirty="0"/>
              </a:p>
              <a:p>
                <a:pPr marL="0" indent="0">
                  <a:buNone/>
                </a:pPr>
                <a:r>
                  <a:rPr kumimoji="1" lang="ja-JP" altLang="en-US" sz="1200" dirty="0"/>
                  <a:t>　⇒</a:t>
                </a:r>
                <a:r>
                  <a:rPr lang="ja-JP" altLang="en-US" sz="1200" dirty="0"/>
                  <a:t>ダークマターの重力相互作用を考慮することで構造形成の説明を試みる</a:t>
                </a:r>
                <a:endParaRPr lang="en-US" altLang="ja-JP" sz="1200" dirty="0"/>
              </a:p>
              <a:p>
                <a:pPr marL="0" indent="0">
                  <a:buNone/>
                </a:pPr>
                <a:r>
                  <a:rPr kumimoji="1" lang="ja-JP" altLang="en-US" sz="1200" dirty="0"/>
                  <a:t>　⇒その理論模型として、速度分散が小さく無衝突減衰（ランダウ減衰、サイクロトロン減衰</a:t>
                </a:r>
                <a:r>
                  <a:rPr kumimoji="1" lang="en-US" altLang="ja-JP" sz="1200" dirty="0"/>
                  <a:t>)</a:t>
                </a:r>
                <a:r>
                  <a:rPr kumimoji="1" lang="ja-JP" altLang="en-US" sz="1200" dirty="0"/>
                  <a:t>を起こさない</a:t>
                </a:r>
                <a:r>
                  <a:rPr kumimoji="1" lang="en-US" altLang="ja-JP" sz="1200" dirty="0"/>
                  <a:t>CDM</a:t>
                </a:r>
                <a:r>
                  <a:rPr kumimoji="1" lang="ja-JP" altLang="en-US" sz="1200" dirty="0"/>
                  <a:t>が支持される。</a:t>
                </a:r>
                <a:r>
                  <a:rPr kumimoji="1" lang="el-GR" altLang="ja-JP" sz="1200" dirty="0"/>
                  <a:t>Ρ</a:t>
                </a:r>
                <a:r>
                  <a:rPr kumimoji="1" lang="ja-JP" altLang="en-US" sz="1200" dirty="0"/>
                  <a:t>の</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・観測的に古い銀河が発見されていること、銀河団等の多きな構造は比較的新しく形成されていることも根拠に</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銀河のガスの回転を</a:t>
                </a:r>
                <a:r>
                  <a:rPr lang="en-US" altLang="ja-JP" sz="1200" i="0">
                    <a:latin typeface="Cambria Math" panose="02040503050406030204" pitchFamily="18" charset="0"/>
                  </a:rPr>
                  <a:t>HI</a:t>
                </a:r>
                <a:r>
                  <a:rPr lang="ja-JP" altLang="en-US" sz="1200" dirty="0"/>
                  <a:t>の吸収線の赤方偏移を用いて測定し、球対称平均した結果を</a:t>
                </a:r>
                <a:r>
                  <a:rPr lang="en-US" altLang="ja-JP" sz="1200" b="0" i="0">
                    <a:latin typeface="Cambria Math" panose="02040503050406030204" pitchFamily="18" charset="0"/>
                  </a:rPr>
                  <a:t>p</a:t>
                </a:r>
                <a:r>
                  <a:rPr lang="en-US" altLang="ja-JP" sz="1200" i="0">
                    <a:latin typeface="Cambria Math" panose="02040503050406030204" pitchFamily="18" charset="0"/>
                  </a:rPr>
                  <a:t>‐ISO</a:t>
                </a:r>
                <a:r>
                  <a:rPr lang="ja-JP" altLang="en-US" sz="1200" dirty="0"/>
                  <a:t>で</a:t>
                </a:r>
                <a:r>
                  <a:rPr lang="en-US" altLang="ja-JP" sz="1200" dirty="0"/>
                  <a:t>ﬁtting </a:t>
                </a:r>
                <a:r>
                  <a:rPr lang="ja-JP" altLang="en-US" sz="1200" dirty="0"/>
                  <a:t>し、質量密度に直したもの↓（</a:t>
                </a:r>
                <a:r>
                  <a:rPr lang="en-US" altLang="ja-JP" sz="1200" b="0" i="0">
                    <a:latin typeface="Cambria Math" panose="02040503050406030204" pitchFamily="18" charset="0"/>
                  </a:rPr>
                  <a:t>Oh 𝑒𝑡 𝑎𝑙 , 2015</a:t>
                </a:r>
                <a:r>
                  <a:rPr lang="ja-JP" altLang="en-US" sz="1200" b="0" dirty="0"/>
                  <a:t>）</a:t>
                </a:r>
                <a:endParaRPr lang="en-US" altLang="ja-JP"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・ここに次のスライドの</a:t>
                </a:r>
                <a:r>
                  <a:rPr kumimoji="1" lang="en-US" altLang="ja-JP" sz="1200" dirty="0"/>
                  <a:t>SNII</a:t>
                </a:r>
                <a:r>
                  <a:rPr kumimoji="1" lang="ja-JP" altLang="en-US" sz="1200" dirty="0"/>
                  <a:t>フィードバックの話だけ差し込んで合体</a:t>
                </a:r>
                <a:endParaRPr kumimoji="1" lang="en-US" altLang="ja-JP" sz="1200" dirty="0"/>
              </a:p>
            </p:txBody>
          </p:sp>
        </mc:Fallback>
      </mc:AlternateContent>
      <p:sp>
        <p:nvSpPr>
          <p:cNvPr id="4" name="スライド番号プレースホルダー 3">
            <a:extLst>
              <a:ext uri="{FF2B5EF4-FFF2-40B4-BE49-F238E27FC236}">
                <a16:creationId xmlns:a16="http://schemas.microsoft.com/office/drawing/2014/main" id="{F8279E5E-C3CA-7B24-89FC-CAB4F8E01F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37F1F3-9666-4CCC-88EB-F2685F57751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1615019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25722-D090-B97C-A579-62EC329E894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A5A6CD8-84D3-0726-E4D5-2372ACADC879}"/>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a:extLst>
                  <a:ext uri="{FF2B5EF4-FFF2-40B4-BE49-F238E27FC236}">
                    <a16:creationId xmlns:a16="http://schemas.microsoft.com/office/drawing/2014/main" id="{B927CBAC-F87D-4C8D-A49D-9B149B99081B}"/>
                  </a:ext>
                </a:extLst>
              </p:cNvPr>
              <p:cNvSpPr>
                <a:spLocks noGrp="1"/>
              </p:cNvSpPr>
              <p:nvPr>
                <p:ph type="body" idx="1"/>
              </p:nvPr>
            </p:nvSpPr>
            <p:spPr/>
            <p:txBody>
              <a:bodyPr/>
              <a:lstStyle/>
              <a:p>
                <a:r>
                  <a:rPr lang="en-US" altLang="ja-JP" dirty="0"/>
                  <a:t>Moreover, t</a:t>
                </a:r>
                <a:r>
                  <a:rPr kumimoji="1" lang="en-US" altLang="ja-JP" sz="1200" kern="1200" dirty="0">
                    <a:solidFill>
                      <a:schemeClr val="tx1"/>
                    </a:solidFill>
                    <a:effectLst/>
                    <a:latin typeface="+mn-lt"/>
                    <a:ea typeface="+mn-ea"/>
                    <a:cs typeface="+mn-cs"/>
                  </a:rPr>
                  <a:t>his panel shows the characteristic mean surface density for </a:t>
                </a:r>
                <a:r>
                  <a:rPr kumimoji="1" lang="en-US" altLang="ja-JP" sz="1200" kern="1200" dirty="0" err="1">
                    <a:solidFill>
                      <a:schemeClr val="tx1"/>
                    </a:solidFill>
                    <a:effectLst/>
                    <a:latin typeface="+mn-lt"/>
                    <a:ea typeface="+mn-ea"/>
                    <a:cs typeface="+mn-cs"/>
                  </a:rPr>
                  <a:t>rc</a:t>
                </a:r>
                <a:r>
                  <a:rPr kumimoji="1" lang="en-US" altLang="ja-JP" sz="1200" kern="1200" dirty="0">
                    <a:solidFill>
                      <a:schemeClr val="tx1"/>
                    </a:solidFill>
                    <a:effectLst/>
                    <a:latin typeface="+mn-lt"/>
                    <a:ea typeface="+mn-ea"/>
                    <a:cs typeface="+mn-cs"/>
                  </a:rPr>
                  <a:t> equal to 0.01 </a:t>
                </a:r>
                <a:r>
                  <a:rPr kumimoji="1" lang="en-US" altLang="ja-JP" sz="1200" kern="1200" dirty="0" err="1">
                    <a:solidFill>
                      <a:schemeClr val="tx1"/>
                    </a:solidFill>
                    <a:effectLst/>
                    <a:latin typeface="+mn-lt"/>
                    <a:ea typeface="+mn-ea"/>
                    <a:cs typeface="+mn-cs"/>
                  </a:rPr>
                  <a:t>Rmax</a:t>
                </a:r>
                <a:r>
                  <a:rPr kumimoji="1" lang="en-US" altLang="ja-JP"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 clear change appears around ten to the eleven solar masses.</a:t>
                </a:r>
                <a:br>
                  <a:rPr kumimoji="1" lang="en-US" altLang="ja-JP" sz="1200" kern="1200" dirty="0">
                    <a:solidFill>
                      <a:schemeClr val="tx1"/>
                    </a:solidFill>
                    <a:effectLst/>
                    <a:latin typeface="+mn-lt"/>
                    <a:ea typeface="+mn-ea"/>
                    <a:cs typeface="+mn-cs"/>
                  </a:rPr>
                </a:br>
                <a:r>
                  <a:rPr kumimoji="1" lang="en-US" altLang="ja-JP" sz="1200" kern="1200" dirty="0">
                    <a:solidFill>
                      <a:schemeClr val="tx1"/>
                    </a:solidFill>
                    <a:effectLst/>
                    <a:latin typeface="+mn-lt"/>
                    <a:ea typeface="+mn-ea"/>
                    <a:cs typeface="+mn-cs"/>
                  </a:rPr>
                  <a:t>Massive halos tend to be </a:t>
                </a:r>
                <a:r>
                  <a:rPr kumimoji="1" lang="en-US" altLang="ja-JP" sz="1200" kern="1200" dirty="0" err="1">
                    <a:solidFill>
                      <a:schemeClr val="tx1"/>
                    </a:solidFill>
                    <a:effectLst/>
                    <a:latin typeface="+mn-lt"/>
                    <a:ea typeface="+mn-ea"/>
                    <a:cs typeface="+mn-cs"/>
                  </a:rPr>
                  <a:t>cuspy</a:t>
                </a:r>
                <a:r>
                  <a:rPr kumimoji="1" lang="en-US" altLang="ja-JP" sz="1200" kern="1200" dirty="0">
                    <a:solidFill>
                      <a:schemeClr val="tx1"/>
                    </a:solidFill>
                    <a:effectLst/>
                    <a:latin typeface="+mn-lt"/>
                    <a:ea typeface="+mn-ea"/>
                    <a:cs typeface="+mn-cs"/>
                  </a:rPr>
                  <a:t>, while lower mass halos appear cored.</a:t>
                </a:r>
                <a:br>
                  <a:rPr kumimoji="1" lang="en-US" altLang="ja-JP" sz="1200" kern="1200" dirty="0">
                    <a:solidFill>
                      <a:schemeClr val="tx1"/>
                    </a:solidFill>
                    <a:effectLst/>
                    <a:latin typeface="+mn-lt"/>
                    <a:ea typeface="+mn-ea"/>
                    <a:cs typeface="+mn-cs"/>
                  </a:rPr>
                </a:br>
                <a:r>
                  <a:rPr kumimoji="1" lang="en-US" altLang="ja-JP" sz="1200" kern="1200" dirty="0">
                    <a:solidFill>
                      <a:schemeClr val="tx1"/>
                    </a:solidFill>
                    <a:effectLst/>
                    <a:latin typeface="+mn-lt"/>
                    <a:ea typeface="+mn-ea"/>
                    <a:cs typeface="+mn-cs"/>
                  </a:rPr>
                  <a:t>We refer to this mass as the characteristic transition mass.</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We also define a length scale using </a:t>
                </a:r>
                <a:r>
                  <a:rPr kumimoji="1" lang="en-US" altLang="ja-JP" sz="1200" kern="1200" dirty="0" err="1">
                    <a:solidFill>
                      <a:schemeClr val="tx1"/>
                    </a:solidFill>
                    <a:effectLst/>
                    <a:latin typeface="+mn-lt"/>
                    <a:ea typeface="+mn-ea"/>
                    <a:cs typeface="+mn-cs"/>
                  </a:rPr>
                  <a:t>Rmax</a:t>
                </a:r>
                <a:r>
                  <a:rPr kumimoji="1" lang="en-US" altLang="ja-JP" sz="1200" kern="1200" dirty="0">
                    <a:solidFill>
                      <a:schemeClr val="tx1"/>
                    </a:solidFill>
                    <a:effectLst/>
                    <a:latin typeface="+mn-lt"/>
                    <a:ea typeface="+mn-ea"/>
                    <a:cs typeface="+mn-cs"/>
                  </a:rPr>
                  <a:t>, the radius of maximum circular velocity.</a:t>
                </a:r>
                <a:br>
                  <a:rPr kumimoji="1" lang="en-US" altLang="ja-JP" sz="1200" kern="1200" dirty="0">
                    <a:solidFill>
                      <a:schemeClr val="tx1"/>
                    </a:solidFill>
                    <a:effectLst/>
                    <a:latin typeface="+mn-lt"/>
                    <a:ea typeface="+mn-ea"/>
                    <a:cs typeface="+mn-cs"/>
                  </a:rPr>
                </a:br>
                <a:r>
                  <a:rPr kumimoji="1" lang="en-US" altLang="ja-JP" sz="1200" kern="1200" dirty="0">
                    <a:solidFill>
                      <a:schemeClr val="tx1"/>
                    </a:solidFill>
                    <a:effectLst/>
                    <a:latin typeface="+mn-lt"/>
                    <a:ea typeface="+mn-ea"/>
                    <a:cs typeface="+mn-cs"/>
                  </a:rPr>
                  <a:t>In this case, the transition occurs around twenty kiloparsecs.</a:t>
                </a:r>
                <a:br>
                  <a:rPr kumimoji="1" lang="en-US" altLang="ja-JP" sz="1200" kern="1200" dirty="0">
                    <a:solidFill>
                      <a:schemeClr val="tx1"/>
                    </a:solidFill>
                    <a:effectLst/>
                    <a:latin typeface="+mn-lt"/>
                    <a:ea typeface="+mn-ea"/>
                    <a:cs typeface="+mn-cs"/>
                  </a:rPr>
                </a:br>
                <a:r>
                  <a:rPr kumimoji="1" lang="en-US" altLang="ja-JP" sz="1200" kern="1200" dirty="0">
                    <a:solidFill>
                      <a:schemeClr val="tx1"/>
                    </a:solidFill>
                    <a:effectLst/>
                    <a:latin typeface="+mn-lt"/>
                    <a:ea typeface="+mn-ea"/>
                    <a:cs typeface="+mn-cs"/>
                  </a:rPr>
                  <a:t>We call this the characteristic transition scale.</a:t>
                </a:r>
                <a:endParaRPr kumimoji="1" lang="ja-JP" altLang="ja-JP" sz="1200" kern="1200" dirty="0">
                  <a:solidFill>
                    <a:schemeClr val="tx1"/>
                  </a:solidFill>
                  <a:effectLst/>
                  <a:latin typeface="+mn-lt"/>
                  <a:ea typeface="+mn-ea"/>
                  <a:cs typeface="+mn-cs"/>
                </a:endParaRPr>
              </a:p>
              <a:p>
                <a:pPr algn="l">
                  <a:buNone/>
                </a:pPr>
                <a:r>
                  <a:rPr lang="en" altLang="ja-JP" b="0" i="0" u="none" strike="noStrike" dirty="0">
                    <a:solidFill>
                      <a:srgbClr val="000000"/>
                    </a:solidFill>
                    <a:effectLst/>
                  </a:rPr>
                  <a:t>---</a:t>
                </a:r>
              </a:p>
              <a:p>
                <a:pPr algn="l">
                  <a:buNone/>
                </a:pPr>
                <a:endParaRPr lang="en" altLang="ja-JP" b="0" i="0" u="none" strike="noStrike" dirty="0">
                  <a:solidFill>
                    <a:srgbClr val="000000"/>
                  </a:solidFill>
                  <a:effectLst/>
                </a:endParaRPr>
              </a:p>
              <a:p>
                <a:pPr algn="l">
                  <a:buNone/>
                </a:pPr>
                <a:endParaRPr lang="en" altLang="ja-JP" b="0" i="0" u="none" strike="noStrike" dirty="0">
                  <a:solidFill>
                    <a:srgbClr val="000000"/>
                  </a:solidFill>
                  <a:effectLst/>
                </a:endParaRPr>
              </a:p>
              <a:p>
                <a:pPr algn="l">
                  <a:buNone/>
                </a:pPr>
                <a:r>
                  <a:rPr lang="en" altLang="ja-JP" b="0" i="0" u="none" strike="noStrike" dirty="0">
                    <a:solidFill>
                      <a:srgbClr val="000000"/>
                    </a:solidFill>
                    <a:effectLst/>
                  </a:rPr>
                  <a:t>In addition, Kaneda et al. (2024) also addressed the </a:t>
                </a:r>
                <a:r>
                  <a:rPr lang="en" altLang="ja-JP" b="1" i="0" u="none" strike="noStrike" dirty="0">
                    <a:solidFill>
                      <a:srgbClr val="000000"/>
                    </a:solidFill>
                    <a:effectLst/>
                  </a:rPr>
                  <a:t>cusp–core problem</a:t>
                </a:r>
                <a:r>
                  <a:rPr lang="en" altLang="ja-JP" b="0" i="0" u="none" strike="noStrike" dirty="0">
                    <a:solidFill>
                      <a:srgbClr val="000000"/>
                    </a:solidFill>
                    <a:effectLst/>
                  </a:rPr>
                  <a:t>.</a:t>
                </a:r>
              </a:p>
              <a:p>
                <a:pPr algn="l">
                  <a:buNone/>
                </a:pPr>
                <a:r>
                  <a:rPr lang="en" altLang="ja-JP" b="0" i="0" u="none" strike="noStrike" dirty="0">
                    <a:solidFill>
                      <a:srgbClr val="000000"/>
                    </a:solidFill>
                    <a:effectLst/>
                  </a:rPr>
                  <a:t>This issue arises from the discrepancy between simulations based on cold dark matter (CDM), which predict a steep, </a:t>
                </a:r>
                <a:r>
                  <a:rPr lang="en" altLang="ja-JP" b="0" i="0" u="none" strike="noStrike" dirty="0" err="1">
                    <a:solidFill>
                      <a:srgbClr val="000000"/>
                    </a:solidFill>
                    <a:effectLst/>
                  </a:rPr>
                  <a:t>cuspy</a:t>
                </a:r>
                <a:r>
                  <a:rPr lang="en" altLang="ja-JP" b="0" i="0" u="none" strike="noStrike" dirty="0">
                    <a:solidFill>
                      <a:srgbClr val="000000"/>
                    </a:solidFill>
                    <a:effectLst/>
                  </a:rPr>
                  <a:t> density profile in the central regions of dark matter halos, and observations of many galaxies—particularly dwarf galaxies—that show a shallower, cored profile instead.</a:t>
                </a:r>
              </a:p>
              <a:p>
                <a:pPr algn="l">
                  <a:buNone/>
                </a:pPr>
                <a:r>
                  <a:rPr lang="en" altLang="ja-JP" b="0" i="0" u="none" strike="noStrike" dirty="0">
                    <a:solidFill>
                      <a:srgbClr val="000000"/>
                    </a:solidFill>
                    <a:effectLst/>
                  </a:rPr>
                  <a:t>A typical example of a </a:t>
                </a:r>
                <a:r>
                  <a:rPr lang="en" altLang="ja-JP" b="0" i="0" u="none" strike="noStrike" dirty="0" err="1">
                    <a:solidFill>
                      <a:srgbClr val="000000"/>
                    </a:solidFill>
                    <a:effectLst/>
                  </a:rPr>
                  <a:t>cuspy</a:t>
                </a:r>
                <a:r>
                  <a:rPr lang="en" altLang="ja-JP" b="0" i="0" u="none" strike="noStrike" dirty="0">
                    <a:solidFill>
                      <a:srgbClr val="000000"/>
                    </a:solidFill>
                    <a:effectLst/>
                  </a:rPr>
                  <a:t> profile is the </a:t>
                </a:r>
                <a:r>
                  <a:rPr lang="en" altLang="ja-JP" b="1" i="0" u="none" strike="noStrike" dirty="0">
                    <a:solidFill>
                      <a:srgbClr val="000000"/>
                    </a:solidFill>
                    <a:effectLst/>
                  </a:rPr>
                  <a:t>NFW profile</a:t>
                </a:r>
                <a:r>
                  <a:rPr lang="en" altLang="ja-JP" b="0" i="0" u="none" strike="noStrike" dirty="0">
                    <a:solidFill>
                      <a:srgbClr val="000000"/>
                    </a:solidFill>
                    <a:effectLst/>
                  </a:rPr>
                  <a:t>, while a representative cored profile is the </a:t>
                </a:r>
                <a:r>
                  <a:rPr lang="en" altLang="ja-JP" b="1" i="0" u="none" strike="noStrike" dirty="0">
                    <a:solidFill>
                      <a:srgbClr val="000000"/>
                    </a:solidFill>
                    <a:effectLst/>
                  </a:rPr>
                  <a:t>Burkert profile</a:t>
                </a:r>
                <a:r>
                  <a:rPr lang="en" altLang="ja-JP" b="0" i="0" u="none" strike="noStrike" dirty="0">
                    <a:solidFill>
                      <a:srgbClr val="000000"/>
                    </a:solidFill>
                    <a:effectLst/>
                  </a:rPr>
                  <a:t>.</a:t>
                </a:r>
              </a:p>
              <a:p>
                <a:pPr algn="l">
                  <a:buNone/>
                </a:pPr>
                <a:r>
                  <a:rPr lang="en" altLang="ja-JP" b="0" i="0" u="none" strike="noStrike" dirty="0">
                    <a:solidFill>
                      <a:srgbClr val="000000"/>
                    </a:solidFill>
                    <a:effectLst/>
                  </a:rPr>
                  <a:t>One possible solution is to consider alternative dark matter models, such as </a:t>
                </a:r>
                <a:r>
                  <a:rPr lang="en" altLang="ja-JP" b="1" i="0" u="none" strike="noStrike" dirty="0">
                    <a:solidFill>
                      <a:srgbClr val="000000"/>
                    </a:solidFill>
                    <a:effectLst/>
                  </a:rPr>
                  <a:t>self-interacting dark matter</a:t>
                </a:r>
                <a:r>
                  <a:rPr lang="en" altLang="ja-JP" b="0" i="0" u="none" strike="noStrike" dirty="0">
                    <a:solidFill>
                      <a:srgbClr val="000000"/>
                    </a:solidFill>
                    <a:effectLst/>
                  </a:rPr>
                  <a:t>. However, another explanation within the CDM framework is that halos originally formed with a </a:t>
                </a:r>
                <a:r>
                  <a:rPr lang="en" altLang="ja-JP" b="0" i="0" u="none" strike="noStrike" dirty="0" err="1">
                    <a:solidFill>
                      <a:srgbClr val="000000"/>
                    </a:solidFill>
                    <a:effectLst/>
                  </a:rPr>
                  <a:t>cuspy</a:t>
                </a:r>
                <a:r>
                  <a:rPr lang="en" altLang="ja-JP" b="0" i="0" u="none" strike="noStrike" dirty="0">
                    <a:solidFill>
                      <a:srgbClr val="000000"/>
                    </a:solidFill>
                    <a:effectLst/>
                  </a:rPr>
                  <a:t> structure and subsequently transformed into cored profiles due to astrophysical processes—most notably, </a:t>
                </a:r>
                <a:r>
                  <a:rPr lang="en" altLang="ja-JP" b="1" i="0" u="none" strike="noStrike" dirty="0">
                    <a:solidFill>
                      <a:srgbClr val="000000"/>
                    </a:solidFill>
                    <a:effectLst/>
                  </a:rPr>
                  <a:t>stellar feedback from Type II supernovae</a:t>
                </a:r>
                <a:r>
                  <a:rPr lang="en" altLang="ja-JP" b="0" i="0" u="none" strike="noStrike" dirty="0">
                    <a:solidFill>
                      <a:srgbClr val="000000"/>
                    </a:solidFill>
                    <a:effectLst/>
                  </a:rPr>
                  <a:t>.</a:t>
                </a:r>
              </a:p>
              <a:p>
                <a:pPr algn="l">
                  <a:buNone/>
                </a:pPr>
                <a:r>
                  <a:rPr lang="en" altLang="ja-JP" b="0" i="0" u="none" strike="noStrike" dirty="0">
                    <a:solidFill>
                      <a:srgbClr val="000000"/>
                    </a:solidFill>
                    <a:effectLst/>
                  </a:rPr>
                  <a:t>In Kaneda et al. (2024), we adopted a simplified cusp–core transformation model and compared the predicted </a:t>
                </a:r>
                <a:r>
                  <a:rPr lang="en" altLang="ja-JP" b="1" i="0" u="none" strike="noStrike" dirty="0">
                    <a:solidFill>
                      <a:srgbClr val="000000"/>
                    </a:solidFill>
                    <a:effectLst/>
                  </a:rPr>
                  <a:t>c–M relation</a:t>
                </a:r>
                <a:r>
                  <a:rPr lang="en" altLang="ja-JP" b="0" i="0" u="none" strike="noStrike" dirty="0">
                    <a:solidFill>
                      <a:srgbClr val="000000"/>
                    </a:solidFill>
                    <a:effectLst/>
                  </a:rPr>
                  <a:t> with observational data.</a:t>
                </a:r>
              </a:p>
              <a:p>
                <a:pPr algn="l">
                  <a:buNone/>
                </a:pPr>
                <a:r>
                  <a:rPr lang="en" altLang="ja-JP" b="0" i="0" u="none" strike="noStrike" dirty="0">
                    <a:solidFill>
                      <a:srgbClr val="000000"/>
                    </a:solidFill>
                    <a:effectLst/>
                  </a:rPr>
                  <a:t>The figure shown here illustrates this comparison. The x-axis represents the virial mass, while the y-axis corresponds to the </a:t>
                </a:r>
                <a:r>
                  <a:rPr lang="en" altLang="ja-JP" b="1" i="0" u="none" strike="noStrike" dirty="0">
                    <a:solidFill>
                      <a:srgbClr val="000000"/>
                    </a:solidFill>
                    <a:effectLst/>
                  </a:rPr>
                  <a:t>characteristic surface density</a:t>
                </a:r>
                <a:r>
                  <a:rPr lang="en" altLang="ja-JP" b="0" i="0" u="none" strike="noStrike" dirty="0">
                    <a:solidFill>
                      <a:srgbClr val="000000"/>
                    </a:solidFill>
                    <a:effectLst/>
                  </a:rPr>
                  <a:t>, which probes the inner density structure of the halo.</a:t>
                </a:r>
              </a:p>
              <a:p>
                <a:pPr algn="l">
                  <a:buNone/>
                </a:pPr>
                <a:r>
                  <a:rPr lang="en" altLang="ja-JP" b="0" i="0" u="none" strike="noStrike" dirty="0">
                    <a:solidFill>
                      <a:srgbClr val="000000"/>
                    </a:solidFill>
                    <a:effectLst/>
                  </a:rPr>
                  <a:t>Notably, a deviation between the model and the observational data appears around a virial mass of 1011 M⊙1011 M⊙​.</a:t>
                </a:r>
              </a:p>
              <a:p>
                <a:pPr algn="l">
                  <a:buNone/>
                </a:pPr>
                <a:r>
                  <a:rPr lang="en" altLang="ja-JP" b="0" i="0" u="none" strike="noStrike" dirty="0">
                    <a:solidFill>
                      <a:srgbClr val="000000"/>
                    </a:solidFill>
                    <a:effectLst/>
                  </a:rPr>
                  <a:t>This result suggests that a cusp–core transformation may have taken place in this mass regime.</a:t>
                </a:r>
              </a:p>
              <a:p>
                <a:pPr algn="l"/>
                <a:r>
                  <a:rPr lang="en" altLang="ja-JP" b="0" i="0" u="none" strike="noStrike" dirty="0">
                    <a:solidFill>
                      <a:srgbClr val="000000"/>
                    </a:solidFill>
                    <a:effectLst/>
                  </a:rPr>
                  <a:t>Based on this observation, we define the </a:t>
                </a:r>
                <a:r>
                  <a:rPr lang="en" altLang="ja-JP" b="1" i="0" u="none" strike="noStrike" dirty="0">
                    <a:solidFill>
                      <a:srgbClr val="000000"/>
                    </a:solidFill>
                    <a:effectLst/>
                  </a:rPr>
                  <a:t>transition region</a:t>
                </a:r>
                <a:r>
                  <a:rPr lang="en" altLang="ja-JP" b="0" i="0" u="none" strike="noStrike" dirty="0">
                    <a:solidFill>
                      <a:srgbClr val="000000"/>
                    </a:solidFill>
                    <a:effectLst/>
                  </a:rPr>
                  <a:t> as shown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また、</a:t>
                </a:r>
                <a:r>
                  <a:rPr lang="en-US" altLang="ja-JP" sz="1200" dirty="0"/>
                  <a:t>Kaneda et al (2024)</a:t>
                </a:r>
                <a:r>
                  <a:rPr lang="ja-JP" altLang="en-US" sz="1200" dirty="0"/>
                  <a:t>では、カスプコア問題についても調査しました。</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カスプコア問題とは、</a:t>
                </a:r>
                <a:r>
                  <a:rPr lang="en-US" altLang="ja-JP" sz="1200" dirty="0"/>
                  <a:t>CDM</a:t>
                </a:r>
                <a:r>
                  <a:rPr lang="ja-JP" altLang="en-US" sz="1200" dirty="0"/>
                  <a:t>に基づくシミュレーションではダークマターハロー中心部の密度プロファイルはカスプ型が予想される一方で、コア型の銀河も多く観測されているという矛盾です。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カスプ型の代表的な</a:t>
                </a:r>
                <a:r>
                  <a:rPr lang="en-US" altLang="ja-JP" sz="1200" dirty="0"/>
                  <a:t>profile</a:t>
                </a:r>
                <a:r>
                  <a:rPr lang="ja-JP" altLang="en-US" sz="1200" dirty="0"/>
                  <a:t>として</a:t>
                </a:r>
                <a:r>
                  <a:rPr lang="en-US" altLang="ja-JP" sz="1200" dirty="0"/>
                  <a:t>NFW</a:t>
                </a:r>
                <a:r>
                  <a:rPr lang="ja-JP" altLang="en-US" sz="1200" dirty="0"/>
                  <a:t> </a:t>
                </a:r>
                <a:r>
                  <a:rPr lang="en-US" altLang="ja-JP" sz="1200" dirty="0"/>
                  <a:t>profile</a:t>
                </a:r>
                <a:r>
                  <a:rPr lang="ja-JP" altLang="en-US" sz="1200" dirty="0" err="1"/>
                  <a:t>、</a:t>
                </a:r>
                <a:r>
                  <a:rPr lang="ja-JP" altLang="en-US" sz="1200" dirty="0"/>
                  <a:t>コア型は</a:t>
                </a:r>
                <a:r>
                  <a:rPr lang="en-US" altLang="ja-JP" sz="1200" dirty="0"/>
                  <a:t>Burkert profile</a:t>
                </a:r>
                <a:r>
                  <a:rPr lang="ja-JP" altLang="en-US" sz="1200" dirty="0"/>
                  <a:t>があります。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この問題の解決策として、</a:t>
                </a:r>
                <a:r>
                  <a:rPr lang="en-US" altLang="ja-JP" sz="1200" dirty="0"/>
                  <a:t>self interactive DM</a:t>
                </a:r>
                <a:r>
                  <a:rPr lang="ja-JP" altLang="en-US" sz="1200" dirty="0"/>
                  <a:t>などの代替</a:t>
                </a:r>
                <a:r>
                  <a:rPr lang="en-US" altLang="ja-JP" sz="1200" dirty="0"/>
                  <a:t>DM</a:t>
                </a:r>
                <a:r>
                  <a:rPr lang="ja-JP" altLang="en-US" sz="1200" dirty="0"/>
                  <a:t>を考えると言うものもありますが、</a:t>
                </a:r>
                <a:r>
                  <a:rPr lang="en-US" altLang="ja-JP" sz="1200" dirty="0"/>
                  <a:t>CDM</a:t>
                </a:r>
                <a:r>
                  <a:rPr lang="ja-JP" altLang="en-US" sz="1200" dirty="0"/>
                  <a:t>に基づきカスプ型で生まれたハローが</a:t>
                </a:r>
                <a:r>
                  <a:rPr lang="en-US" altLang="ja-JP" sz="1200" dirty="0"/>
                  <a:t>II</a:t>
                </a:r>
                <a:r>
                  <a:rPr lang="ja-JP" altLang="en-US" sz="1200" dirty="0"/>
                  <a:t>型超新星爆発等の恒星フィードバックの影響で後天的にコアに遷移したという考え方もあります。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t>Kaneda et al (2024)</a:t>
                </a:r>
                <a:r>
                  <a:rPr lang="ja-JP" altLang="en-US" sz="1200" dirty="0"/>
                  <a:t>は後述するカスプコア遷移モデルを仮定し、</a:t>
                </a:r>
                <a:r>
                  <a:rPr lang="en" altLang="ja-JP" sz="1200" dirty="0">
                    <a:effectLst/>
                    <a:latin typeface="CMMI10"/>
                  </a:rPr>
                  <a:t>c</a:t>
                </a:r>
                <a:r>
                  <a:rPr lang="en" altLang="ja-JP" sz="1200" dirty="0">
                    <a:effectLst/>
                    <a:latin typeface="CMR10"/>
                  </a:rPr>
                  <a:t>-</a:t>
                </a:r>
                <a:r>
                  <a:rPr lang="en" altLang="ja-JP" sz="1200" dirty="0">
                    <a:effectLst/>
                    <a:latin typeface="CMMI10"/>
                  </a:rPr>
                  <a:t>M </a:t>
                </a:r>
                <a:r>
                  <a:rPr lang="en" altLang="ja-JP" sz="1200" dirty="0">
                    <a:effectLst/>
                    <a:latin typeface="CMR10"/>
                  </a:rPr>
                  <a:t>relation </a:t>
                </a:r>
                <a:r>
                  <a:rPr lang="ja-JP" altLang="en-US" sz="1200" dirty="0">
                    <a:effectLst/>
                    <a:latin typeface="CMR10"/>
                  </a:rPr>
                  <a:t>と観測データを比較しました。それがこの図です。</a:t>
                </a:r>
                <a:endParaRPr lang="en-US" altLang="ja-JP" sz="1200" dirty="0">
                  <a:effectLst/>
                  <a:latin typeface="CMR1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effectLst/>
                    <a:latin typeface="CMR10"/>
                  </a:rPr>
                  <a:t>横軸はビリアル質量ですが、縦軸は、ハローのさらに中心部の</a:t>
                </a:r>
                <a14:m>
                  <m:oMath xmlns:m="http://schemas.openxmlformats.org/officeDocument/2006/math">
                    <m:r>
                      <m:rPr>
                        <m:sty m:val="p"/>
                      </m:rPr>
                      <a:rPr lang="en-US" altLang="ja-JP" sz="1200" i="1" smtClean="0">
                        <a:latin typeface="Cambria Math" panose="02040503050406030204" pitchFamily="18" charset="0"/>
                      </a:rPr>
                      <m:t>c</m:t>
                    </m:r>
                    <m:r>
                      <m:rPr>
                        <m:sty m:val="p"/>
                      </m:rPr>
                      <a:rPr kumimoji="1" lang="en-US" altLang="ja-JP" sz="1200" b="0" i="0" smtClean="0">
                        <a:latin typeface="Cambria Math" panose="02040503050406030204" pitchFamily="18" charset="0"/>
                      </a:rPr>
                      <m:t>haracteric</m:t>
                    </m:r>
                    <m:r>
                      <a:rPr kumimoji="1" lang="en-US" altLang="ja-JP" sz="1200" b="0" i="0" smtClean="0">
                        <a:latin typeface="Cambria Math" panose="02040503050406030204" pitchFamily="18" charset="0"/>
                      </a:rPr>
                      <m:t> </m:t>
                    </m:r>
                    <m:r>
                      <m:rPr>
                        <m:sty m:val="p"/>
                      </m:rPr>
                      <a:rPr kumimoji="1" lang="en-US" altLang="ja-JP" sz="1200" b="0" i="0" smtClean="0">
                        <a:latin typeface="Cambria Math" panose="02040503050406030204" pitchFamily="18" charset="0"/>
                      </a:rPr>
                      <m:t>surface</m:t>
                    </m:r>
                    <m:r>
                      <a:rPr kumimoji="1" lang="en-US" altLang="ja-JP" sz="1200" b="0" i="0" smtClean="0">
                        <a:latin typeface="Cambria Math" panose="02040503050406030204" pitchFamily="18" charset="0"/>
                      </a:rPr>
                      <m:t> </m:t>
                    </m:r>
                    <m:r>
                      <m:rPr>
                        <m:sty m:val="p"/>
                      </m:rPr>
                      <a:rPr kumimoji="1" lang="en-US" altLang="ja-JP" sz="1200" b="0" i="0" smtClean="0">
                        <a:latin typeface="Cambria Math" panose="02040503050406030204" pitchFamily="18" charset="0"/>
                      </a:rPr>
                      <m:t>dencity</m:t>
                    </m:r>
                  </m:oMath>
                </a14:m>
                <a:r>
                  <a:rPr lang="ja-JP" altLang="en-US" sz="1200" dirty="0">
                    <a:effectLst/>
                    <a:latin typeface="CMR10"/>
                  </a:rPr>
                  <a:t>です。その結果、ビリアル質量が</a:t>
                </a:r>
                <a:r>
                  <a:rPr lang="en-US" altLang="ja-JP" sz="1200" dirty="0">
                    <a:effectLst/>
                    <a:latin typeface="CMR10"/>
                  </a:rPr>
                  <a:t>10</a:t>
                </a:r>
                <a:r>
                  <a:rPr lang="ja-JP" altLang="en-US" sz="1200" dirty="0">
                    <a:effectLst/>
                    <a:latin typeface="CMR10"/>
                  </a:rPr>
                  <a:t>の</a:t>
                </a:r>
                <a:r>
                  <a:rPr lang="en-US" altLang="ja-JP" sz="1200" dirty="0">
                    <a:effectLst/>
                    <a:latin typeface="CMR10"/>
                  </a:rPr>
                  <a:t>11</a:t>
                </a:r>
                <a:r>
                  <a:rPr lang="ja-JP" altLang="en-US" sz="1200" dirty="0">
                    <a:effectLst/>
                    <a:latin typeface="CMR10"/>
                  </a:rPr>
                  <a:t>乗太陽質量のあたりで観測データの分布に違いが見られました。</a:t>
                </a:r>
                <a:endParaRPr lang="en-US" altLang="ja-JP" sz="1200" dirty="0">
                  <a:effectLst/>
                  <a:latin typeface="CMR1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effectLst/>
                    <a:latin typeface="CMR10"/>
                  </a:rPr>
                  <a:t>このことから、過去にカスプコア遷移が起こったことが示唆されます。</a:t>
                </a:r>
                <a:endParaRPr lang="en-US" altLang="ja-JP" sz="1200" dirty="0">
                  <a:effectLst/>
                  <a:latin typeface="CMR1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effectLst/>
                    <a:latin typeface="CMR10"/>
                  </a:rPr>
                  <a:t>そこで、本研究では遷移範囲をこのように定義しました。</a:t>
                </a:r>
                <a:endParaRPr lang="en-US" altLang="ja-JP" sz="1200" dirty="0">
                  <a:effectLst/>
                  <a:latin typeface="CMR1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・のちのち</a:t>
                </a:r>
                <a14:m>
                  <m:oMath xmlns:m="http://schemas.openxmlformats.org/officeDocument/2006/math">
                    <m:r>
                      <a:rPr lang="ja-JP" altLang="en-US" sz="1200" i="1" smtClean="0">
                        <a:latin typeface="Cambria Math" panose="02040503050406030204" pitchFamily="18" charset="0"/>
                      </a:rPr>
                      <m:t>　</m:t>
                    </m:r>
                    <m:sSub>
                      <m:sSubPr>
                        <m:ctrlPr>
                          <a:rPr lang="en-US" altLang="ja-JP" sz="1200" i="1" smtClean="0">
                            <a:latin typeface="Cambria Math" panose="02040503050406030204" pitchFamily="18" charset="0"/>
                          </a:rPr>
                        </m:ctrlPr>
                      </m:sSubPr>
                      <m:e>
                        <m:r>
                          <a:rPr lang="en-US" altLang="ja-JP" sz="1200" b="0" i="1" smtClean="0">
                            <a:latin typeface="Cambria Math" panose="02040503050406030204" pitchFamily="18" charset="0"/>
                          </a:rPr>
                          <m:t>𝑟</m:t>
                        </m:r>
                      </m:e>
                      <m:sub>
                        <m:r>
                          <a:rPr lang="en-US" altLang="ja-JP" sz="1200" b="0" i="1" smtClean="0">
                            <a:latin typeface="Cambria Math" panose="02040503050406030204" pitchFamily="18" charset="0"/>
                          </a:rPr>
                          <m:t>𝐵</m:t>
                        </m:r>
                      </m:sub>
                    </m:sSub>
                    <m:r>
                      <a:rPr lang="en-US" altLang="ja-JP" sz="1200" b="0" i="1" smtClean="0">
                        <a:latin typeface="Cambria Math" panose="02040503050406030204" pitchFamily="18" charset="0"/>
                      </a:rPr>
                      <m:t> </m:t>
                    </m:r>
                  </m:oMath>
                </a14:m>
                <a:r>
                  <a:rPr kumimoji="1" lang="ja-JP" altLang="en-US" dirty="0"/>
                  <a:t>、</a:t>
                </a:r>
                <a14:m>
                  <m:oMath xmlns:m="http://schemas.openxmlformats.org/officeDocument/2006/math">
                    <m:sSub>
                      <m:sSubPr>
                        <m:ctrlPr>
                          <a:rPr lang="en-US" altLang="ja-JP" sz="1200" i="1" smtClean="0">
                            <a:latin typeface="Cambria Math" panose="02040503050406030204" pitchFamily="18" charset="0"/>
                          </a:rPr>
                        </m:ctrlPr>
                      </m:sSubPr>
                      <m:e>
                        <m:r>
                          <a:rPr lang="en-US" altLang="ja-JP" sz="1200" b="0" i="1" smtClean="0">
                            <a:latin typeface="Cambria Math" panose="02040503050406030204" pitchFamily="18" charset="0"/>
                          </a:rPr>
                          <m:t>𝑟</m:t>
                        </m:r>
                      </m:e>
                      <m:sub>
                        <m:r>
                          <a:rPr lang="en-US" altLang="ja-JP" sz="1200" b="0" i="1" smtClean="0">
                            <a:latin typeface="Cambria Math" panose="02040503050406030204" pitchFamily="18" charset="0"/>
                          </a:rPr>
                          <m:t>𝑁</m:t>
                        </m:r>
                      </m:sub>
                    </m:sSub>
                    <m:r>
                      <a:rPr lang="en-US" altLang="ja-JP" sz="1200" b="0" i="1" smtClean="0">
                        <a:latin typeface="Cambria Math" panose="02040503050406030204" pitchFamily="18" charset="0"/>
                      </a:rPr>
                      <m:t> </m:t>
                    </m:r>
                  </m:oMath>
                </a14:m>
                <a:r>
                  <a:rPr kumimoji="1" lang="ja-JP" altLang="en-US" dirty="0"/>
                  <a:t>は出てくるのでちゃんと説明する</a:t>
                </a:r>
              </a:p>
              <a:p>
                <a:pPr marL="0" indent="0">
                  <a:buNone/>
                </a:pPr>
                <a:r>
                  <a:rPr lang="ja-JP" altLang="en-US" sz="1200" dirty="0"/>
                  <a:t>・どちらもハローの外側では質量密度分布が</a:t>
                </a:r>
                <a14:m>
                  <m:oMath xmlns:m="http://schemas.openxmlformats.org/officeDocument/2006/math">
                    <m:r>
                      <a:rPr lang="en-US" altLang="ja-JP" sz="1200" b="0" i="0" smtClean="0">
                        <a:latin typeface="Cambria Math" panose="02040503050406030204" pitchFamily="18" charset="0"/>
                        <a:ea typeface="Cambria Math" panose="02040503050406030204" pitchFamily="18" charset="0"/>
                      </a:rPr>
                      <m:t> </m:t>
                    </m:r>
                    <m:r>
                      <a:rPr lang="en-US" altLang="ja-JP" sz="1200" b="0" i="1" smtClean="0">
                        <a:latin typeface="Cambria Math" panose="02040503050406030204" pitchFamily="18" charset="0"/>
                        <a:ea typeface="Cambria Math" panose="02040503050406030204" pitchFamily="18" charset="0"/>
                      </a:rPr>
                      <m:t>∝</m:t>
                    </m:r>
                    <m:sSup>
                      <m:sSupPr>
                        <m:ctrlPr>
                          <a:rPr lang="en-US" altLang="ja-JP" sz="1200" b="0" i="1" smtClean="0">
                            <a:latin typeface="Cambria Math" panose="02040503050406030204" pitchFamily="18" charset="0"/>
                          </a:rPr>
                        </m:ctrlPr>
                      </m:sSupPr>
                      <m:e>
                        <m:r>
                          <a:rPr lang="en-US" altLang="ja-JP" sz="1200" b="0" i="1" smtClean="0">
                            <a:latin typeface="Cambria Math" panose="02040503050406030204" pitchFamily="18" charset="0"/>
                          </a:rPr>
                          <m:t>𝑟</m:t>
                        </m:r>
                      </m:e>
                      <m:sup>
                        <m:r>
                          <a:rPr lang="en-US" altLang="ja-JP" sz="1200" b="0" i="1" smtClean="0">
                            <a:latin typeface="Cambria Math" panose="02040503050406030204" pitchFamily="18" charset="0"/>
                          </a:rPr>
                          <m:t>−3</m:t>
                        </m:r>
                      </m:sup>
                    </m:sSup>
                    <m:r>
                      <a:rPr lang="en-US" altLang="ja-JP" sz="1200" b="0" i="1" smtClean="0">
                        <a:latin typeface="Cambria Math" panose="02040503050406030204" pitchFamily="18" charset="0"/>
                      </a:rPr>
                      <m:t> </m:t>
                    </m:r>
                  </m:oMath>
                </a14:m>
                <a:r>
                  <a:rPr lang="ja-JP" altLang="en-US" sz="1200" dirty="0"/>
                  <a:t>になる</a:t>
                </a:r>
                <a:endParaRPr lang="en-US" altLang="ja-JP" sz="1200" dirty="0"/>
              </a:p>
              <a:p>
                <a:pPr marL="0" indent="0">
                  <a:buNone/>
                </a:pPr>
                <a:endParaRPr lang="en-US" altLang="ja-JP" sz="1200" dirty="0"/>
              </a:p>
              <a:p>
                <a:pPr marL="0" indent="0">
                  <a:buNone/>
                </a:pPr>
                <a:endParaRPr lang="en-US" altLang="ja-JP" sz="1200" dirty="0"/>
              </a:p>
              <a:p>
                <a:pPr marL="0" indent="0">
                  <a:buNone/>
                </a:pPr>
                <a:endParaRPr lang="en-US" altLang="ja-JP" sz="1200" dirty="0"/>
              </a:p>
              <a:p>
                <a:pPr marL="0" indent="0">
                  <a:buNone/>
                </a:pPr>
                <a:r>
                  <a:rPr lang="ja-JP" altLang="en-US" sz="1200" dirty="0"/>
                  <a:t>・ビックバン宇宙論に基づき、宇宙の構造は宇宙初期の密度揺らぎ</a:t>
                </a:r>
                <a14:m>
                  <m:oMath xmlns:m="http://schemas.openxmlformats.org/officeDocument/2006/math">
                    <m:r>
                      <a:rPr lang="en-US" altLang="ja-JP" sz="1200" b="0" i="0" smtClean="0">
                        <a:latin typeface="Cambria Math" panose="02040503050406030204" pitchFamily="18" charset="0"/>
                      </a:rPr>
                      <m:t> </m:t>
                    </m:r>
                    <m:r>
                      <m:rPr>
                        <m:sty m:val="p"/>
                      </m:rPr>
                      <a:rPr lang="en-US" altLang="ja-JP" sz="1200" i="1">
                        <a:latin typeface="Cambria Math" panose="02040503050406030204" pitchFamily="18" charset="0"/>
                      </a:rPr>
                      <m:t>δ</m:t>
                    </m:r>
                    <m:r>
                      <a:rPr lang="en-US" altLang="ja-JP" sz="1200" b="0" i="1" smtClean="0">
                        <a:latin typeface="Cambria Math" panose="02040503050406030204" pitchFamily="18" charset="0"/>
                      </a:rPr>
                      <m:t>=(</m:t>
                    </m:r>
                    <m:r>
                      <a:rPr lang="ja-JP" altLang="en-US" sz="1200" b="0" i="1" smtClean="0">
                        <a:latin typeface="Cambria Math" panose="02040503050406030204" pitchFamily="18" charset="0"/>
                      </a:rPr>
                      <m:t>𝜚</m:t>
                    </m:r>
                    <m:r>
                      <a:rPr lang="en-US" altLang="ja-JP" sz="1200" b="0" i="1" smtClean="0">
                        <a:latin typeface="Cambria Math" panose="02040503050406030204" pitchFamily="18" charset="0"/>
                      </a:rPr>
                      <m:t>−</m:t>
                    </m:r>
                    <m:acc>
                      <m:accPr>
                        <m:chr m:val="̅"/>
                        <m:ctrlPr>
                          <a:rPr lang="en-US" altLang="ja-JP" sz="1200" b="0" i="1" smtClean="0">
                            <a:latin typeface="Cambria Math" panose="02040503050406030204" pitchFamily="18" charset="0"/>
                          </a:rPr>
                        </m:ctrlPr>
                      </m:accPr>
                      <m:e>
                        <m:r>
                          <a:rPr lang="ja-JP" altLang="en-US" sz="1200" b="0" i="1" smtClean="0">
                            <a:latin typeface="Cambria Math" panose="02040503050406030204" pitchFamily="18" charset="0"/>
                          </a:rPr>
                          <m:t>𝜚</m:t>
                        </m:r>
                      </m:e>
                    </m:acc>
                    <m:r>
                      <a:rPr lang="en-US" altLang="ja-JP" sz="1200" b="0" i="1" smtClean="0">
                        <a:latin typeface="Cambria Math" panose="02040503050406030204" pitchFamily="18" charset="0"/>
                      </a:rPr>
                      <m:t>)/</m:t>
                    </m:r>
                    <m:acc>
                      <m:accPr>
                        <m:chr m:val="̅"/>
                        <m:ctrlPr>
                          <a:rPr lang="en-US" altLang="ja-JP" sz="1200" b="0" i="1" smtClean="0">
                            <a:latin typeface="Cambria Math" panose="02040503050406030204" pitchFamily="18" charset="0"/>
                          </a:rPr>
                        </m:ctrlPr>
                      </m:accPr>
                      <m:e>
                        <m:r>
                          <a:rPr lang="ja-JP" altLang="en-US" sz="1200" b="0" i="1" smtClean="0">
                            <a:latin typeface="Cambria Math" panose="02040503050406030204" pitchFamily="18" charset="0"/>
                          </a:rPr>
                          <m:t>𝜚</m:t>
                        </m:r>
                      </m:e>
                    </m:acc>
                  </m:oMath>
                </a14:m>
                <a:r>
                  <a:rPr kumimoji="1" lang="ja-JP" altLang="en-US" sz="1200" dirty="0"/>
                  <a:t> が自己重力によって収縮し、成長することで形成されるとしている</a:t>
                </a:r>
                <a:endParaRPr kumimoji="1" lang="en-US" altLang="ja-JP" sz="1200" dirty="0"/>
              </a:p>
              <a:p>
                <a:pPr marL="0" indent="0">
                  <a:buNone/>
                </a:pPr>
                <a:r>
                  <a:rPr lang="ja-JP" altLang="en-US" sz="1200" dirty="0"/>
                  <a:t>・宇宙マイクロ背景放射の観測より、宇宙の晴れ上がり直後はバリオン物質はほぼ一様に分布しており</a:t>
                </a:r>
                <a:r>
                  <a:rPr lang="en-US" altLang="ja-JP" sz="1200" dirty="0"/>
                  <a:t>δ</a:t>
                </a:r>
                <a:r>
                  <a:rPr lang="ja-JP" altLang="en-US" sz="1200" dirty="0"/>
                  <a:t>は非常に僅か</a:t>
                </a:r>
                <a:endParaRPr lang="en-US" altLang="ja-JP" sz="1200" dirty="0"/>
              </a:p>
              <a:p>
                <a:pPr marL="0" indent="0">
                  <a:buNone/>
                </a:pPr>
                <a:r>
                  <a:rPr lang="ja-JP" altLang="en-US" sz="1200" dirty="0"/>
                  <a:t>　⇒これだけでは現在の宇宙の大規模構造は形成されない</a:t>
                </a:r>
                <a:endParaRPr lang="en-US" altLang="ja-JP" sz="1200" dirty="0"/>
              </a:p>
              <a:p>
                <a:pPr marL="0" indent="0">
                  <a:buNone/>
                </a:pPr>
                <a:r>
                  <a:rPr kumimoji="1" lang="ja-JP" altLang="en-US" sz="1200" dirty="0"/>
                  <a:t>　⇒</a:t>
                </a:r>
                <a:r>
                  <a:rPr lang="ja-JP" altLang="en-US" sz="1200" dirty="0"/>
                  <a:t>ダークマターの重力相互作用を考慮することで構造形成の説明を試みる</a:t>
                </a:r>
                <a:endParaRPr lang="en-US" altLang="ja-JP" sz="1200" dirty="0"/>
              </a:p>
              <a:p>
                <a:pPr marL="0" indent="0">
                  <a:buNone/>
                </a:pPr>
                <a:r>
                  <a:rPr kumimoji="1" lang="ja-JP" altLang="en-US" sz="1200" dirty="0"/>
                  <a:t>　⇒その理論模型として、速度分散が小さく無衝突減衰（ランダウ減衰、サイクロトロン減衰</a:t>
                </a:r>
                <a:r>
                  <a:rPr kumimoji="1" lang="en-US" altLang="ja-JP" sz="1200" dirty="0"/>
                  <a:t>)</a:t>
                </a:r>
                <a:r>
                  <a:rPr kumimoji="1" lang="ja-JP" altLang="en-US" sz="1200" dirty="0"/>
                  <a:t>を起こさない</a:t>
                </a:r>
                <a:r>
                  <a:rPr kumimoji="1" lang="en-US" altLang="ja-JP" sz="1200" dirty="0"/>
                  <a:t>CDM</a:t>
                </a:r>
                <a:r>
                  <a:rPr kumimoji="1" lang="ja-JP" altLang="en-US" sz="1200" dirty="0"/>
                  <a:t>が支持される。</a:t>
                </a:r>
                <a:r>
                  <a:rPr kumimoji="1" lang="el-GR" altLang="ja-JP" sz="1200" dirty="0"/>
                  <a:t>Ρ</a:t>
                </a:r>
                <a:r>
                  <a:rPr kumimoji="1" lang="ja-JP" altLang="en-US" sz="1200" dirty="0"/>
                  <a:t>の</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・観測的に古い銀河が発見されていること、銀河団等の多きな構造は比較的新しく形成されていることも根拠に</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銀河のガスの回転を</a:t>
                </a:r>
                <a14:m>
                  <m:oMath xmlns:m="http://schemas.openxmlformats.org/officeDocument/2006/math">
                    <m:r>
                      <m:rPr>
                        <m:sty m:val="p"/>
                      </m:rPr>
                      <a:rPr lang="en-US" altLang="ja-JP" sz="1200" i="1">
                        <a:latin typeface="Cambria Math" panose="02040503050406030204" pitchFamily="18" charset="0"/>
                      </a:rPr>
                      <m:t>HI</m:t>
                    </m:r>
                  </m:oMath>
                </a14:m>
                <a:r>
                  <a:rPr lang="ja-JP" altLang="en-US" sz="1200" dirty="0"/>
                  <a:t>の吸収線の赤方偏移を用いて測定し、球対称平均した結果を</a:t>
                </a:r>
                <a14:m>
                  <m:oMath xmlns:m="http://schemas.openxmlformats.org/officeDocument/2006/math">
                    <m:r>
                      <m:rPr>
                        <m:sty m:val="p"/>
                      </m:rPr>
                      <a:rPr lang="en-US" altLang="ja-JP" sz="1200" b="0" i="0" smtClean="0">
                        <a:latin typeface="Cambria Math" panose="02040503050406030204" pitchFamily="18" charset="0"/>
                      </a:rPr>
                      <m:t>p</m:t>
                    </m:r>
                    <m:r>
                      <a:rPr lang="en-US" altLang="ja-JP" sz="1200" i="1">
                        <a:latin typeface="Cambria Math" panose="02040503050406030204" pitchFamily="18" charset="0"/>
                      </a:rPr>
                      <m:t>‐</m:t>
                    </m:r>
                    <m:r>
                      <m:rPr>
                        <m:sty m:val="p"/>
                      </m:rPr>
                      <a:rPr lang="en-US" altLang="ja-JP" sz="1200" i="1" smtClean="0">
                        <a:latin typeface="Cambria Math" panose="02040503050406030204" pitchFamily="18" charset="0"/>
                      </a:rPr>
                      <m:t>ISO</m:t>
                    </m:r>
                  </m:oMath>
                </a14:m>
                <a:r>
                  <a:rPr lang="ja-JP" altLang="en-US" sz="1200" dirty="0"/>
                  <a:t>で</a:t>
                </a:r>
                <a:r>
                  <a:rPr lang="en-US" altLang="ja-JP" sz="1200" dirty="0"/>
                  <a:t>ﬁtting </a:t>
                </a:r>
                <a:r>
                  <a:rPr lang="ja-JP" altLang="en-US" sz="1200" dirty="0"/>
                  <a:t>し、質量密度に直したもの↓（</a:t>
                </a:r>
                <a14:m>
                  <m:oMath xmlns:m="http://schemas.openxmlformats.org/officeDocument/2006/math">
                    <m:r>
                      <m:rPr>
                        <m:sty m:val="p"/>
                      </m:rPr>
                      <a:rPr lang="en-US" altLang="ja-JP" sz="1200" b="0" i="0" smtClean="0">
                        <a:latin typeface="Cambria Math" panose="02040503050406030204" pitchFamily="18" charset="0"/>
                      </a:rPr>
                      <m:t>Oh</m:t>
                    </m:r>
                    <m:r>
                      <a:rPr lang="en-US" altLang="ja-JP" sz="1200" b="0" i="1" smtClean="0">
                        <a:latin typeface="Cambria Math" panose="02040503050406030204" pitchFamily="18" charset="0"/>
                      </a:rPr>
                      <m:t> </m:t>
                    </m:r>
                    <m:r>
                      <a:rPr lang="en-US" altLang="ja-JP" sz="1200" b="0" i="1" smtClean="0">
                        <a:latin typeface="Cambria Math" panose="02040503050406030204" pitchFamily="18" charset="0"/>
                      </a:rPr>
                      <m:t>𝑒𝑡</m:t>
                    </m:r>
                    <m:r>
                      <a:rPr lang="en-US" altLang="ja-JP" sz="1200" b="0" i="1" smtClean="0">
                        <a:latin typeface="Cambria Math" panose="02040503050406030204" pitchFamily="18" charset="0"/>
                      </a:rPr>
                      <m:t> </m:t>
                    </m:r>
                    <m:r>
                      <a:rPr lang="en-US" altLang="ja-JP" sz="1200" b="0" i="1" smtClean="0">
                        <a:latin typeface="Cambria Math" panose="02040503050406030204" pitchFamily="18" charset="0"/>
                      </a:rPr>
                      <m:t>𝑎𝑙</m:t>
                    </m:r>
                    <m:r>
                      <a:rPr lang="en-US" altLang="ja-JP" sz="1200" b="0" i="1" smtClean="0">
                        <a:latin typeface="Cambria Math" panose="02040503050406030204" pitchFamily="18" charset="0"/>
                      </a:rPr>
                      <m:t> </m:t>
                    </m:r>
                    <m:r>
                      <a:rPr lang="en-US" altLang="ja-JP" sz="1200" b="0" i="0" smtClean="0">
                        <a:latin typeface="Cambria Math" panose="02040503050406030204" pitchFamily="18" charset="0"/>
                      </a:rPr>
                      <m:t>, 2015</m:t>
                    </m:r>
                  </m:oMath>
                </a14:m>
                <a:r>
                  <a:rPr lang="ja-JP" altLang="en-US" sz="1200" b="0" dirty="0"/>
                  <a:t>）</a:t>
                </a:r>
                <a:endParaRPr lang="en-US" altLang="ja-JP"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・ここに次のスライドの</a:t>
                </a:r>
                <a:r>
                  <a:rPr kumimoji="1" lang="en-US" altLang="ja-JP" sz="1200" dirty="0"/>
                  <a:t>SNII</a:t>
                </a:r>
                <a:r>
                  <a:rPr kumimoji="1" lang="ja-JP" altLang="en-US" sz="1200" dirty="0"/>
                  <a:t>フィードバックの話だけ差し込んで合体</a:t>
                </a:r>
                <a:endParaRPr kumimoji="1" lang="en-US" altLang="ja-JP" sz="1200" dirty="0"/>
              </a:p>
            </p:txBody>
          </p:sp>
        </mc:Choice>
        <mc:Fallback xmlns="">
          <p:sp>
            <p:nvSpPr>
              <p:cNvPr id="3" name="ノート プレースホルダー 2">
                <a:extLst>
                  <a:ext uri="{FF2B5EF4-FFF2-40B4-BE49-F238E27FC236}">
                    <a16:creationId xmlns:a16="http://schemas.microsoft.com/office/drawing/2014/main" id="{B927CBAC-F87D-4C8D-A49D-9B149B99081B}"/>
                  </a:ext>
                </a:extLst>
              </p:cNvPr>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Kaneda et al. used a simple model to describe this transformation.</a:t>
                </a:r>
              </a:p>
              <a:p>
                <a:r>
                  <a:rPr kumimoji="1" lang="en-US" altLang="ja-JP" sz="1200" kern="1200" dirty="0">
                    <a:solidFill>
                      <a:schemeClr val="tx1"/>
                    </a:solidFill>
                    <a:effectLst/>
                    <a:latin typeface="+mn-lt"/>
                    <a:ea typeface="+mn-ea"/>
                    <a:cs typeface="+mn-cs"/>
                  </a:rPr>
                  <a:t>They assume these condition.</a:t>
                </a:r>
              </a:p>
              <a:p>
                <a:r>
                  <a:rPr kumimoji="1" lang="en-US" altLang="ja-JP" sz="1200" kern="1200" dirty="0">
                    <a:solidFill>
                      <a:schemeClr val="tx1"/>
                    </a:solidFill>
                    <a:effectLst/>
                    <a:latin typeface="+mn-lt"/>
                    <a:ea typeface="+mn-ea"/>
                    <a:cs typeface="+mn-cs"/>
                  </a:rPr>
                  <a:t>They calculated analytically core profile which represents a state after the cusp-to-core transition.</a:t>
                </a:r>
              </a:p>
              <a:p>
                <a:r>
                  <a:rPr lang="en" altLang="ja-JP" b="0" i="0" u="none" strike="noStrike" dirty="0">
                    <a:solidFill>
                      <a:srgbClr val="000000"/>
                    </a:solidFill>
                    <a:effectLst/>
                    <a:latin typeface="Segoe UI Web (West European)"/>
                  </a:rPr>
                  <a:t>They adapted this model to the concentration-mass relation.</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This panel shows the characteristic mean surface density at 0.01 </a:t>
                </a:r>
                <a:r>
                  <a:rPr kumimoji="1" lang="en-US" altLang="ja-JP" sz="1200" kern="1200" dirty="0" err="1">
                    <a:solidFill>
                      <a:schemeClr val="tx1"/>
                    </a:solidFill>
                    <a:effectLst/>
                    <a:latin typeface="+mn-lt"/>
                    <a:ea typeface="+mn-ea"/>
                    <a:cs typeface="+mn-cs"/>
                  </a:rPr>
                  <a:t>Rmax</a:t>
                </a:r>
                <a:r>
                  <a:rPr kumimoji="1" lang="en-US" altLang="ja-JP" sz="1200" kern="1200" dirty="0">
                    <a:solidFill>
                      <a:schemeClr val="tx1"/>
                    </a:solidFill>
                    <a:effectLst/>
                    <a:latin typeface="+mn-lt"/>
                    <a:ea typeface="+mn-ea"/>
                    <a:cs typeface="+mn-cs"/>
                  </a:rPr>
                  <a:t>. </a:t>
                </a:r>
              </a:p>
              <a:p>
                <a:r>
                  <a:rPr kumimoji="1" lang="en-US" altLang="ja-JP" sz="1200" kern="1200" dirty="0">
                    <a:solidFill>
                      <a:schemeClr val="tx1"/>
                    </a:solidFill>
                    <a:effectLst/>
                    <a:latin typeface="+mn-lt"/>
                    <a:ea typeface="+mn-ea"/>
                    <a:cs typeface="+mn-cs"/>
                  </a:rPr>
                  <a:t>They focus on more central part of halos, so we found the deference of surface density between NFW profile and Burkert profile.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ea typeface="+mn-ea"/>
                    <a:cs typeface="+mn-cs"/>
                  </a:rPr>
                  <a:t>These lines are calculated from </a:t>
                </a:r>
                <a:r>
                  <a:rPr lang="en" altLang="ja-JP" b="0" i="0" u="none" strike="noStrike" dirty="0">
                    <a:solidFill>
                      <a:srgbClr val="000000"/>
                    </a:solidFill>
                    <a:effectLst/>
                    <a:latin typeface="Segoe UI Web (West European)"/>
                  </a:rPr>
                  <a:t>concentration-mass relation and </a:t>
                </a:r>
                <a:r>
                  <a:rPr kumimoji="1" lang="en-US" altLang="ja-JP" sz="1200" kern="1200" dirty="0">
                    <a:solidFill>
                      <a:schemeClr val="tx1"/>
                    </a:solidFill>
                    <a:effectLst/>
                    <a:latin typeface="+mn-lt"/>
                    <a:ea typeface="+mn-ea"/>
                    <a:cs typeface="+mn-cs"/>
                  </a:rPr>
                  <a:t>transition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 clear change appears around ten to the eleven solar masses.</a:t>
                </a:r>
                <a:br>
                  <a:rPr kumimoji="1" lang="en-US" altLang="ja-JP" sz="1200" kern="1200" dirty="0">
                    <a:solidFill>
                      <a:schemeClr val="tx1"/>
                    </a:solidFill>
                    <a:effectLst/>
                    <a:latin typeface="+mn-lt"/>
                    <a:ea typeface="+mn-ea"/>
                    <a:cs typeface="+mn-cs"/>
                  </a:rPr>
                </a:br>
                <a:r>
                  <a:rPr kumimoji="1" lang="en-US" altLang="ja-JP" sz="1200" kern="1200" dirty="0">
                    <a:solidFill>
                      <a:schemeClr val="tx1"/>
                    </a:solidFill>
                    <a:effectLst/>
                    <a:latin typeface="+mn-lt"/>
                    <a:ea typeface="+mn-ea"/>
                    <a:cs typeface="+mn-cs"/>
                  </a:rPr>
                  <a:t>Massive halos tend to be </a:t>
                </a:r>
                <a:r>
                  <a:rPr kumimoji="1" lang="en-US" altLang="ja-JP" sz="1200" kern="1200" dirty="0" err="1">
                    <a:solidFill>
                      <a:schemeClr val="tx1"/>
                    </a:solidFill>
                    <a:effectLst/>
                    <a:latin typeface="+mn-lt"/>
                    <a:ea typeface="+mn-ea"/>
                    <a:cs typeface="+mn-cs"/>
                  </a:rPr>
                  <a:t>cuspy</a:t>
                </a:r>
                <a:r>
                  <a:rPr kumimoji="1" lang="en-US" altLang="ja-JP" sz="1200" kern="1200" dirty="0">
                    <a:solidFill>
                      <a:schemeClr val="tx1"/>
                    </a:solidFill>
                    <a:effectLst/>
                    <a:latin typeface="+mn-lt"/>
                    <a:ea typeface="+mn-ea"/>
                    <a:cs typeface="+mn-cs"/>
                  </a:rPr>
                  <a:t>, while lower mass halos appear cored.</a:t>
                </a:r>
                <a:br>
                  <a:rPr kumimoji="1" lang="en-US" altLang="ja-JP" sz="1200" kern="1200" dirty="0">
                    <a:solidFill>
                      <a:schemeClr val="tx1"/>
                    </a:solidFill>
                    <a:effectLst/>
                    <a:latin typeface="+mn-lt"/>
                    <a:ea typeface="+mn-ea"/>
                    <a:cs typeface="+mn-cs"/>
                  </a:rPr>
                </a:br>
                <a:r>
                  <a:rPr kumimoji="1" lang="en-US" altLang="ja-JP" sz="1200" kern="1200" dirty="0">
                    <a:solidFill>
                      <a:schemeClr val="tx1"/>
                    </a:solidFill>
                    <a:effectLst/>
                    <a:latin typeface="+mn-lt"/>
                    <a:ea typeface="+mn-ea"/>
                    <a:cs typeface="+mn-cs"/>
                  </a:rPr>
                  <a:t>We refer to this mass as the characteristic transition mass.</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We also define a length scale using </a:t>
                </a:r>
                <a:r>
                  <a:rPr kumimoji="1" lang="en-US" altLang="ja-JP" sz="1200" kern="1200" dirty="0" err="1">
                    <a:solidFill>
                      <a:schemeClr val="tx1"/>
                    </a:solidFill>
                    <a:effectLst/>
                    <a:latin typeface="+mn-lt"/>
                    <a:ea typeface="+mn-ea"/>
                    <a:cs typeface="+mn-cs"/>
                  </a:rPr>
                  <a:t>Rmax</a:t>
                </a:r>
                <a:r>
                  <a:rPr kumimoji="1" lang="en-US" altLang="ja-JP" sz="1200" kern="1200" dirty="0">
                    <a:solidFill>
                      <a:schemeClr val="tx1"/>
                    </a:solidFill>
                    <a:effectLst/>
                    <a:latin typeface="+mn-lt"/>
                    <a:ea typeface="+mn-ea"/>
                    <a:cs typeface="+mn-cs"/>
                  </a:rPr>
                  <a:t>, the radius of maximum circular velocity.</a:t>
                </a:r>
                <a:br>
                  <a:rPr kumimoji="1" lang="en-US" altLang="ja-JP" sz="1200" kern="1200" dirty="0">
                    <a:solidFill>
                      <a:schemeClr val="tx1"/>
                    </a:solidFill>
                    <a:effectLst/>
                    <a:latin typeface="+mn-lt"/>
                    <a:ea typeface="+mn-ea"/>
                    <a:cs typeface="+mn-cs"/>
                  </a:rPr>
                </a:br>
                <a:r>
                  <a:rPr kumimoji="1" lang="en-US" altLang="ja-JP" sz="1200" kern="1200" dirty="0">
                    <a:solidFill>
                      <a:schemeClr val="tx1"/>
                    </a:solidFill>
                    <a:effectLst/>
                    <a:latin typeface="+mn-lt"/>
                    <a:ea typeface="+mn-ea"/>
                    <a:cs typeface="+mn-cs"/>
                  </a:rPr>
                  <a:t>In this case, the transition occurs around twenty kiloparsecs.</a:t>
                </a:r>
                <a:br>
                  <a:rPr kumimoji="1" lang="en-US" altLang="ja-JP" sz="1200" kern="1200" dirty="0">
                    <a:solidFill>
                      <a:schemeClr val="tx1"/>
                    </a:solidFill>
                    <a:effectLst/>
                    <a:latin typeface="+mn-lt"/>
                    <a:ea typeface="+mn-ea"/>
                    <a:cs typeface="+mn-cs"/>
                  </a:rPr>
                </a:br>
                <a:r>
                  <a:rPr kumimoji="1" lang="en-US" altLang="ja-JP" sz="1200" kern="1200" dirty="0">
                    <a:solidFill>
                      <a:schemeClr val="tx1"/>
                    </a:solidFill>
                    <a:effectLst/>
                    <a:latin typeface="+mn-lt"/>
                    <a:ea typeface="+mn-ea"/>
                    <a:cs typeface="+mn-cs"/>
                  </a:rPr>
                  <a:t>We call this the characteristic transition scale.</a:t>
                </a:r>
                <a:endParaRPr kumimoji="1" lang="ja-JP" altLang="ja-JP" sz="1200" kern="1200" dirty="0">
                  <a:solidFill>
                    <a:schemeClr val="tx1"/>
                  </a:solidFill>
                  <a:effectLst/>
                  <a:latin typeface="+mn-lt"/>
                  <a:ea typeface="+mn-ea"/>
                  <a:cs typeface="+mn-cs"/>
                </a:endParaRPr>
              </a:p>
              <a:p>
                <a:pPr algn="l">
                  <a:buNone/>
                </a:pPr>
                <a:r>
                  <a:rPr lang="en" altLang="ja-JP" b="0" i="0" u="none" strike="noStrike" dirty="0">
                    <a:solidFill>
                      <a:srgbClr val="000000"/>
                    </a:solidFill>
                    <a:effectLst/>
                  </a:rPr>
                  <a:t>---</a:t>
                </a:r>
              </a:p>
              <a:p>
                <a:pPr algn="l">
                  <a:buNone/>
                </a:pPr>
                <a:endParaRPr lang="en" altLang="ja-JP" b="0" i="0" u="none" strike="noStrike" dirty="0">
                  <a:solidFill>
                    <a:srgbClr val="000000"/>
                  </a:solidFill>
                  <a:effectLst/>
                </a:endParaRPr>
              </a:p>
              <a:p>
                <a:pPr algn="l">
                  <a:buNone/>
                </a:pPr>
                <a:endParaRPr lang="en" altLang="ja-JP" b="0" i="0" u="none" strike="noStrike" dirty="0">
                  <a:solidFill>
                    <a:srgbClr val="000000"/>
                  </a:solidFill>
                  <a:effectLst/>
                </a:endParaRPr>
              </a:p>
              <a:p>
                <a:pPr algn="l">
                  <a:buNone/>
                </a:pPr>
                <a:r>
                  <a:rPr lang="en" altLang="ja-JP" b="0" i="0" u="none" strike="noStrike" dirty="0">
                    <a:solidFill>
                      <a:srgbClr val="000000"/>
                    </a:solidFill>
                    <a:effectLst/>
                  </a:rPr>
                  <a:t>In addition, Kaneda et al. (2024) also addressed the </a:t>
                </a:r>
                <a:r>
                  <a:rPr lang="en" altLang="ja-JP" b="1" i="0" u="none" strike="noStrike" dirty="0">
                    <a:solidFill>
                      <a:srgbClr val="000000"/>
                    </a:solidFill>
                    <a:effectLst/>
                  </a:rPr>
                  <a:t>cusp–core problem</a:t>
                </a:r>
                <a:r>
                  <a:rPr lang="en" altLang="ja-JP" b="0" i="0" u="none" strike="noStrike" dirty="0">
                    <a:solidFill>
                      <a:srgbClr val="000000"/>
                    </a:solidFill>
                    <a:effectLst/>
                  </a:rPr>
                  <a:t>.</a:t>
                </a:r>
              </a:p>
              <a:p>
                <a:pPr algn="l">
                  <a:buNone/>
                </a:pPr>
                <a:r>
                  <a:rPr lang="en" altLang="ja-JP" b="0" i="0" u="none" strike="noStrike" dirty="0">
                    <a:solidFill>
                      <a:srgbClr val="000000"/>
                    </a:solidFill>
                    <a:effectLst/>
                  </a:rPr>
                  <a:t>This issue arises from the discrepancy between simulations based on cold dark matter (CDM), which predict a steep, </a:t>
                </a:r>
                <a:r>
                  <a:rPr lang="en" altLang="ja-JP" b="0" i="0" u="none" strike="noStrike" dirty="0" err="1">
                    <a:solidFill>
                      <a:srgbClr val="000000"/>
                    </a:solidFill>
                    <a:effectLst/>
                  </a:rPr>
                  <a:t>cuspy</a:t>
                </a:r>
                <a:r>
                  <a:rPr lang="en" altLang="ja-JP" b="0" i="0" u="none" strike="noStrike" dirty="0">
                    <a:solidFill>
                      <a:srgbClr val="000000"/>
                    </a:solidFill>
                    <a:effectLst/>
                  </a:rPr>
                  <a:t> density profile in the central regions of dark matter halos, and observations of many galaxies—particularly dwarf galaxies—that show a shallower, cored profile instead.</a:t>
                </a:r>
              </a:p>
              <a:p>
                <a:pPr algn="l">
                  <a:buNone/>
                </a:pPr>
                <a:r>
                  <a:rPr lang="en" altLang="ja-JP" b="0" i="0" u="none" strike="noStrike" dirty="0">
                    <a:solidFill>
                      <a:srgbClr val="000000"/>
                    </a:solidFill>
                    <a:effectLst/>
                  </a:rPr>
                  <a:t>A typical example of a </a:t>
                </a:r>
                <a:r>
                  <a:rPr lang="en" altLang="ja-JP" b="0" i="0" u="none" strike="noStrike" dirty="0" err="1">
                    <a:solidFill>
                      <a:srgbClr val="000000"/>
                    </a:solidFill>
                    <a:effectLst/>
                  </a:rPr>
                  <a:t>cuspy</a:t>
                </a:r>
                <a:r>
                  <a:rPr lang="en" altLang="ja-JP" b="0" i="0" u="none" strike="noStrike" dirty="0">
                    <a:solidFill>
                      <a:srgbClr val="000000"/>
                    </a:solidFill>
                    <a:effectLst/>
                  </a:rPr>
                  <a:t> profile is the </a:t>
                </a:r>
                <a:r>
                  <a:rPr lang="en" altLang="ja-JP" b="1" i="0" u="none" strike="noStrike" dirty="0">
                    <a:solidFill>
                      <a:srgbClr val="000000"/>
                    </a:solidFill>
                    <a:effectLst/>
                  </a:rPr>
                  <a:t>NFW profile</a:t>
                </a:r>
                <a:r>
                  <a:rPr lang="en" altLang="ja-JP" b="0" i="0" u="none" strike="noStrike" dirty="0">
                    <a:solidFill>
                      <a:srgbClr val="000000"/>
                    </a:solidFill>
                    <a:effectLst/>
                  </a:rPr>
                  <a:t>, while a representative cored profile is the </a:t>
                </a:r>
                <a:r>
                  <a:rPr lang="en" altLang="ja-JP" b="1" i="0" u="none" strike="noStrike" dirty="0">
                    <a:solidFill>
                      <a:srgbClr val="000000"/>
                    </a:solidFill>
                    <a:effectLst/>
                  </a:rPr>
                  <a:t>Burkert profile</a:t>
                </a:r>
                <a:r>
                  <a:rPr lang="en" altLang="ja-JP" b="0" i="0" u="none" strike="noStrike" dirty="0">
                    <a:solidFill>
                      <a:srgbClr val="000000"/>
                    </a:solidFill>
                    <a:effectLst/>
                  </a:rPr>
                  <a:t>.</a:t>
                </a:r>
              </a:p>
              <a:p>
                <a:pPr algn="l">
                  <a:buNone/>
                </a:pPr>
                <a:r>
                  <a:rPr lang="en" altLang="ja-JP" b="0" i="0" u="none" strike="noStrike" dirty="0">
                    <a:solidFill>
                      <a:srgbClr val="000000"/>
                    </a:solidFill>
                    <a:effectLst/>
                  </a:rPr>
                  <a:t>One possible solution is to consider alternative dark matter models, such as </a:t>
                </a:r>
                <a:r>
                  <a:rPr lang="en" altLang="ja-JP" b="1" i="0" u="none" strike="noStrike" dirty="0">
                    <a:solidFill>
                      <a:srgbClr val="000000"/>
                    </a:solidFill>
                    <a:effectLst/>
                  </a:rPr>
                  <a:t>self-interacting dark matter</a:t>
                </a:r>
                <a:r>
                  <a:rPr lang="en" altLang="ja-JP" b="0" i="0" u="none" strike="noStrike" dirty="0">
                    <a:solidFill>
                      <a:srgbClr val="000000"/>
                    </a:solidFill>
                    <a:effectLst/>
                  </a:rPr>
                  <a:t>. However, another explanation within the CDM framework is that halos originally formed with a </a:t>
                </a:r>
                <a:r>
                  <a:rPr lang="en" altLang="ja-JP" b="0" i="0" u="none" strike="noStrike" dirty="0" err="1">
                    <a:solidFill>
                      <a:srgbClr val="000000"/>
                    </a:solidFill>
                    <a:effectLst/>
                  </a:rPr>
                  <a:t>cuspy</a:t>
                </a:r>
                <a:r>
                  <a:rPr lang="en" altLang="ja-JP" b="0" i="0" u="none" strike="noStrike" dirty="0">
                    <a:solidFill>
                      <a:srgbClr val="000000"/>
                    </a:solidFill>
                    <a:effectLst/>
                  </a:rPr>
                  <a:t> structure and subsequently transformed into cored profiles due to astrophysical processes—most notably, </a:t>
                </a:r>
                <a:r>
                  <a:rPr lang="en" altLang="ja-JP" b="1" i="0" u="none" strike="noStrike" dirty="0">
                    <a:solidFill>
                      <a:srgbClr val="000000"/>
                    </a:solidFill>
                    <a:effectLst/>
                  </a:rPr>
                  <a:t>stellar feedback from Type II supernovae</a:t>
                </a:r>
                <a:r>
                  <a:rPr lang="en" altLang="ja-JP" b="0" i="0" u="none" strike="noStrike" dirty="0">
                    <a:solidFill>
                      <a:srgbClr val="000000"/>
                    </a:solidFill>
                    <a:effectLst/>
                  </a:rPr>
                  <a:t>.</a:t>
                </a:r>
              </a:p>
              <a:p>
                <a:pPr algn="l">
                  <a:buNone/>
                </a:pPr>
                <a:r>
                  <a:rPr lang="en" altLang="ja-JP" b="0" i="0" u="none" strike="noStrike" dirty="0">
                    <a:solidFill>
                      <a:srgbClr val="000000"/>
                    </a:solidFill>
                    <a:effectLst/>
                  </a:rPr>
                  <a:t>In Kaneda et al. (2024), we adopted a simplified cusp–core transformation model and compared the predicted </a:t>
                </a:r>
                <a:r>
                  <a:rPr lang="en" altLang="ja-JP" b="1" i="0" u="none" strike="noStrike" dirty="0">
                    <a:solidFill>
                      <a:srgbClr val="000000"/>
                    </a:solidFill>
                    <a:effectLst/>
                  </a:rPr>
                  <a:t>c–M relation</a:t>
                </a:r>
                <a:r>
                  <a:rPr lang="en" altLang="ja-JP" b="0" i="0" u="none" strike="noStrike" dirty="0">
                    <a:solidFill>
                      <a:srgbClr val="000000"/>
                    </a:solidFill>
                    <a:effectLst/>
                  </a:rPr>
                  <a:t> with observational data.</a:t>
                </a:r>
              </a:p>
              <a:p>
                <a:pPr algn="l">
                  <a:buNone/>
                </a:pPr>
                <a:r>
                  <a:rPr lang="en" altLang="ja-JP" b="0" i="0" u="none" strike="noStrike" dirty="0">
                    <a:solidFill>
                      <a:srgbClr val="000000"/>
                    </a:solidFill>
                    <a:effectLst/>
                  </a:rPr>
                  <a:t>The figure shown here illustrates this comparison. The x-axis represents the virial mass, while the y-axis corresponds to the </a:t>
                </a:r>
                <a:r>
                  <a:rPr lang="en" altLang="ja-JP" b="1" i="0" u="none" strike="noStrike" dirty="0">
                    <a:solidFill>
                      <a:srgbClr val="000000"/>
                    </a:solidFill>
                    <a:effectLst/>
                  </a:rPr>
                  <a:t>characteristic surface density</a:t>
                </a:r>
                <a:r>
                  <a:rPr lang="en" altLang="ja-JP" b="0" i="0" u="none" strike="noStrike" dirty="0">
                    <a:solidFill>
                      <a:srgbClr val="000000"/>
                    </a:solidFill>
                    <a:effectLst/>
                  </a:rPr>
                  <a:t>, which probes the inner density structure of the halo.</a:t>
                </a:r>
              </a:p>
              <a:p>
                <a:pPr algn="l">
                  <a:buNone/>
                </a:pPr>
                <a:r>
                  <a:rPr lang="en" altLang="ja-JP" b="0" i="0" u="none" strike="noStrike" dirty="0">
                    <a:solidFill>
                      <a:srgbClr val="000000"/>
                    </a:solidFill>
                    <a:effectLst/>
                  </a:rPr>
                  <a:t>Notably, a deviation between the model and the observational data appears around a virial mass of 1011 M⊙1011 M⊙​.</a:t>
                </a:r>
              </a:p>
              <a:p>
                <a:pPr algn="l">
                  <a:buNone/>
                </a:pPr>
                <a:r>
                  <a:rPr lang="en" altLang="ja-JP" b="0" i="0" u="none" strike="noStrike" dirty="0">
                    <a:solidFill>
                      <a:srgbClr val="000000"/>
                    </a:solidFill>
                    <a:effectLst/>
                  </a:rPr>
                  <a:t>This result suggests that a cusp–core transformation may have taken place in this mass regime.</a:t>
                </a:r>
              </a:p>
              <a:p>
                <a:pPr algn="l"/>
                <a:r>
                  <a:rPr lang="en" altLang="ja-JP" b="0" i="0" u="none" strike="noStrike" dirty="0">
                    <a:solidFill>
                      <a:srgbClr val="000000"/>
                    </a:solidFill>
                    <a:effectLst/>
                  </a:rPr>
                  <a:t>Based on this observation, we define the </a:t>
                </a:r>
                <a:r>
                  <a:rPr lang="en" altLang="ja-JP" b="1" i="0" u="none" strike="noStrike" dirty="0">
                    <a:solidFill>
                      <a:srgbClr val="000000"/>
                    </a:solidFill>
                    <a:effectLst/>
                  </a:rPr>
                  <a:t>transition region</a:t>
                </a:r>
                <a:r>
                  <a:rPr lang="en" altLang="ja-JP" b="0" i="0" u="none" strike="noStrike" dirty="0">
                    <a:solidFill>
                      <a:srgbClr val="000000"/>
                    </a:solidFill>
                    <a:effectLst/>
                  </a:rPr>
                  <a:t> as shown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また、</a:t>
                </a:r>
                <a:r>
                  <a:rPr lang="en-US" altLang="ja-JP" sz="1200" dirty="0"/>
                  <a:t>Kaneda et al (2024)</a:t>
                </a:r>
                <a:r>
                  <a:rPr lang="ja-JP" altLang="en-US" sz="1200" dirty="0"/>
                  <a:t>では、カスプコア問題についても調査しました。</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カスプコア問題とは、</a:t>
                </a:r>
                <a:r>
                  <a:rPr lang="en-US" altLang="ja-JP" sz="1200" dirty="0"/>
                  <a:t>CDM</a:t>
                </a:r>
                <a:r>
                  <a:rPr lang="ja-JP" altLang="en-US" sz="1200" dirty="0"/>
                  <a:t>に基づくシミュレーションではダークマターハロー中心部の密度プロファイルはカスプ型が予想される一方で、コア型の銀河も多く観測されているという矛盾です。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カスプ型の代表的な</a:t>
                </a:r>
                <a:r>
                  <a:rPr lang="en-US" altLang="ja-JP" sz="1200" dirty="0"/>
                  <a:t>profile</a:t>
                </a:r>
                <a:r>
                  <a:rPr lang="ja-JP" altLang="en-US" sz="1200" dirty="0"/>
                  <a:t>として</a:t>
                </a:r>
                <a:r>
                  <a:rPr lang="en-US" altLang="ja-JP" sz="1200" dirty="0"/>
                  <a:t>NFW</a:t>
                </a:r>
                <a:r>
                  <a:rPr lang="ja-JP" altLang="en-US" sz="1200" dirty="0"/>
                  <a:t> </a:t>
                </a:r>
                <a:r>
                  <a:rPr lang="en-US" altLang="ja-JP" sz="1200" dirty="0"/>
                  <a:t>profile</a:t>
                </a:r>
                <a:r>
                  <a:rPr lang="ja-JP" altLang="en-US" sz="1200" dirty="0" err="1"/>
                  <a:t>、</a:t>
                </a:r>
                <a:r>
                  <a:rPr lang="ja-JP" altLang="en-US" sz="1200" dirty="0"/>
                  <a:t>コア型は</a:t>
                </a:r>
                <a:r>
                  <a:rPr lang="en-US" altLang="ja-JP" sz="1200" dirty="0"/>
                  <a:t>Burkert profile</a:t>
                </a:r>
                <a:r>
                  <a:rPr lang="ja-JP" altLang="en-US" sz="1200" dirty="0"/>
                  <a:t>があります。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この問題の解決策として、</a:t>
                </a:r>
                <a:r>
                  <a:rPr lang="en-US" altLang="ja-JP" sz="1200" dirty="0"/>
                  <a:t>self interactive DM</a:t>
                </a:r>
                <a:r>
                  <a:rPr lang="ja-JP" altLang="en-US" sz="1200" dirty="0"/>
                  <a:t>などの代替</a:t>
                </a:r>
                <a:r>
                  <a:rPr lang="en-US" altLang="ja-JP" sz="1200" dirty="0"/>
                  <a:t>DM</a:t>
                </a:r>
                <a:r>
                  <a:rPr lang="ja-JP" altLang="en-US" sz="1200" dirty="0"/>
                  <a:t>を考えると言うものもありますが、</a:t>
                </a:r>
                <a:r>
                  <a:rPr lang="en-US" altLang="ja-JP" sz="1200" dirty="0"/>
                  <a:t>CDM</a:t>
                </a:r>
                <a:r>
                  <a:rPr lang="ja-JP" altLang="en-US" sz="1200" dirty="0"/>
                  <a:t>に基づきカスプ型で生まれたハローが</a:t>
                </a:r>
                <a:r>
                  <a:rPr lang="en-US" altLang="ja-JP" sz="1200" dirty="0"/>
                  <a:t>II</a:t>
                </a:r>
                <a:r>
                  <a:rPr lang="ja-JP" altLang="en-US" sz="1200" dirty="0"/>
                  <a:t>型超新星爆発等の恒星フィードバックの影響で後天的にコアに遷移したという考え方もあります。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t>Kaneda et al (2024)</a:t>
                </a:r>
                <a:r>
                  <a:rPr lang="ja-JP" altLang="en-US" sz="1200" dirty="0"/>
                  <a:t>は後述するカスプコア遷移モデルを仮定し、</a:t>
                </a:r>
                <a:r>
                  <a:rPr lang="en" altLang="ja-JP" sz="1200" dirty="0">
                    <a:effectLst/>
                    <a:latin typeface="CMMI10"/>
                  </a:rPr>
                  <a:t>c</a:t>
                </a:r>
                <a:r>
                  <a:rPr lang="en" altLang="ja-JP" sz="1200" dirty="0">
                    <a:effectLst/>
                    <a:latin typeface="CMR10"/>
                  </a:rPr>
                  <a:t>-</a:t>
                </a:r>
                <a:r>
                  <a:rPr lang="en" altLang="ja-JP" sz="1200" dirty="0">
                    <a:effectLst/>
                    <a:latin typeface="CMMI10"/>
                  </a:rPr>
                  <a:t>M </a:t>
                </a:r>
                <a:r>
                  <a:rPr lang="en" altLang="ja-JP" sz="1200" dirty="0">
                    <a:effectLst/>
                    <a:latin typeface="CMR10"/>
                  </a:rPr>
                  <a:t>relation </a:t>
                </a:r>
                <a:r>
                  <a:rPr lang="ja-JP" altLang="en-US" sz="1200" dirty="0">
                    <a:effectLst/>
                    <a:latin typeface="CMR10"/>
                  </a:rPr>
                  <a:t>と観測データを比較しました。それがこの図です。</a:t>
                </a:r>
                <a:endParaRPr lang="en-US" altLang="ja-JP" sz="1200" dirty="0">
                  <a:effectLst/>
                  <a:latin typeface="CMR1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effectLst/>
                    <a:latin typeface="CMR10"/>
                  </a:rPr>
                  <a:t>横軸はビリアル質量ですが、縦軸は、ハローのさらに中心部の</a:t>
                </a:r>
                <a:r>
                  <a:rPr lang="en-US" altLang="ja-JP" sz="1200" i="0">
                    <a:latin typeface="Cambria Math" panose="02040503050406030204" pitchFamily="18" charset="0"/>
                  </a:rPr>
                  <a:t>c</a:t>
                </a:r>
                <a:r>
                  <a:rPr kumimoji="1" lang="en-US" altLang="ja-JP" sz="1200" b="0" i="0">
                    <a:latin typeface="Cambria Math" panose="02040503050406030204" pitchFamily="18" charset="0"/>
                  </a:rPr>
                  <a:t>haracteric surface dencity</a:t>
                </a:r>
                <a:r>
                  <a:rPr lang="ja-JP" altLang="en-US" sz="1200" dirty="0">
                    <a:effectLst/>
                    <a:latin typeface="CMR10"/>
                  </a:rPr>
                  <a:t>です。その結果、ビリアル質量が</a:t>
                </a:r>
                <a:r>
                  <a:rPr lang="en-US" altLang="ja-JP" sz="1200" dirty="0">
                    <a:effectLst/>
                    <a:latin typeface="CMR10"/>
                  </a:rPr>
                  <a:t>10</a:t>
                </a:r>
                <a:r>
                  <a:rPr lang="ja-JP" altLang="en-US" sz="1200" dirty="0">
                    <a:effectLst/>
                    <a:latin typeface="CMR10"/>
                  </a:rPr>
                  <a:t>の</a:t>
                </a:r>
                <a:r>
                  <a:rPr lang="en-US" altLang="ja-JP" sz="1200" dirty="0">
                    <a:effectLst/>
                    <a:latin typeface="CMR10"/>
                  </a:rPr>
                  <a:t>11</a:t>
                </a:r>
                <a:r>
                  <a:rPr lang="ja-JP" altLang="en-US" sz="1200" dirty="0">
                    <a:effectLst/>
                    <a:latin typeface="CMR10"/>
                  </a:rPr>
                  <a:t>乗太陽質量のあたりで観測データの分布に違いが見られました。</a:t>
                </a:r>
                <a:endParaRPr lang="en-US" altLang="ja-JP" sz="1200" dirty="0">
                  <a:effectLst/>
                  <a:latin typeface="CMR1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effectLst/>
                    <a:latin typeface="CMR10"/>
                  </a:rPr>
                  <a:t>このことから、過去にカスプコア遷移が起こったことが示唆されます。</a:t>
                </a:r>
                <a:endParaRPr lang="en-US" altLang="ja-JP" sz="1200" dirty="0">
                  <a:effectLst/>
                  <a:latin typeface="CMR1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effectLst/>
                    <a:latin typeface="CMR10"/>
                  </a:rPr>
                  <a:t>そこで、本研究では遷移範囲をこのように定義しました。</a:t>
                </a:r>
                <a:endParaRPr lang="en-US" altLang="ja-JP" sz="1200" dirty="0">
                  <a:effectLst/>
                  <a:latin typeface="CMR1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・のちのち</a:t>
                </a:r>
                <a:r>
                  <a:rPr lang="ja-JP" altLang="en-US" sz="1200" i="0">
                    <a:latin typeface="Cambria Math" panose="02040503050406030204" pitchFamily="18" charset="0"/>
                  </a:rPr>
                  <a:t>　</a:t>
                </a:r>
                <a:r>
                  <a:rPr lang="en-US" altLang="ja-JP" sz="1200" b="0" i="0">
                    <a:latin typeface="Cambria Math" panose="02040503050406030204" pitchFamily="18" charset="0"/>
                  </a:rPr>
                  <a:t>𝑟_𝐵  </a:t>
                </a:r>
                <a:r>
                  <a:rPr kumimoji="1" lang="ja-JP" altLang="en-US" dirty="0"/>
                  <a:t>、</a:t>
                </a:r>
                <a:r>
                  <a:rPr lang="en-US" altLang="ja-JP" sz="1200" b="0" i="0">
                    <a:latin typeface="Cambria Math" panose="02040503050406030204" pitchFamily="18" charset="0"/>
                  </a:rPr>
                  <a:t>𝑟_𝑁  </a:t>
                </a:r>
                <a:r>
                  <a:rPr kumimoji="1" lang="ja-JP" altLang="en-US" dirty="0"/>
                  <a:t>は出てくるのでちゃんと説明する</a:t>
                </a:r>
              </a:p>
              <a:p>
                <a:pPr marL="0" indent="0">
                  <a:buNone/>
                </a:pPr>
                <a:r>
                  <a:rPr lang="ja-JP" altLang="en-US" sz="1200" dirty="0"/>
                  <a:t>・どちらもハローの外側では質量密度分布が</a:t>
                </a:r>
                <a:r>
                  <a:rPr lang="en-US" altLang="ja-JP" sz="1200" b="0" i="0">
                    <a:latin typeface="Cambria Math" panose="02040503050406030204" pitchFamily="18" charset="0"/>
                    <a:ea typeface="Cambria Math" panose="02040503050406030204" pitchFamily="18" charset="0"/>
                  </a:rPr>
                  <a:t> ∝</a:t>
                </a:r>
                <a:r>
                  <a:rPr lang="en-US" altLang="ja-JP" sz="1200" b="0" i="0">
                    <a:latin typeface="Cambria Math" panose="02040503050406030204" pitchFamily="18" charset="0"/>
                  </a:rPr>
                  <a:t>𝑟^(−3)  </a:t>
                </a:r>
                <a:r>
                  <a:rPr lang="ja-JP" altLang="en-US" sz="1200" dirty="0"/>
                  <a:t>になる</a:t>
                </a:r>
                <a:endParaRPr lang="en-US" altLang="ja-JP" sz="1200" dirty="0"/>
              </a:p>
              <a:p>
                <a:pPr marL="0" indent="0">
                  <a:buNone/>
                </a:pPr>
                <a:endParaRPr lang="en-US" altLang="ja-JP" sz="1200" dirty="0"/>
              </a:p>
              <a:p>
                <a:pPr marL="0" indent="0">
                  <a:buNone/>
                </a:pPr>
                <a:endParaRPr lang="en-US" altLang="ja-JP" sz="1200" dirty="0"/>
              </a:p>
              <a:p>
                <a:pPr marL="0" indent="0">
                  <a:buNone/>
                </a:pPr>
                <a:endParaRPr lang="en-US" altLang="ja-JP" sz="1200" dirty="0"/>
              </a:p>
              <a:p>
                <a:pPr marL="0" indent="0">
                  <a:buNone/>
                </a:pPr>
                <a:r>
                  <a:rPr lang="ja-JP" altLang="en-US" sz="1200" dirty="0"/>
                  <a:t>・ビックバン宇宙論に基づき、宇宙の構造は宇宙初期の密度揺らぎ</a:t>
                </a:r>
                <a:r>
                  <a:rPr lang="en-US" altLang="ja-JP" sz="1200" b="0" i="0">
                    <a:latin typeface="Cambria Math" panose="02040503050406030204" pitchFamily="18" charset="0"/>
                  </a:rPr>
                  <a:t> </a:t>
                </a:r>
                <a:r>
                  <a:rPr lang="en-US" altLang="ja-JP" sz="1200" i="0">
                    <a:latin typeface="Cambria Math" panose="02040503050406030204" pitchFamily="18" charset="0"/>
                  </a:rPr>
                  <a:t>δ</a:t>
                </a:r>
                <a:r>
                  <a:rPr lang="en-US" altLang="ja-JP" sz="1200" b="0" i="0">
                    <a:latin typeface="Cambria Math" panose="02040503050406030204" pitchFamily="18" charset="0"/>
                  </a:rPr>
                  <a:t>=(</a:t>
                </a:r>
                <a:r>
                  <a:rPr lang="ja-JP" altLang="en-US" sz="1200" b="0" i="0">
                    <a:latin typeface="Cambria Math" panose="02040503050406030204" pitchFamily="18" charset="0"/>
                  </a:rPr>
                  <a:t>𝜚</a:t>
                </a:r>
                <a:r>
                  <a:rPr lang="en-US" altLang="ja-JP" sz="1200" b="0" i="0">
                    <a:latin typeface="Cambria Math" panose="02040503050406030204" pitchFamily="18" charset="0"/>
                  </a:rPr>
                  <a:t>−</a:t>
                </a:r>
                <a:r>
                  <a:rPr lang="ja-JP" altLang="en-US" sz="1200" b="0" i="0">
                    <a:latin typeface="Cambria Math" panose="02040503050406030204" pitchFamily="18" charset="0"/>
                  </a:rPr>
                  <a:t>𝜚</a:t>
                </a:r>
                <a:r>
                  <a:rPr lang="en-US" altLang="ja-JP" sz="1200" b="0" i="0">
                    <a:latin typeface="Cambria Math" panose="02040503050406030204" pitchFamily="18" charset="0"/>
                  </a:rPr>
                  <a:t> ̅)/</a:t>
                </a:r>
                <a:r>
                  <a:rPr lang="ja-JP" altLang="en-US" sz="1200" b="0" i="0">
                    <a:latin typeface="Cambria Math" panose="02040503050406030204" pitchFamily="18" charset="0"/>
                  </a:rPr>
                  <a:t>𝜚</a:t>
                </a:r>
                <a:r>
                  <a:rPr lang="en-US" altLang="ja-JP" sz="1200" b="0" i="0">
                    <a:latin typeface="Cambria Math" panose="02040503050406030204" pitchFamily="18" charset="0"/>
                  </a:rPr>
                  <a:t> ̅</a:t>
                </a:r>
                <a:r>
                  <a:rPr kumimoji="1" lang="ja-JP" altLang="en-US" sz="1200" dirty="0"/>
                  <a:t> が自己重力によって収縮し、成長することで形成されるとしている</a:t>
                </a:r>
                <a:endParaRPr kumimoji="1" lang="en-US" altLang="ja-JP" sz="1200" dirty="0"/>
              </a:p>
              <a:p>
                <a:pPr marL="0" indent="0">
                  <a:buNone/>
                </a:pPr>
                <a:r>
                  <a:rPr lang="ja-JP" altLang="en-US" sz="1200" dirty="0"/>
                  <a:t>・宇宙マイクロ背景放射の観測より、宇宙の晴れ上がり直後はバリオン物質はほぼ一様に分布しており</a:t>
                </a:r>
                <a:r>
                  <a:rPr lang="en-US" altLang="ja-JP" sz="1200" dirty="0"/>
                  <a:t>δ</a:t>
                </a:r>
                <a:r>
                  <a:rPr lang="ja-JP" altLang="en-US" sz="1200" dirty="0"/>
                  <a:t>は非常に僅か</a:t>
                </a:r>
                <a:endParaRPr lang="en-US" altLang="ja-JP" sz="1200" dirty="0"/>
              </a:p>
              <a:p>
                <a:pPr marL="0" indent="0">
                  <a:buNone/>
                </a:pPr>
                <a:r>
                  <a:rPr lang="ja-JP" altLang="en-US" sz="1200" dirty="0"/>
                  <a:t>　⇒これだけでは現在の宇宙の大規模構造は形成されない</a:t>
                </a:r>
                <a:endParaRPr lang="en-US" altLang="ja-JP" sz="1200" dirty="0"/>
              </a:p>
              <a:p>
                <a:pPr marL="0" indent="0">
                  <a:buNone/>
                </a:pPr>
                <a:r>
                  <a:rPr kumimoji="1" lang="ja-JP" altLang="en-US" sz="1200" dirty="0"/>
                  <a:t>　⇒</a:t>
                </a:r>
                <a:r>
                  <a:rPr lang="ja-JP" altLang="en-US" sz="1200" dirty="0"/>
                  <a:t>ダークマターの重力相互作用を考慮することで構造形成の説明を試みる</a:t>
                </a:r>
                <a:endParaRPr lang="en-US" altLang="ja-JP" sz="1200" dirty="0"/>
              </a:p>
              <a:p>
                <a:pPr marL="0" indent="0">
                  <a:buNone/>
                </a:pPr>
                <a:r>
                  <a:rPr kumimoji="1" lang="ja-JP" altLang="en-US" sz="1200" dirty="0"/>
                  <a:t>　⇒その理論模型として、速度分散が小さく無衝突減衰（ランダウ減衰、サイクロトロン減衰</a:t>
                </a:r>
                <a:r>
                  <a:rPr kumimoji="1" lang="en-US" altLang="ja-JP" sz="1200" dirty="0"/>
                  <a:t>)</a:t>
                </a:r>
                <a:r>
                  <a:rPr kumimoji="1" lang="ja-JP" altLang="en-US" sz="1200" dirty="0"/>
                  <a:t>を起こさない</a:t>
                </a:r>
                <a:r>
                  <a:rPr kumimoji="1" lang="en-US" altLang="ja-JP" sz="1200" dirty="0"/>
                  <a:t>CDM</a:t>
                </a:r>
                <a:r>
                  <a:rPr kumimoji="1" lang="ja-JP" altLang="en-US" sz="1200" dirty="0"/>
                  <a:t>が支持される。</a:t>
                </a:r>
                <a:r>
                  <a:rPr kumimoji="1" lang="el-GR" altLang="ja-JP" sz="1200" dirty="0"/>
                  <a:t>Ρ</a:t>
                </a:r>
                <a:r>
                  <a:rPr kumimoji="1" lang="ja-JP" altLang="en-US" sz="1200" dirty="0"/>
                  <a:t>の</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・観測的に古い銀河が発見されていること、銀河団等の多きな構造は比較的新しく形成されていることも根拠に</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銀河のガスの回転を</a:t>
                </a:r>
                <a:r>
                  <a:rPr lang="en-US" altLang="ja-JP" sz="1200" i="0">
                    <a:latin typeface="Cambria Math" panose="02040503050406030204" pitchFamily="18" charset="0"/>
                  </a:rPr>
                  <a:t>HI</a:t>
                </a:r>
                <a:r>
                  <a:rPr lang="ja-JP" altLang="en-US" sz="1200" dirty="0"/>
                  <a:t>の吸収線の赤方偏移を用いて測定し、球対称平均した結果を</a:t>
                </a:r>
                <a:r>
                  <a:rPr lang="en-US" altLang="ja-JP" sz="1200" b="0" i="0">
                    <a:latin typeface="Cambria Math" panose="02040503050406030204" pitchFamily="18" charset="0"/>
                  </a:rPr>
                  <a:t>p</a:t>
                </a:r>
                <a:r>
                  <a:rPr lang="en-US" altLang="ja-JP" sz="1200" i="0">
                    <a:latin typeface="Cambria Math" panose="02040503050406030204" pitchFamily="18" charset="0"/>
                  </a:rPr>
                  <a:t>‐ISO</a:t>
                </a:r>
                <a:r>
                  <a:rPr lang="ja-JP" altLang="en-US" sz="1200" dirty="0"/>
                  <a:t>で</a:t>
                </a:r>
                <a:r>
                  <a:rPr lang="en-US" altLang="ja-JP" sz="1200" dirty="0"/>
                  <a:t>ﬁtting </a:t>
                </a:r>
                <a:r>
                  <a:rPr lang="ja-JP" altLang="en-US" sz="1200" dirty="0"/>
                  <a:t>し、質量密度に直したもの↓（</a:t>
                </a:r>
                <a:r>
                  <a:rPr lang="en-US" altLang="ja-JP" sz="1200" b="0" i="0">
                    <a:latin typeface="Cambria Math" panose="02040503050406030204" pitchFamily="18" charset="0"/>
                  </a:rPr>
                  <a:t>Oh 𝑒𝑡 𝑎𝑙 , 2015</a:t>
                </a:r>
                <a:r>
                  <a:rPr lang="ja-JP" altLang="en-US" sz="1200" b="0" dirty="0"/>
                  <a:t>）</a:t>
                </a:r>
                <a:endParaRPr lang="en-US" altLang="ja-JP"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・ここに次のスライドの</a:t>
                </a:r>
                <a:r>
                  <a:rPr kumimoji="1" lang="en-US" altLang="ja-JP" sz="1200" dirty="0"/>
                  <a:t>SNII</a:t>
                </a:r>
                <a:r>
                  <a:rPr kumimoji="1" lang="ja-JP" altLang="en-US" sz="1200" dirty="0"/>
                  <a:t>フィードバックの話だけ差し込んで合体</a:t>
                </a:r>
                <a:endParaRPr kumimoji="1" lang="en-US" altLang="ja-JP" sz="1200" dirty="0"/>
              </a:p>
            </p:txBody>
          </p:sp>
        </mc:Fallback>
      </mc:AlternateContent>
      <p:sp>
        <p:nvSpPr>
          <p:cNvPr id="4" name="スライド番号プレースホルダー 3">
            <a:extLst>
              <a:ext uri="{FF2B5EF4-FFF2-40B4-BE49-F238E27FC236}">
                <a16:creationId xmlns:a16="http://schemas.microsoft.com/office/drawing/2014/main" id="{F8279E5E-C3CA-7B24-89FC-CAB4F8E01F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37F1F3-9666-4CCC-88EB-F2685F57751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940554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pPr algn="l">
                  <a:buNone/>
                </a:pPr>
                <a:r>
                  <a:rPr lang="en-US" altLang="ja-JP" b="0" i="0" u="none" strike="noStrike" dirty="0">
                    <a:solidFill>
                      <a:srgbClr val="000000"/>
                    </a:solidFill>
                    <a:effectLst/>
                  </a:rPr>
                  <a:t>Hayashi et al. (in preparation) studied the relationship between characteristic mean surface density and the maximum circular velocity, Vmax.</a:t>
                </a:r>
              </a:p>
              <a:p>
                <a:pPr algn="l">
                  <a:buNone/>
                </a:pPr>
                <a:r>
                  <a:rPr lang="en-US" altLang="ja-JP" b="0" i="0" u="none" strike="noStrike" dirty="0">
                    <a:solidFill>
                      <a:srgbClr val="000000"/>
                    </a:solidFill>
                    <a:effectLst/>
                  </a:rPr>
                  <a:t>They used rotation curves from the SPARC database to derive dark matter density profiles for individual galaxies.</a:t>
                </a:r>
              </a:p>
              <a:p>
                <a:pPr algn="l">
                  <a:buNone/>
                </a:pPr>
                <a:r>
                  <a:rPr lang="en-US" altLang="ja-JP" dirty="0"/>
                  <a:t>They estimated the characteristic mean surface density from these profiles.</a:t>
                </a:r>
                <a:br>
                  <a:rPr lang="en-US" altLang="ja-JP" dirty="0"/>
                </a:br>
                <a:r>
                  <a:rPr lang="en-US" altLang="ja-JP" dirty="0"/>
                  <a:t>They compared it with the concentration mass relation from Kaneda et al. (2024).</a:t>
                </a:r>
              </a:p>
              <a:p>
                <a:pPr algn="l">
                  <a:buNone/>
                </a:pPr>
                <a:br>
                  <a:rPr lang="en-US" altLang="ja-JP" dirty="0"/>
                </a:br>
                <a:r>
                  <a:rPr lang="en-US" altLang="ja-JP" dirty="0"/>
                  <a:t>The blue points in this plot show the SPARC data.</a:t>
                </a:r>
              </a:p>
              <a:p>
                <a:pPr algn="l">
                  <a:buNone/>
                </a:pPr>
                <a:r>
                  <a:rPr lang="en-US" altLang="ja-JP" b="0" i="0" u="none" strike="noStrike" dirty="0">
                    <a:solidFill>
                      <a:srgbClr val="000000"/>
                    </a:solidFill>
                    <a:effectLst/>
                  </a:rPr>
                  <a:t>The green and orange points represent dwarf galaxy data.</a:t>
                </a:r>
              </a:p>
              <a:p>
                <a:pPr algn="l">
                  <a:buNone/>
                </a:pPr>
                <a:r>
                  <a:rPr lang="en-US" altLang="ja-JP" b="0" i="0" u="none" strike="noStrike" dirty="0">
                    <a:solidFill>
                      <a:srgbClr val="000000"/>
                    </a:solidFill>
                    <a:effectLst/>
                  </a:rPr>
                  <a:t>The red line shows simulation results from Lazar et al. (2020), which include stellar feedback.</a:t>
                </a:r>
              </a:p>
              <a:p>
                <a:pPr algn="l">
                  <a:buNone/>
                </a:pPr>
                <a:r>
                  <a:rPr lang="en-US" altLang="ja-JP" b="0" i="0" u="none" strike="noStrike" dirty="0">
                    <a:solidFill>
                      <a:srgbClr val="000000"/>
                    </a:solidFill>
                    <a:effectLst/>
                  </a:rPr>
                  <a:t>Interestingly, the figure suggests not only a transition from cusps to cores, but also a possible return from cores back to cusps in low mass dwarf galaxies.</a:t>
                </a:r>
              </a:p>
              <a:p>
                <a:pPr algn="l">
                  <a:buNone/>
                </a:pPr>
                <a:r>
                  <a:rPr lang="en-US" altLang="ja-JP" b="0" i="0" u="none" strike="noStrike" dirty="0">
                    <a:solidFill>
                      <a:srgbClr val="000000"/>
                    </a:solidFill>
                    <a:effectLst/>
                  </a:rPr>
                  <a:t>We refer to this behavior as a tension in the concentration mass relation.</a:t>
                </a:r>
              </a:p>
              <a:p>
                <a:pPr algn="l">
                  <a:buNone/>
                </a:pPr>
                <a:r>
                  <a:rPr lang="en-US" altLang="ja-JP" b="0" i="0" u="none" strike="noStrike" dirty="0">
                    <a:solidFill>
                      <a:srgbClr val="000000"/>
                    </a:solidFill>
                    <a:effectLst/>
                  </a:rPr>
                  <a:t>In this study, we aim to investigate the physical origin of this tension.</a:t>
                </a:r>
              </a:p>
              <a:p>
                <a:pPr algn="l">
                  <a:buNone/>
                </a:pPr>
                <a:r>
                  <a:rPr lang="en" altLang="ja-JP" b="0" i="0" u="none" strike="noStrike" dirty="0">
                    <a:solidFill>
                      <a:srgbClr val="000000"/>
                    </a:solidFill>
                    <a:effectLst/>
                  </a:rPr>
                  <a:t>-----</a:t>
                </a:r>
              </a:p>
              <a:p>
                <a:pPr algn="l">
                  <a:buNone/>
                </a:pPr>
                <a:endParaRPr lang="en" altLang="ja-JP" b="0" i="0" u="none" strike="noStrike" dirty="0">
                  <a:solidFill>
                    <a:srgbClr val="000000"/>
                  </a:solidFill>
                  <a:effectLst/>
                </a:endParaRPr>
              </a:p>
              <a:p>
                <a:pPr algn="l">
                  <a:buNone/>
                </a:pPr>
                <a:r>
                  <a:rPr lang="en" altLang="ja-JP" b="0" i="0" u="none" strike="noStrike" dirty="0">
                    <a:solidFill>
                      <a:srgbClr val="000000"/>
                    </a:solidFill>
                    <a:effectLst/>
                  </a:rPr>
                  <a:t>These two objective are strongly affected by tidal force by their host halo.</a:t>
                </a:r>
              </a:p>
              <a:p>
                <a:pPr algn="l">
                  <a:buNone/>
                </a:pPr>
                <a:r>
                  <a:rPr lang="en" altLang="ja-JP" b="0" i="0" u="none" strike="noStrike" dirty="0">
                    <a:solidFill>
                      <a:srgbClr val="000000"/>
                    </a:solidFill>
                    <a:effectLst/>
                    <a:latin typeface="Segoe UI Web (West European)"/>
                  </a:rPr>
                  <a:t>These celestial bodies are exceptions.</a:t>
                </a:r>
                <a:endParaRPr lang="en" altLang="ja-JP" b="0" i="0" u="none" strike="noStrike" dirty="0">
                  <a:solidFill>
                    <a:srgbClr val="000000"/>
                  </a:solidFill>
                  <a:effectLst/>
                </a:endParaRPr>
              </a:p>
              <a:p>
                <a:pPr algn="l">
                  <a:buNone/>
                </a:pPr>
                <a:endParaRPr lang="en" altLang="ja-JP" b="0" i="0" u="none" strike="noStrike" dirty="0">
                  <a:solidFill>
                    <a:srgbClr val="000000"/>
                  </a:solidFill>
                  <a:effectLst/>
                </a:endParaRPr>
              </a:p>
              <a:p>
                <a:pPr algn="l">
                  <a:buNone/>
                </a:pPr>
                <a:endParaRPr lang="en" altLang="ja-JP" b="0" i="0" u="none" strike="noStrike" dirty="0">
                  <a:solidFill>
                    <a:srgbClr val="000000"/>
                  </a:solidFill>
                  <a:effectLst/>
                </a:endParaRPr>
              </a:p>
              <a:p>
                <a:pPr algn="l">
                  <a:buNone/>
                </a:pPr>
                <a:r>
                  <a:rPr lang="en" altLang="ja-JP" b="0" i="0" u="none" strike="noStrike" dirty="0">
                    <a:solidFill>
                      <a:srgbClr val="000000"/>
                    </a:solidFill>
                    <a:effectLst/>
                  </a:rPr>
                  <a:t>Hayashi et al. (in preparation) investigated the relationship between the </a:t>
                </a:r>
                <a:r>
                  <a:rPr lang="en" altLang="ja-JP" b="1" i="0" u="none" strike="noStrike" dirty="0">
                    <a:solidFill>
                      <a:srgbClr val="000000"/>
                    </a:solidFill>
                    <a:effectLst/>
                  </a:rPr>
                  <a:t>characteristic surface density</a:t>
                </a:r>
                <a:r>
                  <a:rPr lang="en" altLang="ja-JP" b="0" i="0" u="none" strike="noStrike" dirty="0">
                    <a:solidFill>
                      <a:srgbClr val="000000"/>
                    </a:solidFill>
                    <a:effectLst/>
                  </a:rPr>
                  <a:t> and </a:t>
                </a:r>
                <a:r>
                  <a:rPr lang="en" altLang="ja-JP" b="1" i="0" u="none" strike="noStrike" dirty="0">
                    <a:solidFill>
                      <a:srgbClr val="000000"/>
                    </a:solidFill>
                    <a:effectLst/>
                  </a:rPr>
                  <a:t>Vmax​</a:t>
                </a:r>
                <a:r>
                  <a:rPr lang="en" altLang="ja-JP" b="0" i="0" u="none" strike="noStrike" dirty="0">
                    <a:solidFill>
                      <a:srgbClr val="000000"/>
                    </a:solidFill>
                    <a:effectLst/>
                  </a:rPr>
                  <a:t>.</a:t>
                </a:r>
              </a:p>
              <a:p>
                <a:pPr algn="l">
                  <a:buNone/>
                </a:pPr>
                <a:r>
                  <a:rPr lang="en" altLang="ja-JP" b="0" i="0" u="none" strike="noStrike" dirty="0">
                    <a:solidFill>
                      <a:srgbClr val="000000"/>
                    </a:solidFill>
                    <a:effectLst/>
                  </a:rPr>
                  <a:t>They analyzed rotation curves from the SPARC database and derived dark matter density profiles for individual galaxies. From these profiles, they estimated the characteristic surface density and compared it with the </a:t>
                </a:r>
                <a:r>
                  <a:rPr lang="en" altLang="ja-JP" b="1" i="0" u="none" strike="noStrike" dirty="0">
                    <a:solidFill>
                      <a:srgbClr val="000000"/>
                    </a:solidFill>
                    <a:effectLst/>
                  </a:rPr>
                  <a:t>c–M relation</a:t>
                </a:r>
                <a:r>
                  <a:rPr lang="en" altLang="ja-JP" b="0" i="0" u="none" strike="noStrike" dirty="0">
                    <a:solidFill>
                      <a:srgbClr val="000000"/>
                    </a:solidFill>
                    <a:effectLst/>
                  </a:rPr>
                  <a:t> proposed by Kaneda et al. (2024).</a:t>
                </a:r>
              </a:p>
              <a:p>
                <a:pPr algn="l">
                  <a:buNone/>
                </a:pPr>
                <a:r>
                  <a:rPr lang="en" altLang="ja-JP" b="0" i="0" u="none" strike="noStrike" dirty="0">
                    <a:solidFill>
                      <a:srgbClr val="000000"/>
                    </a:solidFill>
                    <a:effectLst/>
                  </a:rPr>
                  <a:t>In this plot, the </a:t>
                </a:r>
                <a:r>
                  <a:rPr lang="en" altLang="ja-JP" b="1" i="0" u="none" strike="noStrike" dirty="0">
                    <a:solidFill>
                      <a:srgbClr val="000000"/>
                    </a:solidFill>
                    <a:effectLst/>
                  </a:rPr>
                  <a:t>blue points</a:t>
                </a:r>
                <a:r>
                  <a:rPr lang="en" altLang="ja-JP" b="0" i="0" u="none" strike="noStrike" dirty="0">
                    <a:solidFill>
                      <a:srgbClr val="000000"/>
                    </a:solidFill>
                    <a:effectLst/>
                  </a:rPr>
                  <a:t> represent the SPARC data. The </a:t>
                </a:r>
                <a:r>
                  <a:rPr lang="en" altLang="ja-JP" b="1" i="0" u="none" strike="noStrike" dirty="0">
                    <a:solidFill>
                      <a:srgbClr val="000000"/>
                    </a:solidFill>
                    <a:effectLst/>
                  </a:rPr>
                  <a:t>green</a:t>
                </a:r>
                <a:r>
                  <a:rPr lang="en" altLang="ja-JP" b="0" i="0" u="none" strike="noStrike" dirty="0">
                    <a:solidFill>
                      <a:srgbClr val="000000"/>
                    </a:solidFill>
                    <a:effectLst/>
                  </a:rPr>
                  <a:t> and </a:t>
                </a:r>
                <a:r>
                  <a:rPr lang="en" altLang="ja-JP" b="1" i="0" u="none" strike="noStrike" dirty="0">
                    <a:solidFill>
                      <a:srgbClr val="000000"/>
                    </a:solidFill>
                    <a:effectLst/>
                  </a:rPr>
                  <a:t>orange lines</a:t>
                </a:r>
                <a:r>
                  <a:rPr lang="en" altLang="ja-JP" b="0" i="0" u="none" strike="noStrike" dirty="0">
                    <a:solidFill>
                      <a:srgbClr val="000000"/>
                    </a:solidFill>
                    <a:effectLst/>
                  </a:rPr>
                  <a:t> correspond to dwarf galaxy data, while the </a:t>
                </a:r>
                <a:r>
                  <a:rPr lang="en" altLang="ja-JP" b="1" i="0" u="none" strike="noStrike" dirty="0">
                    <a:solidFill>
                      <a:srgbClr val="000000"/>
                    </a:solidFill>
                    <a:effectLst/>
                  </a:rPr>
                  <a:t>red line</a:t>
                </a:r>
                <a:r>
                  <a:rPr lang="en" altLang="ja-JP" b="0" i="0" u="none" strike="noStrike" dirty="0">
                    <a:solidFill>
                      <a:srgbClr val="000000"/>
                    </a:solidFill>
                    <a:effectLst/>
                  </a:rPr>
                  <a:t> shows the simulation results from Lazar et al. (2020), which incorporate </a:t>
                </a:r>
                <a:r>
                  <a:rPr lang="en" altLang="ja-JP" b="1" i="0" u="none" strike="noStrike" dirty="0">
                    <a:solidFill>
                      <a:srgbClr val="000000"/>
                    </a:solidFill>
                    <a:effectLst/>
                  </a:rPr>
                  <a:t>stellar feedback</a:t>
                </a:r>
                <a:r>
                  <a:rPr lang="en" altLang="ja-JP" b="0" i="0" u="none" strike="noStrike" dirty="0">
                    <a:solidFill>
                      <a:srgbClr val="000000"/>
                    </a:solidFill>
                    <a:effectLst/>
                  </a:rPr>
                  <a:t>.</a:t>
                </a:r>
              </a:p>
              <a:p>
                <a:pPr algn="l">
                  <a:buNone/>
                </a:pPr>
                <a:r>
                  <a:rPr lang="en" altLang="ja-JP" b="0" i="0" u="none" strike="noStrike" dirty="0">
                    <a:solidFill>
                      <a:srgbClr val="000000"/>
                    </a:solidFill>
                    <a:effectLst/>
                  </a:rPr>
                  <a:t>Interestingly, the figure suggests not only a transition from </a:t>
                </a:r>
                <a:r>
                  <a:rPr lang="en" altLang="ja-JP" b="1" i="0" u="none" strike="noStrike" dirty="0">
                    <a:solidFill>
                      <a:srgbClr val="000000"/>
                    </a:solidFill>
                    <a:effectLst/>
                  </a:rPr>
                  <a:t>cusps to cores</a:t>
                </a:r>
                <a:r>
                  <a:rPr lang="en" altLang="ja-JP" b="0" i="0" u="none" strike="noStrike" dirty="0">
                    <a:solidFill>
                      <a:srgbClr val="000000"/>
                    </a:solidFill>
                    <a:effectLst/>
                  </a:rPr>
                  <a:t>, but also a possible </a:t>
                </a:r>
                <a:r>
                  <a:rPr lang="en" altLang="ja-JP" b="1" i="0" u="none" strike="noStrike" dirty="0">
                    <a:solidFill>
                      <a:srgbClr val="000000"/>
                    </a:solidFill>
                    <a:effectLst/>
                  </a:rPr>
                  <a:t>reversion from cores back to cusps</a:t>
                </a:r>
                <a:r>
                  <a:rPr lang="en" altLang="ja-JP" b="0" i="0" u="none" strike="noStrike" dirty="0">
                    <a:solidFill>
                      <a:srgbClr val="000000"/>
                    </a:solidFill>
                    <a:effectLst/>
                  </a:rPr>
                  <a:t> in the regime of low-mass dwarf galaxies.</a:t>
                </a:r>
              </a:p>
              <a:p>
                <a:pPr algn="l"/>
                <a:r>
                  <a:rPr lang="en" altLang="ja-JP" b="0" i="0" u="none" strike="noStrike" dirty="0">
                    <a:solidFill>
                      <a:srgbClr val="000000"/>
                    </a:solidFill>
                    <a:effectLst/>
                  </a:rPr>
                  <a:t>We refer to this phenomenon as a</a:t>
                </a:r>
                <a:r>
                  <a:rPr lang="en" altLang="ja-JP" b="1" i="0" u="none" strike="noStrike" dirty="0">
                    <a:solidFill>
                      <a:srgbClr val="000000"/>
                    </a:solidFill>
                    <a:effectLst/>
                  </a:rPr>
                  <a:t> tension in the c–M relation</a:t>
                </a:r>
                <a:r>
                  <a:rPr lang="en" altLang="ja-JP" b="0" i="0" u="none" strike="noStrike" dirty="0">
                    <a:solidFill>
                      <a:srgbClr val="000000"/>
                    </a:solidFill>
                    <a:effectLst/>
                  </a:rPr>
                  <a:t>, and in this study, we aim to explore its </a:t>
                </a:r>
                <a:r>
                  <a:rPr lang="en" altLang="ja-JP" b="1" i="0" u="none" strike="noStrike" dirty="0">
                    <a:solidFill>
                      <a:srgbClr val="000000"/>
                    </a:solidFill>
                    <a:effectLst/>
                  </a:rPr>
                  <a:t>physical origin</a:t>
                </a:r>
                <a:r>
                  <a:rPr lang="en" altLang="ja-JP" b="0" i="0" u="none" strike="noStrike" dirty="0">
                    <a:solidFill>
                      <a:srgbClr val="000000"/>
                    </a:solidFill>
                    <a:effectLst/>
                  </a:rPr>
                  <a:t>.</a:t>
                </a:r>
              </a:p>
              <a:p>
                <a:endParaRPr lang="en" altLang="ja-JP" sz="1200" b="0" i="0" u="none" strike="noStrike" dirty="0">
                  <a:solidFill>
                    <a:srgbClr val="000000"/>
                  </a:solidFill>
                  <a:effectLst/>
                  <a:latin typeface="-webkit-standard"/>
                </a:endParaRPr>
              </a:p>
              <a:p>
                <a:endParaRPr lang="en" altLang="ja-JP" sz="1200" b="0" i="0" u="none" strike="noStrike" dirty="0">
                  <a:solidFill>
                    <a:srgbClr val="000000"/>
                  </a:solidFill>
                  <a:effectLst/>
                  <a:latin typeface="-webkit-standard"/>
                </a:endParaRPr>
              </a:p>
              <a:p>
                <a:endParaRPr lang="en" altLang="ja-JP" sz="1200" b="0" i="0" u="none" strike="noStrike" dirty="0">
                  <a:solidFill>
                    <a:srgbClr val="000000"/>
                  </a:solidFill>
                  <a:effectLst/>
                  <a:latin typeface="-webkit-standard"/>
                </a:endParaRPr>
              </a:p>
              <a:p>
                <a:r>
                  <a:rPr lang="en" altLang="ja-JP" sz="1200" b="0" i="0" u="none" strike="noStrike" dirty="0">
                    <a:solidFill>
                      <a:srgbClr val="000000"/>
                    </a:solidFill>
                    <a:effectLst/>
                    <a:latin typeface="-webkit-standard"/>
                  </a:rPr>
                  <a:t>Hayashi et al. (in prep) </a:t>
                </a:r>
                <a:r>
                  <a:rPr lang="ja-JP" altLang="en-US" sz="1200" b="0" i="0" u="none" strike="noStrike" dirty="0">
                    <a:solidFill>
                      <a:srgbClr val="000000"/>
                    </a:solidFill>
                    <a:effectLst/>
                    <a:latin typeface="-webkit-standard"/>
                  </a:rPr>
                  <a:t>は</a:t>
                </a:r>
                <a14:m>
                  <m:oMath xmlns:m="http://schemas.openxmlformats.org/officeDocument/2006/math">
                    <m:r>
                      <m:rPr>
                        <m:sty m:val="p"/>
                      </m:rPr>
                      <a:rPr lang="en-US" altLang="ja-JP" sz="1200" i="1" smtClean="0">
                        <a:latin typeface="Cambria Math" panose="02040503050406030204" pitchFamily="18" charset="0"/>
                      </a:rPr>
                      <m:t>c</m:t>
                    </m:r>
                    <m:r>
                      <m:rPr>
                        <m:sty m:val="p"/>
                      </m:rPr>
                      <a:rPr kumimoji="1" lang="en-US" altLang="ja-JP" sz="1200" b="0" i="0" smtClean="0">
                        <a:latin typeface="Cambria Math" panose="02040503050406030204" pitchFamily="18" charset="0"/>
                      </a:rPr>
                      <m:t>haracteric</m:t>
                    </m:r>
                    <m:r>
                      <a:rPr kumimoji="1" lang="en-US" altLang="ja-JP" sz="1200" b="0" i="0" smtClean="0">
                        <a:latin typeface="Cambria Math" panose="02040503050406030204" pitchFamily="18" charset="0"/>
                      </a:rPr>
                      <m:t> </m:t>
                    </m:r>
                    <m:r>
                      <m:rPr>
                        <m:sty m:val="p"/>
                      </m:rPr>
                      <a:rPr kumimoji="1" lang="en-US" altLang="ja-JP" sz="1200" b="0" i="0" smtClean="0">
                        <a:latin typeface="Cambria Math" panose="02040503050406030204" pitchFamily="18" charset="0"/>
                      </a:rPr>
                      <m:t>surface</m:t>
                    </m:r>
                    <m:r>
                      <a:rPr kumimoji="1" lang="en-US" altLang="ja-JP" sz="1200" b="0" i="0" smtClean="0">
                        <a:latin typeface="Cambria Math" panose="02040503050406030204" pitchFamily="18" charset="0"/>
                      </a:rPr>
                      <m:t> </m:t>
                    </m:r>
                    <m:r>
                      <m:rPr>
                        <m:sty m:val="p"/>
                      </m:rPr>
                      <a:rPr kumimoji="1" lang="en-US" altLang="ja-JP" sz="1200" b="0" i="0" smtClean="0">
                        <a:latin typeface="Cambria Math" panose="02040503050406030204" pitchFamily="18" charset="0"/>
                      </a:rPr>
                      <m:t>dencity</m:t>
                    </m:r>
                    <m:r>
                      <a:rPr kumimoji="1" lang="en-US" altLang="ja-JP" sz="1200" b="0" i="0" smtClean="0">
                        <a:latin typeface="Cambria Math" panose="02040503050406030204" pitchFamily="18" charset="0"/>
                      </a:rPr>
                      <m:t> </m:t>
                    </m:r>
                  </m:oMath>
                </a14:m>
                <a:r>
                  <a:rPr lang="ja-JP" altLang="en-US" sz="1200" i="0" dirty="0">
                    <a:solidFill>
                      <a:prstClr val="black"/>
                    </a:solidFill>
                    <a:latin typeface="Cambria Math" panose="02040503050406030204" pitchFamily="18" charset="0"/>
                  </a:rPr>
                  <a:t>と</a:t>
                </a:r>
                <a:r>
                  <a:rPr lang="en-US" altLang="ja-JP" sz="1200" i="0" dirty="0">
                    <a:solidFill>
                      <a:prstClr val="black"/>
                    </a:solidFill>
                    <a:latin typeface="Cambria Math" panose="02040503050406030204" pitchFamily="18" charset="0"/>
                  </a:rPr>
                  <a:t>Vmax</a:t>
                </a:r>
                <a:r>
                  <a:rPr lang="ja-JP" altLang="en-US" sz="1200" i="0" dirty="0">
                    <a:solidFill>
                      <a:prstClr val="black"/>
                    </a:solidFill>
                    <a:latin typeface="Cambria Math" panose="02040503050406030204" pitchFamily="18" charset="0"/>
                  </a:rPr>
                  <a:t>の関係を調査しました。</a:t>
                </a:r>
                <a:endParaRPr lang="en-US" altLang="ja-JP" sz="1200" i="0" dirty="0">
                  <a:solidFill>
                    <a:prstClr val="black"/>
                  </a:solidFill>
                  <a:latin typeface="Cambria Math" panose="02040503050406030204" pitchFamily="18" charset="0"/>
                </a:endParaRPr>
              </a:p>
              <a:p>
                <a:r>
                  <a:rPr lang="ja-JP" altLang="en-US" sz="1200" b="0" i="0" u="none" strike="noStrike" dirty="0">
                    <a:solidFill>
                      <a:srgbClr val="000000"/>
                    </a:solidFill>
                    <a:effectLst/>
                    <a:latin typeface="-webkit-standard"/>
                  </a:rPr>
                  <a:t>彼らは</a:t>
                </a:r>
                <a:r>
                  <a:rPr lang="en-US" altLang="ja-JP" sz="1200" b="0" i="0" u="none" strike="noStrike" dirty="0">
                    <a:solidFill>
                      <a:srgbClr val="000000"/>
                    </a:solidFill>
                    <a:effectLst/>
                    <a:latin typeface="-webkit-standard"/>
                  </a:rPr>
                  <a:t>SPARC</a:t>
                </a:r>
                <a:r>
                  <a:rPr lang="ja-JP" altLang="en-US" sz="1200" b="0" i="0" u="none" strike="noStrike" dirty="0">
                    <a:solidFill>
                      <a:srgbClr val="000000"/>
                    </a:solidFill>
                    <a:effectLst/>
                    <a:latin typeface="-webkit-standard"/>
                  </a:rPr>
                  <a:t>データの</a:t>
                </a:r>
                <a:r>
                  <a:rPr lang="en-US" altLang="ja-JP" sz="1200" b="0" i="0" u="none" strike="noStrike" dirty="0">
                    <a:solidFill>
                      <a:srgbClr val="000000"/>
                    </a:solidFill>
                    <a:effectLst/>
                    <a:latin typeface="-webkit-standard"/>
                  </a:rPr>
                  <a:t>rotation</a:t>
                </a:r>
                <a:r>
                  <a:rPr lang="ja-JP" altLang="en-US" sz="1200" b="0" i="0" u="none" strike="noStrike" dirty="0">
                    <a:solidFill>
                      <a:srgbClr val="000000"/>
                    </a:solidFill>
                    <a:effectLst/>
                    <a:latin typeface="-webkit-standard"/>
                  </a:rPr>
                  <a:t> </a:t>
                </a:r>
                <a:r>
                  <a:rPr lang="en-US" altLang="ja-JP" sz="1200" b="0" i="0" u="none" strike="noStrike" dirty="0">
                    <a:solidFill>
                      <a:srgbClr val="000000"/>
                    </a:solidFill>
                    <a:effectLst/>
                    <a:latin typeface="-webkit-standard"/>
                  </a:rPr>
                  <a:t>curve</a:t>
                </a:r>
                <a:r>
                  <a:rPr lang="ja-JP" altLang="en-US" sz="1200" b="0" i="0" u="none" strike="noStrike" dirty="0">
                    <a:solidFill>
                      <a:srgbClr val="000000"/>
                    </a:solidFill>
                    <a:effectLst/>
                    <a:latin typeface="-webkit-standard"/>
                  </a:rPr>
                  <a:t>を解析し、各銀河の</a:t>
                </a:r>
                <a:r>
                  <a:rPr lang="en-US" altLang="ja-JP" sz="1200" b="0" i="0" u="none" strike="noStrike" dirty="0">
                    <a:solidFill>
                      <a:srgbClr val="000000"/>
                    </a:solidFill>
                    <a:effectLst/>
                    <a:latin typeface="-webkit-standard"/>
                  </a:rPr>
                  <a:t>DM</a:t>
                </a:r>
                <a:r>
                  <a:rPr lang="ja-JP" altLang="en-US" sz="1200" b="0" i="0" u="none" strike="noStrike" dirty="0">
                    <a:solidFill>
                      <a:srgbClr val="000000"/>
                    </a:solidFill>
                    <a:effectLst/>
                    <a:latin typeface="-webkit-standard"/>
                  </a:rPr>
                  <a:t>の密度プロファイルを推定しました。そこから求めた</a:t>
                </a:r>
                <a14:m>
                  <m:oMath xmlns:m="http://schemas.openxmlformats.org/officeDocument/2006/math">
                    <m:r>
                      <m:rPr>
                        <m:sty m:val="p"/>
                      </m:rPr>
                      <a:rPr lang="en-US" altLang="ja-JP" sz="1200" i="1" smtClean="0">
                        <a:latin typeface="Cambria Math" panose="02040503050406030204" pitchFamily="18" charset="0"/>
                      </a:rPr>
                      <m:t>c</m:t>
                    </m:r>
                    <m:r>
                      <m:rPr>
                        <m:sty m:val="p"/>
                      </m:rPr>
                      <a:rPr kumimoji="1" lang="en-US" altLang="ja-JP" sz="1200" b="0" i="0" smtClean="0">
                        <a:latin typeface="Cambria Math" panose="02040503050406030204" pitchFamily="18" charset="0"/>
                      </a:rPr>
                      <m:t>haracteric</m:t>
                    </m:r>
                    <m:r>
                      <a:rPr kumimoji="1" lang="en-US" altLang="ja-JP" sz="1200" b="0" i="0" smtClean="0">
                        <a:latin typeface="Cambria Math" panose="02040503050406030204" pitchFamily="18" charset="0"/>
                      </a:rPr>
                      <m:t> </m:t>
                    </m:r>
                    <m:r>
                      <m:rPr>
                        <m:sty m:val="p"/>
                      </m:rPr>
                      <a:rPr kumimoji="1" lang="en-US" altLang="ja-JP" sz="1200" b="0" i="0" smtClean="0">
                        <a:latin typeface="Cambria Math" panose="02040503050406030204" pitchFamily="18" charset="0"/>
                      </a:rPr>
                      <m:t>surface</m:t>
                    </m:r>
                    <m:r>
                      <a:rPr kumimoji="1" lang="en-US" altLang="ja-JP" sz="1200" b="0" i="0" smtClean="0">
                        <a:latin typeface="Cambria Math" panose="02040503050406030204" pitchFamily="18" charset="0"/>
                      </a:rPr>
                      <m:t> </m:t>
                    </m:r>
                    <m:r>
                      <m:rPr>
                        <m:sty m:val="p"/>
                      </m:rPr>
                      <a:rPr kumimoji="1" lang="en-US" altLang="ja-JP" sz="1200" b="0" i="0" smtClean="0">
                        <a:latin typeface="Cambria Math" panose="02040503050406030204" pitchFamily="18" charset="0"/>
                      </a:rPr>
                      <m:t>dencity</m:t>
                    </m:r>
                  </m:oMath>
                </a14:m>
                <a:r>
                  <a:rPr lang="ja-JP" altLang="en-US" sz="1200" i="0" dirty="0">
                    <a:solidFill>
                      <a:prstClr val="black"/>
                    </a:solidFill>
                    <a:latin typeface="Cambria Math" panose="02040503050406030204" pitchFamily="18" charset="0"/>
                  </a:rPr>
                  <a:t>を</a:t>
                </a:r>
                <a:r>
                  <a:rPr lang="en-US" altLang="ja-JP" sz="1200" i="0" dirty="0">
                    <a:solidFill>
                      <a:prstClr val="black"/>
                    </a:solidFill>
                    <a:latin typeface="Cambria Math" panose="02040503050406030204" pitchFamily="18" charset="0"/>
                  </a:rPr>
                  <a:t>Kaneda et al(2024)</a:t>
                </a:r>
                <a:r>
                  <a:rPr lang="ja-JP" altLang="en-US" sz="1200" i="0" dirty="0">
                    <a:solidFill>
                      <a:prstClr val="black"/>
                    </a:solidFill>
                    <a:latin typeface="Cambria Math" panose="02040503050406030204" pitchFamily="18" charset="0"/>
                  </a:rPr>
                  <a:t>の</a:t>
                </a:r>
                <a:r>
                  <a:rPr lang="en" altLang="ja-JP" sz="1200" dirty="0">
                    <a:effectLst/>
                    <a:latin typeface="CMMI10"/>
                  </a:rPr>
                  <a:t>c</a:t>
                </a:r>
                <a:r>
                  <a:rPr lang="en" altLang="ja-JP" sz="1200" dirty="0">
                    <a:effectLst/>
                    <a:latin typeface="CMR10"/>
                  </a:rPr>
                  <a:t>-</a:t>
                </a:r>
                <a:r>
                  <a:rPr lang="en" altLang="ja-JP" sz="1200" dirty="0">
                    <a:effectLst/>
                    <a:latin typeface="CMMI10"/>
                  </a:rPr>
                  <a:t>M </a:t>
                </a:r>
                <a:r>
                  <a:rPr lang="en" altLang="ja-JP" sz="1200" dirty="0">
                    <a:effectLst/>
                    <a:latin typeface="CMR10"/>
                  </a:rPr>
                  <a:t>relation </a:t>
                </a:r>
                <a:r>
                  <a:rPr lang="ja-JP" altLang="en-US" sz="1200" dirty="0">
                    <a:effectLst/>
                    <a:latin typeface="CMR10"/>
                  </a:rPr>
                  <a:t>と比較しました。</a:t>
                </a:r>
                <a:endParaRPr lang="en-US" altLang="ja-JP" sz="1200" dirty="0">
                  <a:effectLst/>
                  <a:latin typeface="CMR10"/>
                </a:endParaRPr>
              </a:p>
              <a:p>
                <a:r>
                  <a:rPr lang="ja-JP" altLang="en-US" sz="1200" i="0" dirty="0">
                    <a:solidFill>
                      <a:prstClr val="black"/>
                    </a:solidFill>
                    <a:effectLst/>
                    <a:latin typeface="CMR10"/>
                  </a:rPr>
                  <a:t>青い点が</a:t>
                </a:r>
                <a:r>
                  <a:rPr lang="en-US" altLang="ja-JP" sz="1200" i="0" dirty="0">
                    <a:solidFill>
                      <a:prstClr val="black"/>
                    </a:solidFill>
                    <a:effectLst/>
                    <a:latin typeface="CMR10"/>
                  </a:rPr>
                  <a:t>SPARC</a:t>
                </a:r>
                <a:r>
                  <a:rPr lang="ja-JP" altLang="en-US" sz="1200" i="0" dirty="0">
                    <a:solidFill>
                      <a:prstClr val="black"/>
                    </a:solidFill>
                    <a:effectLst/>
                    <a:latin typeface="CMR10"/>
                  </a:rPr>
                  <a:t>データ、緑とオレンジの線が矮小銀河のデータです。赤い線は</a:t>
                </a:r>
                <a:r>
                  <a:rPr lang="en-US" altLang="ja-JP" sz="1200" i="0" dirty="0">
                    <a:solidFill>
                      <a:prstClr val="black"/>
                    </a:solidFill>
                    <a:effectLst/>
                    <a:latin typeface="CMR10"/>
                  </a:rPr>
                  <a:t>Lazar et al(2020)</a:t>
                </a:r>
                <a:r>
                  <a:rPr lang="ja-JP" altLang="en-US" sz="1200" i="0" dirty="0">
                    <a:solidFill>
                      <a:prstClr val="black"/>
                    </a:solidFill>
                    <a:effectLst/>
                    <a:latin typeface="CMR10"/>
                  </a:rPr>
                  <a:t>による、</a:t>
                </a:r>
                <a:r>
                  <a:rPr lang="en-US" altLang="ja-JP" sz="1200" i="0" dirty="0">
                    <a:solidFill>
                      <a:prstClr val="black"/>
                    </a:solidFill>
                    <a:effectLst/>
                    <a:latin typeface="CMR10"/>
                  </a:rPr>
                  <a:t>stellar feedback</a:t>
                </a:r>
                <a:r>
                  <a:rPr lang="ja-JP" altLang="en-US" sz="1200" i="0" dirty="0">
                    <a:solidFill>
                      <a:prstClr val="black"/>
                    </a:solidFill>
                    <a:effectLst/>
                    <a:latin typeface="CMR10"/>
                  </a:rPr>
                  <a:t>を考慮したシミュレーション結果を示しています。</a:t>
                </a:r>
                <a:endParaRPr lang="en-US" altLang="ja-JP" sz="1200" i="0" dirty="0">
                  <a:solidFill>
                    <a:prstClr val="black"/>
                  </a:solidFill>
                  <a:effectLst/>
                  <a:latin typeface="CMR10"/>
                </a:endParaRPr>
              </a:p>
              <a:p>
                <a:r>
                  <a:rPr lang="ja-JP" altLang="en-US" sz="1200" i="0" dirty="0">
                    <a:solidFill>
                      <a:prstClr val="black"/>
                    </a:solidFill>
                    <a:effectLst/>
                    <a:latin typeface="CMR10"/>
                  </a:rPr>
                  <a:t>この図から、カスプからコアへの遷移だけでなく、矮小銀河では</a:t>
                </a:r>
                <a:r>
                  <a:rPr lang="ja-JP" altLang="en-US" sz="1200" i="0" dirty="0">
                    <a:solidFill>
                      <a:prstClr val="black"/>
                    </a:solidFill>
                    <a:effectLst/>
                    <a:latin typeface="Cambria Math" panose="02040503050406030204" pitchFamily="18" charset="0"/>
                  </a:rPr>
                  <a:t>コアからカスプの線に戻るようなトレンドが見えます。</a:t>
                </a:r>
                <a:endParaRPr lang="en-US" altLang="ja-JP" sz="1200" i="0" dirty="0">
                  <a:solidFill>
                    <a:prstClr val="black"/>
                  </a:solidFill>
                  <a:effectLst/>
                  <a:latin typeface="Cambria Math" panose="02040503050406030204" pitchFamily="18" charset="0"/>
                </a:endParaRPr>
              </a:p>
              <a:p>
                <a:r>
                  <a:rPr lang="ja-JP" altLang="en-US" sz="1200" i="0" dirty="0">
                    <a:solidFill>
                      <a:prstClr val="black"/>
                    </a:solidFill>
                    <a:latin typeface="Cambria Math" panose="02040503050406030204" pitchFamily="18" charset="0"/>
                  </a:rPr>
                  <a:t>私たちはこれを</a:t>
                </a:r>
                <a:r>
                  <a:rPr lang="en" altLang="ja-JP" sz="1200" dirty="0">
                    <a:effectLst/>
                    <a:latin typeface="CMMI10"/>
                  </a:rPr>
                  <a:t>c</a:t>
                </a:r>
                <a:r>
                  <a:rPr lang="en" altLang="ja-JP" sz="1200" dirty="0">
                    <a:effectLst/>
                    <a:latin typeface="CMR10"/>
                  </a:rPr>
                  <a:t>-</a:t>
                </a:r>
                <a:r>
                  <a:rPr lang="en" altLang="ja-JP" sz="1200" dirty="0">
                    <a:effectLst/>
                    <a:latin typeface="CMMI10"/>
                  </a:rPr>
                  <a:t>M </a:t>
                </a:r>
                <a:r>
                  <a:rPr lang="en" altLang="ja-JP" sz="1200" dirty="0">
                    <a:effectLst/>
                    <a:latin typeface="CMR10"/>
                  </a:rPr>
                  <a:t>relation </a:t>
                </a:r>
                <a:r>
                  <a:rPr lang="ja-JP" altLang="en-US" sz="1200" dirty="0">
                    <a:effectLst/>
                    <a:latin typeface="CMR10"/>
                  </a:rPr>
                  <a:t>の歪みと名付け、その物理的な意味を探っていきます。</a:t>
                </a:r>
                <a:endParaRPr lang="en-US" altLang="ja-JP" sz="1200" i="0" dirty="0">
                  <a:solidFill>
                    <a:prstClr val="black"/>
                  </a:solidFill>
                  <a:latin typeface="Cambria Math" panose="02040503050406030204" pitchFamily="18" charset="0"/>
                </a:endParaRPr>
              </a:p>
              <a:p>
                <a:endParaRPr lang="en-US" altLang="ja-JP" sz="1200" i="1" dirty="0">
                  <a:solidFill>
                    <a:prstClr val="black"/>
                  </a:solidFill>
                  <a:latin typeface="Cambria Math" panose="02040503050406030204" pitchFamily="18" charset="0"/>
                </a:endParaRPr>
              </a:p>
              <a:p>
                <a:endParaRPr lang="en-US" altLang="ja-JP" sz="1200" i="1" dirty="0">
                  <a:solidFill>
                    <a:prstClr val="black"/>
                  </a:solidFill>
                  <a:latin typeface="Cambria Math" panose="02040503050406030204" pitchFamily="18" charset="0"/>
                </a:endParaRPr>
              </a:p>
              <a:p>
                <a:endParaRPr lang="en-US" altLang="ja-JP" sz="1200" i="1" dirty="0">
                  <a:solidFill>
                    <a:prstClr val="black"/>
                  </a:solidFill>
                  <a:latin typeface="Cambria Math" panose="02040503050406030204" pitchFamily="18" charset="0"/>
                </a:endParaRPr>
              </a:p>
              <a:p>
                <a14:m>
                  <m:oMath xmlns:m="http://schemas.openxmlformats.org/officeDocument/2006/math">
                    <m:r>
                      <a:rPr lang="en-US" altLang="ja-JP" sz="1200" i="1" smtClean="0">
                        <a:solidFill>
                          <a:prstClr val="black"/>
                        </a:solidFill>
                        <a:latin typeface="Cambria Math" panose="02040503050406030204" pitchFamily="18" charset="0"/>
                      </a:rPr>
                      <m:t>𝑠h𝑖𝑦𝑎𝑚𝑎</m:t>
                    </m:r>
                    <m:r>
                      <a:rPr lang="en-US" altLang="ja-JP" sz="1200" i="1" smtClean="0">
                        <a:solidFill>
                          <a:prstClr val="black"/>
                        </a:solidFill>
                        <a:latin typeface="Cambria Math" panose="02040503050406030204" pitchFamily="18" charset="0"/>
                      </a:rPr>
                      <m:t>&amp;</m:t>
                    </m:r>
                    <m:r>
                      <a:rPr lang="en-US" altLang="ja-JP" sz="1200" i="1" smtClean="0">
                        <a:solidFill>
                          <a:prstClr val="black"/>
                        </a:solidFill>
                        <a:latin typeface="Cambria Math" panose="02040503050406030204" pitchFamily="18" charset="0"/>
                      </a:rPr>
                      <m:t>𝐴𝑛𝑑𝑜</m:t>
                    </m:r>
                    <m:r>
                      <a:rPr lang="en-US" altLang="ja-JP" sz="1200" i="1" smtClean="0">
                        <a:solidFill>
                          <a:prstClr val="black"/>
                        </a:solidFill>
                        <a:latin typeface="Cambria Math" panose="02040503050406030204" pitchFamily="18" charset="0"/>
                      </a:rPr>
                      <m:t>(2020)</m:t>
                    </m:r>
                  </m:oMath>
                </a14:m>
                <a:r>
                  <a:rPr lang="ja-JP" altLang="en-US" sz="1200" i="0" dirty="0">
                    <a:latin typeface="+mn-lt"/>
                  </a:rPr>
                  <a:t>は</a:t>
                </a:r>
                <a14:m>
                  <m:oMath xmlns:m="http://schemas.openxmlformats.org/officeDocument/2006/math">
                    <m:sSub>
                      <m:sSubPr>
                        <m:ctrlPr>
                          <a:rPr lang="en-US" altLang="ja-JP" sz="1200" i="1" smtClean="0">
                            <a:latin typeface="Cambria Math" panose="02040503050406030204" pitchFamily="18" charset="0"/>
                          </a:rPr>
                        </m:ctrlPr>
                      </m:sSubPr>
                      <m:e>
                        <m:r>
                          <a:rPr lang="en-US" altLang="ja-JP" sz="1200" b="0" i="1" smtClean="0">
                            <a:latin typeface="Cambria Math" panose="02040503050406030204" pitchFamily="18" charset="0"/>
                          </a:rPr>
                          <m:t>𝑀</m:t>
                        </m:r>
                      </m:e>
                      <m:sub>
                        <m:r>
                          <a:rPr lang="en-US" altLang="ja-JP" sz="1200" b="0" i="1" smtClean="0">
                            <a:latin typeface="Cambria Math" panose="02040503050406030204" pitchFamily="18" charset="0"/>
                          </a:rPr>
                          <m:t>200</m:t>
                        </m:r>
                      </m:sub>
                    </m:sSub>
                    <m:r>
                      <a:rPr lang="en-US" altLang="ja-JP" sz="1200" b="0" i="1" smtClean="0">
                        <a:latin typeface="Cambria Math" panose="02040503050406030204" pitchFamily="18" charset="0"/>
                      </a:rPr>
                      <m:t>=</m:t>
                    </m:r>
                    <m:sSup>
                      <m:sSupPr>
                        <m:ctrlPr>
                          <a:rPr lang="en-US" altLang="ja-JP" sz="1200" b="0" i="1" smtClean="0">
                            <a:latin typeface="Cambria Math" panose="02040503050406030204" pitchFamily="18" charset="0"/>
                          </a:rPr>
                        </m:ctrlPr>
                      </m:sSupPr>
                      <m:e>
                        <m:r>
                          <a:rPr lang="en-US" altLang="ja-JP" sz="1200" b="0" i="1" smtClean="0">
                            <a:latin typeface="Cambria Math" panose="02040503050406030204" pitchFamily="18" charset="0"/>
                          </a:rPr>
                          <m:t>10</m:t>
                        </m:r>
                      </m:e>
                      <m:sup>
                        <m:r>
                          <a:rPr lang="en-US" altLang="ja-JP" sz="1200" b="0" i="1" smtClean="0">
                            <a:latin typeface="Cambria Math" panose="02040503050406030204" pitchFamily="18" charset="0"/>
                          </a:rPr>
                          <m:t>−4</m:t>
                        </m:r>
                      </m:sup>
                    </m:sSup>
                    <m:r>
                      <a:rPr lang="en-US" altLang="ja-JP" sz="1200" b="0" i="1" smtClean="0">
                        <a:latin typeface="Cambria Math" panose="02040503050406030204" pitchFamily="18" charset="0"/>
                      </a:rPr>
                      <m:t>~</m:t>
                    </m:r>
                    <m:sSup>
                      <m:sSupPr>
                        <m:ctrlPr>
                          <a:rPr lang="en-US" altLang="ja-JP" sz="1200" b="0" i="1" smtClean="0">
                            <a:latin typeface="Cambria Math" panose="02040503050406030204" pitchFamily="18" charset="0"/>
                          </a:rPr>
                        </m:ctrlPr>
                      </m:sSupPr>
                      <m:e>
                        <m:r>
                          <a:rPr lang="en-US" altLang="ja-JP" sz="1200" b="0" i="1" smtClean="0">
                            <a:latin typeface="Cambria Math" panose="02040503050406030204" pitchFamily="18" charset="0"/>
                          </a:rPr>
                          <m:t>10</m:t>
                        </m:r>
                      </m:e>
                      <m:sup>
                        <m:r>
                          <a:rPr lang="en-US" altLang="ja-JP" sz="1200" b="0" i="1" smtClean="0">
                            <a:latin typeface="Cambria Math" panose="02040503050406030204" pitchFamily="18" charset="0"/>
                          </a:rPr>
                          <m:t>−6</m:t>
                        </m:r>
                      </m:sup>
                    </m:sSup>
                    <m:sSub>
                      <m:sSubPr>
                        <m:ctrlPr>
                          <a:rPr lang="en-US" altLang="ja-JP" sz="1200" i="1" smtClean="0">
                            <a:latin typeface="Cambria Math" panose="02040503050406030204" pitchFamily="18" charset="0"/>
                          </a:rPr>
                        </m:ctrlPr>
                      </m:sSubPr>
                      <m:e>
                        <m:r>
                          <a:rPr lang="en-US" altLang="ja-JP" sz="1200" b="0" i="1" smtClean="0">
                            <a:latin typeface="Cambria Math" panose="02040503050406030204" pitchFamily="18" charset="0"/>
                          </a:rPr>
                          <m:t>𝑀</m:t>
                        </m:r>
                      </m:e>
                      <m:sub>
                        <m:r>
                          <a:rPr lang="ja-JP" altLang="en-US" sz="1200" i="1">
                            <a:latin typeface="Cambria Math" panose="02040503050406030204" pitchFamily="18" charset="0"/>
                          </a:rPr>
                          <m:t>⦿</m:t>
                        </m:r>
                      </m:sub>
                    </m:sSub>
                    <m:r>
                      <a:rPr lang="en-US" altLang="ja-JP" sz="1200" b="0" i="1" smtClean="0">
                        <a:latin typeface="Cambria Math" panose="02040503050406030204" pitchFamily="18" charset="0"/>
                      </a:rPr>
                      <m:t>,</m:t>
                    </m:r>
                    <m:sSup>
                      <m:sSupPr>
                        <m:ctrlPr>
                          <a:rPr lang="en-US" altLang="ja-JP" sz="1200" b="0" i="1" smtClean="0">
                            <a:latin typeface="Cambria Math" panose="02040503050406030204" pitchFamily="18" charset="0"/>
                          </a:rPr>
                        </m:ctrlPr>
                      </m:sSupPr>
                      <m:e>
                        <m:r>
                          <a:rPr lang="en-US" altLang="ja-JP" sz="1200" b="0" i="1" smtClean="0">
                            <a:latin typeface="Cambria Math" panose="02040503050406030204" pitchFamily="18" charset="0"/>
                          </a:rPr>
                          <m:t>10</m:t>
                        </m:r>
                      </m:e>
                      <m:sup>
                        <m:r>
                          <a:rPr lang="en-US" altLang="ja-JP" sz="1200" b="0" i="1" smtClean="0">
                            <a:latin typeface="Cambria Math" panose="02040503050406030204" pitchFamily="18" charset="0"/>
                          </a:rPr>
                          <m:t>7</m:t>
                        </m:r>
                      </m:sup>
                    </m:sSup>
                    <m:r>
                      <a:rPr lang="en-US" altLang="ja-JP" sz="1200" b="0" i="1" smtClean="0">
                        <a:latin typeface="Cambria Math" panose="02040503050406030204" pitchFamily="18" charset="0"/>
                      </a:rPr>
                      <m:t>~</m:t>
                    </m:r>
                    <m:sSup>
                      <m:sSupPr>
                        <m:ctrlPr>
                          <a:rPr lang="en-US" altLang="ja-JP" sz="1200" b="0" i="1" smtClean="0">
                            <a:latin typeface="Cambria Math" panose="02040503050406030204" pitchFamily="18" charset="0"/>
                          </a:rPr>
                        </m:ctrlPr>
                      </m:sSupPr>
                      <m:e>
                        <m:r>
                          <a:rPr lang="en-US" altLang="ja-JP" sz="1200" b="0" i="1" smtClean="0">
                            <a:latin typeface="Cambria Math" panose="02040503050406030204" pitchFamily="18" charset="0"/>
                          </a:rPr>
                          <m:t>10</m:t>
                        </m:r>
                      </m:e>
                      <m:sup>
                        <m:r>
                          <a:rPr lang="en-US" altLang="ja-JP" sz="1200" b="0" i="1" smtClean="0">
                            <a:latin typeface="Cambria Math" panose="02040503050406030204" pitchFamily="18" charset="0"/>
                          </a:rPr>
                          <m:t>12</m:t>
                        </m:r>
                      </m:sup>
                    </m:sSup>
                    <m:sSub>
                      <m:sSubPr>
                        <m:ctrlPr>
                          <a:rPr lang="en-US" altLang="ja-JP" sz="1200" i="1" smtClean="0">
                            <a:latin typeface="Cambria Math" panose="02040503050406030204" pitchFamily="18" charset="0"/>
                          </a:rPr>
                        </m:ctrlPr>
                      </m:sSubPr>
                      <m:e>
                        <m:r>
                          <a:rPr lang="en-US" altLang="ja-JP" sz="1200" b="0" i="1" smtClean="0">
                            <a:latin typeface="Cambria Math" panose="02040503050406030204" pitchFamily="18" charset="0"/>
                          </a:rPr>
                          <m:t>𝑀</m:t>
                        </m:r>
                      </m:e>
                      <m:sub>
                        <m:r>
                          <a:rPr lang="ja-JP" altLang="en-US" sz="1200" i="1">
                            <a:latin typeface="Cambria Math" panose="02040503050406030204" pitchFamily="18" charset="0"/>
                          </a:rPr>
                          <m:t>⦿</m:t>
                        </m:r>
                      </m:sub>
                    </m:sSub>
                  </m:oMath>
                </a14:m>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ja-JP" sz="1200" b="0" i="1" smtClean="0">
                        <a:latin typeface="Cambria Math" panose="02040503050406030204" pitchFamily="18" charset="0"/>
                      </a:rPr>
                      <m:t>𝐾𝑎𝑛𝑒𝑑𝑎</m:t>
                    </m:r>
                    <m:r>
                      <a:rPr lang="en-US" altLang="ja-JP" sz="1200" b="0" i="1" smtClean="0">
                        <a:latin typeface="Cambria Math" panose="02040503050406030204" pitchFamily="18" charset="0"/>
                      </a:rPr>
                      <m:t> </m:t>
                    </m:r>
                    <m:r>
                      <a:rPr lang="en-US" altLang="ja-JP" sz="1200" b="0" i="1" smtClean="0">
                        <a:latin typeface="Cambria Math" panose="02040503050406030204" pitchFamily="18" charset="0"/>
                      </a:rPr>
                      <m:t>𝑒𝑡</m:t>
                    </m:r>
                    <m:r>
                      <a:rPr lang="en-US" altLang="ja-JP" sz="1200" b="0" i="1" smtClean="0">
                        <a:latin typeface="Cambria Math" panose="02040503050406030204" pitchFamily="18" charset="0"/>
                      </a:rPr>
                      <m:t> </m:t>
                    </m:r>
                    <m:r>
                      <a:rPr lang="en-US" altLang="ja-JP" sz="1200" b="0" i="1" smtClean="0">
                        <a:latin typeface="Cambria Math" panose="02040503050406030204" pitchFamily="18" charset="0"/>
                      </a:rPr>
                      <m:t>𝑎𝑙</m:t>
                    </m:r>
                    <m:r>
                      <a:rPr lang="en-US" altLang="ja-JP" sz="1200" b="0" i="1" smtClean="0">
                        <a:latin typeface="Cambria Math" panose="02040503050406030204" pitchFamily="18" charset="0"/>
                      </a:rPr>
                      <m:t> (2024)</m:t>
                    </m:r>
                  </m:oMath>
                </a14:m>
                <a:r>
                  <a:rPr lang="ja-JP" altLang="en-US" sz="1200" dirty="0"/>
                  <a:t>で</a:t>
                </a:r>
                <a14:m>
                  <m:oMath xmlns:m="http://schemas.openxmlformats.org/officeDocument/2006/math">
                    <m:sSub>
                      <m:sSubPr>
                        <m:ctrlPr>
                          <a:rPr lang="en-US" altLang="ja-JP" sz="1200" i="1" smtClean="0">
                            <a:latin typeface="Cambria Math" panose="02040503050406030204" pitchFamily="18" charset="0"/>
                          </a:rPr>
                        </m:ctrlPr>
                      </m:sSubPr>
                      <m:e>
                        <m:r>
                          <a:rPr lang="en-US" altLang="ja-JP" sz="1200" b="0" i="1" smtClean="0">
                            <a:latin typeface="Cambria Math" panose="02040503050406030204" pitchFamily="18" charset="0"/>
                          </a:rPr>
                          <m:t>𝑀</m:t>
                        </m:r>
                      </m:e>
                      <m:sub>
                        <m:r>
                          <a:rPr lang="en-US" altLang="ja-JP" sz="1200" b="0" i="1" smtClean="0">
                            <a:latin typeface="Cambria Math" panose="02040503050406030204" pitchFamily="18" charset="0"/>
                          </a:rPr>
                          <m:t>200</m:t>
                        </m:r>
                      </m:sub>
                    </m:sSub>
                    <m:r>
                      <a:rPr lang="en-US" altLang="ja-JP" sz="1200" b="0" i="1" smtClean="0">
                        <a:latin typeface="Cambria Math" panose="02040503050406030204" pitchFamily="18" charset="0"/>
                      </a:rPr>
                      <m:t>&lt;</m:t>
                    </m:r>
                    <m:sSub>
                      <m:sSubPr>
                        <m:ctrlPr>
                          <a:rPr lang="en-US" altLang="ja-JP" sz="1200" i="1" smtClean="0">
                            <a:latin typeface="Cambria Math" panose="02040503050406030204" pitchFamily="18" charset="0"/>
                          </a:rPr>
                        </m:ctrlPr>
                      </m:sSubPr>
                      <m:e>
                        <m:sSup>
                          <m:sSupPr>
                            <m:ctrlPr>
                              <a:rPr lang="en-US" altLang="ja-JP" sz="1200" b="0" i="1" smtClean="0">
                                <a:latin typeface="Cambria Math" panose="02040503050406030204" pitchFamily="18" charset="0"/>
                              </a:rPr>
                            </m:ctrlPr>
                          </m:sSupPr>
                          <m:e>
                            <m:r>
                              <a:rPr lang="en-US" altLang="ja-JP" sz="1200" b="0" i="1" smtClean="0">
                                <a:latin typeface="Cambria Math" panose="02040503050406030204" pitchFamily="18" charset="0"/>
                              </a:rPr>
                              <m:t>10</m:t>
                            </m:r>
                          </m:e>
                          <m:sup>
                            <m:r>
                              <a:rPr lang="en-US" altLang="ja-JP" sz="1200" b="0" i="1" smtClean="0">
                                <a:latin typeface="Cambria Math" panose="02040503050406030204" pitchFamily="18" charset="0"/>
                              </a:rPr>
                              <m:t>7</m:t>
                            </m:r>
                          </m:sup>
                        </m:sSup>
                        <m:r>
                          <a:rPr lang="en-US" altLang="ja-JP" sz="1200" b="0" i="1" smtClean="0">
                            <a:latin typeface="Cambria Math" panose="02040503050406030204" pitchFamily="18" charset="0"/>
                          </a:rPr>
                          <m:t>𝑀</m:t>
                        </m:r>
                      </m:e>
                      <m:sub>
                        <m:r>
                          <a:rPr lang="ja-JP" altLang="en-US" sz="1200" i="1">
                            <a:latin typeface="Cambria Math" panose="02040503050406030204" pitchFamily="18" charset="0"/>
                          </a:rPr>
                          <m:t>⦿</m:t>
                        </m:r>
                      </m:sub>
                    </m:sSub>
                  </m:oMath>
                </a14:m>
                <a:r>
                  <a:rPr lang="ja-JP" altLang="en-US" sz="1200" dirty="0"/>
                  <a:t>を確認</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ja-JP" sz="1200" b="0" i="1" smtClean="0">
                        <a:latin typeface="Cambria Math" panose="02040503050406030204" pitchFamily="18" charset="0"/>
                      </a:rPr>
                      <m:t>𝐾𝑎𝑛𝑒𝑑𝑎</m:t>
                    </m:r>
                    <m:r>
                      <a:rPr lang="en-US" altLang="ja-JP" sz="1200" b="0" i="1" smtClean="0">
                        <a:latin typeface="Cambria Math" panose="02040503050406030204" pitchFamily="18" charset="0"/>
                      </a:rPr>
                      <m:t> </m:t>
                    </m:r>
                    <m:r>
                      <a:rPr lang="en-US" altLang="ja-JP" sz="1200" b="0" i="1" smtClean="0">
                        <a:latin typeface="Cambria Math" panose="02040503050406030204" pitchFamily="18" charset="0"/>
                      </a:rPr>
                      <m:t>𝑒𝑡</m:t>
                    </m:r>
                    <m:r>
                      <a:rPr lang="en-US" altLang="ja-JP" sz="1200" b="0" i="1" smtClean="0">
                        <a:latin typeface="Cambria Math" panose="02040503050406030204" pitchFamily="18" charset="0"/>
                      </a:rPr>
                      <m:t> </m:t>
                    </m:r>
                    <m:r>
                      <a:rPr lang="en-US" altLang="ja-JP" sz="1200" b="0" i="1" smtClean="0">
                        <a:latin typeface="Cambria Math" panose="02040503050406030204" pitchFamily="18" charset="0"/>
                      </a:rPr>
                      <m:t>𝑎𝑙</m:t>
                    </m:r>
                    <m:r>
                      <a:rPr lang="en-US" altLang="ja-JP" sz="1200" b="0" i="1" smtClean="0">
                        <a:latin typeface="Cambria Math" panose="02040503050406030204" pitchFamily="18" charset="0"/>
                      </a:rPr>
                      <m:t>. (2024)</m:t>
                    </m:r>
                  </m:oMath>
                </a14:m>
                <a:r>
                  <a:rPr lang="ja-JP" altLang="en-US" sz="1200" dirty="0"/>
                  <a:t>は、</a:t>
                </a:r>
                <a14:m>
                  <m:oMath xmlns:m="http://schemas.openxmlformats.org/officeDocument/2006/math">
                    <m:r>
                      <a:rPr lang="en-US" altLang="ja-JP" sz="1200" b="0" i="1" smtClean="0">
                        <a:latin typeface="Cambria Math" panose="02040503050406030204" pitchFamily="18" charset="0"/>
                      </a:rPr>
                      <m:t>𝑐</m:t>
                    </m:r>
                    <m:r>
                      <a:rPr lang="en-US" altLang="ja-JP" sz="1200" i="1">
                        <a:latin typeface="Cambria Math" panose="02040503050406030204" pitchFamily="18" charset="0"/>
                      </a:rPr>
                      <m:t>‐</m:t>
                    </m:r>
                    <m:r>
                      <a:rPr lang="en-US" altLang="ja-JP" sz="1200" b="0" i="1" smtClean="0">
                        <a:latin typeface="Cambria Math" panose="02040503050406030204" pitchFamily="18" charset="0"/>
                      </a:rPr>
                      <m:t>𝑀</m:t>
                    </m:r>
                    <m:r>
                      <a:rPr lang="en-US" altLang="ja-JP" sz="1200" b="0" i="1" smtClean="0">
                        <a:latin typeface="Cambria Math" panose="02040503050406030204" pitchFamily="18" charset="0"/>
                      </a:rPr>
                      <m:t> </m:t>
                    </m:r>
                    <m:r>
                      <a:rPr lang="en-US" altLang="ja-JP" sz="1200" b="0" i="1" smtClean="0">
                        <a:latin typeface="Cambria Math" panose="02040503050406030204" pitchFamily="18" charset="0"/>
                      </a:rPr>
                      <m:t>𝑟𝑒𝑙𝑎𝑡𝑖𝑜𝑛</m:t>
                    </m:r>
                  </m:oMath>
                </a14:m>
                <a:r>
                  <a:rPr lang="ja-JP" altLang="en-US" sz="1200" dirty="0"/>
                  <a:t>と観測的に示されていたダークマターハローのスケーリング則を比較し、</a:t>
                </a:r>
                <a:r>
                  <a:rPr lang="ja-JP" altLang="en-US" sz="1200" dirty="0">
                    <a:solidFill>
                      <a:prstClr val="black"/>
                    </a:solidFill>
                    <a:latin typeface="Cambria Math" panose="02040503050406030204" pitchFamily="18" charset="0"/>
                  </a:rPr>
                  <a:t>これらのスケーリング則が</a:t>
                </a:r>
                <a14:m>
                  <m:oMath xmlns:m="http://schemas.openxmlformats.org/officeDocument/2006/math">
                    <m:r>
                      <m:rPr>
                        <m:sty m:val="p"/>
                      </m:rPr>
                      <a:rPr lang="en-US" altLang="ja-JP" sz="1200">
                        <a:solidFill>
                          <a:prstClr val="black"/>
                        </a:solidFill>
                        <a:latin typeface="Cambria Math" panose="02040503050406030204" pitchFamily="18" charset="0"/>
                      </a:rPr>
                      <m:t>c</m:t>
                    </m:r>
                    <m:r>
                      <a:rPr lang="en-US" altLang="ja-JP" sz="1200" i="1">
                        <a:solidFill>
                          <a:prstClr val="black"/>
                        </a:solidFill>
                        <a:latin typeface="Cambria Math" panose="02040503050406030204" pitchFamily="18" charset="0"/>
                      </a:rPr>
                      <m:t>‐</m:t>
                    </m:r>
                    <m:r>
                      <a:rPr lang="en-US" altLang="ja-JP" sz="1200" i="1">
                        <a:solidFill>
                          <a:prstClr val="black"/>
                        </a:solidFill>
                        <a:latin typeface="Cambria Math" panose="02040503050406030204" pitchFamily="18" charset="0"/>
                      </a:rPr>
                      <m:t>𝑀</m:t>
                    </m:r>
                    <m:r>
                      <m:rPr>
                        <m:nor/>
                      </m:rPr>
                      <a:rPr lang="en-US" altLang="ja-JP" sz="1200" dirty="0">
                        <a:solidFill>
                          <a:prstClr val="black"/>
                        </a:solidFill>
                        <a:latin typeface="游ゴシック Light" panose="02110004020202020204"/>
                        <a:ea typeface="游ゴシック Light" panose="020B0300000000000000" pitchFamily="50" charset="-128"/>
                      </a:rPr>
                      <m:t> </m:t>
                    </m:r>
                    <m:r>
                      <m:rPr>
                        <m:nor/>
                      </m:rPr>
                      <a:rPr lang="en-US" altLang="ja-JP" sz="1200" b="1" dirty="0">
                        <a:solidFill>
                          <a:prstClr val="black"/>
                        </a:solidFill>
                        <a:latin typeface="游ゴシック Light" panose="02110004020202020204"/>
                        <a:ea typeface="游ゴシック Light" panose="020B0300000000000000" pitchFamily="50" charset="-128"/>
                      </a:rPr>
                      <m:t>relation</m:t>
                    </m:r>
                  </m:oMath>
                </a14:m>
                <a:r>
                  <a:rPr lang="ja-JP" altLang="en-US" sz="1200" dirty="0">
                    <a:solidFill>
                      <a:prstClr val="black"/>
                    </a:solidFill>
                    <a:latin typeface="Cambria Math" panose="02040503050406030204" pitchFamily="18" charset="0"/>
                  </a:rPr>
                  <a:t>を起源としている可能性を示した、</a:t>
                </a:r>
                <a:endParaRPr lang="en-US" altLang="ja-JP" sz="1200" dirty="0">
                  <a:solidFill>
                    <a:prstClr val="black"/>
                  </a:solidFill>
                  <a:latin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Cambria Math" panose="02040503050406030204" pitchFamily="18" charset="0"/>
                </a:endParaRPr>
              </a:p>
              <a:p>
                <a:r>
                  <a:rPr lang="en-US" altLang="ja-JP" sz="1400" dirty="0">
                    <a:solidFill>
                      <a:prstClr val="black"/>
                    </a:solidFill>
                    <a:latin typeface="Cambria Math" panose="02040503050406030204" pitchFamily="18" charset="0"/>
                  </a:rPr>
                  <a:t>(</a:t>
                </a:r>
                <a:r>
                  <a:rPr lang="ja-JP" altLang="en-US" sz="1400" dirty="0">
                    <a:solidFill>
                      <a:prstClr val="black"/>
                    </a:solidFill>
                    <a:latin typeface="Cambria Math" panose="02040503050406030204" pitchFamily="18" charset="0"/>
                  </a:rPr>
                  <a:t>ここでは遷移領域を</a:t>
                </a:r>
                <a14:m>
                  <m:oMath xmlns:m="http://schemas.openxmlformats.org/officeDocument/2006/math">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rPr>
                      <m:t>5.0</m:t>
                    </m:r>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sSup>
                      <m:sSupPr>
                        <m:ctrlP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pPr>
                      <m:e>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10</m:t>
                        </m:r>
                      </m:e>
                      <m:sup>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10</m:t>
                        </m:r>
                      </m:sup>
                    </m:sSup>
                    <m:r>
                      <a:rPr lang="en-US" altLang="ja-JP" sz="1200" i="1">
                        <a:solidFill>
                          <a:prstClr val="black"/>
                        </a:solidFill>
                        <a:latin typeface="Cambria Math" panose="02040503050406030204" pitchFamily="18" charset="0"/>
                        <a:ea typeface="Cambria Math" panose="02040503050406030204" pitchFamily="18" charset="0"/>
                      </a:rPr>
                      <m:t>≤</m:t>
                    </m:r>
                    <m:sSub>
                      <m:sSubPr>
                        <m:ctrlPr>
                          <a:rPr lang="en-US" altLang="ja-JP" sz="1200" i="1">
                            <a:solidFill>
                              <a:prstClr val="black"/>
                            </a:solidFill>
                            <a:latin typeface="Cambria Math" panose="02040503050406030204" pitchFamily="18" charset="0"/>
                          </a:rPr>
                        </m:ctrlPr>
                      </m:sSubPr>
                      <m:e>
                        <m:r>
                          <a:rPr lang="en-US" altLang="ja-JP" sz="1200" i="1">
                            <a:solidFill>
                              <a:prstClr val="black"/>
                            </a:solidFill>
                            <a:latin typeface="Cambria Math" panose="02040503050406030204" pitchFamily="18" charset="0"/>
                          </a:rPr>
                          <m:t>𝑀</m:t>
                        </m:r>
                      </m:e>
                      <m:sub>
                        <m:r>
                          <a:rPr lang="en-US" altLang="ja-JP" sz="1200" i="1">
                            <a:solidFill>
                              <a:prstClr val="black"/>
                            </a:solidFill>
                            <a:latin typeface="Cambria Math" panose="02040503050406030204" pitchFamily="18" charset="0"/>
                          </a:rPr>
                          <m:t>200</m:t>
                        </m:r>
                      </m:sub>
                    </m:sSub>
                    <m:r>
                      <a:rPr lang="en-US" altLang="ja-JP" sz="1200" b="0" i="1" smtClean="0">
                        <a:solidFill>
                          <a:prstClr val="black"/>
                        </a:solidFill>
                        <a:latin typeface="Cambria Math" panose="02040503050406030204" pitchFamily="18" charset="0"/>
                      </a:rPr>
                      <m:t>/</m:t>
                    </m:r>
                    <m:sSub>
                      <m:sSubPr>
                        <m:ctrlPr>
                          <a:rPr lang="en-US" altLang="ja-JP" sz="1200" i="1">
                            <a:solidFill>
                              <a:prstClr val="black"/>
                            </a:solidFill>
                            <a:latin typeface="Cambria Math" panose="02040503050406030204" pitchFamily="18" charset="0"/>
                          </a:rPr>
                        </m:ctrlPr>
                      </m:sSubPr>
                      <m:e>
                        <m:r>
                          <a:rPr lang="en-US" altLang="ja-JP" sz="1200" i="1">
                            <a:solidFill>
                              <a:prstClr val="black"/>
                            </a:solidFill>
                            <a:latin typeface="Cambria Math" panose="02040503050406030204" pitchFamily="18" charset="0"/>
                          </a:rPr>
                          <m:t>𝑀</m:t>
                        </m:r>
                      </m:e>
                      <m:sub>
                        <m:r>
                          <a:rPr lang="ja-JP" altLang="en-US" sz="1200" i="1" smtClean="0">
                            <a:solidFill>
                              <a:prstClr val="black"/>
                            </a:solidFill>
                            <a:latin typeface="Cambria Math" panose="02040503050406030204" pitchFamily="18" charset="0"/>
                          </a:rPr>
                          <m:t>⦿</m:t>
                        </m:r>
                      </m:sub>
                    </m:sSub>
                    <m:r>
                      <a:rPr lang="en-US" altLang="ja-JP" sz="1200" i="1" smtClean="0">
                        <a:solidFill>
                          <a:prstClr val="black"/>
                        </a:solidFill>
                        <a:latin typeface="Cambria Math" panose="02040503050406030204" pitchFamily="18" charset="0"/>
                        <a:ea typeface="Cambria Math" panose="02040503050406030204" pitchFamily="18" charset="0"/>
                      </a:rPr>
                      <m:t>≤</m:t>
                    </m:r>
                    <m:r>
                      <a:rPr lang="en-US" altLang="ja-JP" sz="1200" b="0" i="1" smtClean="0">
                        <a:solidFill>
                          <a:prstClr val="black"/>
                        </a:solidFill>
                        <a:latin typeface="Cambria Math" panose="02040503050406030204" pitchFamily="18" charset="0"/>
                        <a:ea typeface="Cambria Math" panose="02040503050406030204" pitchFamily="18" charset="0"/>
                      </a:rPr>
                      <m:t>1</m:t>
                    </m:r>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.0×</m:t>
                    </m:r>
                    <m:sSup>
                      <m:sSupPr>
                        <m:ctrlP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pPr>
                      <m:e>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10</m:t>
                        </m:r>
                      </m:e>
                      <m:sup>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12</m:t>
                        </m:r>
                      </m:sup>
                    </m:sSup>
                  </m:oMath>
                </a14:m>
                <a:r>
                  <a:rPr lang="ja-JP" altLang="en-US" sz="1400" dirty="0">
                    <a:solidFill>
                      <a:prstClr val="black"/>
                    </a:solidFill>
                    <a:latin typeface="Cambria Math" panose="02040503050406030204" pitchFamily="18" charset="0"/>
                  </a:rPr>
                  <a:t>と定義</a:t>
                </a:r>
                <a:r>
                  <a:rPr lang="en-US" altLang="ja-JP" sz="1400" dirty="0">
                    <a:solidFill>
                      <a:prstClr val="black"/>
                    </a:solidFill>
                    <a:latin typeface="Cambria Math" panose="02040503050406030204" pitchFamily="18" charset="0"/>
                  </a:rPr>
                  <a:t>)</a:t>
                </a:r>
                <a:r>
                  <a:rPr lang="ja-JP" altLang="en-US" sz="1400" dirty="0">
                    <a:solidFill>
                      <a:prstClr val="black"/>
                    </a:solidFill>
                    <a:latin typeface="Cambria Math" panose="02040503050406030204" pitchFamily="18" charset="0"/>
                  </a:rPr>
                  <a:t>⇒物理的な理由はないけど、今後定量的に調査するためにひとまず定義した</a:t>
                </a:r>
                <a:endParaRPr lang="en-US" altLang="ja-JP" sz="1400" dirty="0">
                  <a:solidFill>
                    <a:prstClr val="black"/>
                  </a:solidFill>
                  <a:latin typeface="Cambria Math" panose="02040503050406030204" pitchFamily="18" charset="0"/>
                </a:endParaRPr>
              </a:p>
              <a:p>
                <a:endParaRPr kumimoji="1" lang="en-US" altLang="ja-JP" sz="1400" dirty="0">
                  <a:solidFill>
                    <a:prstClr val="black"/>
                  </a:solidFill>
                  <a:latin typeface="Cambria Math" panose="02040503050406030204" pitchFamily="18" charset="0"/>
                </a:endParaRPr>
              </a:p>
              <a:p>
                <a:endParaRPr kumimoji="1" lang="en-US" altLang="ja-JP" sz="1400" dirty="0">
                  <a:solidFill>
                    <a:prstClr val="black"/>
                  </a:solidFill>
                  <a:latin typeface="Cambria Math" panose="02040503050406030204" pitchFamily="18" charset="0"/>
                </a:endParaRPr>
              </a:p>
              <a:p>
                <a:r>
                  <a:rPr lang="ja-JP" altLang="en-US" sz="1200" dirty="0">
                    <a:solidFill>
                      <a:prstClr val="black"/>
                    </a:solidFill>
                  </a:rPr>
                  <a:t>・</a:t>
                </a:r>
                <a14:m>
                  <m:oMath xmlns:m="http://schemas.openxmlformats.org/officeDocument/2006/math">
                    <m:sSub>
                      <m:sSubPr>
                        <m:ctrlPr>
                          <a:rPr lang="en-US" altLang="ja-JP" sz="1200" i="1" smtClean="0">
                            <a:solidFill>
                              <a:prstClr val="black"/>
                            </a:solidFill>
                            <a:latin typeface="Cambria Math" panose="02040503050406030204" pitchFamily="18" charset="0"/>
                          </a:rPr>
                        </m:ctrlPr>
                      </m:sSubPr>
                      <m:e>
                        <m:r>
                          <m:rPr>
                            <m:sty m:val="p"/>
                          </m:rPr>
                          <a:rPr lang="en-US" altLang="ja-JP" sz="1200" i="1">
                            <a:solidFill>
                              <a:prstClr val="black"/>
                            </a:solidFill>
                            <a:latin typeface="Cambria Math" panose="02040503050406030204" pitchFamily="18" charset="0"/>
                          </a:rPr>
                          <m:t>Σ</m:t>
                        </m:r>
                      </m:e>
                      <m:sub>
                        <m:sSub>
                          <m:sSubPr>
                            <m:ctrlPr>
                              <a:rPr lang="en-US" altLang="ja-JP" sz="1200" i="1">
                                <a:solidFill>
                                  <a:prstClr val="black"/>
                                </a:solidFill>
                                <a:latin typeface="Cambria Math" panose="02040503050406030204" pitchFamily="18" charset="0"/>
                              </a:rPr>
                            </m:ctrlPr>
                          </m:sSubPr>
                          <m:e>
                            <m:r>
                              <a:rPr lang="en-US" altLang="ja-JP" sz="1200" b="0" i="1" smtClean="0">
                                <a:solidFill>
                                  <a:prstClr val="black"/>
                                </a:solidFill>
                                <a:latin typeface="Cambria Math" panose="02040503050406030204" pitchFamily="18" charset="0"/>
                              </a:rPr>
                              <m:t>0.01</m:t>
                            </m:r>
                            <m:r>
                              <a:rPr lang="en-US" altLang="ja-JP" sz="1200" b="0" i="1" smtClean="0">
                                <a:solidFill>
                                  <a:prstClr val="black"/>
                                </a:solidFill>
                                <a:latin typeface="Cambria Math" panose="02040503050406030204" pitchFamily="18" charset="0"/>
                              </a:rPr>
                              <m:t>𝑟</m:t>
                            </m:r>
                          </m:e>
                          <m:sub>
                            <m:r>
                              <a:rPr lang="en-US" altLang="ja-JP" sz="1200" i="1">
                                <a:solidFill>
                                  <a:prstClr val="black"/>
                                </a:solidFill>
                                <a:latin typeface="Cambria Math" panose="02040503050406030204" pitchFamily="18" charset="0"/>
                              </a:rPr>
                              <m:t>𝑚𝑎𝑥</m:t>
                            </m:r>
                          </m:sub>
                        </m:sSub>
                      </m:sub>
                    </m:sSub>
                  </m:oMath>
                </a14:m>
                <a:r>
                  <a:rPr kumimoji="1" lang="ja-JP" altLang="en-US" dirty="0"/>
                  <a:t> は</a:t>
                </a:r>
                <a:r>
                  <a:rPr kumimoji="1" lang="en-US" altLang="ja-JP" dirty="0"/>
                  <a:t>0.01</a:t>
                </a:r>
                <a14:m>
                  <m:oMath xmlns:m="http://schemas.openxmlformats.org/officeDocument/2006/math">
                    <m:sSub>
                      <m:sSubPr>
                        <m:ctrlPr>
                          <a:rPr lang="en-US" altLang="ja-JP" sz="1200" i="1" smtClean="0">
                            <a:solidFill>
                              <a:prstClr val="black"/>
                            </a:solidFill>
                            <a:latin typeface="Cambria Math" panose="02040503050406030204" pitchFamily="18" charset="0"/>
                          </a:rPr>
                        </m:ctrlPr>
                      </m:sSubPr>
                      <m:e>
                        <m:r>
                          <a:rPr lang="en-US" altLang="ja-JP" sz="1200" b="0" i="1" smtClean="0">
                            <a:solidFill>
                              <a:prstClr val="black"/>
                            </a:solidFill>
                            <a:latin typeface="Cambria Math" panose="02040503050406030204" pitchFamily="18" charset="0"/>
                          </a:rPr>
                          <m:t>𝑟</m:t>
                        </m:r>
                      </m:e>
                      <m:sub>
                        <m:r>
                          <a:rPr lang="en-US" altLang="ja-JP" sz="1200" i="1">
                            <a:solidFill>
                              <a:prstClr val="black"/>
                            </a:solidFill>
                            <a:latin typeface="Cambria Math" panose="02040503050406030204" pitchFamily="18" charset="0"/>
                          </a:rPr>
                          <m:t>𝑚𝑎𝑥</m:t>
                        </m:r>
                      </m:sub>
                    </m:sSub>
                  </m:oMath>
                </a14:m>
                <a:r>
                  <a:rPr kumimoji="1" lang="ja-JP" altLang="en-US" dirty="0"/>
                  <a:t>だとバリオンガスがドミナントなはずだけどどうやって</a:t>
                </a:r>
                <a:r>
                  <a:rPr kumimoji="1" lang="en-US" altLang="ja-JP" dirty="0"/>
                  <a:t>DMH</a:t>
                </a:r>
                <a:r>
                  <a:rPr kumimoji="1" lang="ja-JP" altLang="en-US" dirty="0"/>
                  <a:t>の密度を見積もったのか</a:t>
                </a:r>
                <a:r>
                  <a:rPr kumimoji="1" lang="en-US" altLang="ja-JP" dirty="0"/>
                  <a:t>Vmax</a:t>
                </a:r>
                <a:r>
                  <a:rPr kumimoji="1" lang="en-US" altLang="ja-JP" baseline="0" dirty="0"/>
                  <a:t> decomposition</a:t>
                </a:r>
                <a:r>
                  <a:rPr kumimoji="1" lang="ja-JP" altLang="en-US" baseline="0" dirty="0"/>
                  <a:t>について勉強しておく</a:t>
                </a:r>
                <a:endParaRPr kumimoji="1" lang="ja-JP" altLang="en-US" dirty="0"/>
              </a:p>
            </p:txBody>
          </p:sp>
        </mc:Choice>
        <mc:Fallback xmlns="">
          <p:sp>
            <p:nvSpPr>
              <p:cNvPr id="3" name="ノート プレースホルダー 2"/>
              <p:cNvSpPr>
                <a:spLocks noGrp="1"/>
              </p:cNvSpPr>
              <p:nvPr>
                <p:ph type="body" idx="1"/>
              </p:nvPr>
            </p:nvSpPr>
            <p:spPr/>
            <p:txBody>
              <a:bodyPr/>
              <a:lstStyle/>
              <a:p>
                <a:r>
                  <a:rPr lang="en-US" altLang="ja-JP" sz="1200" i="0">
                    <a:solidFill>
                      <a:prstClr val="black"/>
                    </a:solidFill>
                    <a:latin typeface="Cambria Math" panose="02040503050406030204" pitchFamily="18" charset="0"/>
                  </a:rPr>
                  <a:t>𝐼𝑠ℎ𝑖𝑦𝑎𝑚𝑎&amp;𝐴𝑛𝑑𝑜(2020)</a:t>
                </a:r>
                <a:r>
                  <a:rPr lang="ja-JP" altLang="en-US" sz="1200" i="0" dirty="0">
                    <a:latin typeface="+mn-lt"/>
                  </a:rPr>
                  <a:t>は</a:t>
                </a:r>
                <a:r>
                  <a:rPr lang="en-US" altLang="ja-JP" sz="1200" b="0" i="0">
                    <a:latin typeface="Cambria Math" panose="02040503050406030204" pitchFamily="18" charset="0"/>
                  </a:rPr>
                  <a:t>𝑀_200=10^(−4)~10^(−6) 𝑀_</a:t>
                </a:r>
                <a:r>
                  <a:rPr lang="ja-JP" altLang="en-US" sz="1200" i="0">
                    <a:latin typeface="Cambria Math" panose="02040503050406030204" pitchFamily="18" charset="0"/>
                  </a:rPr>
                  <a:t>⦿</a:t>
                </a:r>
                <a:r>
                  <a:rPr lang="en-US" altLang="ja-JP" sz="1200" b="0" i="0">
                    <a:latin typeface="Cambria Math" panose="02040503050406030204" pitchFamily="18" charset="0"/>
                  </a:rPr>
                  <a:t>,10^7~10^12 𝑀_</a:t>
                </a:r>
                <a:r>
                  <a:rPr lang="ja-JP" altLang="en-US" sz="1200" i="0">
                    <a:latin typeface="Cambria Math" panose="02040503050406030204" pitchFamily="18" charset="0"/>
                  </a:rPr>
                  <a:t>⦿</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a:latin typeface="Cambria Math" panose="02040503050406030204" pitchFamily="18" charset="0"/>
                  </a:rPr>
                  <a:t>𝐾𝑎𝑛𝑒𝑑𝑎 𝑒𝑡 𝑎𝑙 (2024)</a:t>
                </a:r>
                <a:r>
                  <a:rPr lang="ja-JP" altLang="en-US" sz="1200" dirty="0"/>
                  <a:t>で</a:t>
                </a:r>
                <a:r>
                  <a:rPr lang="en-US" altLang="ja-JP" sz="1200" b="0" i="0">
                    <a:latin typeface="Cambria Math" panose="02040503050406030204" pitchFamily="18" charset="0"/>
                  </a:rPr>
                  <a:t>𝑀_200&lt;</a:t>
                </a:r>
                <a:r>
                  <a:rPr lang="en-US" altLang="ja-JP" sz="1200" i="0">
                    <a:latin typeface="Cambria Math" panose="02040503050406030204" pitchFamily="18" charset="0"/>
                  </a:rPr>
                  <a:t>〖</a:t>
                </a:r>
                <a:r>
                  <a:rPr lang="en-US" altLang="ja-JP" sz="1200" b="0" i="0">
                    <a:latin typeface="Cambria Math" panose="02040503050406030204" pitchFamily="18" charset="0"/>
                  </a:rPr>
                  <a:t>10^7 𝑀〗_</a:t>
                </a:r>
                <a:r>
                  <a:rPr lang="ja-JP" altLang="en-US" sz="1200" i="0">
                    <a:latin typeface="Cambria Math" panose="02040503050406030204" pitchFamily="18" charset="0"/>
                  </a:rPr>
                  <a:t>⦿</a:t>
                </a:r>
                <a:r>
                  <a:rPr lang="ja-JP" altLang="en-US" sz="1200" dirty="0"/>
                  <a:t>を確認</a:t>
                </a:r>
                <a:endParaRPr lang="en-US" altLang="ja-JP" sz="1200" dirty="0"/>
              </a:p>
              <a:p>
                <a:endParaRPr kumimoji="1" lang="en-US" altLang="ja-JP" dirty="0"/>
              </a:p>
              <a:p>
                <a:r>
                  <a:rPr kumimoji="1" lang="ja-JP" altLang="en-US" dirty="0"/>
                  <a:t>スケーリング則って何</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a:latin typeface="Cambria Math" panose="02040503050406030204" pitchFamily="18" charset="0"/>
                  </a:rPr>
                  <a:t>𝐾𝑎𝑛𝑒𝑑𝑎 𝑒𝑡 𝑎𝑙. (2024)</a:t>
                </a:r>
                <a:r>
                  <a:rPr lang="ja-JP" altLang="en-US" sz="1200" dirty="0"/>
                  <a:t>は、</a:t>
                </a:r>
                <a:r>
                  <a:rPr lang="en-US" altLang="ja-JP" sz="1200" b="0" i="0">
                    <a:latin typeface="Cambria Math" panose="02040503050406030204" pitchFamily="18" charset="0"/>
                  </a:rPr>
                  <a:t>𝑐</a:t>
                </a:r>
                <a:r>
                  <a:rPr lang="en-US" altLang="ja-JP" sz="1200" i="0">
                    <a:latin typeface="Cambria Math" panose="02040503050406030204" pitchFamily="18" charset="0"/>
                  </a:rPr>
                  <a:t>‐</a:t>
                </a:r>
                <a:r>
                  <a:rPr lang="en-US" altLang="ja-JP" sz="1200" b="0" i="0">
                    <a:latin typeface="Cambria Math" panose="02040503050406030204" pitchFamily="18" charset="0"/>
                  </a:rPr>
                  <a:t>𝑀 𝑟𝑒𝑙𝑎𝑡𝑖𝑜𝑛</a:t>
                </a:r>
                <a:r>
                  <a:rPr lang="ja-JP" altLang="en-US" sz="1200" dirty="0"/>
                  <a:t>と観測的に示されていたダークマターハローのスケーリング則を比較し、</a:t>
                </a:r>
                <a:r>
                  <a:rPr lang="ja-JP" altLang="en-US" sz="1200" dirty="0">
                    <a:solidFill>
                      <a:prstClr val="black"/>
                    </a:solidFill>
                    <a:latin typeface="Cambria Math" panose="02040503050406030204" pitchFamily="18" charset="0"/>
                  </a:rPr>
                  <a:t>これらのスケーリング則が</a:t>
                </a:r>
                <a:r>
                  <a:rPr lang="en-US" altLang="ja-JP" sz="1200" i="0">
                    <a:solidFill>
                      <a:prstClr val="black"/>
                    </a:solidFill>
                    <a:latin typeface="Cambria Math" panose="02040503050406030204" pitchFamily="18" charset="0"/>
                  </a:rPr>
                  <a:t>c‐𝑀</a:t>
                </a:r>
                <a:r>
                  <a:rPr lang="en-US" altLang="ja-JP" sz="1200" i="0" dirty="0">
                    <a:solidFill>
                      <a:prstClr val="black"/>
                    </a:solidFill>
                    <a:latin typeface="Cambria Math" panose="02040503050406030204" pitchFamily="18" charset="0"/>
                  </a:rPr>
                  <a:t>"</a:t>
                </a:r>
                <a:r>
                  <a:rPr lang="en-US" altLang="ja-JP" sz="1200" i="0" dirty="0">
                    <a:solidFill>
                      <a:prstClr val="black"/>
                    </a:solidFill>
                    <a:latin typeface="Cambria Math" panose="02040503050406030204" pitchFamily="18" charset="0"/>
                    <a:ea typeface="游ゴシック Light" panose="020B0300000000000000" pitchFamily="50" charset="-128"/>
                  </a:rPr>
                  <a:t> </a:t>
                </a:r>
                <a:r>
                  <a:rPr lang="en-US" altLang="ja-JP" sz="1200" b="1" i="0" dirty="0">
                    <a:solidFill>
                      <a:prstClr val="black"/>
                    </a:solidFill>
                    <a:latin typeface="Cambria Math" panose="02040503050406030204" pitchFamily="18" charset="0"/>
                    <a:ea typeface="游ゴシック Light" panose="020B0300000000000000" pitchFamily="50" charset="-128"/>
                  </a:rPr>
                  <a:t>relation</a:t>
                </a:r>
                <a:r>
                  <a:rPr lang="ja-JP" altLang="en-US" sz="1200" b="1" i="0" dirty="0">
                    <a:solidFill>
                      <a:prstClr val="black"/>
                    </a:solidFill>
                    <a:latin typeface="游ゴシック Light" panose="02110004020202020204"/>
                    <a:ea typeface="游ゴシック Light" panose="020B0300000000000000" pitchFamily="50" charset="-128"/>
                  </a:rPr>
                  <a:t>"</a:t>
                </a:r>
                <a:r>
                  <a:rPr lang="ja-JP" altLang="en-US" sz="1200" dirty="0">
                    <a:solidFill>
                      <a:prstClr val="black"/>
                    </a:solidFill>
                    <a:latin typeface="Cambria Math" panose="02040503050406030204" pitchFamily="18" charset="0"/>
                  </a:rPr>
                  <a:t>を起源としている可能性を示した</a:t>
                </a:r>
                <a:endParaRPr lang="en-US" altLang="ja-JP" sz="1200" dirty="0"/>
              </a:p>
              <a:p>
                <a:endParaRPr kumimoji="1" lang="ja-JP" altLang="en-US" dirty="0"/>
              </a:p>
            </p:txBody>
          </p:sp>
        </mc:Fallback>
      </mc:AlternateContent>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37F1F3-9666-4CCC-88EB-F2685F57751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158901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0BB23-0D92-22A9-6CDD-728B08EB442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761C2CE-5E3C-4C8E-C995-477B6A9DFF6A}"/>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a:extLst>
                  <a:ext uri="{FF2B5EF4-FFF2-40B4-BE49-F238E27FC236}">
                    <a16:creationId xmlns:a16="http://schemas.microsoft.com/office/drawing/2014/main" id="{3D798E53-8A66-D359-58BD-3F6A4DBFC508}"/>
                  </a:ext>
                </a:extLst>
              </p:cNvPr>
              <p:cNvSpPr>
                <a:spLocks noGrp="1"/>
              </p:cNvSpPr>
              <p:nvPr>
                <p:ph type="body" idx="1"/>
              </p:nvPr>
            </p:nvSpPr>
            <p:spPr/>
            <p:txBody>
              <a:bodyPr/>
              <a:lstStyle/>
              <a:p>
                <a:pPr algn="l">
                  <a:buNone/>
                </a:pPr>
                <a:r>
                  <a:rPr lang="en" altLang="ja-JP" b="0" i="0" u="none" strike="noStrike" dirty="0">
                    <a:solidFill>
                      <a:srgbClr val="000000"/>
                    </a:solidFill>
                    <a:effectLst/>
                  </a:rPr>
                  <a:t>Based on these findings, the main objective of this study is as follows:</a:t>
                </a:r>
              </a:p>
              <a:p>
                <a:pPr algn="l"/>
                <a:r>
                  <a:rPr lang="en" altLang="ja-JP" b="0" i="0" u="none" strike="noStrike" dirty="0">
                    <a:solidFill>
                      <a:srgbClr val="000000"/>
                    </a:solidFill>
                    <a:effectLst/>
                  </a:rPr>
                  <a:t>We assume that </a:t>
                </a:r>
                <a:r>
                  <a:rPr lang="en" altLang="ja-JP" b="1" i="0" u="none" strike="noStrike" dirty="0">
                    <a:solidFill>
                      <a:srgbClr val="000000"/>
                    </a:solidFill>
                    <a:effectLst/>
                  </a:rPr>
                  <a:t>stellar feedback</a:t>
                </a:r>
                <a:r>
                  <a:rPr lang="en" altLang="ja-JP" b="0" i="0" u="none" strike="noStrike" dirty="0">
                    <a:solidFill>
                      <a:srgbClr val="000000"/>
                    </a:solidFill>
                    <a:effectLst/>
                  </a:rPr>
                  <a:t>, particularly that from </a:t>
                </a:r>
                <a:r>
                  <a:rPr lang="en" altLang="ja-JP" b="1" i="0" u="none" strike="noStrike" dirty="0">
                    <a:solidFill>
                      <a:srgbClr val="000000"/>
                    </a:solidFill>
                    <a:effectLst/>
                  </a:rPr>
                  <a:t>Type II supernovae</a:t>
                </a:r>
                <a:r>
                  <a:rPr lang="en" altLang="ja-JP" b="0" i="0" u="none" strike="noStrike" dirty="0">
                    <a:solidFill>
                      <a:srgbClr val="000000"/>
                    </a:solidFill>
                    <a:effectLst/>
                  </a:rPr>
                  <a:t>, drives the </a:t>
                </a:r>
                <a:r>
                  <a:rPr lang="en" altLang="ja-JP" b="1" i="0" u="none" strike="noStrike" dirty="0">
                    <a:solidFill>
                      <a:srgbClr val="000000"/>
                    </a:solidFill>
                    <a:effectLst/>
                  </a:rPr>
                  <a:t>cusp–core transition</a:t>
                </a:r>
                <a:r>
                  <a:rPr lang="en" altLang="ja-JP" b="0" i="0" u="none" strike="noStrike" dirty="0">
                    <a:solidFill>
                      <a:srgbClr val="000000"/>
                    </a:solidFill>
                    <a:effectLst/>
                  </a:rPr>
                  <a:t>.</a:t>
                </a:r>
                <a:br>
                  <a:rPr lang="en" altLang="ja-JP" b="0" i="0" u="none" strike="noStrike" dirty="0">
                    <a:solidFill>
                      <a:srgbClr val="000000"/>
                    </a:solidFill>
                    <a:effectLst/>
                  </a:rPr>
                </a:br>
                <a:r>
                  <a:rPr lang="en" altLang="ja-JP" b="0" i="0" u="none" strike="noStrike" dirty="0">
                    <a:solidFill>
                      <a:srgbClr val="000000"/>
                    </a:solidFill>
                    <a:effectLst/>
                  </a:rPr>
                  <a:t>Under this assumption, we aim to investigate the </a:t>
                </a:r>
                <a:r>
                  <a:rPr lang="en" altLang="ja-JP" b="1" i="0" u="none" strike="noStrike" dirty="0">
                    <a:solidFill>
                      <a:srgbClr val="000000"/>
                    </a:solidFill>
                    <a:effectLst/>
                  </a:rPr>
                  <a:t>physical origin of the tension in the c–M relation.</a:t>
                </a:r>
              </a:p>
              <a:p>
                <a:pPr algn="l"/>
                <a:r>
                  <a:rPr lang="en-US" altLang="ja-JP" dirty="0"/>
                  <a:t>We also explore what causes the diversity in dark matter profiles across different galaxies.</a:t>
                </a:r>
              </a:p>
              <a:p>
                <a:pPr algn="l"/>
                <a:r>
                  <a:rPr lang="en" altLang="ja-JP" b="0" i="0" u="none" strike="sngStrike" dirty="0">
                    <a:solidFill>
                      <a:srgbClr val="000000"/>
                    </a:solidFill>
                    <a:effectLst/>
                  </a:rPr>
                  <a:t>, as well as to explore the </a:t>
                </a:r>
                <a:r>
                  <a:rPr lang="en" altLang="ja-JP" b="1" i="0" u="none" strike="sngStrike" dirty="0">
                    <a:solidFill>
                      <a:srgbClr val="000000"/>
                    </a:solidFill>
                    <a:effectLst/>
                  </a:rPr>
                  <a:t>underlying cause of its diversity</a:t>
                </a:r>
                <a:r>
                  <a:rPr lang="en" altLang="ja-JP" b="0" i="0" u="none" strike="sngStrike" dirty="0">
                    <a:solidFill>
                      <a:srgbClr val="000000"/>
                    </a:solidFill>
                    <a:effectLst/>
                  </a:rPr>
                  <a:t>.</a:t>
                </a:r>
              </a:p>
              <a:p>
                <a:r>
                  <a:rPr lang="en-US" altLang="ja-JP" sz="1200" i="0" dirty="0">
                    <a:solidFill>
                      <a:prstClr val="black"/>
                    </a:solidFill>
                    <a:latin typeface="Cambria Math" panose="02040503050406030204" pitchFamily="18" charset="0"/>
                  </a:rPr>
                  <a:t>---</a:t>
                </a:r>
              </a:p>
              <a:p>
                <a:endParaRPr lang="en-US" altLang="ja-JP" sz="1200" i="0" dirty="0">
                  <a:solidFill>
                    <a:prstClr val="black"/>
                  </a:solidFill>
                  <a:latin typeface="Cambria Math" panose="02040503050406030204" pitchFamily="18" charset="0"/>
                </a:endParaRPr>
              </a:p>
              <a:p>
                <a:endParaRPr lang="en-US" altLang="ja-JP" sz="1200" i="0" dirty="0">
                  <a:solidFill>
                    <a:prstClr val="black"/>
                  </a:solidFill>
                  <a:latin typeface="Cambria Math" panose="02040503050406030204" pitchFamily="18" charset="0"/>
                </a:endParaRPr>
              </a:p>
              <a:p>
                <a:endParaRPr lang="en-US" altLang="ja-JP" sz="1200" i="0" dirty="0">
                  <a:solidFill>
                    <a:prstClr val="black"/>
                  </a:solidFill>
                  <a:latin typeface="Cambria Math" panose="02040503050406030204" pitchFamily="18" charset="0"/>
                </a:endParaRPr>
              </a:p>
              <a:p>
                <a:r>
                  <a:rPr lang="ja-JP" altLang="en-US" sz="1200" i="0" dirty="0">
                    <a:solidFill>
                      <a:prstClr val="black"/>
                    </a:solidFill>
                    <a:latin typeface="Cambria Math" panose="02040503050406030204" pitchFamily="18" charset="0"/>
                  </a:rPr>
                  <a:t>と言うことで、本研究の目的はこちらです。</a:t>
                </a:r>
                <a:endParaRPr lang="en-US" altLang="ja-JP" sz="1200" i="0" dirty="0">
                  <a:solidFill>
                    <a:prstClr val="black"/>
                  </a:solidFill>
                  <a:latin typeface="Cambria Math" panose="02040503050406030204" pitchFamily="18" charset="0"/>
                </a:endParaRPr>
              </a:p>
              <a:p>
                <a:r>
                  <a:rPr lang="en-US" altLang="ja-JP" sz="1200" i="0" dirty="0">
                    <a:solidFill>
                      <a:prstClr val="black"/>
                    </a:solidFill>
                    <a:latin typeface="Cambria Math" panose="02040503050406030204" pitchFamily="18" charset="0"/>
                  </a:rPr>
                  <a:t>Stellar feedback, </a:t>
                </a:r>
                <a:r>
                  <a:rPr lang="ja-JP" altLang="en-US" sz="1200" i="0" dirty="0">
                    <a:solidFill>
                      <a:prstClr val="black"/>
                    </a:solidFill>
                    <a:latin typeface="Cambria Math" panose="02040503050406030204" pitchFamily="18" charset="0"/>
                  </a:rPr>
                  <a:t>主に</a:t>
                </a:r>
                <a:r>
                  <a:rPr lang="en-US" altLang="ja-JP" sz="1200" i="0" dirty="0">
                    <a:solidFill>
                      <a:prstClr val="black"/>
                    </a:solidFill>
                    <a:latin typeface="Cambria Math" panose="02040503050406030204" pitchFamily="18" charset="0"/>
                  </a:rPr>
                  <a:t>II</a:t>
                </a:r>
                <a:r>
                  <a:rPr lang="ja-JP" altLang="en-US" sz="1200" i="0" dirty="0">
                    <a:solidFill>
                      <a:prstClr val="black"/>
                    </a:solidFill>
                    <a:latin typeface="Cambria Math" panose="02040503050406030204" pitchFamily="18" charset="0"/>
                  </a:rPr>
                  <a:t>型超新星爆発のフィードバックによるカスプコア遷移を仮定し、</a:t>
                </a:r>
                <a:r>
                  <a:rPr lang="en" altLang="ja-JP" sz="1200" dirty="0">
                    <a:effectLst/>
                    <a:latin typeface="CMMI10"/>
                  </a:rPr>
                  <a:t>c</a:t>
                </a:r>
                <a:r>
                  <a:rPr lang="en" altLang="ja-JP" sz="1200" dirty="0">
                    <a:effectLst/>
                    <a:latin typeface="CMR10"/>
                  </a:rPr>
                  <a:t>-</a:t>
                </a:r>
                <a:r>
                  <a:rPr lang="en" altLang="ja-JP" sz="1200" dirty="0">
                    <a:effectLst/>
                    <a:latin typeface="CMMI10"/>
                  </a:rPr>
                  <a:t>M </a:t>
                </a:r>
                <a:r>
                  <a:rPr lang="en" altLang="ja-JP" sz="1200" dirty="0">
                    <a:effectLst/>
                    <a:latin typeface="CMR10"/>
                  </a:rPr>
                  <a:t>relation </a:t>
                </a:r>
                <a:r>
                  <a:rPr lang="ja-JP" altLang="en-US" sz="1200" i="0" dirty="0">
                    <a:solidFill>
                      <a:prstClr val="black"/>
                    </a:solidFill>
                    <a:effectLst/>
                    <a:latin typeface="Cambria Math" panose="02040503050406030204" pitchFamily="18" charset="0"/>
                  </a:rPr>
                  <a:t>の歪みの物理的意味を探る。また、その多様性の起源を探っていきます。</a:t>
                </a:r>
                <a:endParaRPr lang="en-US" altLang="ja-JP" sz="1200" i="0" dirty="0">
                  <a:solidFill>
                    <a:prstClr val="black"/>
                  </a:solidFill>
                  <a:latin typeface="Cambria Math" panose="02040503050406030204" pitchFamily="18" charset="0"/>
                </a:endParaRPr>
              </a:p>
              <a:p>
                <a:endParaRPr lang="en-US" altLang="ja-JP" sz="1200" i="0" dirty="0">
                  <a:solidFill>
                    <a:prstClr val="black"/>
                  </a:solidFill>
                  <a:latin typeface="Cambria Math" panose="02040503050406030204" pitchFamily="18" charset="0"/>
                </a:endParaRPr>
              </a:p>
              <a:p>
                <a:endParaRPr lang="en-US" altLang="ja-JP" sz="1200" i="1" dirty="0">
                  <a:solidFill>
                    <a:prstClr val="black"/>
                  </a:solidFill>
                  <a:latin typeface="Cambria Math" panose="02040503050406030204" pitchFamily="18" charset="0"/>
                </a:endParaRPr>
              </a:p>
              <a:p>
                <a:endParaRPr lang="en-US" altLang="ja-JP" sz="1200" i="1" dirty="0">
                  <a:solidFill>
                    <a:prstClr val="black"/>
                  </a:solidFill>
                  <a:latin typeface="Cambria Math" panose="02040503050406030204" pitchFamily="18" charset="0"/>
                </a:endParaRPr>
              </a:p>
              <a:p>
                <a:endParaRPr lang="en-US" altLang="ja-JP" sz="1200" i="1" dirty="0">
                  <a:solidFill>
                    <a:prstClr val="black"/>
                  </a:solidFill>
                  <a:latin typeface="Cambria Math" panose="02040503050406030204" pitchFamily="18" charset="0"/>
                </a:endParaRPr>
              </a:p>
              <a:p>
                <a:endParaRPr lang="en-US" altLang="ja-JP" sz="1200" i="1" dirty="0">
                  <a:solidFill>
                    <a:prstClr val="black"/>
                  </a:solidFill>
                  <a:latin typeface="Cambria Math" panose="02040503050406030204" pitchFamily="18" charset="0"/>
                </a:endParaRPr>
              </a:p>
              <a:p>
                <a14:m>
                  <m:oMath xmlns:m="http://schemas.openxmlformats.org/officeDocument/2006/math">
                    <m:r>
                      <a:rPr lang="en-US" altLang="ja-JP" sz="1200" i="1" smtClean="0">
                        <a:solidFill>
                          <a:prstClr val="black"/>
                        </a:solidFill>
                        <a:latin typeface="Cambria Math" panose="02040503050406030204" pitchFamily="18" charset="0"/>
                      </a:rPr>
                      <m:t>𝐼𝑠h𝑖𝑦𝑎𝑚𝑎</m:t>
                    </m:r>
                    <m:r>
                      <a:rPr lang="en-US" altLang="ja-JP" sz="1200" i="1" smtClean="0">
                        <a:solidFill>
                          <a:prstClr val="black"/>
                        </a:solidFill>
                        <a:latin typeface="Cambria Math" panose="02040503050406030204" pitchFamily="18" charset="0"/>
                      </a:rPr>
                      <m:t>&amp;</m:t>
                    </m:r>
                    <m:r>
                      <a:rPr lang="en-US" altLang="ja-JP" sz="1200" i="1" smtClean="0">
                        <a:solidFill>
                          <a:prstClr val="black"/>
                        </a:solidFill>
                        <a:latin typeface="Cambria Math" panose="02040503050406030204" pitchFamily="18" charset="0"/>
                      </a:rPr>
                      <m:t>𝐴𝑛𝑑𝑜</m:t>
                    </m:r>
                    <m:r>
                      <a:rPr lang="en-US" altLang="ja-JP" sz="1200" i="1" smtClean="0">
                        <a:solidFill>
                          <a:prstClr val="black"/>
                        </a:solidFill>
                        <a:latin typeface="Cambria Math" panose="02040503050406030204" pitchFamily="18" charset="0"/>
                      </a:rPr>
                      <m:t>(2020)</m:t>
                    </m:r>
                  </m:oMath>
                </a14:m>
                <a:r>
                  <a:rPr lang="ja-JP" altLang="en-US" sz="1200" i="0" dirty="0">
                    <a:latin typeface="+mn-lt"/>
                  </a:rPr>
                  <a:t>は</a:t>
                </a:r>
                <a14:m>
                  <m:oMath xmlns:m="http://schemas.openxmlformats.org/officeDocument/2006/math">
                    <m:sSub>
                      <m:sSubPr>
                        <m:ctrlPr>
                          <a:rPr lang="en-US" altLang="ja-JP" sz="1200" i="1" smtClean="0">
                            <a:latin typeface="Cambria Math" panose="02040503050406030204" pitchFamily="18" charset="0"/>
                          </a:rPr>
                        </m:ctrlPr>
                      </m:sSubPr>
                      <m:e>
                        <m:r>
                          <a:rPr lang="en-US" altLang="ja-JP" sz="1200" b="0" i="1" smtClean="0">
                            <a:latin typeface="Cambria Math" panose="02040503050406030204" pitchFamily="18" charset="0"/>
                          </a:rPr>
                          <m:t>𝑀</m:t>
                        </m:r>
                      </m:e>
                      <m:sub>
                        <m:r>
                          <a:rPr lang="en-US" altLang="ja-JP" sz="1200" b="0" i="1" smtClean="0">
                            <a:latin typeface="Cambria Math" panose="02040503050406030204" pitchFamily="18" charset="0"/>
                          </a:rPr>
                          <m:t>200</m:t>
                        </m:r>
                      </m:sub>
                    </m:sSub>
                    <m:r>
                      <a:rPr lang="en-US" altLang="ja-JP" sz="1200" b="0" i="1" smtClean="0">
                        <a:latin typeface="Cambria Math" panose="02040503050406030204" pitchFamily="18" charset="0"/>
                      </a:rPr>
                      <m:t>=</m:t>
                    </m:r>
                    <m:sSup>
                      <m:sSupPr>
                        <m:ctrlPr>
                          <a:rPr lang="en-US" altLang="ja-JP" sz="1200" b="0" i="1" smtClean="0">
                            <a:latin typeface="Cambria Math" panose="02040503050406030204" pitchFamily="18" charset="0"/>
                          </a:rPr>
                        </m:ctrlPr>
                      </m:sSupPr>
                      <m:e>
                        <m:r>
                          <a:rPr lang="en-US" altLang="ja-JP" sz="1200" b="0" i="1" smtClean="0">
                            <a:latin typeface="Cambria Math" panose="02040503050406030204" pitchFamily="18" charset="0"/>
                          </a:rPr>
                          <m:t>10</m:t>
                        </m:r>
                      </m:e>
                      <m:sup>
                        <m:r>
                          <a:rPr lang="en-US" altLang="ja-JP" sz="1200" b="0" i="1" smtClean="0">
                            <a:latin typeface="Cambria Math" panose="02040503050406030204" pitchFamily="18" charset="0"/>
                          </a:rPr>
                          <m:t>−4</m:t>
                        </m:r>
                      </m:sup>
                    </m:sSup>
                    <m:r>
                      <a:rPr lang="en-US" altLang="ja-JP" sz="1200" b="0" i="1" smtClean="0">
                        <a:latin typeface="Cambria Math" panose="02040503050406030204" pitchFamily="18" charset="0"/>
                      </a:rPr>
                      <m:t>~</m:t>
                    </m:r>
                    <m:sSup>
                      <m:sSupPr>
                        <m:ctrlPr>
                          <a:rPr lang="en-US" altLang="ja-JP" sz="1200" b="0" i="1" smtClean="0">
                            <a:latin typeface="Cambria Math" panose="02040503050406030204" pitchFamily="18" charset="0"/>
                          </a:rPr>
                        </m:ctrlPr>
                      </m:sSupPr>
                      <m:e>
                        <m:r>
                          <a:rPr lang="en-US" altLang="ja-JP" sz="1200" b="0" i="1" smtClean="0">
                            <a:latin typeface="Cambria Math" panose="02040503050406030204" pitchFamily="18" charset="0"/>
                          </a:rPr>
                          <m:t>10</m:t>
                        </m:r>
                      </m:e>
                      <m:sup>
                        <m:r>
                          <a:rPr lang="en-US" altLang="ja-JP" sz="1200" b="0" i="1" smtClean="0">
                            <a:latin typeface="Cambria Math" panose="02040503050406030204" pitchFamily="18" charset="0"/>
                          </a:rPr>
                          <m:t>−6</m:t>
                        </m:r>
                      </m:sup>
                    </m:sSup>
                    <m:sSub>
                      <m:sSubPr>
                        <m:ctrlPr>
                          <a:rPr lang="en-US" altLang="ja-JP" sz="1200" i="1" smtClean="0">
                            <a:latin typeface="Cambria Math" panose="02040503050406030204" pitchFamily="18" charset="0"/>
                          </a:rPr>
                        </m:ctrlPr>
                      </m:sSubPr>
                      <m:e>
                        <m:r>
                          <a:rPr lang="en-US" altLang="ja-JP" sz="1200" b="0" i="1" smtClean="0">
                            <a:latin typeface="Cambria Math" panose="02040503050406030204" pitchFamily="18" charset="0"/>
                          </a:rPr>
                          <m:t>𝑀</m:t>
                        </m:r>
                      </m:e>
                      <m:sub>
                        <m:r>
                          <a:rPr lang="ja-JP" altLang="en-US" sz="1200" i="1">
                            <a:latin typeface="Cambria Math" panose="02040503050406030204" pitchFamily="18" charset="0"/>
                          </a:rPr>
                          <m:t>⦿</m:t>
                        </m:r>
                      </m:sub>
                    </m:sSub>
                    <m:r>
                      <a:rPr lang="en-US" altLang="ja-JP" sz="1200" b="0" i="1" smtClean="0">
                        <a:latin typeface="Cambria Math" panose="02040503050406030204" pitchFamily="18" charset="0"/>
                      </a:rPr>
                      <m:t>,</m:t>
                    </m:r>
                    <m:sSup>
                      <m:sSupPr>
                        <m:ctrlPr>
                          <a:rPr lang="en-US" altLang="ja-JP" sz="1200" b="0" i="1" smtClean="0">
                            <a:latin typeface="Cambria Math" panose="02040503050406030204" pitchFamily="18" charset="0"/>
                          </a:rPr>
                        </m:ctrlPr>
                      </m:sSupPr>
                      <m:e>
                        <m:r>
                          <a:rPr lang="en-US" altLang="ja-JP" sz="1200" b="0" i="1" smtClean="0">
                            <a:latin typeface="Cambria Math" panose="02040503050406030204" pitchFamily="18" charset="0"/>
                          </a:rPr>
                          <m:t>10</m:t>
                        </m:r>
                      </m:e>
                      <m:sup>
                        <m:r>
                          <a:rPr lang="en-US" altLang="ja-JP" sz="1200" b="0" i="1" smtClean="0">
                            <a:latin typeface="Cambria Math" panose="02040503050406030204" pitchFamily="18" charset="0"/>
                          </a:rPr>
                          <m:t>7</m:t>
                        </m:r>
                      </m:sup>
                    </m:sSup>
                    <m:r>
                      <a:rPr lang="en-US" altLang="ja-JP" sz="1200" b="0" i="1" smtClean="0">
                        <a:latin typeface="Cambria Math" panose="02040503050406030204" pitchFamily="18" charset="0"/>
                      </a:rPr>
                      <m:t>~</m:t>
                    </m:r>
                    <m:sSup>
                      <m:sSupPr>
                        <m:ctrlPr>
                          <a:rPr lang="en-US" altLang="ja-JP" sz="1200" b="0" i="1" smtClean="0">
                            <a:latin typeface="Cambria Math" panose="02040503050406030204" pitchFamily="18" charset="0"/>
                          </a:rPr>
                        </m:ctrlPr>
                      </m:sSupPr>
                      <m:e>
                        <m:r>
                          <a:rPr lang="en-US" altLang="ja-JP" sz="1200" b="0" i="1" smtClean="0">
                            <a:latin typeface="Cambria Math" panose="02040503050406030204" pitchFamily="18" charset="0"/>
                          </a:rPr>
                          <m:t>10</m:t>
                        </m:r>
                      </m:e>
                      <m:sup>
                        <m:r>
                          <a:rPr lang="en-US" altLang="ja-JP" sz="1200" b="0" i="1" smtClean="0">
                            <a:latin typeface="Cambria Math" panose="02040503050406030204" pitchFamily="18" charset="0"/>
                          </a:rPr>
                          <m:t>12</m:t>
                        </m:r>
                      </m:sup>
                    </m:sSup>
                    <m:sSub>
                      <m:sSubPr>
                        <m:ctrlPr>
                          <a:rPr lang="en-US" altLang="ja-JP" sz="1200" i="1" smtClean="0">
                            <a:latin typeface="Cambria Math" panose="02040503050406030204" pitchFamily="18" charset="0"/>
                          </a:rPr>
                        </m:ctrlPr>
                      </m:sSubPr>
                      <m:e>
                        <m:r>
                          <a:rPr lang="en-US" altLang="ja-JP" sz="1200" b="0" i="1" smtClean="0">
                            <a:latin typeface="Cambria Math" panose="02040503050406030204" pitchFamily="18" charset="0"/>
                          </a:rPr>
                          <m:t>𝑀</m:t>
                        </m:r>
                      </m:e>
                      <m:sub>
                        <m:r>
                          <a:rPr lang="ja-JP" altLang="en-US" sz="1200" i="1">
                            <a:latin typeface="Cambria Math" panose="02040503050406030204" pitchFamily="18" charset="0"/>
                          </a:rPr>
                          <m:t>⦿</m:t>
                        </m:r>
                      </m:sub>
                    </m:sSub>
                  </m:oMath>
                </a14:m>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ja-JP" sz="1200" b="0" i="1" smtClean="0">
                        <a:latin typeface="Cambria Math" panose="02040503050406030204" pitchFamily="18" charset="0"/>
                      </a:rPr>
                      <m:t>𝐾𝑎𝑛𝑒𝑑𝑎</m:t>
                    </m:r>
                    <m:r>
                      <a:rPr lang="en-US" altLang="ja-JP" sz="1200" b="0" i="1" smtClean="0">
                        <a:latin typeface="Cambria Math" panose="02040503050406030204" pitchFamily="18" charset="0"/>
                      </a:rPr>
                      <m:t> </m:t>
                    </m:r>
                    <m:r>
                      <a:rPr lang="en-US" altLang="ja-JP" sz="1200" b="0" i="1" smtClean="0">
                        <a:latin typeface="Cambria Math" panose="02040503050406030204" pitchFamily="18" charset="0"/>
                      </a:rPr>
                      <m:t>𝑒𝑡</m:t>
                    </m:r>
                    <m:r>
                      <a:rPr lang="en-US" altLang="ja-JP" sz="1200" b="0" i="1" smtClean="0">
                        <a:latin typeface="Cambria Math" panose="02040503050406030204" pitchFamily="18" charset="0"/>
                      </a:rPr>
                      <m:t> </m:t>
                    </m:r>
                    <m:r>
                      <a:rPr lang="en-US" altLang="ja-JP" sz="1200" b="0" i="1" smtClean="0">
                        <a:latin typeface="Cambria Math" panose="02040503050406030204" pitchFamily="18" charset="0"/>
                      </a:rPr>
                      <m:t>𝑎𝑙</m:t>
                    </m:r>
                    <m:r>
                      <a:rPr lang="en-US" altLang="ja-JP" sz="1200" b="0" i="1" smtClean="0">
                        <a:latin typeface="Cambria Math" panose="02040503050406030204" pitchFamily="18" charset="0"/>
                      </a:rPr>
                      <m:t> (2024)</m:t>
                    </m:r>
                  </m:oMath>
                </a14:m>
                <a:r>
                  <a:rPr lang="ja-JP" altLang="en-US" sz="1200" dirty="0"/>
                  <a:t>で</a:t>
                </a:r>
                <a14:m>
                  <m:oMath xmlns:m="http://schemas.openxmlformats.org/officeDocument/2006/math">
                    <m:sSub>
                      <m:sSubPr>
                        <m:ctrlPr>
                          <a:rPr lang="en-US" altLang="ja-JP" sz="1200" i="1" smtClean="0">
                            <a:latin typeface="Cambria Math" panose="02040503050406030204" pitchFamily="18" charset="0"/>
                          </a:rPr>
                        </m:ctrlPr>
                      </m:sSubPr>
                      <m:e>
                        <m:r>
                          <a:rPr lang="en-US" altLang="ja-JP" sz="1200" b="0" i="1" smtClean="0">
                            <a:latin typeface="Cambria Math" panose="02040503050406030204" pitchFamily="18" charset="0"/>
                          </a:rPr>
                          <m:t>𝑀</m:t>
                        </m:r>
                      </m:e>
                      <m:sub>
                        <m:r>
                          <a:rPr lang="en-US" altLang="ja-JP" sz="1200" b="0" i="1" smtClean="0">
                            <a:latin typeface="Cambria Math" panose="02040503050406030204" pitchFamily="18" charset="0"/>
                          </a:rPr>
                          <m:t>200</m:t>
                        </m:r>
                      </m:sub>
                    </m:sSub>
                    <m:r>
                      <a:rPr lang="en-US" altLang="ja-JP" sz="1200" b="0" i="1" smtClean="0">
                        <a:latin typeface="Cambria Math" panose="02040503050406030204" pitchFamily="18" charset="0"/>
                      </a:rPr>
                      <m:t>&lt;</m:t>
                    </m:r>
                    <m:sSub>
                      <m:sSubPr>
                        <m:ctrlPr>
                          <a:rPr lang="en-US" altLang="ja-JP" sz="1200" i="1" smtClean="0">
                            <a:latin typeface="Cambria Math" panose="02040503050406030204" pitchFamily="18" charset="0"/>
                          </a:rPr>
                        </m:ctrlPr>
                      </m:sSubPr>
                      <m:e>
                        <m:sSup>
                          <m:sSupPr>
                            <m:ctrlPr>
                              <a:rPr lang="en-US" altLang="ja-JP" sz="1200" b="0" i="1" smtClean="0">
                                <a:latin typeface="Cambria Math" panose="02040503050406030204" pitchFamily="18" charset="0"/>
                              </a:rPr>
                            </m:ctrlPr>
                          </m:sSupPr>
                          <m:e>
                            <m:r>
                              <a:rPr lang="en-US" altLang="ja-JP" sz="1200" b="0" i="1" smtClean="0">
                                <a:latin typeface="Cambria Math" panose="02040503050406030204" pitchFamily="18" charset="0"/>
                              </a:rPr>
                              <m:t>10</m:t>
                            </m:r>
                          </m:e>
                          <m:sup>
                            <m:r>
                              <a:rPr lang="en-US" altLang="ja-JP" sz="1200" b="0" i="1" smtClean="0">
                                <a:latin typeface="Cambria Math" panose="02040503050406030204" pitchFamily="18" charset="0"/>
                              </a:rPr>
                              <m:t>7</m:t>
                            </m:r>
                          </m:sup>
                        </m:sSup>
                        <m:r>
                          <a:rPr lang="en-US" altLang="ja-JP" sz="1200" b="0" i="1" smtClean="0">
                            <a:latin typeface="Cambria Math" panose="02040503050406030204" pitchFamily="18" charset="0"/>
                          </a:rPr>
                          <m:t>𝑀</m:t>
                        </m:r>
                      </m:e>
                      <m:sub>
                        <m:r>
                          <a:rPr lang="ja-JP" altLang="en-US" sz="1200" i="1">
                            <a:latin typeface="Cambria Math" panose="02040503050406030204" pitchFamily="18" charset="0"/>
                          </a:rPr>
                          <m:t>⦿</m:t>
                        </m:r>
                      </m:sub>
                    </m:sSub>
                  </m:oMath>
                </a14:m>
                <a:r>
                  <a:rPr lang="ja-JP" altLang="en-US" sz="1200" dirty="0"/>
                  <a:t>を確認</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ja-JP" sz="1200" b="0" i="1" smtClean="0">
                        <a:latin typeface="Cambria Math" panose="02040503050406030204" pitchFamily="18" charset="0"/>
                      </a:rPr>
                      <m:t>𝐾𝑎𝑛𝑒𝑑𝑎</m:t>
                    </m:r>
                    <m:r>
                      <a:rPr lang="en-US" altLang="ja-JP" sz="1200" b="0" i="1" smtClean="0">
                        <a:latin typeface="Cambria Math" panose="02040503050406030204" pitchFamily="18" charset="0"/>
                      </a:rPr>
                      <m:t> </m:t>
                    </m:r>
                    <m:r>
                      <a:rPr lang="en-US" altLang="ja-JP" sz="1200" b="0" i="1" smtClean="0">
                        <a:latin typeface="Cambria Math" panose="02040503050406030204" pitchFamily="18" charset="0"/>
                      </a:rPr>
                      <m:t>𝑒𝑡</m:t>
                    </m:r>
                    <m:r>
                      <a:rPr lang="en-US" altLang="ja-JP" sz="1200" b="0" i="1" smtClean="0">
                        <a:latin typeface="Cambria Math" panose="02040503050406030204" pitchFamily="18" charset="0"/>
                      </a:rPr>
                      <m:t> </m:t>
                    </m:r>
                    <m:r>
                      <a:rPr lang="en-US" altLang="ja-JP" sz="1200" b="0" i="1" smtClean="0">
                        <a:latin typeface="Cambria Math" panose="02040503050406030204" pitchFamily="18" charset="0"/>
                      </a:rPr>
                      <m:t>𝑎𝑙</m:t>
                    </m:r>
                    <m:r>
                      <a:rPr lang="en-US" altLang="ja-JP" sz="1200" b="0" i="1" smtClean="0">
                        <a:latin typeface="Cambria Math" panose="02040503050406030204" pitchFamily="18" charset="0"/>
                      </a:rPr>
                      <m:t>. (2024)</m:t>
                    </m:r>
                  </m:oMath>
                </a14:m>
                <a:r>
                  <a:rPr lang="ja-JP" altLang="en-US" sz="1200" dirty="0"/>
                  <a:t>は、</a:t>
                </a:r>
                <a14:m>
                  <m:oMath xmlns:m="http://schemas.openxmlformats.org/officeDocument/2006/math">
                    <m:r>
                      <a:rPr lang="en-US" altLang="ja-JP" sz="1200" b="0" i="1" smtClean="0">
                        <a:latin typeface="Cambria Math" panose="02040503050406030204" pitchFamily="18" charset="0"/>
                      </a:rPr>
                      <m:t>𝑐</m:t>
                    </m:r>
                    <m:r>
                      <a:rPr lang="en-US" altLang="ja-JP" sz="1200" i="1">
                        <a:latin typeface="Cambria Math" panose="02040503050406030204" pitchFamily="18" charset="0"/>
                      </a:rPr>
                      <m:t>‐</m:t>
                    </m:r>
                    <m:r>
                      <a:rPr lang="en-US" altLang="ja-JP" sz="1200" b="0" i="1" smtClean="0">
                        <a:latin typeface="Cambria Math" panose="02040503050406030204" pitchFamily="18" charset="0"/>
                      </a:rPr>
                      <m:t>𝑀</m:t>
                    </m:r>
                    <m:r>
                      <a:rPr lang="en-US" altLang="ja-JP" sz="1200" b="0" i="1" smtClean="0">
                        <a:latin typeface="Cambria Math" panose="02040503050406030204" pitchFamily="18" charset="0"/>
                      </a:rPr>
                      <m:t> </m:t>
                    </m:r>
                    <m:r>
                      <a:rPr lang="en-US" altLang="ja-JP" sz="1200" b="0" i="1" smtClean="0">
                        <a:latin typeface="Cambria Math" panose="02040503050406030204" pitchFamily="18" charset="0"/>
                      </a:rPr>
                      <m:t>𝑟𝑒𝑙𝑎𝑡𝑖𝑜𝑛</m:t>
                    </m:r>
                  </m:oMath>
                </a14:m>
                <a:r>
                  <a:rPr lang="ja-JP" altLang="en-US" sz="1200" dirty="0"/>
                  <a:t>と観測的に示されていたダークマターハローのスケーリング則を比較し、</a:t>
                </a:r>
                <a:r>
                  <a:rPr lang="ja-JP" altLang="en-US" sz="1200" dirty="0">
                    <a:solidFill>
                      <a:prstClr val="black"/>
                    </a:solidFill>
                    <a:latin typeface="Cambria Math" panose="02040503050406030204" pitchFamily="18" charset="0"/>
                  </a:rPr>
                  <a:t>これらのスケーリング則が</a:t>
                </a:r>
                <a14:m>
                  <m:oMath xmlns:m="http://schemas.openxmlformats.org/officeDocument/2006/math">
                    <m:r>
                      <m:rPr>
                        <m:sty m:val="p"/>
                      </m:rPr>
                      <a:rPr lang="en-US" altLang="ja-JP" sz="1200">
                        <a:solidFill>
                          <a:prstClr val="black"/>
                        </a:solidFill>
                        <a:latin typeface="Cambria Math" panose="02040503050406030204" pitchFamily="18" charset="0"/>
                      </a:rPr>
                      <m:t>c</m:t>
                    </m:r>
                    <m:r>
                      <a:rPr lang="en-US" altLang="ja-JP" sz="1200" i="1">
                        <a:solidFill>
                          <a:prstClr val="black"/>
                        </a:solidFill>
                        <a:latin typeface="Cambria Math" panose="02040503050406030204" pitchFamily="18" charset="0"/>
                      </a:rPr>
                      <m:t>‐</m:t>
                    </m:r>
                    <m:r>
                      <a:rPr lang="en-US" altLang="ja-JP" sz="1200" i="1">
                        <a:solidFill>
                          <a:prstClr val="black"/>
                        </a:solidFill>
                        <a:latin typeface="Cambria Math" panose="02040503050406030204" pitchFamily="18" charset="0"/>
                      </a:rPr>
                      <m:t>𝑀</m:t>
                    </m:r>
                    <m:r>
                      <m:rPr>
                        <m:nor/>
                      </m:rPr>
                      <a:rPr lang="en-US" altLang="ja-JP" sz="1200" dirty="0">
                        <a:solidFill>
                          <a:prstClr val="black"/>
                        </a:solidFill>
                        <a:latin typeface="游ゴシック Light" panose="02110004020202020204"/>
                        <a:ea typeface="游ゴシック Light" panose="020B0300000000000000" pitchFamily="50" charset="-128"/>
                      </a:rPr>
                      <m:t> </m:t>
                    </m:r>
                    <m:r>
                      <m:rPr>
                        <m:nor/>
                      </m:rPr>
                      <a:rPr lang="en-US" altLang="ja-JP" sz="1200" b="1" dirty="0">
                        <a:solidFill>
                          <a:prstClr val="black"/>
                        </a:solidFill>
                        <a:latin typeface="游ゴシック Light" panose="02110004020202020204"/>
                        <a:ea typeface="游ゴシック Light" panose="020B0300000000000000" pitchFamily="50" charset="-128"/>
                      </a:rPr>
                      <m:t>relation</m:t>
                    </m:r>
                  </m:oMath>
                </a14:m>
                <a:r>
                  <a:rPr lang="ja-JP" altLang="en-US" sz="1200" dirty="0">
                    <a:solidFill>
                      <a:prstClr val="black"/>
                    </a:solidFill>
                    <a:latin typeface="Cambria Math" panose="02040503050406030204" pitchFamily="18" charset="0"/>
                  </a:rPr>
                  <a:t>を起源としている可能性を示した、</a:t>
                </a:r>
                <a:endParaRPr lang="en-US" altLang="ja-JP" sz="1200" dirty="0">
                  <a:solidFill>
                    <a:prstClr val="black"/>
                  </a:solidFill>
                  <a:latin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Cambria Math" panose="02040503050406030204" pitchFamily="18" charset="0"/>
                </a:endParaRPr>
              </a:p>
              <a:p>
                <a:r>
                  <a:rPr lang="en-US" altLang="ja-JP" sz="1400" dirty="0">
                    <a:solidFill>
                      <a:prstClr val="black"/>
                    </a:solidFill>
                    <a:latin typeface="Cambria Math" panose="02040503050406030204" pitchFamily="18" charset="0"/>
                  </a:rPr>
                  <a:t>(</a:t>
                </a:r>
                <a:r>
                  <a:rPr lang="ja-JP" altLang="en-US" sz="1400" dirty="0">
                    <a:solidFill>
                      <a:prstClr val="black"/>
                    </a:solidFill>
                    <a:latin typeface="Cambria Math" panose="02040503050406030204" pitchFamily="18" charset="0"/>
                  </a:rPr>
                  <a:t>ここでは遷移領域を</a:t>
                </a:r>
                <a14:m>
                  <m:oMath xmlns:m="http://schemas.openxmlformats.org/officeDocument/2006/math">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rPr>
                      <m:t>5.0</m:t>
                    </m:r>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sSup>
                      <m:sSupPr>
                        <m:ctrlP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pPr>
                      <m:e>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10</m:t>
                        </m:r>
                      </m:e>
                      <m:sup>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10</m:t>
                        </m:r>
                      </m:sup>
                    </m:sSup>
                    <m:r>
                      <a:rPr lang="en-US" altLang="ja-JP" sz="1200" i="1">
                        <a:solidFill>
                          <a:prstClr val="black"/>
                        </a:solidFill>
                        <a:latin typeface="Cambria Math" panose="02040503050406030204" pitchFamily="18" charset="0"/>
                        <a:ea typeface="Cambria Math" panose="02040503050406030204" pitchFamily="18" charset="0"/>
                      </a:rPr>
                      <m:t>≤</m:t>
                    </m:r>
                    <m:sSub>
                      <m:sSubPr>
                        <m:ctrlPr>
                          <a:rPr lang="en-US" altLang="ja-JP" sz="1200" i="1">
                            <a:solidFill>
                              <a:prstClr val="black"/>
                            </a:solidFill>
                            <a:latin typeface="Cambria Math" panose="02040503050406030204" pitchFamily="18" charset="0"/>
                          </a:rPr>
                        </m:ctrlPr>
                      </m:sSubPr>
                      <m:e>
                        <m:r>
                          <a:rPr lang="en-US" altLang="ja-JP" sz="1200" i="1">
                            <a:solidFill>
                              <a:prstClr val="black"/>
                            </a:solidFill>
                            <a:latin typeface="Cambria Math" panose="02040503050406030204" pitchFamily="18" charset="0"/>
                          </a:rPr>
                          <m:t>𝑀</m:t>
                        </m:r>
                      </m:e>
                      <m:sub>
                        <m:r>
                          <a:rPr lang="en-US" altLang="ja-JP" sz="1200" i="1">
                            <a:solidFill>
                              <a:prstClr val="black"/>
                            </a:solidFill>
                            <a:latin typeface="Cambria Math" panose="02040503050406030204" pitchFamily="18" charset="0"/>
                          </a:rPr>
                          <m:t>200</m:t>
                        </m:r>
                      </m:sub>
                    </m:sSub>
                    <m:r>
                      <a:rPr lang="en-US" altLang="ja-JP" sz="1200" b="0" i="1" smtClean="0">
                        <a:solidFill>
                          <a:prstClr val="black"/>
                        </a:solidFill>
                        <a:latin typeface="Cambria Math" panose="02040503050406030204" pitchFamily="18" charset="0"/>
                      </a:rPr>
                      <m:t>/</m:t>
                    </m:r>
                    <m:sSub>
                      <m:sSubPr>
                        <m:ctrlPr>
                          <a:rPr lang="en-US" altLang="ja-JP" sz="1200" i="1">
                            <a:solidFill>
                              <a:prstClr val="black"/>
                            </a:solidFill>
                            <a:latin typeface="Cambria Math" panose="02040503050406030204" pitchFamily="18" charset="0"/>
                          </a:rPr>
                        </m:ctrlPr>
                      </m:sSubPr>
                      <m:e>
                        <m:r>
                          <a:rPr lang="en-US" altLang="ja-JP" sz="1200" i="1">
                            <a:solidFill>
                              <a:prstClr val="black"/>
                            </a:solidFill>
                            <a:latin typeface="Cambria Math" panose="02040503050406030204" pitchFamily="18" charset="0"/>
                          </a:rPr>
                          <m:t>𝑀</m:t>
                        </m:r>
                      </m:e>
                      <m:sub>
                        <m:r>
                          <a:rPr lang="ja-JP" altLang="en-US" sz="1200" i="1" smtClean="0">
                            <a:solidFill>
                              <a:prstClr val="black"/>
                            </a:solidFill>
                            <a:latin typeface="Cambria Math" panose="02040503050406030204" pitchFamily="18" charset="0"/>
                          </a:rPr>
                          <m:t>⦿</m:t>
                        </m:r>
                      </m:sub>
                    </m:sSub>
                    <m:r>
                      <a:rPr lang="en-US" altLang="ja-JP" sz="1200" i="1" smtClean="0">
                        <a:solidFill>
                          <a:prstClr val="black"/>
                        </a:solidFill>
                        <a:latin typeface="Cambria Math" panose="02040503050406030204" pitchFamily="18" charset="0"/>
                        <a:ea typeface="Cambria Math" panose="02040503050406030204" pitchFamily="18" charset="0"/>
                      </a:rPr>
                      <m:t>≤</m:t>
                    </m:r>
                    <m:r>
                      <a:rPr lang="en-US" altLang="ja-JP" sz="1200" b="0" i="1" smtClean="0">
                        <a:solidFill>
                          <a:prstClr val="black"/>
                        </a:solidFill>
                        <a:latin typeface="Cambria Math" panose="02040503050406030204" pitchFamily="18" charset="0"/>
                        <a:ea typeface="Cambria Math" panose="02040503050406030204" pitchFamily="18" charset="0"/>
                      </a:rPr>
                      <m:t>1</m:t>
                    </m:r>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.0×</m:t>
                    </m:r>
                    <m:sSup>
                      <m:sSupPr>
                        <m:ctrlP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pPr>
                      <m:e>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10</m:t>
                        </m:r>
                      </m:e>
                      <m:sup>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12</m:t>
                        </m:r>
                      </m:sup>
                    </m:sSup>
                  </m:oMath>
                </a14:m>
                <a:r>
                  <a:rPr lang="ja-JP" altLang="en-US" sz="1400" dirty="0">
                    <a:solidFill>
                      <a:prstClr val="black"/>
                    </a:solidFill>
                    <a:latin typeface="Cambria Math" panose="02040503050406030204" pitchFamily="18" charset="0"/>
                  </a:rPr>
                  <a:t>と定義</a:t>
                </a:r>
                <a:r>
                  <a:rPr lang="en-US" altLang="ja-JP" sz="1400" dirty="0">
                    <a:solidFill>
                      <a:prstClr val="black"/>
                    </a:solidFill>
                    <a:latin typeface="Cambria Math" panose="02040503050406030204" pitchFamily="18" charset="0"/>
                  </a:rPr>
                  <a:t>)</a:t>
                </a:r>
                <a:r>
                  <a:rPr lang="ja-JP" altLang="en-US" sz="1400" dirty="0">
                    <a:solidFill>
                      <a:prstClr val="black"/>
                    </a:solidFill>
                    <a:latin typeface="Cambria Math" panose="02040503050406030204" pitchFamily="18" charset="0"/>
                  </a:rPr>
                  <a:t>⇒物理的な理由はないけど、今後定量的に調査するためにひとまず定義した</a:t>
                </a:r>
                <a:endParaRPr lang="en-US" altLang="ja-JP" sz="1400" dirty="0">
                  <a:solidFill>
                    <a:prstClr val="black"/>
                  </a:solidFill>
                  <a:latin typeface="Cambria Math" panose="02040503050406030204" pitchFamily="18" charset="0"/>
                </a:endParaRPr>
              </a:p>
              <a:p>
                <a:endParaRPr kumimoji="1" lang="en-US" altLang="ja-JP" sz="1400" dirty="0">
                  <a:solidFill>
                    <a:prstClr val="black"/>
                  </a:solidFill>
                  <a:latin typeface="Cambria Math" panose="02040503050406030204" pitchFamily="18" charset="0"/>
                </a:endParaRPr>
              </a:p>
              <a:p>
                <a:endParaRPr kumimoji="1" lang="en-US" altLang="ja-JP" sz="1400" dirty="0">
                  <a:solidFill>
                    <a:prstClr val="black"/>
                  </a:solidFill>
                  <a:latin typeface="Cambria Math" panose="02040503050406030204" pitchFamily="18" charset="0"/>
                </a:endParaRPr>
              </a:p>
              <a:p>
                <a:r>
                  <a:rPr lang="ja-JP" altLang="en-US" sz="1200" dirty="0">
                    <a:solidFill>
                      <a:prstClr val="black"/>
                    </a:solidFill>
                  </a:rPr>
                  <a:t>・</a:t>
                </a:r>
                <a14:m>
                  <m:oMath xmlns:m="http://schemas.openxmlformats.org/officeDocument/2006/math">
                    <m:sSub>
                      <m:sSubPr>
                        <m:ctrlPr>
                          <a:rPr lang="en-US" altLang="ja-JP" sz="1200" i="1" smtClean="0">
                            <a:solidFill>
                              <a:prstClr val="black"/>
                            </a:solidFill>
                            <a:latin typeface="Cambria Math" panose="02040503050406030204" pitchFamily="18" charset="0"/>
                          </a:rPr>
                        </m:ctrlPr>
                      </m:sSubPr>
                      <m:e>
                        <m:r>
                          <m:rPr>
                            <m:sty m:val="p"/>
                          </m:rPr>
                          <a:rPr lang="en-US" altLang="ja-JP" sz="1200" i="1">
                            <a:solidFill>
                              <a:prstClr val="black"/>
                            </a:solidFill>
                            <a:latin typeface="Cambria Math" panose="02040503050406030204" pitchFamily="18" charset="0"/>
                          </a:rPr>
                          <m:t>Σ</m:t>
                        </m:r>
                      </m:e>
                      <m:sub>
                        <m:sSub>
                          <m:sSubPr>
                            <m:ctrlPr>
                              <a:rPr lang="en-US" altLang="ja-JP" sz="1200" i="1">
                                <a:solidFill>
                                  <a:prstClr val="black"/>
                                </a:solidFill>
                                <a:latin typeface="Cambria Math" panose="02040503050406030204" pitchFamily="18" charset="0"/>
                              </a:rPr>
                            </m:ctrlPr>
                          </m:sSubPr>
                          <m:e>
                            <m:r>
                              <a:rPr lang="en-US" altLang="ja-JP" sz="1200" b="0" i="1" smtClean="0">
                                <a:solidFill>
                                  <a:prstClr val="black"/>
                                </a:solidFill>
                                <a:latin typeface="Cambria Math" panose="02040503050406030204" pitchFamily="18" charset="0"/>
                              </a:rPr>
                              <m:t>0.01</m:t>
                            </m:r>
                            <m:r>
                              <a:rPr lang="en-US" altLang="ja-JP" sz="1200" b="0" i="1" smtClean="0">
                                <a:solidFill>
                                  <a:prstClr val="black"/>
                                </a:solidFill>
                                <a:latin typeface="Cambria Math" panose="02040503050406030204" pitchFamily="18" charset="0"/>
                              </a:rPr>
                              <m:t>𝑟</m:t>
                            </m:r>
                          </m:e>
                          <m:sub>
                            <m:r>
                              <a:rPr lang="en-US" altLang="ja-JP" sz="1200" i="1">
                                <a:solidFill>
                                  <a:prstClr val="black"/>
                                </a:solidFill>
                                <a:latin typeface="Cambria Math" panose="02040503050406030204" pitchFamily="18" charset="0"/>
                              </a:rPr>
                              <m:t>𝑚𝑎𝑥</m:t>
                            </m:r>
                          </m:sub>
                        </m:sSub>
                      </m:sub>
                    </m:sSub>
                  </m:oMath>
                </a14:m>
                <a:r>
                  <a:rPr kumimoji="1" lang="ja-JP" altLang="en-US" dirty="0"/>
                  <a:t> は</a:t>
                </a:r>
                <a:r>
                  <a:rPr kumimoji="1" lang="en-US" altLang="ja-JP" dirty="0"/>
                  <a:t>0.01</a:t>
                </a:r>
                <a14:m>
                  <m:oMath xmlns:m="http://schemas.openxmlformats.org/officeDocument/2006/math">
                    <m:sSub>
                      <m:sSubPr>
                        <m:ctrlPr>
                          <a:rPr lang="en-US" altLang="ja-JP" sz="1200" i="1" smtClean="0">
                            <a:solidFill>
                              <a:prstClr val="black"/>
                            </a:solidFill>
                            <a:latin typeface="Cambria Math" panose="02040503050406030204" pitchFamily="18" charset="0"/>
                          </a:rPr>
                        </m:ctrlPr>
                      </m:sSubPr>
                      <m:e>
                        <m:r>
                          <a:rPr lang="en-US" altLang="ja-JP" sz="1200" b="0" i="1" smtClean="0">
                            <a:solidFill>
                              <a:prstClr val="black"/>
                            </a:solidFill>
                            <a:latin typeface="Cambria Math" panose="02040503050406030204" pitchFamily="18" charset="0"/>
                          </a:rPr>
                          <m:t>𝑟</m:t>
                        </m:r>
                      </m:e>
                      <m:sub>
                        <m:r>
                          <a:rPr lang="en-US" altLang="ja-JP" sz="1200" i="1">
                            <a:solidFill>
                              <a:prstClr val="black"/>
                            </a:solidFill>
                            <a:latin typeface="Cambria Math" panose="02040503050406030204" pitchFamily="18" charset="0"/>
                          </a:rPr>
                          <m:t>𝑚𝑎𝑥</m:t>
                        </m:r>
                      </m:sub>
                    </m:sSub>
                  </m:oMath>
                </a14:m>
                <a:r>
                  <a:rPr kumimoji="1" lang="ja-JP" altLang="en-US" dirty="0"/>
                  <a:t>だとバリオンガスがドミナントなはずだけどどうやって</a:t>
                </a:r>
                <a:r>
                  <a:rPr kumimoji="1" lang="en-US" altLang="ja-JP" dirty="0"/>
                  <a:t>DMH</a:t>
                </a:r>
                <a:r>
                  <a:rPr kumimoji="1" lang="ja-JP" altLang="en-US" dirty="0"/>
                  <a:t>の密度を見積もったのか</a:t>
                </a:r>
                <a:r>
                  <a:rPr kumimoji="1" lang="en-US" altLang="ja-JP" dirty="0"/>
                  <a:t>Vmax</a:t>
                </a:r>
                <a:r>
                  <a:rPr kumimoji="1" lang="en-US" altLang="ja-JP" baseline="0" dirty="0"/>
                  <a:t> decomposition</a:t>
                </a:r>
                <a:r>
                  <a:rPr kumimoji="1" lang="ja-JP" altLang="en-US" baseline="0" dirty="0"/>
                  <a:t>について勉強しておく</a:t>
                </a:r>
                <a:endParaRPr kumimoji="1" lang="ja-JP" altLang="en-US" dirty="0"/>
              </a:p>
            </p:txBody>
          </p:sp>
        </mc:Choice>
        <mc:Fallback xmlns="">
          <p:sp>
            <p:nvSpPr>
              <p:cNvPr id="3" name="ノート プレースホルダー 2">
                <a:extLst>
                  <a:ext uri="{FF2B5EF4-FFF2-40B4-BE49-F238E27FC236}">
                    <a16:creationId xmlns:a16="http://schemas.microsoft.com/office/drawing/2014/main" id="{3D798E53-8A66-D359-58BD-3F6A4DBFC508}"/>
                  </a:ext>
                </a:extLst>
              </p:cNvPr>
              <p:cNvSpPr>
                <a:spLocks noGrp="1"/>
              </p:cNvSpPr>
              <p:nvPr>
                <p:ph type="body" idx="1"/>
              </p:nvPr>
            </p:nvSpPr>
            <p:spPr/>
            <p:txBody>
              <a:bodyPr/>
              <a:lstStyle/>
              <a:p>
                <a:r>
                  <a:rPr lang="en-US" altLang="ja-JP" sz="1200" i="0">
                    <a:solidFill>
                      <a:prstClr val="black"/>
                    </a:solidFill>
                    <a:latin typeface="Cambria Math" panose="02040503050406030204" pitchFamily="18" charset="0"/>
                  </a:rPr>
                  <a:t>𝐼𝑠ℎ𝑖𝑦𝑎𝑚𝑎&amp;𝐴𝑛𝑑𝑜(2020)</a:t>
                </a:r>
                <a:r>
                  <a:rPr lang="ja-JP" altLang="en-US" sz="1200" i="0" dirty="0">
                    <a:latin typeface="+mn-lt"/>
                  </a:rPr>
                  <a:t>は</a:t>
                </a:r>
                <a:r>
                  <a:rPr lang="en-US" altLang="ja-JP" sz="1200" b="0" i="0">
                    <a:latin typeface="Cambria Math" panose="02040503050406030204" pitchFamily="18" charset="0"/>
                  </a:rPr>
                  <a:t>𝑀_200=10^(−4)~10^(−6) 𝑀_</a:t>
                </a:r>
                <a:r>
                  <a:rPr lang="ja-JP" altLang="en-US" sz="1200" i="0">
                    <a:latin typeface="Cambria Math" panose="02040503050406030204" pitchFamily="18" charset="0"/>
                  </a:rPr>
                  <a:t>⦿</a:t>
                </a:r>
                <a:r>
                  <a:rPr lang="en-US" altLang="ja-JP" sz="1200" b="0" i="0">
                    <a:latin typeface="Cambria Math" panose="02040503050406030204" pitchFamily="18" charset="0"/>
                  </a:rPr>
                  <a:t>,10^7~10^12 𝑀_</a:t>
                </a:r>
                <a:r>
                  <a:rPr lang="ja-JP" altLang="en-US" sz="1200" i="0">
                    <a:latin typeface="Cambria Math" panose="02040503050406030204" pitchFamily="18" charset="0"/>
                  </a:rPr>
                  <a:t>⦿</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a:latin typeface="Cambria Math" panose="02040503050406030204" pitchFamily="18" charset="0"/>
                  </a:rPr>
                  <a:t>𝐾𝑎𝑛𝑒𝑑𝑎 𝑒𝑡 𝑎𝑙 (2024)</a:t>
                </a:r>
                <a:r>
                  <a:rPr lang="ja-JP" altLang="en-US" sz="1200" dirty="0"/>
                  <a:t>で</a:t>
                </a:r>
                <a:r>
                  <a:rPr lang="en-US" altLang="ja-JP" sz="1200" b="0" i="0">
                    <a:latin typeface="Cambria Math" panose="02040503050406030204" pitchFamily="18" charset="0"/>
                  </a:rPr>
                  <a:t>𝑀_200&lt;</a:t>
                </a:r>
                <a:r>
                  <a:rPr lang="en-US" altLang="ja-JP" sz="1200" i="0">
                    <a:latin typeface="Cambria Math" panose="02040503050406030204" pitchFamily="18" charset="0"/>
                  </a:rPr>
                  <a:t>〖</a:t>
                </a:r>
                <a:r>
                  <a:rPr lang="en-US" altLang="ja-JP" sz="1200" b="0" i="0">
                    <a:latin typeface="Cambria Math" panose="02040503050406030204" pitchFamily="18" charset="0"/>
                  </a:rPr>
                  <a:t>10^7 𝑀〗_</a:t>
                </a:r>
                <a:r>
                  <a:rPr lang="ja-JP" altLang="en-US" sz="1200" i="0">
                    <a:latin typeface="Cambria Math" panose="02040503050406030204" pitchFamily="18" charset="0"/>
                  </a:rPr>
                  <a:t>⦿</a:t>
                </a:r>
                <a:r>
                  <a:rPr lang="ja-JP" altLang="en-US" sz="1200" dirty="0"/>
                  <a:t>を確認</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a:latin typeface="Cambria Math" panose="02040503050406030204" pitchFamily="18" charset="0"/>
                  </a:rPr>
                  <a:t>𝐾𝑎𝑛𝑒𝑑𝑎 𝑒𝑡 𝑎𝑙. (2024)</a:t>
                </a:r>
                <a:r>
                  <a:rPr lang="ja-JP" altLang="en-US" sz="1200" dirty="0"/>
                  <a:t>は、</a:t>
                </a:r>
                <a:r>
                  <a:rPr lang="en-US" altLang="ja-JP" sz="1200" b="0" i="0">
                    <a:latin typeface="Cambria Math" panose="02040503050406030204" pitchFamily="18" charset="0"/>
                  </a:rPr>
                  <a:t>𝑐</a:t>
                </a:r>
                <a:r>
                  <a:rPr lang="en-US" altLang="ja-JP" sz="1200" i="0">
                    <a:latin typeface="Cambria Math" panose="02040503050406030204" pitchFamily="18" charset="0"/>
                  </a:rPr>
                  <a:t>‐</a:t>
                </a:r>
                <a:r>
                  <a:rPr lang="en-US" altLang="ja-JP" sz="1200" b="0" i="0">
                    <a:latin typeface="Cambria Math" panose="02040503050406030204" pitchFamily="18" charset="0"/>
                  </a:rPr>
                  <a:t>𝑀 𝑟𝑒𝑙𝑎𝑡𝑖𝑜𝑛</a:t>
                </a:r>
                <a:r>
                  <a:rPr lang="ja-JP" altLang="en-US" sz="1200" dirty="0"/>
                  <a:t>と観測的に示されていたダークマターハローのスケーリング則を比較し、</a:t>
                </a:r>
                <a:r>
                  <a:rPr lang="ja-JP" altLang="en-US" sz="1200" dirty="0">
                    <a:solidFill>
                      <a:prstClr val="black"/>
                    </a:solidFill>
                    <a:latin typeface="Cambria Math" panose="02040503050406030204" pitchFamily="18" charset="0"/>
                  </a:rPr>
                  <a:t>これらのスケーリング則が</a:t>
                </a:r>
                <a:r>
                  <a:rPr lang="en-US" altLang="ja-JP" sz="1200" i="0">
                    <a:solidFill>
                      <a:prstClr val="black"/>
                    </a:solidFill>
                    <a:latin typeface="Cambria Math" panose="02040503050406030204" pitchFamily="18" charset="0"/>
                  </a:rPr>
                  <a:t>c‐𝑀</a:t>
                </a:r>
                <a:r>
                  <a:rPr lang="en-US" altLang="ja-JP" sz="1200" i="0" dirty="0">
                    <a:solidFill>
                      <a:prstClr val="black"/>
                    </a:solidFill>
                    <a:latin typeface="Cambria Math" panose="02040503050406030204" pitchFamily="18" charset="0"/>
                  </a:rPr>
                  <a:t>"</a:t>
                </a:r>
                <a:r>
                  <a:rPr lang="en-US" altLang="ja-JP" sz="1200" i="0" dirty="0">
                    <a:solidFill>
                      <a:prstClr val="black"/>
                    </a:solidFill>
                    <a:latin typeface="Cambria Math" panose="02040503050406030204" pitchFamily="18" charset="0"/>
                    <a:ea typeface="游ゴシック Light" panose="020B0300000000000000" pitchFamily="50" charset="-128"/>
                  </a:rPr>
                  <a:t> </a:t>
                </a:r>
                <a:r>
                  <a:rPr lang="en-US" altLang="ja-JP" sz="1200" b="1" i="0" dirty="0">
                    <a:solidFill>
                      <a:prstClr val="black"/>
                    </a:solidFill>
                    <a:latin typeface="Cambria Math" panose="02040503050406030204" pitchFamily="18" charset="0"/>
                    <a:ea typeface="游ゴシック Light" panose="020B0300000000000000" pitchFamily="50" charset="-128"/>
                  </a:rPr>
                  <a:t>relation</a:t>
                </a:r>
                <a:r>
                  <a:rPr lang="ja-JP" altLang="en-US" sz="1200" b="1" i="0" dirty="0">
                    <a:solidFill>
                      <a:prstClr val="black"/>
                    </a:solidFill>
                    <a:latin typeface="游ゴシック Light" panose="02110004020202020204"/>
                    <a:ea typeface="游ゴシック Light" panose="020B0300000000000000" pitchFamily="50" charset="-128"/>
                  </a:rPr>
                  <a:t>"</a:t>
                </a:r>
                <a:r>
                  <a:rPr lang="ja-JP" altLang="en-US" sz="1200" dirty="0">
                    <a:solidFill>
                      <a:prstClr val="black"/>
                    </a:solidFill>
                    <a:latin typeface="Cambria Math" panose="02040503050406030204" pitchFamily="18" charset="0"/>
                  </a:rPr>
                  <a:t>を起源としている可能性を示した、</a:t>
                </a:r>
                <a:endParaRPr lang="en-US" altLang="ja-JP" sz="1200" dirty="0">
                  <a:solidFill>
                    <a:prstClr val="black"/>
                  </a:solidFill>
                  <a:latin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Cambria Math" panose="02040503050406030204" pitchFamily="18" charset="0"/>
                </a:endParaRPr>
              </a:p>
              <a:p>
                <a:r>
                  <a:rPr lang="en-US" altLang="ja-JP" sz="1400" dirty="0">
                    <a:solidFill>
                      <a:prstClr val="black"/>
                    </a:solidFill>
                    <a:latin typeface="Cambria Math" panose="02040503050406030204" pitchFamily="18" charset="0"/>
                  </a:rPr>
                  <a:t>(</a:t>
                </a:r>
                <a:r>
                  <a:rPr lang="ja-JP" altLang="en-US" sz="1400" dirty="0">
                    <a:solidFill>
                      <a:prstClr val="black"/>
                    </a:solidFill>
                    <a:latin typeface="Cambria Math" panose="02040503050406030204" pitchFamily="18" charset="0"/>
                  </a:rPr>
                  <a:t>ここでは遷移領域を</a:t>
                </a:r>
                <a:r>
                  <a:rPr kumimoji="1" lang="en-US" altLang="ja-JP" sz="1200" b="0" i="0" u="none" strike="noStrike" kern="1200" cap="none" spc="0" normalizeH="0" baseline="0" noProof="0">
                    <a:ln>
                      <a:noFill/>
                    </a:ln>
                    <a:solidFill>
                      <a:prstClr val="black"/>
                    </a:solidFill>
                    <a:effectLst/>
                    <a:uLnTx/>
                    <a:uFillTx/>
                    <a:latin typeface="Cambria Math" panose="02040503050406030204" pitchFamily="18" charset="0"/>
                  </a:rPr>
                  <a:t>5.0</a:t>
                </a:r>
                <a:r>
                  <a:rPr kumimoji="1" lang="en-US" altLang="ja-JP" sz="12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a:t>×10^10</a:t>
                </a:r>
                <a:r>
                  <a:rPr lang="en-US" altLang="ja-JP" sz="1200" i="0">
                    <a:solidFill>
                      <a:prstClr val="black"/>
                    </a:solidFill>
                    <a:latin typeface="Cambria Math" panose="02040503050406030204" pitchFamily="18" charset="0"/>
                    <a:ea typeface="Cambria Math" panose="02040503050406030204" pitchFamily="18" charset="0"/>
                  </a:rPr>
                  <a:t>≤</a:t>
                </a:r>
                <a:r>
                  <a:rPr lang="en-US" altLang="ja-JP" sz="1200" i="0">
                    <a:solidFill>
                      <a:prstClr val="black"/>
                    </a:solidFill>
                    <a:latin typeface="Cambria Math" panose="02040503050406030204" pitchFamily="18" charset="0"/>
                  </a:rPr>
                  <a:t>𝑀_200</a:t>
                </a:r>
                <a:r>
                  <a:rPr lang="en-US" altLang="ja-JP" sz="1200" b="0" i="0">
                    <a:solidFill>
                      <a:prstClr val="black"/>
                    </a:solidFill>
                    <a:latin typeface="Cambria Math" panose="02040503050406030204" pitchFamily="18" charset="0"/>
                  </a:rPr>
                  <a:t>/</a:t>
                </a:r>
                <a:r>
                  <a:rPr lang="en-US" altLang="ja-JP" sz="1200" i="0">
                    <a:solidFill>
                      <a:prstClr val="black"/>
                    </a:solidFill>
                    <a:latin typeface="Cambria Math" panose="02040503050406030204" pitchFamily="18" charset="0"/>
                  </a:rPr>
                  <a:t>𝑀_</a:t>
                </a:r>
                <a:r>
                  <a:rPr lang="ja-JP" altLang="en-US" sz="1200" i="0">
                    <a:solidFill>
                      <a:prstClr val="black"/>
                    </a:solidFill>
                    <a:latin typeface="Cambria Math" panose="02040503050406030204" pitchFamily="18" charset="0"/>
                  </a:rPr>
                  <a:t>⦿</a:t>
                </a:r>
                <a:r>
                  <a:rPr lang="en-US" altLang="ja-JP" sz="1200" i="0">
                    <a:solidFill>
                      <a:prstClr val="black"/>
                    </a:solidFill>
                    <a:latin typeface="Cambria Math" panose="02040503050406030204" pitchFamily="18" charset="0"/>
                    <a:ea typeface="Cambria Math" panose="02040503050406030204" pitchFamily="18" charset="0"/>
                  </a:rPr>
                  <a:t>≤</a:t>
                </a:r>
                <a:r>
                  <a:rPr lang="en-US" altLang="ja-JP" sz="1200" b="0" i="0">
                    <a:solidFill>
                      <a:prstClr val="black"/>
                    </a:solidFill>
                    <a:latin typeface="Cambria Math" panose="02040503050406030204" pitchFamily="18" charset="0"/>
                    <a:ea typeface="Cambria Math" panose="02040503050406030204" pitchFamily="18" charset="0"/>
                  </a:rPr>
                  <a:t>1</a:t>
                </a:r>
                <a:r>
                  <a:rPr kumimoji="1" lang="en-US" altLang="ja-JP" sz="12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a:t>.0×10^12</a:t>
                </a:r>
                <a:r>
                  <a:rPr lang="ja-JP" altLang="en-US" sz="1400" dirty="0">
                    <a:solidFill>
                      <a:prstClr val="black"/>
                    </a:solidFill>
                    <a:latin typeface="Cambria Math" panose="02040503050406030204" pitchFamily="18" charset="0"/>
                  </a:rPr>
                  <a:t>と定義</a:t>
                </a:r>
                <a:r>
                  <a:rPr lang="en-US" altLang="ja-JP" sz="1400" dirty="0">
                    <a:solidFill>
                      <a:prstClr val="black"/>
                    </a:solidFill>
                    <a:latin typeface="Cambria Math" panose="02040503050406030204" pitchFamily="18" charset="0"/>
                  </a:rPr>
                  <a:t>)</a:t>
                </a:r>
                <a:r>
                  <a:rPr lang="ja-JP" altLang="en-US" sz="1400" dirty="0">
                    <a:solidFill>
                      <a:prstClr val="black"/>
                    </a:solidFill>
                    <a:latin typeface="Cambria Math" panose="02040503050406030204" pitchFamily="18" charset="0"/>
                  </a:rPr>
                  <a:t>⇒物理的な理由はないけど、今後定量的に調査するためにひとまず定義した</a:t>
                </a:r>
                <a:endParaRPr lang="en-US" altLang="ja-JP" sz="1400" dirty="0">
                  <a:solidFill>
                    <a:prstClr val="black"/>
                  </a:solidFill>
                  <a:latin typeface="Cambria Math" panose="02040503050406030204" pitchFamily="18" charset="0"/>
                </a:endParaRPr>
              </a:p>
              <a:p>
                <a:endParaRPr kumimoji="1" lang="en-US" altLang="ja-JP" sz="1400" dirty="0">
                  <a:solidFill>
                    <a:prstClr val="black"/>
                  </a:solidFill>
                  <a:latin typeface="Cambria Math" panose="02040503050406030204" pitchFamily="18" charset="0"/>
                </a:endParaRPr>
              </a:p>
              <a:p>
                <a:endParaRPr kumimoji="1" lang="en-US" altLang="ja-JP" sz="1400" dirty="0">
                  <a:solidFill>
                    <a:prstClr val="black"/>
                  </a:solidFill>
                  <a:latin typeface="Cambria Math" panose="02040503050406030204" pitchFamily="18" charset="0"/>
                </a:endParaRPr>
              </a:p>
              <a:p>
                <a:r>
                  <a:rPr lang="ja-JP" altLang="en-US" sz="1200" dirty="0">
                    <a:solidFill>
                      <a:prstClr val="black"/>
                    </a:solidFill>
                  </a:rPr>
                  <a:t>・</a:t>
                </a:r>
                <a:r>
                  <a:rPr lang="en-US" altLang="ja-JP" sz="1200" i="0">
                    <a:solidFill>
                      <a:prstClr val="black"/>
                    </a:solidFill>
                    <a:latin typeface="Cambria Math" panose="02040503050406030204" pitchFamily="18" charset="0"/>
                  </a:rPr>
                  <a:t>Σ_(〖</a:t>
                </a:r>
                <a:r>
                  <a:rPr lang="en-US" altLang="ja-JP" sz="1200" b="0" i="0">
                    <a:solidFill>
                      <a:prstClr val="black"/>
                    </a:solidFill>
                    <a:latin typeface="Cambria Math" panose="02040503050406030204" pitchFamily="18" charset="0"/>
                  </a:rPr>
                  <a:t>0.01𝑟〗_</a:t>
                </a:r>
                <a:r>
                  <a:rPr lang="en-US" altLang="ja-JP" sz="1200" i="0">
                    <a:solidFill>
                      <a:prstClr val="black"/>
                    </a:solidFill>
                    <a:latin typeface="Cambria Math" panose="02040503050406030204" pitchFamily="18" charset="0"/>
                  </a:rPr>
                  <a:t>𝑚𝑎𝑥 )</a:t>
                </a:r>
                <a:r>
                  <a:rPr kumimoji="1" lang="ja-JP" altLang="en-US" dirty="0"/>
                  <a:t> は</a:t>
                </a:r>
                <a:r>
                  <a:rPr kumimoji="1" lang="en-US" altLang="ja-JP" dirty="0"/>
                  <a:t>0.01</a:t>
                </a:r>
                <a:r>
                  <a:rPr lang="en-US" altLang="ja-JP" sz="1200" b="0" i="0">
                    <a:solidFill>
                      <a:prstClr val="black"/>
                    </a:solidFill>
                    <a:latin typeface="Cambria Math" panose="02040503050406030204" pitchFamily="18" charset="0"/>
                  </a:rPr>
                  <a:t>𝑟_</a:t>
                </a:r>
                <a:r>
                  <a:rPr lang="en-US" altLang="ja-JP" sz="1200" i="0">
                    <a:solidFill>
                      <a:prstClr val="black"/>
                    </a:solidFill>
                    <a:latin typeface="Cambria Math" panose="02040503050406030204" pitchFamily="18" charset="0"/>
                  </a:rPr>
                  <a:t>𝑚𝑎𝑥</a:t>
                </a:r>
                <a:r>
                  <a:rPr kumimoji="1" lang="ja-JP" altLang="en-US" dirty="0"/>
                  <a:t>だとバリオンガスがドミナントなはずだけどどうやって</a:t>
                </a:r>
                <a:r>
                  <a:rPr kumimoji="1" lang="en-US" altLang="ja-JP" dirty="0"/>
                  <a:t>DMH</a:t>
                </a:r>
                <a:r>
                  <a:rPr kumimoji="1" lang="ja-JP" altLang="en-US" dirty="0"/>
                  <a:t>の密度を見積もったのか</a:t>
                </a:r>
                <a:r>
                  <a:rPr kumimoji="1" lang="en-US" altLang="ja-JP" dirty="0"/>
                  <a:t>Vmax</a:t>
                </a:r>
                <a:r>
                  <a:rPr kumimoji="1" lang="en-US" altLang="ja-JP" baseline="0" dirty="0"/>
                  <a:t> decomposition</a:t>
                </a:r>
                <a:r>
                  <a:rPr kumimoji="1" lang="ja-JP" altLang="en-US" baseline="0" dirty="0"/>
                  <a:t>について勉強しておく</a:t>
                </a:r>
                <a:endParaRPr kumimoji="1" lang="ja-JP" altLang="en-US" dirty="0"/>
              </a:p>
            </p:txBody>
          </p:sp>
        </mc:Fallback>
      </mc:AlternateContent>
      <p:sp>
        <p:nvSpPr>
          <p:cNvPr id="4" name="スライド番号プレースホルダー 3">
            <a:extLst>
              <a:ext uri="{FF2B5EF4-FFF2-40B4-BE49-F238E27FC236}">
                <a16:creationId xmlns:a16="http://schemas.microsoft.com/office/drawing/2014/main" id="{FCD2AA54-3040-87EB-1A3A-92C75940FD3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37F1F3-9666-4CCC-88EB-F2685F57751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4195069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endParaRPr lang="en-US" altLang="ja-JP" b="0" i="0" u="none" strike="noStrike" dirty="0">
                  <a:solidFill>
                    <a:srgbClr val="000000"/>
                  </a:solidFill>
                  <a:effectLst/>
                </a:endParaRPr>
              </a:p>
              <a:p>
                <a:endParaRPr lang="en-US" altLang="ja-JP" b="0" i="0" u="none" strike="noStrike" dirty="0">
                  <a:solidFill>
                    <a:srgbClr val="000000"/>
                  </a:solidFill>
                  <a:effectLst/>
                </a:endParaRPr>
              </a:p>
              <a:p>
                <a:endParaRPr lang="en-US" altLang="ja-JP" b="0" i="0" u="none" strike="noStrike" dirty="0">
                  <a:solidFill>
                    <a:srgbClr val="000000"/>
                  </a:solidFill>
                  <a:effectLst/>
                </a:endParaRPr>
              </a:p>
              <a:p>
                <a:r>
                  <a:rPr lang="en-US" altLang="ja-JP" b="0" i="0" u="none" strike="noStrike" dirty="0">
                    <a:solidFill>
                      <a:srgbClr val="000000"/>
                    </a:solidFill>
                    <a:effectLst/>
                  </a:rPr>
                  <a:t>Here, </a:t>
                </a:r>
                <a:r>
                  <a:rPr lang="en-US" altLang="ja-JP" dirty="0"/>
                  <a:t>let me introduce our cusp-core transition model.</a:t>
                </a:r>
                <a:br>
                  <a:rPr lang="en-US" altLang="ja-JP" dirty="0"/>
                </a:br>
                <a:r>
                  <a:rPr lang="en-US" altLang="ja-JP" dirty="0"/>
                  <a:t>In this model, we assume a transition from an NFW profile to a Burkert profile.</a:t>
                </a:r>
                <a:br>
                  <a:rPr lang="en-US" altLang="ja-JP" dirty="0"/>
                </a:br>
                <a:r>
                  <a:rPr lang="en-US" altLang="ja-JP" dirty="0"/>
                  <a:t>We also assume that the transition happens only in the central region of the halo.</a:t>
                </a:r>
                <a:br>
                  <a:rPr lang="en-US" altLang="ja-JP" dirty="0"/>
                </a:br>
                <a:endParaRPr lang="en-US" altLang="ja-JP" dirty="0"/>
              </a:p>
              <a:p>
                <a:br>
                  <a:rPr lang="en-US" altLang="ja-JP" dirty="0"/>
                </a:br>
                <a:r>
                  <a:rPr lang="en-US" altLang="ja-JP" dirty="0"/>
                  <a:t>Up to this point, the model is the same as in </a:t>
                </a:r>
                <a:r>
                  <a:rPr lang="en-US" altLang="ja-JP" dirty="0" err="1"/>
                  <a:t>Ogiya</a:t>
                </a:r>
                <a:r>
                  <a:rPr lang="en-US" altLang="ja-JP" dirty="0"/>
                  <a:t> et al. (2014) and Kaneda et al. (2024).</a:t>
                </a:r>
              </a:p>
              <a:p>
                <a:r>
                  <a:rPr lang="en-US" altLang="ja-JP" dirty="0"/>
                  <a:t>However, we add a new component as a mass loss function.</a:t>
                </a:r>
                <a:br>
                  <a:rPr lang="en-US" altLang="ja-JP" dirty="0"/>
                </a:br>
                <a:r>
                  <a:rPr lang="en-US" altLang="ja-JP" dirty="0"/>
                  <a:t>This function accounts for changes in the virial mass and radius during the transition.</a:t>
                </a:r>
              </a:p>
              <a:p>
                <a:r>
                  <a:rPr lang="en-US" altLang="ja-JP" dirty="0"/>
                  <a:t>We consider three cases in this study.</a:t>
                </a:r>
                <a:br>
                  <a:rPr lang="en-US" altLang="ja-JP" dirty="0"/>
                </a:br>
                <a:r>
                  <a:rPr lang="en-US" altLang="ja-JP" dirty="0"/>
                  <a:t>First, a mass conserving model where the virial mass stays the same.</a:t>
                </a:r>
                <a:br>
                  <a:rPr lang="en-US" altLang="ja-JP" dirty="0"/>
                </a:br>
                <a:r>
                  <a:rPr lang="en-US" altLang="ja-JP" dirty="0"/>
                  <a:t>Second, a mass loss model where the mass decreases but the virial radius stays fixed.</a:t>
                </a:r>
                <a:br>
                  <a:rPr lang="en-US" altLang="ja-JP" dirty="0"/>
                </a:br>
                <a:r>
                  <a:rPr lang="en-US" altLang="ja-JP" dirty="0"/>
                  <a:t>Third, a mass loss model where both mass and virial radius change.</a:t>
                </a:r>
                <a:br>
                  <a:rPr lang="en-US" altLang="ja-JP" dirty="0"/>
                </a:br>
                <a:r>
                  <a:rPr lang="en-US" altLang="ja-JP" dirty="0"/>
                  <a:t>We compare all three cases in our analysis.</a:t>
                </a:r>
              </a:p>
              <a:p>
                <a:r>
                  <a:rPr lang="en-US" altLang="ja-JP" dirty="0"/>
                  <a:t>In this framework, we define eta as the ratio of the core radius to the scale radius.</a:t>
                </a:r>
                <a:br>
                  <a:rPr lang="en-US" altLang="ja-JP" dirty="0"/>
                </a:br>
                <a:r>
                  <a:rPr lang="en-US" altLang="ja-JP" dirty="0"/>
                  <a:t>This eta can be calculated analytically as a function of the virial mass.</a:t>
                </a:r>
              </a:p>
              <a:p>
                <a:r>
                  <a:rPr lang="en-US" altLang="ja-JP" dirty="0"/>
                  <a:t>Next, we estimate the transition energy using this model.</a:t>
                </a:r>
                <a:br>
                  <a:rPr lang="en-US" altLang="ja-JP" dirty="0"/>
                </a:br>
                <a:r>
                  <a:rPr lang="en-US" altLang="ja-JP" dirty="0"/>
                  <a:t>It is defined as the difference in total energy before and after the transition.</a:t>
                </a:r>
                <a:br>
                  <a:rPr lang="en-US" altLang="ja-JP" dirty="0"/>
                </a:br>
                <a:r>
                  <a:rPr lang="en-US" altLang="ja-JP" dirty="0"/>
                  <a:t>The expression is shown here.</a:t>
                </a:r>
              </a:p>
              <a:p>
                <a:r>
                  <a:rPr lang="en-US" altLang="ja-JP" dirty="0"/>
                  <a:t>The energy coefficients, alpha NFW and alpha Burkert, are written as functions of the virial mass.</a:t>
                </a:r>
                <a:br>
                  <a:rPr lang="en-US" altLang="ja-JP" dirty="0"/>
                </a:br>
                <a:endParaRPr lang="en-US" altLang="ja-JP" dirty="0"/>
              </a:p>
              <a:p>
                <a:pPr algn="l">
                  <a:buNone/>
                </a:pPr>
                <a:r>
                  <a:rPr lang="en" altLang="ja-JP" b="0" i="0" u="none" strike="noStrike" dirty="0">
                    <a:solidFill>
                      <a:srgbClr val="000000"/>
                    </a:solidFill>
                    <a:effectLst/>
                  </a:rPr>
                  <a:t>---</a:t>
                </a:r>
              </a:p>
              <a:p>
                <a:pPr algn="l">
                  <a:buNone/>
                </a:pPr>
                <a:endParaRPr lang="en" altLang="ja-JP" b="0" i="0" u="none" strike="noStrike" dirty="0">
                  <a:solidFill>
                    <a:srgbClr val="000000"/>
                  </a:solidFill>
                  <a:effectLst/>
                </a:endParaRPr>
              </a:p>
              <a:p>
                <a:pPr algn="l">
                  <a:buNone/>
                </a:pPr>
                <a:endParaRPr lang="en" altLang="ja-JP" b="0" i="0" u="none" strike="noStrike" dirty="0">
                  <a:solidFill>
                    <a:srgbClr val="000000"/>
                  </a:solidFill>
                  <a:effectLst/>
                </a:endParaRPr>
              </a:p>
              <a:p>
                <a:pPr algn="l">
                  <a:buNone/>
                </a:pPr>
                <a:r>
                  <a:rPr lang="en" altLang="ja-JP" b="0" i="0" u="none" strike="noStrike" dirty="0">
                    <a:solidFill>
                      <a:srgbClr val="000000"/>
                    </a:solidFill>
                    <a:effectLst/>
                  </a:rPr>
                  <a:t>First, let me introduce our cusp–core transition model.</a:t>
                </a:r>
              </a:p>
              <a:p>
                <a:pPr algn="l">
                  <a:buNone/>
                </a:pPr>
                <a:r>
                  <a:rPr lang="en" altLang="ja-JP" b="0" i="0" u="none" strike="noStrike" dirty="0">
                    <a:solidFill>
                      <a:srgbClr val="000000"/>
                    </a:solidFill>
                    <a:effectLst/>
                  </a:rPr>
                  <a:t>In this model, we assume a transition from an NFW profile to a Burkert profile. We also assume that the transition occurs only in the central region of the dark matter halo, with the outer parts remaining unaffected.</a:t>
                </a:r>
              </a:p>
              <a:p>
                <a:pPr algn="l">
                  <a:buNone/>
                </a:pPr>
                <a:r>
                  <a:rPr lang="en" altLang="ja-JP" b="0" i="0" u="none" strike="noStrike" dirty="0">
                    <a:solidFill>
                      <a:srgbClr val="000000"/>
                    </a:solidFill>
                    <a:effectLst/>
                  </a:rPr>
                  <a:t>Up to this point, our model is identical to that of Kaneda et al. (2024). However, we introduce a new component: a mass-loss function that accounts for changes in the virial mass before and after the transition.</a:t>
                </a:r>
              </a:p>
              <a:p>
                <a:pPr algn="l">
                  <a:buNone/>
                </a:pPr>
                <a:r>
                  <a:rPr lang="en" altLang="ja-JP" b="0" i="0" u="none" strike="noStrike" dirty="0">
                    <a:solidFill>
                      <a:srgbClr val="000000"/>
                    </a:solidFill>
                    <a:effectLst/>
                  </a:rPr>
                  <a:t>We consider three different cases in this study:</a:t>
                </a:r>
              </a:p>
              <a:p>
                <a:pPr algn="l">
                  <a:buFont typeface="+mj-lt"/>
                  <a:buAutoNum type="arabicPeriod"/>
                </a:pPr>
                <a:r>
                  <a:rPr lang="en" altLang="ja-JP" b="0" i="0" u="none" strike="noStrike" dirty="0">
                    <a:solidFill>
                      <a:srgbClr val="000000"/>
                    </a:solidFill>
                    <a:effectLst/>
                  </a:rPr>
                  <a:t>The </a:t>
                </a:r>
                <a:r>
                  <a:rPr lang="en" altLang="ja-JP" b="1" i="0" u="none" strike="noStrike" dirty="0">
                    <a:solidFill>
                      <a:srgbClr val="000000"/>
                    </a:solidFill>
                    <a:effectLst/>
                  </a:rPr>
                  <a:t>mass-conserving model</a:t>
                </a:r>
                <a:r>
                  <a:rPr lang="en" altLang="ja-JP" b="0" i="0" u="none" strike="noStrike" dirty="0">
                    <a:solidFill>
                      <a:srgbClr val="000000"/>
                    </a:solidFill>
                    <a:effectLst/>
                  </a:rPr>
                  <a:t>, where the virial mass remains constant before and after the transition.</a:t>
                </a:r>
              </a:p>
              <a:p>
                <a:pPr algn="l">
                  <a:buFont typeface="+mj-lt"/>
                  <a:buAutoNum type="arabicPeriod"/>
                </a:pPr>
                <a:r>
                  <a:rPr lang="en" altLang="ja-JP" b="0" i="0" u="none" strike="noStrike" dirty="0">
                    <a:solidFill>
                      <a:srgbClr val="000000"/>
                    </a:solidFill>
                    <a:effectLst/>
                  </a:rPr>
                  <a:t>The </a:t>
                </a:r>
                <a:r>
                  <a:rPr lang="en" altLang="ja-JP" b="1" i="0" u="none" strike="noStrike" dirty="0">
                    <a:solidFill>
                      <a:srgbClr val="000000"/>
                    </a:solidFill>
                    <a:effectLst/>
                  </a:rPr>
                  <a:t>mass-loss model (fixed virial radius)</a:t>
                </a:r>
                <a:r>
                  <a:rPr lang="en" altLang="ja-JP" b="0" i="0" u="none" strike="noStrike" dirty="0">
                    <a:solidFill>
                      <a:srgbClr val="000000"/>
                    </a:solidFill>
                    <a:effectLst/>
                  </a:rPr>
                  <a:t>, where the halo loses mass, but the virial radius stays unchanged.</a:t>
                </a:r>
              </a:p>
              <a:p>
                <a:pPr algn="l">
                  <a:buFont typeface="+mj-lt"/>
                  <a:buAutoNum type="arabicPeriod"/>
                </a:pPr>
                <a:r>
                  <a:rPr lang="en" altLang="ja-JP" b="0" i="0" u="none" strike="noStrike" dirty="0">
                    <a:solidFill>
                      <a:srgbClr val="000000"/>
                    </a:solidFill>
                    <a:effectLst/>
                  </a:rPr>
                  <a:t>The </a:t>
                </a:r>
                <a:r>
                  <a:rPr lang="en" altLang="ja-JP" b="1" i="0" u="none" strike="noStrike" dirty="0">
                    <a:solidFill>
                      <a:srgbClr val="000000"/>
                    </a:solidFill>
                    <a:effectLst/>
                  </a:rPr>
                  <a:t>mass-loss model (variable virial radius)</a:t>
                </a:r>
                <a:r>
                  <a:rPr lang="en" altLang="ja-JP" b="0" i="0" u="none" strike="noStrike" dirty="0">
                    <a:solidFill>
                      <a:srgbClr val="000000"/>
                    </a:solidFill>
                    <a:effectLst/>
                  </a:rPr>
                  <a:t>, where both the halo mass and the virial radius change due to the transition.</a:t>
                </a:r>
              </a:p>
              <a:p>
                <a:pPr algn="l">
                  <a:buNone/>
                </a:pPr>
                <a:r>
                  <a:rPr lang="en" altLang="ja-JP" b="0" i="0" u="none" strike="noStrike" dirty="0">
                    <a:solidFill>
                      <a:srgbClr val="000000"/>
                    </a:solidFill>
                    <a:effectLst/>
                  </a:rPr>
                  <a:t>We investigate and compare all three models in this study.</a:t>
                </a:r>
              </a:p>
              <a:p>
                <a:pPr algn="l">
                  <a:buNone/>
                </a:pPr>
                <a:r>
                  <a:rPr lang="en" altLang="ja-JP" b="0" i="0" u="none" strike="noStrike" dirty="0">
                    <a:solidFill>
                      <a:srgbClr val="000000"/>
                    </a:solidFill>
                    <a:effectLst/>
                  </a:rPr>
                  <a:t>In this framework, we define the ratio of the core radius to the scale radius as </a:t>
                </a:r>
                <a:r>
                  <a:rPr lang="el-GR" altLang="ja-JP" b="0" i="0" u="none" strike="noStrike" dirty="0">
                    <a:solidFill>
                      <a:srgbClr val="000000"/>
                    </a:solidFill>
                    <a:effectLst/>
                  </a:rPr>
                  <a:t>η, </a:t>
                </a:r>
                <a:r>
                  <a:rPr lang="en" altLang="ja-JP" b="0" i="0" u="none" strike="noStrike" dirty="0">
                    <a:solidFill>
                      <a:srgbClr val="000000"/>
                    </a:solidFill>
                    <a:effectLst/>
                  </a:rPr>
                  <a:t>and this </a:t>
                </a:r>
                <a:r>
                  <a:rPr lang="el-GR" altLang="ja-JP" b="0" i="0" u="none" strike="noStrike" dirty="0">
                    <a:solidFill>
                      <a:srgbClr val="000000"/>
                    </a:solidFill>
                    <a:effectLst/>
                  </a:rPr>
                  <a:t>η </a:t>
                </a:r>
                <a:r>
                  <a:rPr lang="en" altLang="ja-JP" b="0" i="0" u="none" strike="noStrike" dirty="0">
                    <a:solidFill>
                      <a:srgbClr val="000000"/>
                    </a:solidFill>
                    <a:effectLst/>
                  </a:rPr>
                  <a:t>can be analytically derived as a function of the virial mass.</a:t>
                </a:r>
              </a:p>
              <a:p>
                <a:pPr algn="l">
                  <a:buNone/>
                </a:pPr>
                <a:r>
                  <a:rPr lang="en" altLang="ja-JP" b="0" i="0" u="none" strike="noStrike" dirty="0">
                    <a:solidFill>
                      <a:srgbClr val="000000"/>
                    </a:solidFill>
                    <a:effectLst/>
                  </a:rPr>
                  <a:t>Next, we estimate the transition energy using this cusp–core model. The transition energy is defined as the difference in total energy before and after the transition, and it can be written as shown here.</a:t>
                </a:r>
              </a:p>
              <a:p>
                <a:pPr algn="l"/>
                <a:r>
                  <a:rPr lang="en" altLang="ja-JP" b="0" i="0" u="none" strike="noStrike" dirty="0">
                    <a:solidFill>
                      <a:srgbClr val="000000"/>
                    </a:solidFill>
                    <a:effectLst/>
                  </a:rPr>
                  <a:t>The energy coefficients, </a:t>
                </a:r>
                <a:r>
                  <a:rPr lang="el-GR" altLang="ja-JP" b="0" i="0" u="none" strike="noStrike" dirty="0">
                    <a:solidFill>
                      <a:srgbClr val="000000"/>
                    </a:solidFill>
                    <a:effectLst/>
                  </a:rPr>
                  <a:t>α_</a:t>
                </a:r>
                <a:r>
                  <a:rPr lang="en" altLang="ja-JP" b="0" i="0" u="none" strike="noStrike" dirty="0">
                    <a:solidFill>
                      <a:srgbClr val="000000"/>
                    </a:solidFill>
                    <a:effectLst/>
                  </a:rPr>
                  <a:t>NFW and </a:t>
                </a:r>
                <a:r>
                  <a:rPr lang="el-GR" altLang="ja-JP" b="0" i="0" u="none" strike="noStrike" dirty="0">
                    <a:solidFill>
                      <a:srgbClr val="000000"/>
                    </a:solidFill>
                    <a:effectLst/>
                  </a:rPr>
                  <a:t>α_</a:t>
                </a:r>
                <a:r>
                  <a:rPr lang="en" altLang="ja-JP" b="0" i="0" u="none" strike="noStrike" dirty="0">
                    <a:solidFill>
                      <a:srgbClr val="000000"/>
                    </a:solidFill>
                    <a:effectLst/>
                  </a:rPr>
                  <a:t>Burkert, are expressed as functions of the virial mass, as shown in these equations.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まず、カスプコア遷移モデルについてお話しします。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このモデルでは</a:t>
                </a:r>
                <a:r>
                  <a:rPr lang="en-US" altLang="ja-JP" sz="1200" dirty="0"/>
                  <a:t>NFW</a:t>
                </a:r>
                <a:r>
                  <a:rPr lang="ja-JP" altLang="en-US" sz="1200" dirty="0"/>
                  <a:t> </a:t>
                </a:r>
                <a:r>
                  <a:rPr lang="en-US" altLang="ja-JP" sz="1200" dirty="0"/>
                  <a:t>profile</a:t>
                </a:r>
                <a:r>
                  <a:rPr lang="ja-JP" altLang="en-US" sz="1200" dirty="0"/>
                  <a:t>から</a:t>
                </a:r>
                <a:r>
                  <a:rPr lang="en-US" altLang="ja-JP" sz="1200" dirty="0"/>
                  <a:t>Burkert</a:t>
                </a:r>
                <a:r>
                  <a:rPr lang="ja-JP" altLang="en-US" sz="1200" dirty="0"/>
                  <a:t> </a:t>
                </a:r>
                <a:r>
                  <a:rPr lang="en-US" altLang="ja-JP" sz="1200" dirty="0"/>
                  <a:t>profile</a:t>
                </a:r>
                <a:r>
                  <a:rPr lang="ja-JP" altLang="en-US" sz="1200" dirty="0" err="1"/>
                  <a:t>への</a:t>
                </a:r>
                <a:r>
                  <a:rPr lang="ja-JP" altLang="en-US" sz="1200" dirty="0"/>
                  <a:t>遷移を仮定します。さらに、遷移はダークマターハローの中心部でのみ起こり、外縁部は影響を受けない事としました。</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ここまでは</a:t>
                </a:r>
                <a:r>
                  <a:rPr lang="en-US" altLang="ja-JP" sz="1200" dirty="0"/>
                  <a:t>Kaneda et al</a:t>
                </a:r>
                <a:r>
                  <a:rPr lang="ja-JP" altLang="en-US" sz="1200" dirty="0"/>
                  <a:t>（</a:t>
                </a:r>
                <a:r>
                  <a:rPr lang="en-US" altLang="ja-JP" sz="1200" dirty="0"/>
                  <a:t>2024</a:t>
                </a:r>
                <a:r>
                  <a:rPr lang="ja-JP" altLang="en-US" sz="1200" dirty="0"/>
                  <a:t>）のモデルと同一ですが、私たちは新たに質量損失関数を導入し、遷移前後のビリアル質量損失も考慮しました。</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ここで私たちは３つのパターンについて考えました。</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一つ目は、質量保存モデルです。遷移前後でビリアル質量は不変です。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二つ目は、質量損失モデルです。ハローは質量損失しますが、ビリアル半径は遷移前後で変わりません。</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三つ目も質量損失モデルですが、遷移前後でビリアル半径が変わります。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本研究ではこの３つについて調査しました。</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そして、コア半径とスケール半径の比を</a:t>
                </a:r>
                <a:r>
                  <a:rPr lang="en-US" altLang="ja-JP" sz="1200" dirty="0" err="1"/>
                  <a:t>η</a:t>
                </a:r>
                <a:r>
                  <a:rPr lang="ja-JP" altLang="en-US" sz="1200" dirty="0"/>
                  <a:t>とすると、</a:t>
                </a:r>
                <a:r>
                  <a:rPr lang="en-US" altLang="ja-JP" sz="1200" dirty="0" err="1"/>
                  <a:t>η</a:t>
                </a:r>
                <a:r>
                  <a:rPr lang="ja-JP" altLang="en-US" sz="1200" dirty="0"/>
                  <a:t>をビリアル質量の関数として解析的に求めることができます。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次に、このカスプコア遷移モデルを用いて、遷移エネルギーを求めました。遷移エネルギーは遷移前後の全エネルギー差なので、このように表せます。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t>αNFW</a:t>
                </a:r>
                <a:r>
                  <a:rPr lang="ja-JP" altLang="en-US" sz="1200" dirty="0" err="1"/>
                  <a:t>、</a:t>
                </a:r>
                <a:r>
                  <a:rPr lang="en-US" altLang="ja-JP" sz="1200" dirty="0"/>
                  <a:t>α</a:t>
                </a:r>
                <a:r>
                  <a:rPr lang="en-US" altLang="ja-JP" sz="1200" dirty="0" err="1"/>
                  <a:t>Burert</a:t>
                </a:r>
                <a:r>
                  <a:rPr lang="ja-JP" altLang="en-US" sz="1200" dirty="0"/>
                  <a:t>はビリアル質量の関数としてこのように表せます。</a:t>
                </a:r>
                <a:endParaRPr lang="en-US" altLang="ja-JP" sz="1200" dirty="0"/>
              </a:p>
            </p:txBody>
          </p:sp>
        </mc:Choice>
        <mc:Fallback xmlns="">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どちらもハローの外側では質量密度分布が</a:t>
                </a:r>
                <a:r>
                  <a:rPr lang="en-US" altLang="ja-JP" sz="1200" b="0" i="0">
                    <a:latin typeface="Cambria Math" panose="02040503050406030204" pitchFamily="18" charset="0"/>
                    <a:ea typeface="Cambria Math" panose="02040503050406030204" pitchFamily="18" charset="0"/>
                  </a:rPr>
                  <a:t> ∝</a:t>
                </a:r>
                <a:r>
                  <a:rPr lang="en-US" altLang="ja-JP" sz="1200" b="0" i="0">
                    <a:latin typeface="Cambria Math" panose="02040503050406030204" pitchFamily="18" charset="0"/>
                  </a:rPr>
                  <a:t>𝑟^(−3)  </a:t>
                </a:r>
                <a:r>
                  <a:rPr lang="ja-JP" altLang="en-US" sz="1200" dirty="0"/>
                  <a:t>になる為</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ガス質量はダークマター質量より十分小さい　⇒　どのくらい？</a:t>
                </a:r>
                <a:endParaRPr lang="en-US" altLang="ja-JP" sz="1200" dirty="0"/>
              </a:p>
              <a:p>
                <a:endParaRPr kumimoji="1" lang="ja-JP" altLang="en-US" dirty="0"/>
              </a:p>
            </p:txBody>
          </p:sp>
        </mc:Fallback>
      </mc:AlternateContent>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37F1F3-9666-4CCC-88EB-F2685F57751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3140202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B647C2-9116-6535-9C50-2E5AD6227D44}"/>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28F44189-A465-AEBB-7AFA-A01F4589A7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B7A6D030-58FE-D381-9E96-6228B3E51BFD}"/>
              </a:ext>
            </a:extLst>
          </p:cNvPr>
          <p:cNvSpPr>
            <a:spLocks noGrp="1"/>
          </p:cNvSpPr>
          <p:nvPr>
            <p:ph type="dt" sz="half" idx="10"/>
          </p:nvPr>
        </p:nvSpPr>
        <p:spPr/>
        <p:txBody>
          <a:bodyPr/>
          <a:lstStyle/>
          <a:p>
            <a:fld id="{FC3F4C86-F2E8-42EB-B05D-C02E18886A55}" type="datetimeFigureOut">
              <a:rPr kumimoji="1" lang="ja-JP" altLang="en-US" smtClean="0"/>
              <a:t>2025/5/24</a:t>
            </a:fld>
            <a:endParaRPr kumimoji="1" lang="ja-JP" altLang="en-US"/>
          </a:p>
        </p:txBody>
      </p:sp>
      <p:sp>
        <p:nvSpPr>
          <p:cNvPr id="5" name="フッター プレースホルダー 4">
            <a:extLst>
              <a:ext uri="{FF2B5EF4-FFF2-40B4-BE49-F238E27FC236}">
                <a16:creationId xmlns:a16="http://schemas.microsoft.com/office/drawing/2014/main" id="{B357B1AC-77D5-6D19-A3CB-7BEC0A660F1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330CB8F-E396-F41C-DB3F-3111E57E6BF6}"/>
              </a:ext>
            </a:extLst>
          </p:cNvPr>
          <p:cNvSpPr>
            <a:spLocks noGrp="1"/>
          </p:cNvSpPr>
          <p:nvPr>
            <p:ph type="sldNum" sz="quarter" idx="12"/>
          </p:nvPr>
        </p:nvSpPr>
        <p:spPr/>
        <p:txBody>
          <a:bodyPr/>
          <a:lstStyle/>
          <a:p>
            <a:fld id="{C15E87F3-D4F6-4ED4-AA6A-1F0EDFAEEE64}" type="slidenum">
              <a:rPr kumimoji="1" lang="ja-JP" altLang="en-US" smtClean="0"/>
              <a:t>‹#›</a:t>
            </a:fld>
            <a:endParaRPr kumimoji="1" lang="ja-JP" altLang="en-US"/>
          </a:p>
        </p:txBody>
      </p:sp>
    </p:spTree>
    <p:extLst>
      <p:ext uri="{BB962C8B-B14F-4D97-AF65-F5344CB8AC3E}">
        <p14:creationId xmlns:p14="http://schemas.microsoft.com/office/powerpoint/2010/main" val="1153730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08F16A-253F-0C7E-B758-443F2F1C165A}"/>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5E964A3-6C96-A706-A022-7C04A5F8D27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2C12804-3942-6FEE-20A1-3490EE3409A9}"/>
              </a:ext>
            </a:extLst>
          </p:cNvPr>
          <p:cNvSpPr>
            <a:spLocks noGrp="1"/>
          </p:cNvSpPr>
          <p:nvPr>
            <p:ph type="dt" sz="half" idx="10"/>
          </p:nvPr>
        </p:nvSpPr>
        <p:spPr/>
        <p:txBody>
          <a:bodyPr/>
          <a:lstStyle/>
          <a:p>
            <a:fld id="{FC3F4C86-F2E8-42EB-B05D-C02E18886A55}" type="datetimeFigureOut">
              <a:rPr kumimoji="1" lang="ja-JP" altLang="en-US" smtClean="0"/>
              <a:t>2025/5/24</a:t>
            </a:fld>
            <a:endParaRPr kumimoji="1" lang="ja-JP" altLang="en-US"/>
          </a:p>
        </p:txBody>
      </p:sp>
      <p:sp>
        <p:nvSpPr>
          <p:cNvPr id="5" name="フッター プレースホルダー 4">
            <a:extLst>
              <a:ext uri="{FF2B5EF4-FFF2-40B4-BE49-F238E27FC236}">
                <a16:creationId xmlns:a16="http://schemas.microsoft.com/office/drawing/2014/main" id="{FBBBF0AD-6FF7-EDF1-9BA1-87C8485A530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FC86B09-746C-507A-E287-403692910B41}"/>
              </a:ext>
            </a:extLst>
          </p:cNvPr>
          <p:cNvSpPr>
            <a:spLocks noGrp="1"/>
          </p:cNvSpPr>
          <p:nvPr>
            <p:ph type="sldNum" sz="quarter" idx="12"/>
          </p:nvPr>
        </p:nvSpPr>
        <p:spPr/>
        <p:txBody>
          <a:bodyPr/>
          <a:lstStyle/>
          <a:p>
            <a:fld id="{C15E87F3-D4F6-4ED4-AA6A-1F0EDFAEEE64}" type="slidenum">
              <a:rPr kumimoji="1" lang="ja-JP" altLang="en-US" smtClean="0"/>
              <a:t>‹#›</a:t>
            </a:fld>
            <a:endParaRPr kumimoji="1" lang="ja-JP" altLang="en-US"/>
          </a:p>
        </p:txBody>
      </p:sp>
    </p:spTree>
    <p:extLst>
      <p:ext uri="{BB962C8B-B14F-4D97-AF65-F5344CB8AC3E}">
        <p14:creationId xmlns:p14="http://schemas.microsoft.com/office/powerpoint/2010/main" val="131743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00C104AA-523F-6E2E-2163-F0EDF51DBF2A}"/>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A383F67-614E-B4DC-A68B-A043D7C88863}"/>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7B4BEB7-F5D6-7E74-CC38-469269DACE40}"/>
              </a:ext>
            </a:extLst>
          </p:cNvPr>
          <p:cNvSpPr>
            <a:spLocks noGrp="1"/>
          </p:cNvSpPr>
          <p:nvPr>
            <p:ph type="dt" sz="half" idx="10"/>
          </p:nvPr>
        </p:nvSpPr>
        <p:spPr/>
        <p:txBody>
          <a:bodyPr/>
          <a:lstStyle/>
          <a:p>
            <a:fld id="{FC3F4C86-F2E8-42EB-B05D-C02E18886A55}" type="datetimeFigureOut">
              <a:rPr kumimoji="1" lang="ja-JP" altLang="en-US" smtClean="0"/>
              <a:t>2025/5/24</a:t>
            </a:fld>
            <a:endParaRPr kumimoji="1" lang="ja-JP" altLang="en-US"/>
          </a:p>
        </p:txBody>
      </p:sp>
      <p:sp>
        <p:nvSpPr>
          <p:cNvPr id="5" name="フッター プレースホルダー 4">
            <a:extLst>
              <a:ext uri="{FF2B5EF4-FFF2-40B4-BE49-F238E27FC236}">
                <a16:creationId xmlns:a16="http://schemas.microsoft.com/office/drawing/2014/main" id="{F697B763-20B6-AD9A-9B70-160EE155878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95A9E21-A216-EB65-BB98-0DFAC249B6E2}"/>
              </a:ext>
            </a:extLst>
          </p:cNvPr>
          <p:cNvSpPr>
            <a:spLocks noGrp="1"/>
          </p:cNvSpPr>
          <p:nvPr>
            <p:ph type="sldNum" sz="quarter" idx="12"/>
          </p:nvPr>
        </p:nvSpPr>
        <p:spPr/>
        <p:txBody>
          <a:bodyPr/>
          <a:lstStyle/>
          <a:p>
            <a:fld id="{C15E87F3-D4F6-4ED4-AA6A-1F0EDFAEEE64}" type="slidenum">
              <a:rPr kumimoji="1" lang="ja-JP" altLang="en-US" smtClean="0"/>
              <a:t>‹#›</a:t>
            </a:fld>
            <a:endParaRPr kumimoji="1" lang="ja-JP" altLang="en-US"/>
          </a:p>
        </p:txBody>
      </p:sp>
    </p:spTree>
    <p:extLst>
      <p:ext uri="{BB962C8B-B14F-4D97-AF65-F5344CB8AC3E}">
        <p14:creationId xmlns:p14="http://schemas.microsoft.com/office/powerpoint/2010/main" val="1647799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348184-B147-5C10-E9F8-356197E4CAB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D3E00BF-B744-5A3D-0AFC-4DA0F67C33AC}"/>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DE5EFF0-AF72-C235-A1DF-3CF7D0C57BE5}"/>
              </a:ext>
            </a:extLst>
          </p:cNvPr>
          <p:cNvSpPr>
            <a:spLocks noGrp="1"/>
          </p:cNvSpPr>
          <p:nvPr>
            <p:ph type="dt" sz="half" idx="10"/>
          </p:nvPr>
        </p:nvSpPr>
        <p:spPr/>
        <p:txBody>
          <a:bodyPr/>
          <a:lstStyle/>
          <a:p>
            <a:fld id="{FC3F4C86-F2E8-42EB-B05D-C02E18886A55}" type="datetimeFigureOut">
              <a:rPr kumimoji="1" lang="ja-JP" altLang="en-US" smtClean="0"/>
              <a:t>2025/5/24</a:t>
            </a:fld>
            <a:endParaRPr kumimoji="1" lang="ja-JP" altLang="en-US"/>
          </a:p>
        </p:txBody>
      </p:sp>
      <p:sp>
        <p:nvSpPr>
          <p:cNvPr id="5" name="フッター プレースホルダー 4">
            <a:extLst>
              <a:ext uri="{FF2B5EF4-FFF2-40B4-BE49-F238E27FC236}">
                <a16:creationId xmlns:a16="http://schemas.microsoft.com/office/drawing/2014/main" id="{ACCEBCEC-9B8B-70EB-85F5-92322F28613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A444D39-1693-BB6D-676C-F788CF87A3E4}"/>
              </a:ext>
            </a:extLst>
          </p:cNvPr>
          <p:cNvSpPr>
            <a:spLocks noGrp="1"/>
          </p:cNvSpPr>
          <p:nvPr>
            <p:ph type="sldNum" sz="quarter" idx="12"/>
          </p:nvPr>
        </p:nvSpPr>
        <p:spPr/>
        <p:txBody>
          <a:bodyPr/>
          <a:lstStyle/>
          <a:p>
            <a:fld id="{C15E87F3-D4F6-4ED4-AA6A-1F0EDFAEEE64}" type="slidenum">
              <a:rPr kumimoji="1" lang="ja-JP" altLang="en-US" smtClean="0"/>
              <a:t>‹#›</a:t>
            </a:fld>
            <a:endParaRPr kumimoji="1" lang="ja-JP" altLang="en-US"/>
          </a:p>
        </p:txBody>
      </p:sp>
    </p:spTree>
    <p:extLst>
      <p:ext uri="{BB962C8B-B14F-4D97-AF65-F5344CB8AC3E}">
        <p14:creationId xmlns:p14="http://schemas.microsoft.com/office/powerpoint/2010/main" val="1275891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53B221-EDE8-1F58-1CB6-9542534572CB}"/>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3254E32-9189-01AF-E1DB-08EA1C723D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4168095C-C087-0221-B1DB-307EF20E766F}"/>
              </a:ext>
            </a:extLst>
          </p:cNvPr>
          <p:cNvSpPr>
            <a:spLocks noGrp="1"/>
          </p:cNvSpPr>
          <p:nvPr>
            <p:ph type="dt" sz="half" idx="10"/>
          </p:nvPr>
        </p:nvSpPr>
        <p:spPr/>
        <p:txBody>
          <a:bodyPr/>
          <a:lstStyle/>
          <a:p>
            <a:fld id="{FC3F4C86-F2E8-42EB-B05D-C02E18886A55}" type="datetimeFigureOut">
              <a:rPr kumimoji="1" lang="ja-JP" altLang="en-US" smtClean="0"/>
              <a:t>2025/5/24</a:t>
            </a:fld>
            <a:endParaRPr kumimoji="1" lang="ja-JP" altLang="en-US"/>
          </a:p>
        </p:txBody>
      </p:sp>
      <p:sp>
        <p:nvSpPr>
          <p:cNvPr id="5" name="フッター プレースホルダー 4">
            <a:extLst>
              <a:ext uri="{FF2B5EF4-FFF2-40B4-BE49-F238E27FC236}">
                <a16:creationId xmlns:a16="http://schemas.microsoft.com/office/drawing/2014/main" id="{8D8423D5-5A1D-3D41-2B34-054AC389B9D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5C33950-2671-D6EF-6B63-AD97A22FEC1A}"/>
              </a:ext>
            </a:extLst>
          </p:cNvPr>
          <p:cNvSpPr>
            <a:spLocks noGrp="1"/>
          </p:cNvSpPr>
          <p:nvPr>
            <p:ph type="sldNum" sz="quarter" idx="12"/>
          </p:nvPr>
        </p:nvSpPr>
        <p:spPr/>
        <p:txBody>
          <a:bodyPr/>
          <a:lstStyle/>
          <a:p>
            <a:fld id="{C15E87F3-D4F6-4ED4-AA6A-1F0EDFAEEE64}" type="slidenum">
              <a:rPr kumimoji="1" lang="ja-JP" altLang="en-US" smtClean="0"/>
              <a:t>‹#›</a:t>
            </a:fld>
            <a:endParaRPr kumimoji="1" lang="ja-JP" altLang="en-US"/>
          </a:p>
        </p:txBody>
      </p:sp>
    </p:spTree>
    <p:extLst>
      <p:ext uri="{BB962C8B-B14F-4D97-AF65-F5344CB8AC3E}">
        <p14:creationId xmlns:p14="http://schemas.microsoft.com/office/powerpoint/2010/main" val="3557664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32CF61-04C0-4752-EBBC-2751F1BC78C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2A6768A-01FD-0F11-2C83-8F932326A025}"/>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5626EF2-1AE3-F0A0-BCA8-F242C2A3E8F5}"/>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10456537-F003-27CC-C195-64BC02DB3360}"/>
              </a:ext>
            </a:extLst>
          </p:cNvPr>
          <p:cNvSpPr>
            <a:spLocks noGrp="1"/>
          </p:cNvSpPr>
          <p:nvPr>
            <p:ph type="dt" sz="half" idx="10"/>
          </p:nvPr>
        </p:nvSpPr>
        <p:spPr/>
        <p:txBody>
          <a:bodyPr/>
          <a:lstStyle/>
          <a:p>
            <a:fld id="{FC3F4C86-F2E8-42EB-B05D-C02E18886A55}" type="datetimeFigureOut">
              <a:rPr kumimoji="1" lang="ja-JP" altLang="en-US" smtClean="0"/>
              <a:t>2025/5/24</a:t>
            </a:fld>
            <a:endParaRPr kumimoji="1" lang="ja-JP" altLang="en-US"/>
          </a:p>
        </p:txBody>
      </p:sp>
      <p:sp>
        <p:nvSpPr>
          <p:cNvPr id="6" name="フッター プレースホルダー 5">
            <a:extLst>
              <a:ext uri="{FF2B5EF4-FFF2-40B4-BE49-F238E27FC236}">
                <a16:creationId xmlns:a16="http://schemas.microsoft.com/office/drawing/2014/main" id="{850739B3-50B7-73DE-5648-7EEA3A1B08D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DF1160A-2FBD-3C14-F066-28DD70CE6821}"/>
              </a:ext>
            </a:extLst>
          </p:cNvPr>
          <p:cNvSpPr>
            <a:spLocks noGrp="1"/>
          </p:cNvSpPr>
          <p:nvPr>
            <p:ph type="sldNum" sz="quarter" idx="12"/>
          </p:nvPr>
        </p:nvSpPr>
        <p:spPr/>
        <p:txBody>
          <a:bodyPr/>
          <a:lstStyle/>
          <a:p>
            <a:fld id="{C15E87F3-D4F6-4ED4-AA6A-1F0EDFAEEE64}" type="slidenum">
              <a:rPr kumimoji="1" lang="ja-JP" altLang="en-US" smtClean="0"/>
              <a:t>‹#›</a:t>
            </a:fld>
            <a:endParaRPr kumimoji="1" lang="ja-JP" altLang="en-US"/>
          </a:p>
        </p:txBody>
      </p:sp>
    </p:spTree>
    <p:extLst>
      <p:ext uri="{BB962C8B-B14F-4D97-AF65-F5344CB8AC3E}">
        <p14:creationId xmlns:p14="http://schemas.microsoft.com/office/powerpoint/2010/main" val="288449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BA84D7-DFA0-7BF4-EB3E-5D9DA167A565}"/>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BB9B5CF-52CA-4524-820C-6CFC3A9EFE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9CD095A-0077-E54A-3276-B4F18CEE22D2}"/>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770EB4BA-8986-7737-3CAD-070BF448E9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4160B877-21C7-44A4-9872-3D32CBC7E62E}"/>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CA5B8E45-5159-0347-8AA5-3D43865936A1}"/>
              </a:ext>
            </a:extLst>
          </p:cNvPr>
          <p:cNvSpPr>
            <a:spLocks noGrp="1"/>
          </p:cNvSpPr>
          <p:nvPr>
            <p:ph type="dt" sz="half" idx="10"/>
          </p:nvPr>
        </p:nvSpPr>
        <p:spPr/>
        <p:txBody>
          <a:bodyPr/>
          <a:lstStyle/>
          <a:p>
            <a:fld id="{FC3F4C86-F2E8-42EB-B05D-C02E18886A55}" type="datetimeFigureOut">
              <a:rPr kumimoji="1" lang="ja-JP" altLang="en-US" smtClean="0"/>
              <a:t>2025/5/24</a:t>
            </a:fld>
            <a:endParaRPr kumimoji="1" lang="ja-JP" altLang="en-US"/>
          </a:p>
        </p:txBody>
      </p:sp>
      <p:sp>
        <p:nvSpPr>
          <p:cNvPr id="8" name="フッター プレースホルダー 7">
            <a:extLst>
              <a:ext uri="{FF2B5EF4-FFF2-40B4-BE49-F238E27FC236}">
                <a16:creationId xmlns:a16="http://schemas.microsoft.com/office/drawing/2014/main" id="{3A68FDF2-0196-C010-41AC-B13D8ABEFDA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0B1EB073-107B-E365-740A-4AEEA23277AC}"/>
              </a:ext>
            </a:extLst>
          </p:cNvPr>
          <p:cNvSpPr>
            <a:spLocks noGrp="1"/>
          </p:cNvSpPr>
          <p:nvPr>
            <p:ph type="sldNum" sz="quarter" idx="12"/>
          </p:nvPr>
        </p:nvSpPr>
        <p:spPr/>
        <p:txBody>
          <a:bodyPr/>
          <a:lstStyle/>
          <a:p>
            <a:fld id="{C15E87F3-D4F6-4ED4-AA6A-1F0EDFAEEE64}" type="slidenum">
              <a:rPr kumimoji="1" lang="ja-JP" altLang="en-US" smtClean="0"/>
              <a:t>‹#›</a:t>
            </a:fld>
            <a:endParaRPr kumimoji="1" lang="ja-JP" altLang="en-US"/>
          </a:p>
        </p:txBody>
      </p:sp>
    </p:spTree>
    <p:extLst>
      <p:ext uri="{BB962C8B-B14F-4D97-AF65-F5344CB8AC3E}">
        <p14:creationId xmlns:p14="http://schemas.microsoft.com/office/powerpoint/2010/main" val="3346354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0392F0-14F3-C3AC-15B0-81BA1F57DEC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0C9C28D4-E487-7B94-E494-C095F4749FA7}"/>
              </a:ext>
            </a:extLst>
          </p:cNvPr>
          <p:cNvSpPr>
            <a:spLocks noGrp="1"/>
          </p:cNvSpPr>
          <p:nvPr>
            <p:ph type="dt" sz="half" idx="10"/>
          </p:nvPr>
        </p:nvSpPr>
        <p:spPr/>
        <p:txBody>
          <a:bodyPr/>
          <a:lstStyle/>
          <a:p>
            <a:fld id="{FC3F4C86-F2E8-42EB-B05D-C02E18886A55}" type="datetimeFigureOut">
              <a:rPr kumimoji="1" lang="ja-JP" altLang="en-US" smtClean="0"/>
              <a:t>2025/5/24</a:t>
            </a:fld>
            <a:endParaRPr kumimoji="1" lang="ja-JP" altLang="en-US"/>
          </a:p>
        </p:txBody>
      </p:sp>
      <p:sp>
        <p:nvSpPr>
          <p:cNvPr id="4" name="フッター プレースホルダー 3">
            <a:extLst>
              <a:ext uri="{FF2B5EF4-FFF2-40B4-BE49-F238E27FC236}">
                <a16:creationId xmlns:a16="http://schemas.microsoft.com/office/drawing/2014/main" id="{0B65FC51-5A3E-A98B-56FE-A7C8D0823FF8}"/>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84BBC25-CB7E-74C8-0BB0-487C62544CBD}"/>
              </a:ext>
            </a:extLst>
          </p:cNvPr>
          <p:cNvSpPr>
            <a:spLocks noGrp="1"/>
          </p:cNvSpPr>
          <p:nvPr>
            <p:ph type="sldNum" sz="quarter" idx="12"/>
          </p:nvPr>
        </p:nvSpPr>
        <p:spPr/>
        <p:txBody>
          <a:bodyPr/>
          <a:lstStyle/>
          <a:p>
            <a:fld id="{C15E87F3-D4F6-4ED4-AA6A-1F0EDFAEEE64}" type="slidenum">
              <a:rPr kumimoji="1" lang="ja-JP" altLang="en-US" smtClean="0"/>
              <a:t>‹#›</a:t>
            </a:fld>
            <a:endParaRPr kumimoji="1" lang="ja-JP" altLang="en-US"/>
          </a:p>
        </p:txBody>
      </p:sp>
    </p:spTree>
    <p:extLst>
      <p:ext uri="{BB962C8B-B14F-4D97-AF65-F5344CB8AC3E}">
        <p14:creationId xmlns:p14="http://schemas.microsoft.com/office/powerpoint/2010/main" val="2893299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FA0CD3D-527D-A84E-6D10-13C351A16ADD}"/>
              </a:ext>
            </a:extLst>
          </p:cNvPr>
          <p:cNvSpPr>
            <a:spLocks noGrp="1"/>
          </p:cNvSpPr>
          <p:nvPr>
            <p:ph type="dt" sz="half" idx="10"/>
          </p:nvPr>
        </p:nvSpPr>
        <p:spPr/>
        <p:txBody>
          <a:bodyPr/>
          <a:lstStyle/>
          <a:p>
            <a:fld id="{FC3F4C86-F2E8-42EB-B05D-C02E18886A55}" type="datetimeFigureOut">
              <a:rPr kumimoji="1" lang="ja-JP" altLang="en-US" smtClean="0"/>
              <a:t>2025/5/24</a:t>
            </a:fld>
            <a:endParaRPr kumimoji="1" lang="ja-JP" altLang="en-US"/>
          </a:p>
        </p:txBody>
      </p:sp>
      <p:sp>
        <p:nvSpPr>
          <p:cNvPr id="3" name="フッター プレースホルダー 2">
            <a:extLst>
              <a:ext uri="{FF2B5EF4-FFF2-40B4-BE49-F238E27FC236}">
                <a16:creationId xmlns:a16="http://schemas.microsoft.com/office/drawing/2014/main" id="{24CB8D7D-0EF4-EC43-848D-98EBE8D11424}"/>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28FDA5B-CBDE-2FB0-B166-3FC0813F5E17}"/>
              </a:ext>
            </a:extLst>
          </p:cNvPr>
          <p:cNvSpPr>
            <a:spLocks noGrp="1"/>
          </p:cNvSpPr>
          <p:nvPr>
            <p:ph type="sldNum" sz="quarter" idx="12"/>
          </p:nvPr>
        </p:nvSpPr>
        <p:spPr/>
        <p:txBody>
          <a:bodyPr/>
          <a:lstStyle/>
          <a:p>
            <a:fld id="{C15E87F3-D4F6-4ED4-AA6A-1F0EDFAEEE64}" type="slidenum">
              <a:rPr kumimoji="1" lang="ja-JP" altLang="en-US" smtClean="0"/>
              <a:t>‹#›</a:t>
            </a:fld>
            <a:endParaRPr kumimoji="1" lang="ja-JP" altLang="en-US"/>
          </a:p>
        </p:txBody>
      </p:sp>
    </p:spTree>
    <p:extLst>
      <p:ext uri="{BB962C8B-B14F-4D97-AF65-F5344CB8AC3E}">
        <p14:creationId xmlns:p14="http://schemas.microsoft.com/office/powerpoint/2010/main" val="4126179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FAC83C-A9AD-0791-4F6F-8E759407A2F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19193E8-E8BA-DD2F-2E80-EF741CA055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1B22573A-FAB3-FCBE-4C5D-7E75C73800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CF6D431-ACC7-116F-7A17-8D2639466CB2}"/>
              </a:ext>
            </a:extLst>
          </p:cNvPr>
          <p:cNvSpPr>
            <a:spLocks noGrp="1"/>
          </p:cNvSpPr>
          <p:nvPr>
            <p:ph type="dt" sz="half" idx="10"/>
          </p:nvPr>
        </p:nvSpPr>
        <p:spPr/>
        <p:txBody>
          <a:bodyPr/>
          <a:lstStyle/>
          <a:p>
            <a:fld id="{FC3F4C86-F2E8-42EB-B05D-C02E18886A55}" type="datetimeFigureOut">
              <a:rPr kumimoji="1" lang="ja-JP" altLang="en-US" smtClean="0"/>
              <a:t>2025/5/24</a:t>
            </a:fld>
            <a:endParaRPr kumimoji="1" lang="ja-JP" altLang="en-US"/>
          </a:p>
        </p:txBody>
      </p:sp>
      <p:sp>
        <p:nvSpPr>
          <p:cNvPr id="6" name="フッター プレースホルダー 5">
            <a:extLst>
              <a:ext uri="{FF2B5EF4-FFF2-40B4-BE49-F238E27FC236}">
                <a16:creationId xmlns:a16="http://schemas.microsoft.com/office/drawing/2014/main" id="{5B912EDC-3240-380E-7D09-8ED0477EE9B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4FADE37-BB30-A183-2787-2C2A67790A08}"/>
              </a:ext>
            </a:extLst>
          </p:cNvPr>
          <p:cNvSpPr>
            <a:spLocks noGrp="1"/>
          </p:cNvSpPr>
          <p:nvPr>
            <p:ph type="sldNum" sz="quarter" idx="12"/>
          </p:nvPr>
        </p:nvSpPr>
        <p:spPr/>
        <p:txBody>
          <a:bodyPr/>
          <a:lstStyle/>
          <a:p>
            <a:fld id="{C15E87F3-D4F6-4ED4-AA6A-1F0EDFAEEE64}" type="slidenum">
              <a:rPr kumimoji="1" lang="ja-JP" altLang="en-US" smtClean="0"/>
              <a:t>‹#›</a:t>
            </a:fld>
            <a:endParaRPr kumimoji="1" lang="ja-JP" altLang="en-US"/>
          </a:p>
        </p:txBody>
      </p:sp>
    </p:spTree>
    <p:extLst>
      <p:ext uri="{BB962C8B-B14F-4D97-AF65-F5344CB8AC3E}">
        <p14:creationId xmlns:p14="http://schemas.microsoft.com/office/powerpoint/2010/main" val="3824933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20AAA7-4818-BE1C-749C-6080B3C7045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AFB5BA12-5931-A285-6AA9-96786D5D6B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30AE3FD-6AFC-94A8-3FE1-166FB1940B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4F5BEE6-DC66-9579-5F15-347591FBEE64}"/>
              </a:ext>
            </a:extLst>
          </p:cNvPr>
          <p:cNvSpPr>
            <a:spLocks noGrp="1"/>
          </p:cNvSpPr>
          <p:nvPr>
            <p:ph type="dt" sz="half" idx="10"/>
          </p:nvPr>
        </p:nvSpPr>
        <p:spPr/>
        <p:txBody>
          <a:bodyPr/>
          <a:lstStyle/>
          <a:p>
            <a:fld id="{FC3F4C86-F2E8-42EB-B05D-C02E18886A55}" type="datetimeFigureOut">
              <a:rPr kumimoji="1" lang="ja-JP" altLang="en-US" smtClean="0"/>
              <a:t>2025/5/24</a:t>
            </a:fld>
            <a:endParaRPr kumimoji="1" lang="ja-JP" altLang="en-US"/>
          </a:p>
        </p:txBody>
      </p:sp>
      <p:sp>
        <p:nvSpPr>
          <p:cNvPr id="6" name="フッター プレースホルダー 5">
            <a:extLst>
              <a:ext uri="{FF2B5EF4-FFF2-40B4-BE49-F238E27FC236}">
                <a16:creationId xmlns:a16="http://schemas.microsoft.com/office/drawing/2014/main" id="{524CE5FF-B345-B12D-0C1B-7964650066E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75949AF-D573-0402-2906-665F54D8ECE5}"/>
              </a:ext>
            </a:extLst>
          </p:cNvPr>
          <p:cNvSpPr>
            <a:spLocks noGrp="1"/>
          </p:cNvSpPr>
          <p:nvPr>
            <p:ph type="sldNum" sz="quarter" idx="12"/>
          </p:nvPr>
        </p:nvSpPr>
        <p:spPr/>
        <p:txBody>
          <a:bodyPr/>
          <a:lstStyle/>
          <a:p>
            <a:fld id="{C15E87F3-D4F6-4ED4-AA6A-1F0EDFAEEE64}" type="slidenum">
              <a:rPr kumimoji="1" lang="ja-JP" altLang="en-US" smtClean="0"/>
              <a:t>‹#›</a:t>
            </a:fld>
            <a:endParaRPr kumimoji="1" lang="ja-JP" altLang="en-US"/>
          </a:p>
        </p:txBody>
      </p:sp>
    </p:spTree>
    <p:extLst>
      <p:ext uri="{BB962C8B-B14F-4D97-AF65-F5344CB8AC3E}">
        <p14:creationId xmlns:p14="http://schemas.microsoft.com/office/powerpoint/2010/main" val="2442939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4083549D-FAD3-5C01-81BC-71938C83CE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12CF007-68BC-DCFE-FB35-C53FF05D99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6EBB0BC-DD32-F9B8-6B15-49C0A7E2A8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C3F4C86-F2E8-42EB-B05D-C02E18886A55}" type="datetimeFigureOut">
              <a:rPr kumimoji="1" lang="ja-JP" altLang="en-US" smtClean="0"/>
              <a:t>2025/5/24</a:t>
            </a:fld>
            <a:endParaRPr kumimoji="1" lang="ja-JP" altLang="en-US"/>
          </a:p>
        </p:txBody>
      </p:sp>
      <p:sp>
        <p:nvSpPr>
          <p:cNvPr id="5" name="フッター プレースホルダー 4">
            <a:extLst>
              <a:ext uri="{FF2B5EF4-FFF2-40B4-BE49-F238E27FC236}">
                <a16:creationId xmlns:a16="http://schemas.microsoft.com/office/drawing/2014/main" id="{902BB99B-FC5C-30E8-6753-711DA9C06A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624041A-5046-730B-51BD-B62C780298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15E87F3-D4F6-4ED4-AA6A-1F0EDFAEEE64}" type="slidenum">
              <a:rPr kumimoji="1" lang="ja-JP" altLang="en-US" smtClean="0"/>
              <a:t>‹#›</a:t>
            </a:fld>
            <a:endParaRPr kumimoji="1" lang="ja-JP" altLang="en-US"/>
          </a:p>
        </p:txBody>
      </p:sp>
    </p:spTree>
    <p:extLst>
      <p:ext uri="{BB962C8B-B14F-4D97-AF65-F5344CB8AC3E}">
        <p14:creationId xmlns:p14="http://schemas.microsoft.com/office/powerpoint/2010/main" val="2756709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24.png"/><Relationship Id="rId13" Type="http://schemas.openxmlformats.org/officeDocument/2006/relationships/image" Target="../media/image470.png"/><Relationship Id="rId3" Type="http://schemas.openxmlformats.org/officeDocument/2006/relationships/image" Target="../media/image54.png"/><Relationship Id="rId7" Type="http://schemas.openxmlformats.org/officeDocument/2006/relationships/image" Target="../media/image460.png"/><Relationship Id="rId12" Type="http://schemas.openxmlformats.org/officeDocument/2006/relationships/image" Target="../media/image450.png"/><Relationship Id="rId17" Type="http://schemas.openxmlformats.org/officeDocument/2006/relationships/image" Target="../media/image60.png"/><Relationship Id="rId2" Type="http://schemas.openxmlformats.org/officeDocument/2006/relationships/notesSlide" Target="../notesSlides/notesSlide10.xml"/><Relationship Id="rId16" Type="http://schemas.openxmlformats.org/officeDocument/2006/relationships/image" Target="../media/image425.png"/><Relationship Id="rId1" Type="http://schemas.openxmlformats.org/officeDocument/2006/relationships/slideLayout" Target="../slideLayouts/slideLayout2.xml"/><Relationship Id="rId11" Type="http://schemas.openxmlformats.org/officeDocument/2006/relationships/image" Target="../media/image59.png"/><Relationship Id="rId5" Type="http://schemas.openxmlformats.org/officeDocument/2006/relationships/image" Target="../media/image582.png"/><Relationship Id="rId15" Type="http://schemas.openxmlformats.org/officeDocument/2006/relationships/image" Target="../media/image362.png"/><Relationship Id="rId10" Type="http://schemas.openxmlformats.org/officeDocument/2006/relationships/image" Target="../media/image351.png"/><Relationship Id="rId4" Type="http://schemas.openxmlformats.org/officeDocument/2006/relationships/image" Target="../media/image402.png"/><Relationship Id="rId9" Type="http://schemas.openxmlformats.org/officeDocument/2006/relationships/image" Target="../media/image432.png"/><Relationship Id="rId14" Type="http://schemas.openxmlformats.org/officeDocument/2006/relationships/image" Target="../media/image490.png"/></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image" Target="../media/image522.png"/><Relationship Id="rId7" Type="http://schemas.openxmlformats.org/officeDocument/2006/relationships/image" Target="../media/image560.png"/><Relationship Id="rId12" Type="http://schemas.openxmlformats.org/officeDocument/2006/relationships/image" Target="../media/image58.png"/><Relationship Id="rId17" Type="http://schemas.openxmlformats.org/officeDocument/2006/relationships/image" Target="../media/image67.png"/><Relationship Id="rId2" Type="http://schemas.openxmlformats.org/officeDocument/2006/relationships/notesSlide" Target="../notesSlides/notesSlide11.xml"/><Relationship Id="rId16"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550.png"/><Relationship Id="rId11" Type="http://schemas.openxmlformats.org/officeDocument/2006/relationships/image" Target="../media/image600.png"/><Relationship Id="rId5" Type="http://schemas.openxmlformats.org/officeDocument/2006/relationships/image" Target="../media/image540.png"/><Relationship Id="rId15" Type="http://schemas.openxmlformats.org/officeDocument/2006/relationships/image" Target="../media/image65.png"/><Relationship Id="rId10" Type="http://schemas.openxmlformats.org/officeDocument/2006/relationships/image" Target="../media/image590.png"/><Relationship Id="rId19" Type="http://schemas.openxmlformats.org/officeDocument/2006/relationships/image" Target="../media/image69.png"/><Relationship Id="rId4" Type="http://schemas.openxmlformats.org/officeDocument/2006/relationships/image" Target="../media/image530.png"/><Relationship Id="rId14" Type="http://schemas.openxmlformats.org/officeDocument/2006/relationships/image" Target="../media/image64.png"/></Relationships>
</file>

<file path=ppt/slides/_rels/slide12.xml.rels><?xml version="1.0" encoding="UTF-8" standalone="yes"?>
<Relationships xmlns="http://schemas.openxmlformats.org/package/2006/relationships"><Relationship Id="rId13" Type="http://schemas.openxmlformats.org/officeDocument/2006/relationships/image" Target="../media/image520.png"/><Relationship Id="rId3" Type="http://schemas.openxmlformats.org/officeDocument/2006/relationships/image" Target="../media/image70.png"/><Relationship Id="rId7" Type="http://schemas.openxmlformats.org/officeDocument/2006/relationships/image" Target="../media/image622.png"/><Relationship Id="rId12" Type="http://schemas.openxmlformats.org/officeDocument/2006/relationships/image" Target="../media/image63.emf"/><Relationship Id="rId2" Type="http://schemas.openxmlformats.org/officeDocument/2006/relationships/notesSlide" Target="../notesSlides/notesSlide12.xml"/><Relationship Id="rId1" Type="http://schemas.openxmlformats.org/officeDocument/2006/relationships/slideLayout" Target="../slideLayouts/slideLayout2.xml"/><Relationship Id="rId11" Type="http://schemas.openxmlformats.org/officeDocument/2006/relationships/image" Target="../media/image62.png"/><Relationship Id="rId5" Type="http://schemas.openxmlformats.org/officeDocument/2006/relationships/image" Target="../media/image573.png"/><Relationship Id="rId10" Type="http://schemas.openxmlformats.org/officeDocument/2006/relationships/image" Target="../media/image88.png"/><Relationship Id="rId4" Type="http://schemas.openxmlformats.org/officeDocument/2006/relationships/image" Target="../media/image564.png"/><Relationship Id="rId14" Type="http://schemas.openxmlformats.org/officeDocument/2006/relationships/image" Target="../media/image73.png"/></Relationships>
</file>

<file path=ppt/slides/_rels/slide13.xml.rels><?xml version="1.0" encoding="UTF-8" standalone="yes"?>
<Relationships xmlns="http://schemas.openxmlformats.org/package/2006/relationships"><Relationship Id="rId8" Type="http://schemas.openxmlformats.org/officeDocument/2006/relationships/image" Target="../media/image63.emf"/><Relationship Id="rId13" Type="http://schemas.openxmlformats.org/officeDocument/2006/relationships/image" Target="../media/image78.png"/><Relationship Id="rId3" Type="http://schemas.openxmlformats.org/officeDocument/2006/relationships/image" Target="../media/image62.png"/><Relationship Id="rId7" Type="http://schemas.openxmlformats.org/officeDocument/2006/relationships/image" Target="../media/image71.png"/><Relationship Id="rId12" Type="http://schemas.openxmlformats.org/officeDocument/2006/relationships/image" Target="../media/image77.png"/><Relationship Id="rId2" Type="http://schemas.openxmlformats.org/officeDocument/2006/relationships/notesSlide" Target="../notesSlides/notesSlide13.xml"/><Relationship Id="rId16"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650.png"/><Relationship Id="rId11" Type="http://schemas.openxmlformats.org/officeDocument/2006/relationships/image" Target="../media/image76.png"/><Relationship Id="rId5" Type="http://schemas.openxmlformats.org/officeDocument/2006/relationships/image" Target="../media/image640.png"/><Relationship Id="rId15" Type="http://schemas.openxmlformats.org/officeDocument/2006/relationships/image" Target="../media/image80.png"/><Relationship Id="rId10" Type="http://schemas.openxmlformats.org/officeDocument/2006/relationships/image" Target="../media/image75.png"/><Relationship Id="rId4" Type="http://schemas.openxmlformats.org/officeDocument/2006/relationships/image" Target="../media/image580.png"/><Relationship Id="rId9" Type="http://schemas.openxmlformats.org/officeDocument/2006/relationships/image" Target="../media/image58.png"/><Relationship Id="rId14" Type="http://schemas.openxmlformats.org/officeDocument/2006/relationships/image" Target="../media/image79.png"/></Relationships>
</file>

<file path=ppt/slides/_rels/slide14.xml.rels><?xml version="1.0" encoding="UTF-8" standalone="yes"?>
<Relationships xmlns="http://schemas.openxmlformats.org/package/2006/relationships"><Relationship Id="rId8" Type="http://schemas.openxmlformats.org/officeDocument/2006/relationships/image" Target="../media/image690.png"/><Relationship Id="rId13" Type="http://schemas.openxmlformats.org/officeDocument/2006/relationships/image" Target="../media/image730.png"/><Relationship Id="rId18" Type="http://schemas.openxmlformats.org/officeDocument/2006/relationships/image" Target="../media/image580.png"/><Relationship Id="rId3" Type="http://schemas.openxmlformats.org/officeDocument/2006/relationships/image" Target="../media/image72.png"/><Relationship Id="rId21" Type="http://schemas.openxmlformats.org/officeDocument/2006/relationships/image" Target="../media/image810.png"/><Relationship Id="rId7" Type="http://schemas.openxmlformats.org/officeDocument/2006/relationships/image" Target="../media/image670.png"/><Relationship Id="rId12" Type="http://schemas.openxmlformats.org/officeDocument/2006/relationships/image" Target="../media/image722.png"/><Relationship Id="rId17" Type="http://schemas.openxmlformats.org/officeDocument/2006/relationships/image" Target="../media/image770.png"/><Relationship Id="rId25" Type="http://schemas.openxmlformats.org/officeDocument/2006/relationships/image" Target="../media/image86.png"/><Relationship Id="rId2" Type="http://schemas.openxmlformats.org/officeDocument/2006/relationships/notesSlide" Target="../notesSlides/notesSlide14.xml"/><Relationship Id="rId16" Type="http://schemas.openxmlformats.org/officeDocument/2006/relationships/image" Target="../media/image760.png"/><Relationship Id="rId20" Type="http://schemas.openxmlformats.org/officeDocument/2006/relationships/image" Target="../media/image650.png"/><Relationship Id="rId1" Type="http://schemas.openxmlformats.org/officeDocument/2006/relationships/slideLayout" Target="../slideLayouts/slideLayout2.xml"/><Relationship Id="rId6" Type="http://schemas.openxmlformats.org/officeDocument/2006/relationships/image" Target="../media/image63.emf"/><Relationship Id="rId11" Type="http://schemas.openxmlformats.org/officeDocument/2006/relationships/image" Target="../media/image720.png"/><Relationship Id="rId24" Type="http://schemas.openxmlformats.org/officeDocument/2006/relationships/image" Target="../media/image85.png"/><Relationship Id="rId5" Type="http://schemas.openxmlformats.org/officeDocument/2006/relationships/image" Target="../media/image71.png"/><Relationship Id="rId15" Type="http://schemas.openxmlformats.org/officeDocument/2006/relationships/image" Target="../media/image750.png"/><Relationship Id="rId23" Type="http://schemas.openxmlformats.org/officeDocument/2006/relationships/image" Target="../media/image84.png"/><Relationship Id="rId10" Type="http://schemas.openxmlformats.org/officeDocument/2006/relationships/image" Target="../media/image710.png"/><Relationship Id="rId19" Type="http://schemas.openxmlformats.org/officeDocument/2006/relationships/image" Target="../media/image640.png"/><Relationship Id="rId4" Type="http://schemas.openxmlformats.org/officeDocument/2006/relationships/image" Target="../media/image62.png"/><Relationship Id="rId9" Type="http://schemas.openxmlformats.org/officeDocument/2006/relationships/image" Target="../media/image700.png"/><Relationship Id="rId14" Type="http://schemas.openxmlformats.org/officeDocument/2006/relationships/image" Target="../media/image740.png"/><Relationship Id="rId22" Type="http://schemas.openxmlformats.org/officeDocument/2006/relationships/image" Target="../media/image83.png"/></Relationships>
</file>

<file path=ppt/slides/_rels/slide15.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652.png"/><Relationship Id="rId18" Type="http://schemas.openxmlformats.org/officeDocument/2006/relationships/image" Target="../media/image94.png"/><Relationship Id="rId3" Type="http://schemas.openxmlformats.org/officeDocument/2006/relationships/image" Target="../media/image33.emf"/><Relationship Id="rId7" Type="http://schemas.openxmlformats.org/officeDocument/2006/relationships/image" Target="../media/image90.png"/><Relationship Id="rId12" Type="http://schemas.openxmlformats.org/officeDocument/2006/relationships/image" Target="../media/image642.png"/><Relationship Id="rId17" Type="http://schemas.openxmlformats.org/officeDocument/2006/relationships/image" Target="../media/image80.png"/><Relationship Id="rId2" Type="http://schemas.openxmlformats.org/officeDocument/2006/relationships/notesSlide" Target="../notesSlides/notesSlide15.xml"/><Relationship Id="rId16"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830.png"/><Relationship Id="rId5" Type="http://schemas.openxmlformats.org/officeDocument/2006/relationships/image" Target="../media/image87.png"/><Relationship Id="rId15" Type="http://schemas.openxmlformats.org/officeDocument/2006/relationships/image" Target="../media/image92.png"/><Relationship Id="rId10" Type="http://schemas.openxmlformats.org/officeDocument/2006/relationships/image" Target="../media/image821.png"/><Relationship Id="rId19" Type="http://schemas.openxmlformats.org/officeDocument/2006/relationships/image" Target="../media/image95.png"/><Relationship Id="rId4" Type="http://schemas.openxmlformats.org/officeDocument/2006/relationships/image" Target="../media/image71.png"/><Relationship Id="rId9" Type="http://schemas.openxmlformats.org/officeDocument/2006/relationships/image" Target="../media/image62.png"/><Relationship Id="rId14" Type="http://schemas.openxmlformats.org/officeDocument/2006/relationships/image" Target="../media/image662.png"/></Relationships>
</file>

<file path=ppt/slides/_rels/slide16.xml.rels><?xml version="1.0" encoding="UTF-8" standalone="yes"?>
<Relationships xmlns="http://schemas.openxmlformats.org/package/2006/relationships"><Relationship Id="rId8" Type="http://schemas.openxmlformats.org/officeDocument/2006/relationships/image" Target="../media/image840.png"/><Relationship Id="rId13" Type="http://schemas.openxmlformats.org/officeDocument/2006/relationships/image" Target="../media/image98.png"/><Relationship Id="rId3" Type="http://schemas.openxmlformats.org/officeDocument/2006/relationships/image" Target="../media/image71.png"/><Relationship Id="rId7" Type="http://schemas.openxmlformats.org/officeDocument/2006/relationships/image" Target="../media/image830.png"/><Relationship Id="rId12" Type="http://schemas.openxmlformats.org/officeDocument/2006/relationships/image" Target="../media/image9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21.png"/><Relationship Id="rId11" Type="http://schemas.openxmlformats.org/officeDocument/2006/relationships/image" Target="../media/image74.png"/><Relationship Id="rId5" Type="http://schemas.openxmlformats.org/officeDocument/2006/relationships/image" Target="../media/image62.png"/><Relationship Id="rId15" Type="http://schemas.openxmlformats.org/officeDocument/2006/relationships/image" Target="../media/image100.png"/><Relationship Id="rId10" Type="http://schemas.openxmlformats.org/officeDocument/2006/relationships/image" Target="../media/image860.png"/><Relationship Id="rId4" Type="http://schemas.openxmlformats.org/officeDocument/2006/relationships/image" Target="../media/image33.emf"/><Relationship Id="rId9" Type="http://schemas.openxmlformats.org/officeDocument/2006/relationships/image" Target="../media/image850.png"/><Relationship Id="rId14" Type="http://schemas.openxmlformats.org/officeDocument/2006/relationships/image" Target="../media/image99.png"/></Relationships>
</file>

<file path=ppt/slides/_rels/slide17.xml.rels><?xml version="1.0" encoding="UTF-8" standalone="yes"?>
<Relationships xmlns="http://schemas.openxmlformats.org/package/2006/relationships"><Relationship Id="rId8" Type="http://schemas.openxmlformats.org/officeDocument/2006/relationships/image" Target="../media/image63.emf"/><Relationship Id="rId13" Type="http://schemas.openxmlformats.org/officeDocument/2006/relationships/image" Target="../media/image930.png"/><Relationship Id="rId18" Type="http://schemas.openxmlformats.org/officeDocument/2006/relationships/image" Target="../media/image980.png"/><Relationship Id="rId3" Type="http://schemas.openxmlformats.org/officeDocument/2006/relationships/image" Target="../media/image62.png"/><Relationship Id="rId7" Type="http://schemas.openxmlformats.org/officeDocument/2006/relationships/image" Target="../media/image71.png"/><Relationship Id="rId12" Type="http://schemas.openxmlformats.org/officeDocument/2006/relationships/image" Target="../media/image920.png"/><Relationship Id="rId17" Type="http://schemas.openxmlformats.org/officeDocument/2006/relationships/image" Target="../media/image970.png"/><Relationship Id="rId2" Type="http://schemas.openxmlformats.org/officeDocument/2006/relationships/notesSlide" Target="../notesSlides/notesSlide17.xml"/><Relationship Id="rId16" Type="http://schemas.openxmlformats.org/officeDocument/2006/relationships/image" Target="../media/image960.png"/><Relationship Id="rId20" Type="http://schemas.openxmlformats.org/officeDocument/2006/relationships/image" Target="../media/image770.png"/><Relationship Id="rId1" Type="http://schemas.openxmlformats.org/officeDocument/2006/relationships/slideLayout" Target="../slideLayouts/slideLayout2.xml"/><Relationship Id="rId6" Type="http://schemas.openxmlformats.org/officeDocument/2006/relationships/image" Target="../media/image831.png"/><Relationship Id="rId11" Type="http://schemas.openxmlformats.org/officeDocument/2006/relationships/image" Target="../media/image910.png"/><Relationship Id="rId5" Type="http://schemas.openxmlformats.org/officeDocument/2006/relationships/image" Target="../media/image820.png"/><Relationship Id="rId15" Type="http://schemas.openxmlformats.org/officeDocument/2006/relationships/image" Target="../media/image950.png"/><Relationship Id="rId23" Type="http://schemas.openxmlformats.org/officeDocument/2006/relationships/image" Target="../media/image103.png"/><Relationship Id="rId10" Type="http://schemas.openxmlformats.org/officeDocument/2006/relationships/image" Target="../media/image900.png"/><Relationship Id="rId19" Type="http://schemas.openxmlformats.org/officeDocument/2006/relationships/image" Target="../media/image990.png"/><Relationship Id="rId4" Type="http://schemas.openxmlformats.org/officeDocument/2006/relationships/image" Target="../media/image101.png"/><Relationship Id="rId9" Type="http://schemas.openxmlformats.org/officeDocument/2006/relationships/image" Target="../media/image82.png"/><Relationship Id="rId14" Type="http://schemas.openxmlformats.org/officeDocument/2006/relationships/image" Target="../media/image940.png"/><Relationship Id="rId22" Type="http://schemas.openxmlformats.org/officeDocument/2006/relationships/image" Target="../media/image10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390.png"/><Relationship Id="rId4" Type="http://schemas.openxmlformats.org/officeDocument/2006/relationships/image" Target="../media/image100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emf"/><Relationship Id="rId11" Type="http://schemas.openxmlformats.org/officeDocument/2006/relationships/image" Target="../media/image9.png"/><Relationship Id="rId5" Type="http://schemas.openxmlformats.org/officeDocument/2006/relationships/image" Target="../media/image1.emf"/><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2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117.png"/><Relationship Id="rId18" Type="http://schemas.openxmlformats.org/officeDocument/2006/relationships/image" Target="../media/image120.png"/><Relationship Id="rId3" Type="http://schemas.openxmlformats.org/officeDocument/2006/relationships/image" Target="../media/image53.png"/><Relationship Id="rId21" Type="http://schemas.openxmlformats.org/officeDocument/2006/relationships/image" Target="../media/image123.png"/><Relationship Id="rId7" Type="http://schemas.openxmlformats.org/officeDocument/2006/relationships/image" Target="../media/image112.png"/><Relationship Id="rId12" Type="http://schemas.openxmlformats.org/officeDocument/2006/relationships/image" Target="../media/image116.png"/><Relationship Id="rId17" Type="http://schemas.openxmlformats.org/officeDocument/2006/relationships/image" Target="../media/image56.png"/><Relationship Id="rId2" Type="http://schemas.openxmlformats.org/officeDocument/2006/relationships/notesSlide" Target="../notesSlides/notesSlide22.xml"/><Relationship Id="rId16" Type="http://schemas.openxmlformats.org/officeDocument/2006/relationships/image" Target="../media/image119.png"/><Relationship Id="rId20"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115.png"/><Relationship Id="rId5" Type="http://schemas.openxmlformats.org/officeDocument/2006/relationships/image" Target="../media/image111.png"/><Relationship Id="rId15" Type="http://schemas.openxmlformats.org/officeDocument/2006/relationships/image" Target="../media/image55.png"/><Relationship Id="rId10" Type="http://schemas.openxmlformats.org/officeDocument/2006/relationships/image" Target="../media/image114.png"/><Relationship Id="rId19" Type="http://schemas.openxmlformats.org/officeDocument/2006/relationships/image" Target="../media/image121.png"/><Relationship Id="rId4" Type="http://schemas.openxmlformats.org/officeDocument/2006/relationships/image" Target="../media/image110.png"/><Relationship Id="rId9" Type="http://schemas.openxmlformats.org/officeDocument/2006/relationships/image" Target="../media/image113.png"/><Relationship Id="rId14" Type="http://schemas.openxmlformats.org/officeDocument/2006/relationships/image" Target="../media/image118.png"/></Relationships>
</file>

<file path=ppt/slides/_rels/slide23.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700.png"/><Relationship Id="rId18" Type="http://schemas.openxmlformats.org/officeDocument/2006/relationships/image" Target="../media/image1750.png"/><Relationship Id="rId3" Type="http://schemas.openxmlformats.org/officeDocument/2006/relationships/image" Target="../media/image1600.png"/><Relationship Id="rId7" Type="http://schemas.openxmlformats.org/officeDocument/2006/relationships/image" Target="../media/image1640.png"/><Relationship Id="rId12" Type="http://schemas.openxmlformats.org/officeDocument/2006/relationships/image" Target="../media/image1690.png"/><Relationship Id="rId17" Type="http://schemas.openxmlformats.org/officeDocument/2006/relationships/image" Target="../media/image1740.png"/><Relationship Id="rId2" Type="http://schemas.openxmlformats.org/officeDocument/2006/relationships/notesSlide" Target="../notesSlides/notesSlide23.xml"/><Relationship Id="rId16" Type="http://schemas.openxmlformats.org/officeDocument/2006/relationships/image" Target="../media/image1730.png"/><Relationship Id="rId1" Type="http://schemas.openxmlformats.org/officeDocument/2006/relationships/slideLayout" Target="../slideLayouts/slideLayout2.xml"/><Relationship Id="rId6" Type="http://schemas.openxmlformats.org/officeDocument/2006/relationships/image" Target="../media/image1630.png"/><Relationship Id="rId11" Type="http://schemas.openxmlformats.org/officeDocument/2006/relationships/image" Target="../media/image1680.png"/><Relationship Id="rId5" Type="http://schemas.openxmlformats.org/officeDocument/2006/relationships/image" Target="../media/image1620.png"/><Relationship Id="rId15" Type="http://schemas.openxmlformats.org/officeDocument/2006/relationships/image" Target="../media/image1720.png"/><Relationship Id="rId10" Type="http://schemas.openxmlformats.org/officeDocument/2006/relationships/image" Target="../media/image1670.png"/><Relationship Id="rId4" Type="http://schemas.openxmlformats.org/officeDocument/2006/relationships/image" Target="../media/image1610.png"/><Relationship Id="rId9" Type="http://schemas.openxmlformats.org/officeDocument/2006/relationships/image" Target="../media/image1660.png"/><Relationship Id="rId14" Type="http://schemas.openxmlformats.org/officeDocument/2006/relationships/image" Target="../media/image171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133.png"/><Relationship Id="rId3" Type="http://schemas.openxmlformats.org/officeDocument/2006/relationships/image" Target="../media/image125.png"/><Relationship Id="rId7" Type="http://schemas.openxmlformats.org/officeDocument/2006/relationships/image" Target="../media/image129.png"/><Relationship Id="rId12" Type="http://schemas.openxmlformats.org/officeDocument/2006/relationships/image" Target="../media/image13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28.png"/><Relationship Id="rId11" Type="http://schemas.openxmlformats.org/officeDocument/2006/relationships/image" Target="../media/image58.png"/><Relationship Id="rId5" Type="http://schemas.openxmlformats.org/officeDocument/2006/relationships/image" Target="../media/image127.png"/><Relationship Id="rId15" Type="http://schemas.openxmlformats.org/officeDocument/2006/relationships/image" Target="../media/image66.png"/><Relationship Id="rId10" Type="http://schemas.openxmlformats.org/officeDocument/2006/relationships/image" Target="../media/image131.png"/><Relationship Id="rId4" Type="http://schemas.openxmlformats.org/officeDocument/2006/relationships/image" Target="../media/image126.png"/><Relationship Id="rId9" Type="http://schemas.openxmlformats.org/officeDocument/2006/relationships/image" Target="../media/image130.png"/><Relationship Id="rId14" Type="http://schemas.openxmlformats.org/officeDocument/2006/relationships/image" Target="../media/image134.png"/></Relationships>
</file>

<file path=ppt/slides/_rels/slide26.xml.rels><?xml version="1.0" encoding="UTF-8" standalone="yes"?>
<Relationships xmlns="http://schemas.openxmlformats.org/package/2006/relationships"><Relationship Id="rId3" Type="http://schemas.openxmlformats.org/officeDocument/2006/relationships/image" Target="../media/image110.emf"/><Relationship Id="rId7" Type="http://schemas.openxmlformats.org/officeDocument/2006/relationships/image" Target="../media/image13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33.emf"/><Relationship Id="rId4" Type="http://schemas.openxmlformats.org/officeDocument/2006/relationships/image" Target="../media/image111.emf"/></Relationships>
</file>

<file path=ppt/slides/_rels/slide2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6.png"/><Relationship Id="rId3" Type="http://schemas.openxmlformats.org/officeDocument/2006/relationships/image" Target="../media/image21.png"/><Relationship Id="rId7" Type="http://schemas.openxmlformats.org/officeDocument/2006/relationships/image" Target="../media/image142.png"/><Relationship Id="rId12" Type="http://schemas.openxmlformats.org/officeDocument/2006/relationships/image" Target="../media/image32.png"/><Relationship Id="rId2" Type="http://schemas.openxmlformats.org/officeDocument/2006/relationships/notesSlide" Target="../notesSlides/notesSlide29.xml"/><Relationship Id="rId16"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141.png"/><Relationship Id="rId11" Type="http://schemas.openxmlformats.org/officeDocument/2006/relationships/image" Target="../media/image145.png"/><Relationship Id="rId5" Type="http://schemas.openxmlformats.org/officeDocument/2006/relationships/image" Target="../media/image140.png"/><Relationship Id="rId15" Type="http://schemas.openxmlformats.org/officeDocument/2006/relationships/image" Target="../media/image148.png"/><Relationship Id="rId10" Type="http://schemas.openxmlformats.org/officeDocument/2006/relationships/image" Target="../media/image144.png"/><Relationship Id="rId4" Type="http://schemas.openxmlformats.org/officeDocument/2006/relationships/image" Target="../media/image26.png"/><Relationship Id="rId9" Type="http://schemas.openxmlformats.org/officeDocument/2006/relationships/image" Target="../media/image37.png"/><Relationship Id="rId14" Type="http://schemas.openxmlformats.org/officeDocument/2006/relationships/image" Target="../media/image147.png"/></Relationships>
</file>

<file path=ppt/slides/_rels/slide3.xml.rels><?xml version="1.0" encoding="UTF-8" standalone="yes"?>
<Relationships xmlns="http://schemas.openxmlformats.org/package/2006/relationships"><Relationship Id="rId8" Type="http://schemas.openxmlformats.org/officeDocument/2006/relationships/image" Target="../media/image610.png"/><Relationship Id="rId13" Type="http://schemas.openxmlformats.org/officeDocument/2006/relationships/image" Target="../media/image3.png"/><Relationship Id="rId7" Type="http://schemas.openxmlformats.org/officeDocument/2006/relationships/image" Target="../media/image613.png"/><Relationship Id="rId12" Type="http://schemas.openxmlformats.org/officeDocument/2006/relationships/image" Target="../media/image16.png"/><Relationship Id="rId2" Type="http://schemas.openxmlformats.org/officeDocument/2006/relationships/notesSlide" Target="../notesSlides/notesSlide3.xml"/><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513.png"/><Relationship Id="rId11" Type="http://schemas.openxmlformats.org/officeDocument/2006/relationships/image" Target="../media/image15.png"/><Relationship Id="rId5" Type="http://schemas.openxmlformats.org/officeDocument/2006/relationships/image" Target="../media/image412.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410.png"/><Relationship Id="rId9" Type="http://schemas.openxmlformats.org/officeDocument/2006/relationships/image" Target="../media/image13.png"/><Relationship Id="rId14" Type="http://schemas.openxmlformats.org/officeDocument/2006/relationships/image" Target="../media/image4.emf"/></Relationships>
</file>

<file path=ppt/slides/_rels/slide30.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8.png"/><Relationship Id="rId18" Type="http://schemas.openxmlformats.org/officeDocument/2006/relationships/image" Target="../media/image21.png"/><Relationship Id="rId3" Type="http://schemas.openxmlformats.org/officeDocument/2006/relationships/image" Target="../media/image150.png"/><Relationship Id="rId21" Type="http://schemas.openxmlformats.org/officeDocument/2006/relationships/image" Target="../media/image164.png"/><Relationship Id="rId7" Type="http://schemas.openxmlformats.org/officeDocument/2006/relationships/image" Target="../media/image17.png"/><Relationship Id="rId12" Type="http://schemas.openxmlformats.org/officeDocument/2006/relationships/image" Target="../media/image18.png"/><Relationship Id="rId17" Type="http://schemas.openxmlformats.org/officeDocument/2006/relationships/image" Target="../media/image162.png"/><Relationship Id="rId25" Type="http://schemas.openxmlformats.org/officeDocument/2006/relationships/image" Target="../media/image167.png"/><Relationship Id="rId2" Type="http://schemas.openxmlformats.org/officeDocument/2006/relationships/notesSlide" Target="../notesSlides/notesSlide30.xml"/><Relationship Id="rId16" Type="http://schemas.openxmlformats.org/officeDocument/2006/relationships/image" Target="../media/image161.png"/><Relationship Id="rId20" Type="http://schemas.openxmlformats.org/officeDocument/2006/relationships/image" Target="../media/image163.png"/><Relationship Id="rId1" Type="http://schemas.openxmlformats.org/officeDocument/2006/relationships/slideLayout" Target="../slideLayouts/slideLayout2.xml"/><Relationship Id="rId6" Type="http://schemas.openxmlformats.org/officeDocument/2006/relationships/image" Target="../media/image153.png"/><Relationship Id="rId11" Type="http://schemas.openxmlformats.org/officeDocument/2006/relationships/image" Target="../media/image157.png"/><Relationship Id="rId24" Type="http://schemas.openxmlformats.org/officeDocument/2006/relationships/image" Target="../media/image166.png"/><Relationship Id="rId5" Type="http://schemas.openxmlformats.org/officeDocument/2006/relationships/image" Target="../media/image152.png"/><Relationship Id="rId15" Type="http://schemas.openxmlformats.org/officeDocument/2006/relationships/image" Target="../media/image160.png"/><Relationship Id="rId23" Type="http://schemas.openxmlformats.org/officeDocument/2006/relationships/image" Target="../media/image37.png"/><Relationship Id="rId10" Type="http://schemas.openxmlformats.org/officeDocument/2006/relationships/image" Target="../media/image156.png"/><Relationship Id="rId19" Type="http://schemas.openxmlformats.org/officeDocument/2006/relationships/image" Target="../media/image26.png"/><Relationship Id="rId4" Type="http://schemas.openxmlformats.org/officeDocument/2006/relationships/image" Target="../media/image151.png"/><Relationship Id="rId9" Type="http://schemas.openxmlformats.org/officeDocument/2006/relationships/image" Target="../media/image155.png"/><Relationship Id="rId14" Type="http://schemas.openxmlformats.org/officeDocument/2006/relationships/image" Target="../media/image159.png"/><Relationship Id="rId22" Type="http://schemas.openxmlformats.org/officeDocument/2006/relationships/image" Target="../media/image165.png"/></Relationships>
</file>

<file path=ppt/slides/_rels/slide31.xml.rels><?xml version="1.0" encoding="UTF-8" standalone="yes"?>
<Relationships xmlns="http://schemas.openxmlformats.org/package/2006/relationships"><Relationship Id="rId8" Type="http://schemas.openxmlformats.org/officeDocument/2006/relationships/image" Target="../media/image1480.png"/><Relationship Id="rId13" Type="http://schemas.openxmlformats.org/officeDocument/2006/relationships/image" Target="../media/image572.png"/><Relationship Id="rId3" Type="http://schemas.openxmlformats.org/officeDocument/2006/relationships/image" Target="../media/image581.png"/><Relationship Id="rId7" Type="http://schemas.openxmlformats.org/officeDocument/2006/relationships/image" Target="../media/image1470.png"/><Relationship Id="rId12" Type="http://schemas.openxmlformats.org/officeDocument/2006/relationships/image" Target="../media/image563.png"/><Relationship Id="rId2" Type="http://schemas.openxmlformats.org/officeDocument/2006/relationships/notesSlide" Target="../notesSlides/notesSlide31.xml"/><Relationship Id="rId1" Type="http://schemas.openxmlformats.org/officeDocument/2006/relationships/slideLayout" Target="../slideLayouts/slideLayout2.xml"/><Relationship Id="rId11" Type="http://schemas.openxmlformats.org/officeDocument/2006/relationships/image" Target="../media/image5500.png"/><Relationship Id="rId5" Type="http://schemas.openxmlformats.org/officeDocument/2006/relationships/image" Target="../media/image135.png"/><Relationship Id="rId10" Type="http://schemas.openxmlformats.org/officeDocument/2006/relationships/image" Target="../media/image543.png"/><Relationship Id="rId4" Type="http://schemas.openxmlformats.org/officeDocument/2006/relationships/image" Target="../media/image533.png"/><Relationship Id="rId9" Type="http://schemas.openxmlformats.org/officeDocument/2006/relationships/image" Target="../media/image422.png"/></Relationships>
</file>

<file path=ppt/slides/_rels/slide32.xml.rels><?xml version="1.0" encoding="UTF-8" standalone="yes"?>
<Relationships xmlns="http://schemas.openxmlformats.org/package/2006/relationships"><Relationship Id="rId8" Type="http://schemas.openxmlformats.org/officeDocument/2006/relationships/image" Target="../media/image1080.png"/><Relationship Id="rId13" Type="http://schemas.openxmlformats.org/officeDocument/2006/relationships/image" Target="../media/image170.png"/><Relationship Id="rId3" Type="http://schemas.openxmlformats.org/officeDocument/2006/relationships/image" Target="../media/image136.png"/><Relationship Id="rId7" Type="http://schemas.openxmlformats.org/officeDocument/2006/relationships/image" Target="../media/image1071.png"/><Relationship Id="rId12" Type="http://schemas.openxmlformats.org/officeDocument/2006/relationships/image" Target="../media/image1152.png"/><Relationship Id="rId17" Type="http://schemas.openxmlformats.org/officeDocument/2006/relationships/image" Target="../media/image26.png"/><Relationship Id="rId2" Type="http://schemas.openxmlformats.org/officeDocument/2006/relationships/notesSlide" Target="../notesSlides/notesSlide32.xml"/><Relationship Id="rId16" Type="http://schemas.openxmlformats.org/officeDocument/2006/relationships/image" Target="../media/image21.png"/><Relationship Id="rId1" Type="http://schemas.openxmlformats.org/officeDocument/2006/relationships/slideLayout" Target="../slideLayouts/slideLayout2.xml"/><Relationship Id="rId11" Type="http://schemas.openxmlformats.org/officeDocument/2006/relationships/image" Target="../media/image169.png"/><Relationship Id="rId15" Type="http://schemas.openxmlformats.org/officeDocument/2006/relationships/image" Target="../media/image691.png"/><Relationship Id="rId10" Type="http://schemas.openxmlformats.org/officeDocument/2006/relationships/image" Target="../media/image168.png"/><Relationship Id="rId9" Type="http://schemas.openxmlformats.org/officeDocument/2006/relationships/image" Target="../media/image139.png"/><Relationship Id="rId14" Type="http://schemas.openxmlformats.org/officeDocument/2006/relationships/image" Target="../media/image171.png"/></Relationships>
</file>

<file path=ppt/slides/_rels/slide33.xml.rels><?xml version="1.0" encoding="UTF-8" standalone="yes"?>
<Relationships xmlns="http://schemas.openxmlformats.org/package/2006/relationships"><Relationship Id="rId8" Type="http://schemas.openxmlformats.org/officeDocument/2006/relationships/image" Target="../media/image1182.png"/><Relationship Id="rId13" Type="http://schemas.openxmlformats.org/officeDocument/2006/relationships/image" Target="../media/image1272.png"/><Relationship Id="rId18" Type="http://schemas.openxmlformats.org/officeDocument/2006/relationships/image" Target="../media/image135.png"/><Relationship Id="rId3" Type="http://schemas.openxmlformats.org/officeDocument/2006/relationships/image" Target="../media/image1063.png"/><Relationship Id="rId7" Type="http://schemas.openxmlformats.org/officeDocument/2006/relationships/image" Target="../media/image1133.png"/><Relationship Id="rId12" Type="http://schemas.openxmlformats.org/officeDocument/2006/relationships/image" Target="../media/image1262.png"/><Relationship Id="rId17" Type="http://schemas.openxmlformats.org/officeDocument/2006/relationships/image" Target="../media/image1312.png"/><Relationship Id="rId2" Type="http://schemas.openxmlformats.org/officeDocument/2006/relationships/notesSlide" Target="../notesSlides/notesSlide33.xml"/><Relationship Id="rId16" Type="http://schemas.openxmlformats.org/officeDocument/2006/relationships/image" Target="../media/image1302.png"/><Relationship Id="rId1" Type="http://schemas.openxmlformats.org/officeDocument/2006/relationships/slideLayout" Target="../slideLayouts/slideLayout2.xml"/><Relationship Id="rId6" Type="http://schemas.openxmlformats.org/officeDocument/2006/relationships/image" Target="../media/image1121.png"/><Relationship Id="rId11" Type="http://schemas.openxmlformats.org/officeDocument/2006/relationships/image" Target="../media/image1251.png"/><Relationship Id="rId5" Type="http://schemas.openxmlformats.org/officeDocument/2006/relationships/image" Target="../media/image1112.png"/><Relationship Id="rId15" Type="http://schemas.openxmlformats.org/officeDocument/2006/relationships/image" Target="../media/image1292.png"/><Relationship Id="rId10" Type="http://schemas.openxmlformats.org/officeDocument/2006/relationships/image" Target="../media/image1202.png"/><Relationship Id="rId4" Type="http://schemas.openxmlformats.org/officeDocument/2006/relationships/image" Target="../media/image1073.png"/><Relationship Id="rId9" Type="http://schemas.openxmlformats.org/officeDocument/2006/relationships/image" Target="../media/image1191.png"/><Relationship Id="rId14" Type="http://schemas.openxmlformats.org/officeDocument/2006/relationships/image" Target="../media/image1283.png"/></Relationships>
</file>

<file path=ppt/slides/_rels/slide34.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1751.png"/><Relationship Id="rId18" Type="http://schemas.openxmlformats.org/officeDocument/2006/relationships/image" Target="../media/image180.png"/><Relationship Id="rId3" Type="http://schemas.openxmlformats.org/officeDocument/2006/relationships/image" Target="../media/image1650.png"/><Relationship Id="rId7" Type="http://schemas.openxmlformats.org/officeDocument/2006/relationships/image" Target="../media/image1691.png"/><Relationship Id="rId12" Type="http://schemas.openxmlformats.org/officeDocument/2006/relationships/image" Target="../media/image1741.png"/><Relationship Id="rId17" Type="http://schemas.openxmlformats.org/officeDocument/2006/relationships/image" Target="../media/image179.png"/><Relationship Id="rId2" Type="http://schemas.openxmlformats.org/officeDocument/2006/relationships/notesSlide" Target="../notesSlides/notesSlide34.xml"/><Relationship Id="rId16" Type="http://schemas.openxmlformats.org/officeDocument/2006/relationships/image" Target="../media/image178.png"/><Relationship Id="rId20" Type="http://schemas.openxmlformats.org/officeDocument/2006/relationships/image" Target="../media/image182.png"/><Relationship Id="rId1" Type="http://schemas.openxmlformats.org/officeDocument/2006/relationships/slideLayout" Target="../slideLayouts/slideLayout2.xml"/><Relationship Id="rId6" Type="http://schemas.openxmlformats.org/officeDocument/2006/relationships/image" Target="../media/image1681.png"/><Relationship Id="rId11" Type="http://schemas.openxmlformats.org/officeDocument/2006/relationships/image" Target="../media/image1731.png"/><Relationship Id="rId5" Type="http://schemas.openxmlformats.org/officeDocument/2006/relationships/image" Target="../media/image172.png"/><Relationship Id="rId15" Type="http://schemas.openxmlformats.org/officeDocument/2006/relationships/image" Target="../media/image177.png"/><Relationship Id="rId10" Type="http://schemas.openxmlformats.org/officeDocument/2006/relationships/image" Target="../media/image1721.png"/><Relationship Id="rId19" Type="http://schemas.openxmlformats.org/officeDocument/2006/relationships/image" Target="../media/image181.png"/><Relationship Id="rId4" Type="http://schemas.openxmlformats.org/officeDocument/2006/relationships/image" Target="../media/image1661.png"/><Relationship Id="rId9" Type="http://schemas.openxmlformats.org/officeDocument/2006/relationships/image" Target="../media/image1710.png"/><Relationship Id="rId14" Type="http://schemas.openxmlformats.org/officeDocument/2006/relationships/image" Target="../media/image1760.png"/></Relationships>
</file>

<file path=ppt/slides/_rels/slide35.xml.rels><?xml version="1.0" encoding="UTF-8" standalone="yes"?>
<Relationships xmlns="http://schemas.openxmlformats.org/package/2006/relationships"><Relationship Id="rId8" Type="http://schemas.openxmlformats.org/officeDocument/2006/relationships/image" Target="../media/image1361.png"/><Relationship Id="rId13" Type="http://schemas.openxmlformats.org/officeDocument/2006/relationships/image" Target="../media/image1431.png"/><Relationship Id="rId3" Type="http://schemas.openxmlformats.org/officeDocument/2006/relationships/image" Target="../media/image1311.png"/><Relationship Id="rId7" Type="http://schemas.openxmlformats.org/officeDocument/2006/relationships/image" Target="../media/image1351.png"/><Relationship Id="rId12" Type="http://schemas.openxmlformats.org/officeDocument/2006/relationships/image" Target="../media/image174.png"/><Relationship Id="rId17" Type="http://schemas.openxmlformats.org/officeDocument/2006/relationships/image" Target="../media/image1621.png"/><Relationship Id="rId2" Type="http://schemas.openxmlformats.org/officeDocument/2006/relationships/notesSlide" Target="../notesSlides/notesSlide35.xml"/><Relationship Id="rId16" Type="http://schemas.openxmlformats.org/officeDocument/2006/relationships/image" Target="../media/image1611.png"/><Relationship Id="rId1" Type="http://schemas.openxmlformats.org/officeDocument/2006/relationships/slideLayout" Target="../slideLayouts/slideLayout2.xml"/><Relationship Id="rId6" Type="http://schemas.openxmlformats.org/officeDocument/2006/relationships/image" Target="../media/image1342.png"/><Relationship Id="rId11" Type="http://schemas.openxmlformats.org/officeDocument/2006/relationships/image" Target="../media/image1401.png"/><Relationship Id="rId5" Type="http://schemas.openxmlformats.org/officeDocument/2006/relationships/image" Target="../media/image1332.png"/><Relationship Id="rId15" Type="http://schemas.openxmlformats.org/officeDocument/2006/relationships/image" Target="../media/image1601.png"/><Relationship Id="rId10" Type="http://schemas.openxmlformats.org/officeDocument/2006/relationships/image" Target="../media/image1391.png"/><Relationship Id="rId4" Type="http://schemas.openxmlformats.org/officeDocument/2006/relationships/image" Target="../media/image1321.png"/><Relationship Id="rId9" Type="http://schemas.openxmlformats.org/officeDocument/2006/relationships/image" Target="../media/image1381.png"/><Relationship Id="rId14" Type="http://schemas.openxmlformats.org/officeDocument/2006/relationships/image" Target="../media/image1440.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17.pn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5" Type="http://schemas.openxmlformats.org/officeDocument/2006/relationships/image" Target="../media/image43.png"/><Relationship Id="rId2" Type="http://schemas.openxmlformats.org/officeDocument/2006/relationships/notesSlide" Target="../notesSlides/notesSlide4.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24" Type="http://schemas.openxmlformats.org/officeDocument/2006/relationships/image" Target="../media/image42.png"/><Relationship Id="rId5" Type="http://schemas.openxmlformats.org/officeDocument/2006/relationships/image" Target="../media/image23.png"/><Relationship Id="rId15" Type="http://schemas.openxmlformats.org/officeDocument/2006/relationships/image" Target="../media/image26.png"/><Relationship Id="rId23" Type="http://schemas.openxmlformats.org/officeDocument/2006/relationships/image" Target="../media/image41.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21.png"/><Relationship Id="rId22" Type="http://schemas.openxmlformats.org/officeDocument/2006/relationships/image" Target="../media/image40.png"/></Relationships>
</file>

<file path=ppt/slides/_rels/slide5.xml.rels><?xml version="1.0" encoding="UTF-8" standalone="yes"?>
<Relationships xmlns="http://schemas.openxmlformats.org/package/2006/relationships"><Relationship Id="rId13" Type="http://schemas.openxmlformats.org/officeDocument/2006/relationships/image" Target="../media/image451.png"/><Relationship Id="rId3" Type="http://schemas.openxmlformats.org/officeDocument/2006/relationships/image" Target="../media/image27.emf"/><Relationship Id="rId2" Type="http://schemas.openxmlformats.org/officeDocument/2006/relationships/notesSlide" Target="../notesSlides/notesSlide5.xml"/><Relationship Id="rId16" Type="http://schemas.openxmlformats.org/officeDocument/2006/relationships/image" Target="../media/image411.png"/><Relationship Id="rId1" Type="http://schemas.openxmlformats.org/officeDocument/2006/relationships/slideLayout" Target="../slideLayouts/slideLayout2.xml"/><Relationship Id="rId11" Type="http://schemas.openxmlformats.org/officeDocument/2006/relationships/image" Target="../media/image32.png"/><Relationship Id="rId15" Type="http://schemas.openxmlformats.org/officeDocument/2006/relationships/image" Target="../media/image400.png"/><Relationship Id="rId10" Type="http://schemas.openxmlformats.org/officeDocument/2006/relationships/image" Target="../media/image45.png"/><Relationship Id="rId9" Type="http://schemas.openxmlformats.org/officeDocument/2006/relationships/image" Target="../media/image310.png"/><Relationship Id="rId14" Type="http://schemas.openxmlformats.org/officeDocument/2006/relationships/image" Target="../media/image47.png"/></Relationships>
</file>

<file path=ppt/slides/_rels/slide6.xml.rels><?xml version="1.0" encoding="UTF-8" standalone="yes"?>
<Relationships xmlns="http://schemas.openxmlformats.org/package/2006/relationships"><Relationship Id="rId13" Type="http://schemas.openxmlformats.org/officeDocument/2006/relationships/image" Target="../media/image451.png"/><Relationship Id="rId3" Type="http://schemas.openxmlformats.org/officeDocument/2006/relationships/image" Target="../media/image21.png"/><Relationship Id="rId12" Type="http://schemas.openxmlformats.org/officeDocument/2006/relationships/image" Target="../media/image32.png"/><Relationship Id="rId2" Type="http://schemas.openxmlformats.org/officeDocument/2006/relationships/notesSlide" Target="../notesSlides/notesSlide6.xml"/><Relationship Id="rId16"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8.png"/><Relationship Id="rId5" Type="http://schemas.openxmlformats.org/officeDocument/2006/relationships/image" Target="../media/image420.png"/><Relationship Id="rId15" Type="http://schemas.openxmlformats.org/officeDocument/2006/relationships/image" Target="../media/image480.png"/><Relationship Id="rId10" Type="http://schemas.openxmlformats.org/officeDocument/2006/relationships/image" Target="../media/image461.png"/><Relationship Id="rId4" Type="http://schemas.openxmlformats.org/officeDocument/2006/relationships/image" Target="../media/image26.png"/><Relationship Id="rId9" Type="http://schemas.openxmlformats.org/officeDocument/2006/relationships/image" Target="../media/image310.png"/><Relationship Id="rId14" Type="http://schemas.openxmlformats.org/officeDocument/2006/relationships/image" Target="../media/image471.png"/></Relationships>
</file>

<file path=ppt/slides/_rels/slide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90.png"/><Relationship Id="rId18" Type="http://schemas.openxmlformats.org/officeDocument/2006/relationships/image" Target="../media/image462.png"/><Relationship Id="rId3" Type="http://schemas.openxmlformats.org/officeDocument/2006/relationships/image" Target="../media/image53.png"/><Relationship Id="rId34" Type="http://schemas.openxmlformats.org/officeDocument/2006/relationships/image" Target="../media/image56.png"/><Relationship Id="rId17" Type="http://schemas.openxmlformats.org/officeDocument/2006/relationships/image" Target="../media/image452.png"/><Relationship Id="rId25" Type="http://schemas.openxmlformats.org/officeDocument/2006/relationships/image" Target="../media/image370.png"/><Relationship Id="rId33" Type="http://schemas.openxmlformats.org/officeDocument/2006/relationships/image" Target="../media/image531.png"/><Relationship Id="rId2" Type="http://schemas.openxmlformats.org/officeDocument/2006/relationships/notesSlide" Target="../notesSlides/notesSlide9.xml"/><Relationship Id="rId16" Type="http://schemas.openxmlformats.org/officeDocument/2006/relationships/image" Target="../media/image360.png"/><Relationship Id="rId29" Type="http://schemas.openxmlformats.org/officeDocument/2006/relationships/image" Target="../media/image472.png"/><Relationship Id="rId1" Type="http://schemas.openxmlformats.org/officeDocument/2006/relationships/slideLayout" Target="../slideLayouts/slideLayout2.xml"/><Relationship Id="rId6" Type="http://schemas.openxmlformats.org/officeDocument/2006/relationships/image" Target="../media/image32.png"/><Relationship Id="rId24" Type="http://schemas.openxmlformats.org/officeDocument/2006/relationships/image" Target="../media/image401.png"/><Relationship Id="rId32" Type="http://schemas.openxmlformats.org/officeDocument/2006/relationships/image" Target="../media/image55.png"/><Relationship Id="rId5" Type="http://schemas.openxmlformats.org/officeDocument/2006/relationships/image" Target="../media/image330.png"/><Relationship Id="rId15" Type="http://schemas.openxmlformats.org/officeDocument/2006/relationships/image" Target="../media/image500.png"/><Relationship Id="rId23" Type="http://schemas.openxmlformats.org/officeDocument/2006/relationships/image" Target="../media/image361.png"/><Relationship Id="rId36" Type="http://schemas.openxmlformats.org/officeDocument/2006/relationships/image" Target="../media/image57.png"/><Relationship Id="rId31" Type="http://schemas.openxmlformats.org/officeDocument/2006/relationships/image" Target="../media/image391.png"/><Relationship Id="rId4" Type="http://schemas.openxmlformats.org/officeDocument/2006/relationships/image" Target="../media/image320.png"/><Relationship Id="rId9" Type="http://schemas.openxmlformats.org/officeDocument/2006/relationships/image" Target="../media/image46.png"/><Relationship Id="rId14" Type="http://schemas.openxmlformats.org/officeDocument/2006/relationships/image" Target="../media/image481.png"/><Relationship Id="rId22" Type="http://schemas.openxmlformats.org/officeDocument/2006/relationships/image" Target="../media/image350.png"/><Relationship Id="rId30" Type="http://schemas.openxmlformats.org/officeDocument/2006/relationships/image" Target="../media/image380.png"/><Relationship Id="rId35" Type="http://schemas.openxmlformats.org/officeDocument/2006/relationships/image" Target="../media/image4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4159A3-1D69-D9AF-A254-82A9A17327EB}"/>
              </a:ext>
            </a:extLst>
          </p:cNvPr>
          <p:cNvSpPr>
            <a:spLocks noGrp="1"/>
          </p:cNvSpPr>
          <p:nvPr>
            <p:ph type="ctrTitle"/>
          </p:nvPr>
        </p:nvSpPr>
        <p:spPr>
          <a:xfrm>
            <a:off x="981075" y="1147763"/>
            <a:ext cx="10229850" cy="2387600"/>
          </a:xfrm>
        </p:spPr>
        <p:txBody>
          <a:bodyPr>
            <a:normAutofit/>
          </a:bodyPr>
          <a:lstStyle/>
          <a:p>
            <a:r>
              <a:rPr kumimoji="1" lang="en-US" altLang="ja-JP" sz="4800" b="1" dirty="0">
                <a:latin typeface="Arial Hebrew" pitchFamily="2" charset="-79"/>
                <a:ea typeface="Ayuthaya" pitchFamily="2" charset="-34"/>
                <a:cs typeface="Arial Hebrew" pitchFamily="2" charset="-79"/>
              </a:rPr>
              <a:t>Understanding the Cusp-Core Transition and Characteristic Radius in Dark Matter Halos</a:t>
            </a:r>
            <a:endParaRPr kumimoji="1" lang="ja-JP" altLang="en-US" sz="4800" b="1" dirty="0">
              <a:latin typeface="Arial Hebrew" pitchFamily="2" charset="-79"/>
              <a:cs typeface="Arial Hebrew" pitchFamily="2" charset="-79"/>
            </a:endParaRPr>
          </a:p>
        </p:txBody>
      </p:sp>
      <p:sp>
        <p:nvSpPr>
          <p:cNvPr id="3" name="字幕 2">
            <a:extLst>
              <a:ext uri="{FF2B5EF4-FFF2-40B4-BE49-F238E27FC236}">
                <a16:creationId xmlns:a16="http://schemas.microsoft.com/office/drawing/2014/main" id="{CA40AB01-DC6A-2F8F-89E1-108E557A61EA}"/>
              </a:ext>
            </a:extLst>
          </p:cNvPr>
          <p:cNvSpPr>
            <a:spLocks noGrp="1"/>
          </p:cNvSpPr>
          <p:nvPr>
            <p:ph type="subTitle" idx="1"/>
          </p:nvPr>
        </p:nvSpPr>
        <p:spPr>
          <a:xfrm>
            <a:off x="1431925" y="4054475"/>
            <a:ext cx="9328150" cy="1655762"/>
          </a:xfrm>
        </p:spPr>
        <p:txBody>
          <a:bodyPr>
            <a:normAutofit/>
          </a:bodyPr>
          <a:lstStyle/>
          <a:p>
            <a:r>
              <a:rPr lang="en-US" altLang="ja-JP" sz="2800" dirty="0">
                <a:latin typeface="Arial Hebrew" pitchFamily="2" charset="-79"/>
                <a:cs typeface="Arial Hebrew" pitchFamily="2" charset="-79"/>
              </a:rPr>
              <a:t>Michi Shinozaki, </a:t>
            </a:r>
          </a:p>
          <a:p>
            <a:r>
              <a:rPr lang="en-US" altLang="ja-JP" sz="2800" dirty="0">
                <a:latin typeface="Arial Hebrew" pitchFamily="2" charset="-79"/>
                <a:cs typeface="Arial Hebrew" pitchFamily="2" charset="-79"/>
              </a:rPr>
              <a:t>Masao</a:t>
            </a:r>
            <a:r>
              <a:rPr lang="ja-JP" altLang="en-US" sz="2800">
                <a:latin typeface="Arial Hebrew" pitchFamily="2" charset="-79"/>
                <a:cs typeface="Arial Hebrew" pitchFamily="2" charset="-79"/>
              </a:rPr>
              <a:t> </a:t>
            </a:r>
            <a:r>
              <a:rPr lang="en-US" altLang="ja-JP" sz="2800" dirty="0">
                <a:latin typeface="Arial Hebrew" pitchFamily="2" charset="-79"/>
                <a:cs typeface="Arial Hebrew" pitchFamily="2" charset="-79"/>
              </a:rPr>
              <a:t>Mori,</a:t>
            </a:r>
            <a:r>
              <a:rPr lang="ja-JP" altLang="en-US" sz="2800" dirty="0">
                <a:latin typeface="Arial Hebrew" pitchFamily="2" charset="-79"/>
                <a:cs typeface="Arial Hebrew" pitchFamily="2" charset="-79"/>
              </a:rPr>
              <a:t> </a:t>
            </a:r>
            <a:r>
              <a:rPr lang="en-US" altLang="ja-JP" sz="2800" dirty="0">
                <a:latin typeface="Arial Hebrew" pitchFamily="2" charset="-79"/>
                <a:cs typeface="Arial Hebrew" pitchFamily="2" charset="-79"/>
              </a:rPr>
              <a:t>Yuka</a:t>
            </a:r>
            <a:r>
              <a:rPr lang="ja-JP" altLang="en-US" sz="2800" dirty="0">
                <a:latin typeface="Arial Hebrew" pitchFamily="2" charset="-79"/>
                <a:cs typeface="Arial Hebrew" pitchFamily="2" charset="-79"/>
              </a:rPr>
              <a:t> </a:t>
            </a:r>
            <a:r>
              <a:rPr lang="en-US" altLang="ja-JP" sz="2800" dirty="0">
                <a:latin typeface="Arial Hebrew" pitchFamily="2" charset="-79"/>
                <a:cs typeface="Arial Hebrew" pitchFamily="2" charset="-79"/>
              </a:rPr>
              <a:t>Kaneda</a:t>
            </a:r>
            <a:r>
              <a:rPr kumimoji="1" lang="en-US" altLang="ja-JP" sz="2800" dirty="0">
                <a:latin typeface="Arial Hebrew" pitchFamily="2" charset="-79"/>
                <a:cs typeface="Arial Hebrew" pitchFamily="2" charset="-79"/>
              </a:rPr>
              <a:t>(</a:t>
            </a:r>
            <a:r>
              <a:rPr lang="en-US" altLang="ja-JP" sz="2800" dirty="0">
                <a:latin typeface="Arial Hebrew" pitchFamily="2" charset="-79"/>
                <a:cs typeface="Arial Hebrew" pitchFamily="2" charset="-79"/>
              </a:rPr>
              <a:t>University</a:t>
            </a:r>
            <a:r>
              <a:rPr lang="ja-JP" altLang="en-US" sz="2800" dirty="0">
                <a:latin typeface="Arial Hebrew" pitchFamily="2" charset="-79"/>
                <a:cs typeface="Arial Hebrew" pitchFamily="2" charset="-79"/>
              </a:rPr>
              <a:t> </a:t>
            </a:r>
            <a:r>
              <a:rPr lang="en-US" altLang="ja-JP" sz="2800" dirty="0">
                <a:latin typeface="Arial Hebrew" pitchFamily="2" charset="-79"/>
                <a:cs typeface="Arial Hebrew" pitchFamily="2" charset="-79"/>
              </a:rPr>
              <a:t>of</a:t>
            </a:r>
            <a:r>
              <a:rPr lang="ja-JP" altLang="en-US" sz="2800" dirty="0">
                <a:latin typeface="Arial Hebrew" pitchFamily="2" charset="-79"/>
                <a:cs typeface="Arial Hebrew" pitchFamily="2" charset="-79"/>
              </a:rPr>
              <a:t> </a:t>
            </a:r>
            <a:r>
              <a:rPr lang="en-US" altLang="ja-JP" sz="2800" dirty="0">
                <a:latin typeface="Arial Hebrew" pitchFamily="2" charset="-79"/>
                <a:cs typeface="Arial Hebrew" pitchFamily="2" charset="-79"/>
              </a:rPr>
              <a:t>Tsukuba) </a:t>
            </a:r>
          </a:p>
          <a:p>
            <a:r>
              <a:rPr lang="en-US" altLang="ja-JP" sz="2800" dirty="0">
                <a:latin typeface="Arial Hebrew" pitchFamily="2" charset="-79"/>
                <a:cs typeface="Arial Hebrew" pitchFamily="2" charset="-79"/>
              </a:rPr>
              <a:t>and Kohei Hayashi(Sendai National College of Technology)</a:t>
            </a:r>
            <a:endParaRPr kumimoji="1" lang="ja-JP" altLang="en-US" sz="2800" dirty="0">
              <a:latin typeface="Arial Hebrew" pitchFamily="2" charset="-79"/>
              <a:cs typeface="Arial Hebrew" pitchFamily="2" charset="-79"/>
            </a:endParaRPr>
          </a:p>
        </p:txBody>
      </p:sp>
    </p:spTree>
    <p:extLst>
      <p:ext uri="{BB962C8B-B14F-4D97-AF65-F5344CB8AC3E}">
        <p14:creationId xmlns:p14="http://schemas.microsoft.com/office/powerpoint/2010/main" val="2548744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4F3D3842-2300-2F10-407C-C1C3F5B5727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2860" y="1050582"/>
            <a:ext cx="9273027" cy="5795642"/>
          </a:xfrm>
          <a:prstGeom prst="rect">
            <a:avLst/>
          </a:prstGeom>
        </p:spPr>
      </p:pic>
      <p:sp>
        <p:nvSpPr>
          <p:cNvPr id="35" name="テキスト ボックス 34">
            <a:extLst>
              <a:ext uri="{FF2B5EF4-FFF2-40B4-BE49-F238E27FC236}">
                <a16:creationId xmlns:a16="http://schemas.microsoft.com/office/drawing/2014/main" id="{7AEACDBB-EEE4-BE46-E874-655A7BB2D875}"/>
              </a:ext>
            </a:extLst>
          </p:cNvPr>
          <p:cNvSpPr txBox="1"/>
          <p:nvPr/>
        </p:nvSpPr>
        <p:spPr>
          <a:xfrm>
            <a:off x="520819" y="382441"/>
            <a:ext cx="10158976" cy="400110"/>
          </a:xfrm>
          <a:prstGeom prst="rect">
            <a:avLst/>
          </a:prstGeom>
          <a:noFill/>
        </p:spPr>
        <p:txBody>
          <a:bodyPr wrap="square">
            <a:spAutoFit/>
          </a:bodyPr>
          <a:lstStyle/>
          <a:p>
            <a:r>
              <a:rPr lang="en" altLang="ja-JP" sz="2000" b="1" dirty="0"/>
              <a:t>Evolution of Physical Quantities During the Cusp–Core Transition</a:t>
            </a:r>
            <a:endParaRPr lang="ja-JP" altLang="en-US" sz="2000" b="1" dirty="0"/>
          </a:p>
        </p:txBody>
      </p:sp>
      <p:cxnSp>
        <p:nvCxnSpPr>
          <p:cNvPr id="6" name="直線コネクタ 5">
            <a:extLst>
              <a:ext uri="{FF2B5EF4-FFF2-40B4-BE49-F238E27FC236}">
                <a16:creationId xmlns:a16="http://schemas.microsoft.com/office/drawing/2014/main" id="{437D4E97-DB53-2857-E513-3438730837F0}"/>
              </a:ext>
            </a:extLst>
          </p:cNvPr>
          <p:cNvCxnSpPr>
            <a:cxnSpLocks/>
          </p:cNvCxnSpPr>
          <p:nvPr/>
        </p:nvCxnSpPr>
        <p:spPr>
          <a:xfrm>
            <a:off x="0" y="756666"/>
            <a:ext cx="8953600" cy="0"/>
          </a:xfrm>
          <a:prstGeom prst="line">
            <a:avLst/>
          </a:prstGeom>
          <a:ln w="38100">
            <a:solidFill>
              <a:schemeClr val="accent6">
                <a:alpha val="80000"/>
              </a:schemeClr>
            </a:solidFill>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29" name="テキスト ボックス 28">
                <a:extLst>
                  <a:ext uri="{FF2B5EF4-FFF2-40B4-BE49-F238E27FC236}">
                    <a16:creationId xmlns:a16="http://schemas.microsoft.com/office/drawing/2014/main" id="{7878EC86-4859-F96A-30BA-B894013C79E5}"/>
                  </a:ext>
                </a:extLst>
              </p:cNvPr>
              <p:cNvSpPr txBox="1"/>
              <p:nvPr/>
            </p:nvSpPr>
            <p:spPr>
              <a:xfrm>
                <a:off x="9644345" y="4545691"/>
                <a:ext cx="3078874" cy="523220"/>
              </a:xfrm>
              <a:prstGeom prst="rect">
                <a:avLst/>
              </a:prstGeom>
              <a:noFill/>
            </p:spPr>
            <p:txBody>
              <a:bodyPr wrap="square">
                <a:spAutoFit/>
              </a:bodyPr>
              <a:lstStyle/>
              <a:p>
                <a14:m>
                  <m:oMath xmlns:m="http://schemas.openxmlformats.org/officeDocument/2006/math">
                    <m:f>
                      <m:fPr>
                        <m:type m:val="skw"/>
                        <m:ctrlPr>
                          <a:rPr lang="en-US" altLang="ja-JP" sz="2400" b="1" i="1" smtClean="0">
                            <a:latin typeface="Cambria Math" panose="02040503050406030204" pitchFamily="18" charset="0"/>
                          </a:rPr>
                        </m:ctrlPr>
                      </m:fPr>
                      <m:num>
                        <m:r>
                          <a:rPr kumimoji="0" lang="en-US" altLang="ja-JP" sz="2400" b="1" i="1">
                            <a:solidFill>
                              <a:srgbClr val="000000"/>
                            </a:solidFill>
                            <a:latin typeface="Cambria Math" panose="02040503050406030204" pitchFamily="18" charset="0"/>
                            <a:ea typeface="Cambria Math" panose="02040503050406030204" pitchFamily="18" charset="0"/>
                            <a:sym typeface="Lucida Grande"/>
                          </a:rPr>
                          <m:t>∆</m:t>
                        </m:r>
                        <m:r>
                          <a:rPr kumimoji="0" lang="en-US" altLang="ja-JP" sz="2400" b="1" i="1">
                            <a:solidFill>
                              <a:srgbClr val="000000"/>
                            </a:solidFill>
                            <a:latin typeface="Cambria Math" panose="02040503050406030204" pitchFamily="18" charset="0"/>
                            <a:ea typeface="Cambria Math" panose="02040503050406030204" pitchFamily="18" charset="0"/>
                            <a:sym typeface="Lucida Grande"/>
                          </a:rPr>
                          <m:t>𝑬</m:t>
                        </m:r>
                      </m:num>
                      <m:den>
                        <m:sSub>
                          <m:sSubPr>
                            <m:ctrlPr>
                              <a:rPr lang="en-US" altLang="ja-JP" sz="2400" b="1" i="1">
                                <a:latin typeface="Cambria Math" panose="02040503050406030204" pitchFamily="18" charset="0"/>
                              </a:rPr>
                            </m:ctrlPr>
                          </m:sSubPr>
                          <m:e>
                            <m:r>
                              <a:rPr lang="en-US" altLang="ja-JP" sz="2400" b="1" i="1">
                                <a:latin typeface="Cambria Math" panose="02040503050406030204" pitchFamily="18" charset="0"/>
                              </a:rPr>
                              <m:t>𝑬</m:t>
                            </m:r>
                          </m:e>
                          <m:sub>
                            <m:r>
                              <a:rPr lang="en-US" altLang="ja-JP" sz="2400" b="1" i="1">
                                <a:latin typeface="Cambria Math" panose="02040503050406030204" pitchFamily="18" charset="0"/>
                              </a:rPr>
                              <m:t>𝑵𝑭𝑾</m:t>
                            </m:r>
                          </m:sub>
                        </m:sSub>
                      </m:den>
                    </m:f>
                    <m:r>
                      <a:rPr kumimoji="1" lang="en-US" altLang="ja-JP" sz="2400" b="0" i="0" dirty="0" smtClean="0">
                        <a:latin typeface="Cambria Math" panose="02040503050406030204" pitchFamily="18" charset="0"/>
                        <a:ea typeface="Cambria Math" panose="02040503050406030204" pitchFamily="18" charset="0"/>
                      </a:rPr>
                      <m:t>≈</m:t>
                    </m:r>
                    <m:r>
                      <a:rPr kumimoji="1" lang="en-US" altLang="ja-JP" sz="2400" b="1" i="0" dirty="0" smtClean="0">
                        <a:solidFill>
                          <a:srgbClr val="FF0000"/>
                        </a:solidFill>
                        <a:latin typeface="Cambria Math" panose="02040503050406030204" pitchFamily="18" charset="0"/>
                        <a:ea typeface="Cambria Math" panose="02040503050406030204" pitchFamily="18" charset="0"/>
                      </a:rPr>
                      <m:t>𝟏𝟎</m:t>
                    </m:r>
                    <m:r>
                      <a:rPr kumimoji="1" lang="en-US" altLang="ja-JP" sz="2400" b="1" i="0" dirty="0" smtClean="0">
                        <a:solidFill>
                          <a:srgbClr val="FF0000"/>
                        </a:solidFill>
                        <a:latin typeface="Cambria Math" panose="02040503050406030204" pitchFamily="18" charset="0"/>
                        <a:ea typeface="Cambria Math" panose="02040503050406030204" pitchFamily="18" charset="0"/>
                      </a:rPr>
                      <m:t>%</m:t>
                    </m:r>
                  </m:oMath>
                </a14:m>
                <a:r>
                  <a:rPr kumimoji="1" lang="ja-JP" altLang="en-US" sz="2400" dirty="0">
                    <a:solidFill>
                      <a:srgbClr val="FF0000"/>
                    </a:solidFill>
                  </a:rPr>
                  <a:t>　</a:t>
                </a:r>
                <a:r>
                  <a:rPr kumimoji="1" lang="ja-JP" altLang="en-US" sz="2800" dirty="0">
                    <a:solidFill>
                      <a:srgbClr val="FF0000"/>
                    </a:solidFill>
                  </a:rPr>
                  <a:t>　</a:t>
                </a:r>
                <a:endParaRPr lang="ja-JP" altLang="en-US" sz="2400" dirty="0"/>
              </a:p>
            </p:txBody>
          </p:sp>
        </mc:Choice>
        <mc:Fallback xmlns="">
          <p:sp>
            <p:nvSpPr>
              <p:cNvPr id="29" name="テキスト ボックス 28">
                <a:extLst>
                  <a:ext uri="{FF2B5EF4-FFF2-40B4-BE49-F238E27FC236}">
                    <a16:creationId xmlns:a16="http://schemas.microsoft.com/office/drawing/2014/main" id="{7878EC86-4859-F96A-30BA-B894013C79E5}"/>
                  </a:ext>
                </a:extLst>
              </p:cNvPr>
              <p:cNvSpPr txBox="1">
                <a:spLocks noRot="1" noChangeAspect="1" noMove="1" noResize="1" noEditPoints="1" noAdjustHandles="1" noChangeArrowheads="1" noChangeShapeType="1" noTextEdit="1"/>
              </p:cNvSpPr>
              <p:nvPr/>
            </p:nvSpPr>
            <p:spPr>
              <a:xfrm>
                <a:off x="9644345" y="4545691"/>
                <a:ext cx="3078874" cy="523220"/>
              </a:xfrm>
              <a:prstGeom prst="rect">
                <a:avLst/>
              </a:prstGeom>
              <a:blipFill>
                <a:blip r:embed="rId4"/>
                <a:stretch>
                  <a:fillRect l="-11111" t="-138095" b="-21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0" name="テキスト ボックス 29">
                <a:extLst>
                  <a:ext uri="{FF2B5EF4-FFF2-40B4-BE49-F238E27FC236}">
                    <a16:creationId xmlns:a16="http://schemas.microsoft.com/office/drawing/2014/main" id="{25F9D243-7BF7-49BD-6B6A-7925274E5173}"/>
                  </a:ext>
                </a:extLst>
              </p:cNvPr>
              <p:cNvSpPr txBox="1"/>
              <p:nvPr/>
            </p:nvSpPr>
            <p:spPr>
              <a:xfrm>
                <a:off x="9259013" y="5489300"/>
                <a:ext cx="2786364" cy="698268"/>
              </a:xfrm>
              <a:prstGeom prst="rect">
                <a:avLst/>
              </a:prstGeom>
              <a:noFill/>
            </p:spPr>
            <p:txBody>
              <a:bodyPr wrap="square">
                <a:spAutoFit/>
              </a:bodyPr>
              <a:lstStyle/>
              <a:p>
                <a:r>
                  <a:rPr lang="ja-JP" altLang="en-US" sz="1800" dirty="0"/>
                  <a:t>　</a:t>
                </a:r>
                <a:r>
                  <a:rPr lang="en-US" altLang="ja-JP" sz="1800" dirty="0"/>
                  <a:t>Ex) </a:t>
                </a:r>
                <a14:m>
                  <m:oMath xmlns:m="http://schemas.openxmlformats.org/officeDocument/2006/math">
                    <m:sSub>
                      <m:sSubPr>
                        <m:ctrlPr>
                          <a:rPr lang="en-US" altLang="ja-JP" sz="1800" i="1" smtClean="0">
                            <a:latin typeface="Cambria Math" panose="02040503050406030204" pitchFamily="18" charset="0"/>
                          </a:rPr>
                        </m:ctrlPr>
                      </m:sSubPr>
                      <m:e>
                        <m:r>
                          <a:rPr lang="en-US" altLang="ja-JP" sz="1800" b="0" i="1" smtClean="0">
                            <a:latin typeface="Cambria Math" panose="02040503050406030204" pitchFamily="18" charset="0"/>
                          </a:rPr>
                          <m:t>𝑀</m:t>
                        </m:r>
                      </m:e>
                      <m:sub>
                        <m:r>
                          <a:rPr lang="en-US" altLang="ja-JP" sz="1800" b="0" i="1" smtClean="0">
                            <a:latin typeface="Cambria Math" panose="02040503050406030204" pitchFamily="18" charset="0"/>
                          </a:rPr>
                          <m:t>200</m:t>
                        </m:r>
                      </m:sub>
                    </m:sSub>
                    <m:r>
                      <a:rPr lang="en-US" altLang="ja-JP" sz="1800" b="0" i="1" smtClean="0">
                        <a:latin typeface="Cambria Math" panose="02040503050406030204" pitchFamily="18" charset="0"/>
                      </a:rPr>
                      <m:t>=1</m:t>
                    </m:r>
                    <m:sSup>
                      <m:sSupPr>
                        <m:ctrlPr>
                          <a:rPr lang="en-US" altLang="ja-JP" sz="1800" i="1" smtClean="0">
                            <a:latin typeface="Cambria Math" panose="02040503050406030204" pitchFamily="18" charset="0"/>
                          </a:rPr>
                        </m:ctrlPr>
                      </m:sSupPr>
                      <m:e>
                        <m:r>
                          <a:rPr lang="en-US" altLang="ja-JP" sz="1800" b="0" i="1" smtClean="0">
                            <a:latin typeface="Cambria Math" panose="02040503050406030204" pitchFamily="18" charset="0"/>
                          </a:rPr>
                          <m:t>0</m:t>
                        </m:r>
                      </m:e>
                      <m:sup>
                        <m:r>
                          <a:rPr lang="en-US" altLang="ja-JP" sz="1800" b="0" i="1" smtClean="0">
                            <a:latin typeface="Cambria Math" panose="02040503050406030204" pitchFamily="18" charset="0"/>
                          </a:rPr>
                          <m:t>9</m:t>
                        </m:r>
                      </m:sup>
                    </m:sSup>
                    <m:sSub>
                      <m:sSubPr>
                        <m:ctrlPr>
                          <a:rPr lang="en-US" altLang="ja-JP" i="1">
                            <a:latin typeface="Cambria Math" panose="02040503050406030204" pitchFamily="18" charset="0"/>
                          </a:rPr>
                        </m:ctrlPr>
                      </m:sSubPr>
                      <m:e>
                        <m:r>
                          <a:rPr lang="en-US" altLang="ja-JP" b="0" i="1" smtClean="0">
                            <a:latin typeface="Cambria Math" panose="02040503050406030204" pitchFamily="18" charset="0"/>
                          </a:rPr>
                          <m:t>𝑀</m:t>
                        </m:r>
                      </m:e>
                      <m:sub>
                        <m:r>
                          <a:rPr lang="ja-JP" altLang="en-US" b="0" i="1">
                            <a:latin typeface="Cambria Math" panose="02040503050406030204" pitchFamily="18" charset="0"/>
                          </a:rPr>
                          <m:t>⦿</m:t>
                        </m:r>
                      </m:sub>
                    </m:sSub>
                  </m:oMath>
                </a14:m>
                <a:endParaRPr lang="en-US" altLang="ja-JP" dirty="0"/>
              </a:p>
              <a:p>
                <a:pPr/>
                <a14:m>
                  <m:oMathPara xmlns:m="http://schemas.openxmlformats.org/officeDocument/2006/math">
                    <m:oMathParaPr>
                      <m:jc m:val="centerGroup"/>
                    </m:oMathParaPr>
                    <m:oMath xmlns:m="http://schemas.openxmlformats.org/officeDocument/2006/math">
                      <m:r>
                        <a:rPr kumimoji="0" lang="en-US" altLang="ja-JP" sz="2000" b="0" i="1" smtClean="0">
                          <a:solidFill>
                            <a:srgbClr val="000000"/>
                          </a:solidFill>
                          <a:latin typeface="Cambria Math" panose="02040503050406030204" pitchFamily="18" charset="0"/>
                          <a:ea typeface="Cambria Math" panose="02040503050406030204" pitchFamily="18" charset="0"/>
                          <a:sym typeface="Lucida Grande"/>
                        </a:rPr>
                        <m:t>  ∆</m:t>
                      </m:r>
                      <m:r>
                        <a:rPr kumimoji="0" lang="en-US" altLang="ja-JP" sz="2000" b="0" i="1" smtClean="0">
                          <a:solidFill>
                            <a:srgbClr val="000000"/>
                          </a:solidFill>
                          <a:latin typeface="Cambria Math" panose="02040503050406030204" pitchFamily="18" charset="0"/>
                          <a:ea typeface="Cambria Math" panose="02040503050406030204" pitchFamily="18" charset="0"/>
                          <a:sym typeface="Lucida Grande"/>
                        </a:rPr>
                        <m:t>𝐸</m:t>
                      </m:r>
                      <m:r>
                        <a:rPr kumimoji="0" lang="en-US" altLang="ja-JP" sz="2000" b="0" i="1" smtClean="0">
                          <a:solidFill>
                            <a:srgbClr val="000000"/>
                          </a:solidFill>
                          <a:latin typeface="Cambria Math" panose="02040503050406030204" pitchFamily="18" charset="0"/>
                          <a:ea typeface="Cambria Math" panose="02040503050406030204" pitchFamily="18" charset="0"/>
                          <a:sym typeface="Lucida Grande"/>
                        </a:rPr>
                        <m:t>≈3.3×</m:t>
                      </m:r>
                      <m:sSup>
                        <m:sSupPr>
                          <m:ctrlPr>
                            <a:rPr kumimoji="0" lang="en-US" altLang="ja-JP" sz="2000" i="1" smtClean="0">
                              <a:solidFill>
                                <a:srgbClr val="000000"/>
                              </a:solidFill>
                              <a:latin typeface="Cambria Math" panose="02040503050406030204" pitchFamily="18" charset="0"/>
                              <a:ea typeface="Cambria Math" panose="02040503050406030204" pitchFamily="18" charset="0"/>
                              <a:sym typeface="Lucida Grande"/>
                            </a:rPr>
                          </m:ctrlPr>
                        </m:sSupPr>
                        <m:e>
                          <m:r>
                            <a:rPr kumimoji="0" lang="en-US" altLang="ja-JP" sz="2000" b="0" i="0" smtClean="0">
                              <a:solidFill>
                                <a:srgbClr val="000000"/>
                              </a:solidFill>
                              <a:latin typeface="Cambria Math" panose="02040503050406030204" pitchFamily="18" charset="0"/>
                              <a:ea typeface="Cambria Math" panose="02040503050406030204" pitchFamily="18" charset="0"/>
                              <a:sym typeface="Lucida Grande"/>
                            </a:rPr>
                            <m:t>10</m:t>
                          </m:r>
                        </m:e>
                        <m:sup>
                          <m:r>
                            <a:rPr kumimoji="0" lang="en-US" altLang="ja-JP" sz="2000" b="0" i="0" smtClean="0">
                              <a:solidFill>
                                <a:srgbClr val="000000"/>
                              </a:solidFill>
                              <a:latin typeface="Cambria Math" panose="02040503050406030204" pitchFamily="18" charset="0"/>
                              <a:ea typeface="Cambria Math" panose="02040503050406030204" pitchFamily="18" charset="0"/>
                              <a:sym typeface="Lucida Grande"/>
                            </a:rPr>
                            <m:t>53</m:t>
                          </m:r>
                        </m:sup>
                      </m:sSup>
                      <m:r>
                        <a:rPr kumimoji="0" lang="en-US" altLang="ja-JP" sz="2000" b="0" i="0" smtClean="0">
                          <a:solidFill>
                            <a:srgbClr val="000000"/>
                          </a:solidFill>
                          <a:latin typeface="Cambria Math" panose="02040503050406030204" pitchFamily="18" charset="0"/>
                          <a:ea typeface="Cambria Math" panose="02040503050406030204" pitchFamily="18" charset="0"/>
                          <a:sym typeface="Lucida Grande"/>
                        </a:rPr>
                        <m:t> </m:t>
                      </m:r>
                      <m:r>
                        <m:rPr>
                          <m:sty m:val="p"/>
                        </m:rPr>
                        <a:rPr kumimoji="0" lang="en-US" altLang="ja-JP" sz="2000" b="0" i="0" smtClean="0">
                          <a:solidFill>
                            <a:srgbClr val="000000"/>
                          </a:solidFill>
                          <a:latin typeface="Cambria Math" panose="02040503050406030204" pitchFamily="18" charset="0"/>
                          <a:ea typeface="Cambria Math" panose="02040503050406030204" pitchFamily="18" charset="0"/>
                          <a:sym typeface="Lucida Grande"/>
                        </a:rPr>
                        <m:t>erg</m:t>
                      </m:r>
                    </m:oMath>
                  </m:oMathPara>
                </a14:m>
                <a:endParaRPr lang="ja-JP" altLang="en-US" sz="2400" dirty="0"/>
              </a:p>
            </p:txBody>
          </p:sp>
        </mc:Choice>
        <mc:Fallback xmlns="">
          <p:sp>
            <p:nvSpPr>
              <p:cNvPr id="30" name="テキスト ボックス 29">
                <a:extLst>
                  <a:ext uri="{FF2B5EF4-FFF2-40B4-BE49-F238E27FC236}">
                    <a16:creationId xmlns:a16="http://schemas.microsoft.com/office/drawing/2014/main" id="{25F9D243-7BF7-49BD-6B6A-7925274E5173}"/>
                  </a:ext>
                </a:extLst>
              </p:cNvPr>
              <p:cNvSpPr txBox="1">
                <a:spLocks noRot="1" noChangeAspect="1" noMove="1" noResize="1" noEditPoints="1" noAdjustHandles="1" noChangeArrowheads="1" noChangeShapeType="1" noTextEdit="1"/>
              </p:cNvSpPr>
              <p:nvPr/>
            </p:nvSpPr>
            <p:spPr>
              <a:xfrm>
                <a:off x="9259013" y="5489300"/>
                <a:ext cx="2786364" cy="698268"/>
              </a:xfrm>
              <a:prstGeom prst="rect">
                <a:avLst/>
              </a:prstGeom>
              <a:blipFill>
                <a:blip r:embed="rId5"/>
                <a:stretch>
                  <a:fillRect t="-1739" b="-3478"/>
                </a:stretch>
              </a:blipFill>
            </p:spPr>
            <p:txBody>
              <a:bodyPr/>
              <a:lstStyle/>
              <a:p>
                <a:r>
                  <a:rPr lang="ja-JP" altLang="en-US">
                    <a:noFill/>
                  </a:rPr>
                  <a:t> </a:t>
                </a:r>
              </a:p>
            </p:txBody>
          </p:sp>
        </mc:Fallback>
      </mc:AlternateContent>
      <p:sp>
        <p:nvSpPr>
          <p:cNvPr id="11" name="矢印: 右 10">
            <a:extLst>
              <a:ext uri="{FF2B5EF4-FFF2-40B4-BE49-F238E27FC236}">
                <a16:creationId xmlns:a16="http://schemas.microsoft.com/office/drawing/2014/main" id="{78480418-8299-2599-7A73-36B019A011EA}"/>
              </a:ext>
            </a:extLst>
          </p:cNvPr>
          <p:cNvSpPr/>
          <p:nvPr/>
        </p:nvSpPr>
        <p:spPr>
          <a:xfrm rot="5400000">
            <a:off x="1395085" y="1596939"/>
            <a:ext cx="217094" cy="162655"/>
          </a:xfrm>
          <a:prstGeom prst="rightArrow">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8997DA15-F07B-1734-0EF1-E74342284CDC}"/>
              </a:ext>
            </a:extLst>
          </p:cNvPr>
          <p:cNvSpPr txBox="1"/>
          <p:nvPr/>
        </p:nvSpPr>
        <p:spPr>
          <a:xfrm rot="16200000">
            <a:off x="-364294" y="1934525"/>
            <a:ext cx="1340467" cy="369332"/>
          </a:xfrm>
          <a:prstGeom prst="rect">
            <a:avLst/>
          </a:prstGeom>
          <a:solidFill>
            <a:schemeClr val="bg1"/>
          </a:solidFill>
        </p:spPr>
        <p:txBody>
          <a:bodyPr wrap="square">
            <a:spAutoFit/>
          </a:bodyPr>
          <a:lstStyle/>
          <a:p>
            <a:r>
              <a:rPr lang="en-US" altLang="ja-JP" b="1" dirty="0"/>
              <a:t>density</a:t>
            </a:r>
            <a:endParaRPr lang="ja-JP" altLang="en-US" b="1" dirty="0"/>
          </a:p>
        </p:txBody>
      </p:sp>
      <p:sp>
        <p:nvSpPr>
          <p:cNvPr id="37" name="テキスト ボックス 36">
            <a:extLst>
              <a:ext uri="{FF2B5EF4-FFF2-40B4-BE49-F238E27FC236}">
                <a16:creationId xmlns:a16="http://schemas.microsoft.com/office/drawing/2014/main" id="{E81F9ABB-CA37-4394-BA38-817C084BE2C1}"/>
              </a:ext>
            </a:extLst>
          </p:cNvPr>
          <p:cNvSpPr txBox="1"/>
          <p:nvPr/>
        </p:nvSpPr>
        <p:spPr>
          <a:xfrm rot="16200000">
            <a:off x="-650489" y="4828622"/>
            <a:ext cx="2129769" cy="369332"/>
          </a:xfrm>
          <a:prstGeom prst="rect">
            <a:avLst/>
          </a:prstGeom>
          <a:solidFill>
            <a:schemeClr val="bg1"/>
          </a:solidFill>
        </p:spPr>
        <p:txBody>
          <a:bodyPr wrap="square">
            <a:spAutoFit/>
          </a:bodyPr>
          <a:lstStyle/>
          <a:p>
            <a:r>
              <a:rPr lang="en-US" altLang="ja-JP" b="1" dirty="0"/>
              <a:t>circular velocity</a:t>
            </a:r>
            <a:endParaRPr lang="ja-JP" altLang="en-US" b="1" dirty="0"/>
          </a:p>
        </p:txBody>
      </p:sp>
      <p:sp>
        <p:nvSpPr>
          <p:cNvPr id="38" name="テキスト ボックス 37">
            <a:extLst>
              <a:ext uri="{FF2B5EF4-FFF2-40B4-BE49-F238E27FC236}">
                <a16:creationId xmlns:a16="http://schemas.microsoft.com/office/drawing/2014/main" id="{BAA41E17-E0D8-56B0-669F-4A144689CDE7}"/>
              </a:ext>
            </a:extLst>
          </p:cNvPr>
          <p:cNvSpPr txBox="1"/>
          <p:nvPr/>
        </p:nvSpPr>
        <p:spPr>
          <a:xfrm>
            <a:off x="1884729" y="3506179"/>
            <a:ext cx="909873" cy="369332"/>
          </a:xfrm>
          <a:prstGeom prst="rect">
            <a:avLst/>
          </a:prstGeom>
          <a:noFill/>
        </p:spPr>
        <p:txBody>
          <a:bodyPr wrap="square">
            <a:spAutoFit/>
          </a:bodyPr>
          <a:lstStyle/>
          <a:p>
            <a:r>
              <a:rPr lang="en-US" altLang="ja-JP" b="1" dirty="0"/>
              <a:t>radius</a:t>
            </a:r>
            <a:endParaRPr lang="ja-JP" altLang="en-US" b="1" dirty="0"/>
          </a:p>
        </p:txBody>
      </p:sp>
      <p:sp>
        <p:nvSpPr>
          <p:cNvPr id="39" name="テキスト ボックス 38">
            <a:extLst>
              <a:ext uri="{FF2B5EF4-FFF2-40B4-BE49-F238E27FC236}">
                <a16:creationId xmlns:a16="http://schemas.microsoft.com/office/drawing/2014/main" id="{EDD64FFD-4081-E27C-5031-6CAFA2607332}"/>
              </a:ext>
            </a:extLst>
          </p:cNvPr>
          <p:cNvSpPr txBox="1"/>
          <p:nvPr/>
        </p:nvSpPr>
        <p:spPr>
          <a:xfrm>
            <a:off x="1985616" y="6371761"/>
            <a:ext cx="909873" cy="369332"/>
          </a:xfrm>
          <a:prstGeom prst="rect">
            <a:avLst/>
          </a:prstGeom>
          <a:noFill/>
        </p:spPr>
        <p:txBody>
          <a:bodyPr wrap="square">
            <a:spAutoFit/>
          </a:bodyPr>
          <a:lstStyle/>
          <a:p>
            <a:r>
              <a:rPr lang="en-US" altLang="ja-JP" b="1" dirty="0"/>
              <a:t>radius</a:t>
            </a:r>
            <a:endParaRPr lang="ja-JP" altLang="en-US" b="1" dirty="0"/>
          </a:p>
        </p:txBody>
      </p:sp>
      <mc:AlternateContent xmlns:mc="http://schemas.openxmlformats.org/markup-compatibility/2006" xmlns:a14="http://schemas.microsoft.com/office/drawing/2010/main">
        <mc:Choice Requires="a14">
          <p:sp>
            <p:nvSpPr>
              <p:cNvPr id="40" name="テキスト ボックス 39">
                <a:extLst>
                  <a:ext uri="{FF2B5EF4-FFF2-40B4-BE49-F238E27FC236}">
                    <a16:creationId xmlns:a16="http://schemas.microsoft.com/office/drawing/2014/main" id="{5ECAC3EC-7FFF-4BED-DD33-544BA6C31276}"/>
                  </a:ext>
                </a:extLst>
              </p:cNvPr>
              <p:cNvSpPr txBox="1"/>
              <p:nvPr/>
            </p:nvSpPr>
            <p:spPr>
              <a:xfrm>
                <a:off x="5812679" y="2745697"/>
                <a:ext cx="1491492" cy="400110"/>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panose="02040503050406030204" pitchFamily="18" charset="0"/>
                            </a:rPr>
                          </m:ctrlPr>
                        </m:sSubPr>
                        <m:e>
                          <m:r>
                            <a:rPr lang="en-US" altLang="ja-JP" sz="2000" b="0" i="1" smtClean="0">
                              <a:solidFill>
                                <a:schemeClr val="tx1"/>
                              </a:solidFill>
                              <a:latin typeface="Cambria Math" panose="02040503050406030204" pitchFamily="18" charset="0"/>
                            </a:rPr>
                            <m:t>𝑟</m:t>
                          </m:r>
                        </m:e>
                        <m:sub>
                          <m:r>
                            <a:rPr lang="en-US" altLang="ja-JP" sz="2000" b="0" i="1" smtClean="0">
                              <a:solidFill>
                                <a:schemeClr val="tx1"/>
                              </a:solidFill>
                              <a:latin typeface="Cambria Math" panose="02040503050406030204" pitchFamily="18" charset="0"/>
                            </a:rPr>
                            <m:t>𝐵</m:t>
                          </m:r>
                        </m:sub>
                      </m:sSub>
                      <m:r>
                        <a:rPr lang="en-US" altLang="ja-JP" sz="2000" b="0" i="1" smtClean="0">
                          <a:solidFill>
                            <a:schemeClr val="tx1"/>
                          </a:solidFill>
                          <a:latin typeface="Cambria Math" panose="02040503050406030204" pitchFamily="18" charset="0"/>
                        </a:rPr>
                        <m:t>=</m:t>
                      </m:r>
                      <m:r>
                        <a:rPr lang="ja-JP" altLang="en-US" sz="2000" b="0" i="1" smtClean="0">
                          <a:solidFill>
                            <a:schemeClr val="tx1"/>
                          </a:solidFill>
                          <a:latin typeface="Cambria Math" panose="02040503050406030204" pitchFamily="18" charset="0"/>
                        </a:rPr>
                        <m:t>𝜂</m:t>
                      </m:r>
                      <m:sSub>
                        <m:sSubPr>
                          <m:ctrlPr>
                            <a:rPr lang="en-US" altLang="ja-JP" sz="2000" i="1">
                              <a:solidFill>
                                <a:schemeClr val="tx1"/>
                              </a:solidFill>
                              <a:latin typeface="Cambria Math" panose="02040503050406030204" pitchFamily="18" charset="0"/>
                            </a:rPr>
                          </m:ctrlPr>
                        </m:sSubPr>
                        <m:e>
                          <m:r>
                            <a:rPr lang="en-US" altLang="ja-JP" sz="2000" b="0" i="1" smtClean="0">
                              <a:solidFill>
                                <a:schemeClr val="tx1"/>
                              </a:solidFill>
                              <a:latin typeface="Cambria Math" panose="02040503050406030204" pitchFamily="18" charset="0"/>
                            </a:rPr>
                            <m:t>𝑟</m:t>
                          </m:r>
                        </m:e>
                        <m:sub>
                          <m:r>
                            <a:rPr lang="en-US" altLang="ja-JP" sz="2000" i="1">
                              <a:solidFill>
                                <a:schemeClr val="tx1"/>
                              </a:solidFill>
                              <a:latin typeface="Cambria Math" panose="02040503050406030204" pitchFamily="18" charset="0"/>
                            </a:rPr>
                            <m:t>𝑁</m:t>
                          </m:r>
                        </m:sub>
                      </m:sSub>
                    </m:oMath>
                  </m:oMathPara>
                </a14:m>
                <a:endParaRPr lang="ja-JP" altLang="en-US" dirty="0"/>
              </a:p>
            </p:txBody>
          </p:sp>
        </mc:Choice>
        <mc:Fallback xmlns="">
          <p:sp>
            <p:nvSpPr>
              <p:cNvPr id="40" name="テキスト ボックス 39">
                <a:extLst>
                  <a:ext uri="{FF2B5EF4-FFF2-40B4-BE49-F238E27FC236}">
                    <a16:creationId xmlns:a16="http://schemas.microsoft.com/office/drawing/2014/main" id="{5ECAC3EC-7FFF-4BED-DD33-544BA6C31276}"/>
                  </a:ext>
                </a:extLst>
              </p:cNvPr>
              <p:cNvSpPr txBox="1">
                <a:spLocks noRot="1" noChangeAspect="1" noMove="1" noResize="1" noEditPoints="1" noAdjustHandles="1" noChangeArrowheads="1" noChangeShapeType="1" noTextEdit="1"/>
              </p:cNvSpPr>
              <p:nvPr/>
            </p:nvSpPr>
            <p:spPr>
              <a:xfrm>
                <a:off x="5812679" y="2745697"/>
                <a:ext cx="1491492" cy="400110"/>
              </a:xfrm>
              <a:prstGeom prst="rect">
                <a:avLst/>
              </a:prstGeom>
              <a:blipFill>
                <a:blip r:embed="rId7"/>
                <a:stretch>
                  <a:fillRect b="-7576"/>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7" name="テキスト ボックス 46">
                <a:extLst>
                  <a:ext uri="{FF2B5EF4-FFF2-40B4-BE49-F238E27FC236}">
                    <a16:creationId xmlns:a16="http://schemas.microsoft.com/office/drawing/2014/main" id="{2AC1D120-28C8-49FB-2591-C0AFAB7D6E99}"/>
                  </a:ext>
                </a:extLst>
              </p:cNvPr>
              <p:cNvSpPr txBox="1"/>
              <p:nvPr/>
            </p:nvSpPr>
            <p:spPr>
              <a:xfrm>
                <a:off x="9310755" y="1986541"/>
                <a:ext cx="2617238" cy="4994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1" lang="ja-JP" altLang="en-US" sz="1400" b="0" i="1" u="none" strike="noStrike" kern="1200" cap="none" spc="0" normalizeH="0" baseline="0" noProof="0" smtClean="0">
                          <a:ln>
                            <a:noFill/>
                          </a:ln>
                          <a:solidFill>
                            <a:prstClr val="black"/>
                          </a:solidFill>
                          <a:effectLst/>
                          <a:uLnTx/>
                          <a:uFillTx/>
                          <a:latin typeface="Cambria Math" panose="02040503050406030204" pitchFamily="18" charset="0"/>
                        </a:rPr>
                        <m:t>𝜌</m:t>
                      </m:r>
                      <m:d>
                        <m:dPr>
                          <m:ctrlP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rPr>
                          </m:ctrlPr>
                        </m:dPr>
                        <m:e>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rPr>
                            <m:t>𝑟</m:t>
                          </m:r>
                        </m:e>
                      </m:d>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rPr>
                        <m:t>=</m:t>
                      </m:r>
                      <m:f>
                        <m:fPr>
                          <m:ctrlP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rPr>
                          </m:ctrlPr>
                        </m:fPr>
                        <m:num>
                          <m:sSub>
                            <m:sSubPr>
                              <m:ctrlP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rPr>
                              </m:ctrlPr>
                            </m:sSubPr>
                            <m:e>
                              <m:r>
                                <a:rPr kumimoji="1" lang="ja-JP" altLang="en-US" sz="1400" b="0" i="1" u="none" strike="noStrike" kern="1200" cap="none" spc="0" normalizeH="0" baseline="0" noProof="0" smtClean="0">
                                  <a:ln>
                                    <a:noFill/>
                                  </a:ln>
                                  <a:solidFill>
                                    <a:prstClr val="black"/>
                                  </a:solidFill>
                                  <a:effectLst/>
                                  <a:uLnTx/>
                                  <a:uFillTx/>
                                  <a:latin typeface="Cambria Math" panose="02040503050406030204" pitchFamily="18" charset="0"/>
                                </a:rPr>
                                <m:t>𝜌</m:t>
                              </m:r>
                            </m:e>
                            <m:sub>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rPr>
                                <m:t>𝑁</m:t>
                              </m:r>
                            </m:sub>
                          </m:sSub>
                        </m:num>
                        <m:den>
                          <m:sSup>
                            <m:sSupPr>
                              <m:ctrlP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rPr>
                              </m:ctrlPr>
                            </m:sSupPr>
                            <m:e>
                              <m:r>
                                <a:rPr lang="en-US" altLang="ja-JP" sz="1400" i="1">
                                  <a:solidFill>
                                    <a:prstClr val="black"/>
                                  </a:solidFill>
                                  <a:latin typeface="Cambria Math" panose="02040503050406030204" pitchFamily="18" charset="0"/>
                                </a:rPr>
                                <m:t>𝑟</m:t>
                              </m:r>
                              <m:r>
                                <a:rPr lang="en-US" altLang="ja-JP" sz="1400" i="1">
                                  <a:solidFill>
                                    <a:prstClr val="black"/>
                                  </a:solidFill>
                                  <a:latin typeface="Cambria Math" panose="02040503050406030204" pitchFamily="18" charset="0"/>
                                </a:rPr>
                                <m:t>/</m:t>
                              </m:r>
                              <m:sSub>
                                <m:sSubPr>
                                  <m:ctrlPr>
                                    <a:rPr lang="en-US" altLang="ja-JP" sz="1400" i="1">
                                      <a:solidFill>
                                        <a:prstClr val="black"/>
                                      </a:solidFill>
                                      <a:latin typeface="Cambria Math" panose="02040503050406030204" pitchFamily="18" charset="0"/>
                                    </a:rPr>
                                  </m:ctrlPr>
                                </m:sSubPr>
                                <m:e>
                                  <m:r>
                                    <a:rPr lang="en-US" altLang="ja-JP" sz="1400" i="1">
                                      <a:solidFill>
                                        <a:prstClr val="black"/>
                                      </a:solidFill>
                                      <a:latin typeface="Cambria Math" panose="02040503050406030204" pitchFamily="18" charset="0"/>
                                    </a:rPr>
                                    <m:t>𝑟</m:t>
                                  </m:r>
                                </m:e>
                                <m:sub>
                                  <m:r>
                                    <a:rPr lang="en-US" altLang="ja-JP" sz="1400" i="1">
                                      <a:solidFill>
                                        <a:prstClr val="black"/>
                                      </a:solidFill>
                                      <a:latin typeface="Cambria Math" panose="02040503050406030204" pitchFamily="18" charset="0"/>
                                    </a:rPr>
                                    <m:t>𝑁</m:t>
                                  </m:r>
                                </m:sub>
                              </m:sSub>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rPr>
                                <m:t>(</m:t>
                              </m:r>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rPr>
                                <m:t>𝑟</m:t>
                              </m:r>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rPr>
                                <m:t>/</m:t>
                              </m:r>
                              <m:sSub>
                                <m:sSubPr>
                                  <m:ctrlP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rPr>
                                  </m:ctrlPr>
                                </m:sSubPr>
                                <m:e>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rPr>
                                    <m:t>𝑟</m:t>
                                  </m:r>
                                </m:e>
                                <m:sub>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rPr>
                                    <m:t>𝑁</m:t>
                                  </m:r>
                                </m:sub>
                              </m:sSub>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rPr>
                                <m:t>+1)</m:t>
                              </m:r>
                            </m:e>
                            <m:sup>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rPr>
                                <m:t>2</m:t>
                              </m:r>
                            </m:sup>
                          </m:sSup>
                        </m:den>
                      </m:f>
                    </m:oMath>
                  </m:oMathPara>
                </a14:m>
                <a:endParaRPr lang="ja-JP" altLang="en-US" sz="1700" dirty="0"/>
              </a:p>
            </p:txBody>
          </p:sp>
        </mc:Choice>
        <mc:Fallback xmlns="">
          <p:sp>
            <p:nvSpPr>
              <p:cNvPr id="47" name="テキスト ボックス 46">
                <a:extLst>
                  <a:ext uri="{FF2B5EF4-FFF2-40B4-BE49-F238E27FC236}">
                    <a16:creationId xmlns:a16="http://schemas.microsoft.com/office/drawing/2014/main" id="{2AC1D120-28C8-49FB-2591-C0AFAB7D6E99}"/>
                  </a:ext>
                </a:extLst>
              </p:cNvPr>
              <p:cNvSpPr txBox="1">
                <a:spLocks noRot="1" noChangeAspect="1" noMove="1" noResize="1" noEditPoints="1" noAdjustHandles="1" noChangeArrowheads="1" noChangeShapeType="1" noTextEdit="1"/>
              </p:cNvSpPr>
              <p:nvPr/>
            </p:nvSpPr>
            <p:spPr>
              <a:xfrm>
                <a:off x="9310755" y="1986541"/>
                <a:ext cx="2617238" cy="499432"/>
              </a:xfrm>
              <a:prstGeom prst="rect">
                <a:avLst/>
              </a:prstGeom>
              <a:blipFill>
                <a:blip r:embed="rId8"/>
                <a:stretch>
                  <a:fillRect b="-75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9" name="テキスト ボックス 48">
                <a:extLst>
                  <a:ext uri="{FF2B5EF4-FFF2-40B4-BE49-F238E27FC236}">
                    <a16:creationId xmlns:a16="http://schemas.microsoft.com/office/drawing/2014/main" id="{651CEFD1-0693-D563-7657-6E03E63D2645}"/>
                  </a:ext>
                </a:extLst>
              </p:cNvPr>
              <p:cNvSpPr txBox="1"/>
              <p:nvPr/>
            </p:nvSpPr>
            <p:spPr>
              <a:xfrm>
                <a:off x="9059228" y="2745697"/>
                <a:ext cx="3161835" cy="4994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ja-JP" altLang="en-US" sz="1400" i="1" smtClean="0">
                          <a:latin typeface="Cambria Math" panose="02040503050406030204" pitchFamily="18" charset="0"/>
                        </a:rPr>
                        <m:t>𝜌</m:t>
                      </m:r>
                      <m:d>
                        <m:dPr>
                          <m:ctrlPr>
                            <a:rPr lang="en-US" altLang="ja-JP" sz="1400" b="0" i="1" smtClean="0">
                              <a:latin typeface="Cambria Math" panose="02040503050406030204" pitchFamily="18" charset="0"/>
                            </a:rPr>
                          </m:ctrlPr>
                        </m:dPr>
                        <m:e>
                          <m:r>
                            <a:rPr lang="en-US" altLang="ja-JP" sz="1400" b="0" i="1" smtClean="0">
                              <a:latin typeface="Cambria Math" panose="02040503050406030204" pitchFamily="18" charset="0"/>
                            </a:rPr>
                            <m:t>𝑟</m:t>
                          </m:r>
                        </m:e>
                      </m:d>
                      <m:r>
                        <a:rPr lang="en-US" altLang="ja-JP" sz="1400" b="0" i="1" smtClean="0">
                          <a:latin typeface="Cambria Math" panose="02040503050406030204" pitchFamily="18" charset="0"/>
                        </a:rPr>
                        <m:t>=</m:t>
                      </m:r>
                      <m:f>
                        <m:fPr>
                          <m:ctrlPr>
                            <a:rPr lang="en-US" altLang="ja-JP" sz="1400" b="0" i="1" smtClean="0">
                              <a:latin typeface="Cambria Math" panose="02040503050406030204" pitchFamily="18" charset="0"/>
                            </a:rPr>
                          </m:ctrlPr>
                        </m:fPr>
                        <m:num>
                          <m:sSub>
                            <m:sSubPr>
                              <m:ctrlPr>
                                <a:rPr lang="en-US" altLang="ja-JP" sz="1400" i="1" smtClean="0">
                                  <a:latin typeface="Cambria Math" panose="02040503050406030204" pitchFamily="18" charset="0"/>
                                </a:rPr>
                              </m:ctrlPr>
                            </m:sSubPr>
                            <m:e>
                              <m:r>
                                <a:rPr lang="ja-JP" altLang="en-US" sz="1400" i="1" smtClean="0">
                                  <a:latin typeface="Cambria Math" panose="02040503050406030204" pitchFamily="18" charset="0"/>
                                </a:rPr>
                                <m:t>𝜌</m:t>
                              </m:r>
                            </m:e>
                            <m:sub>
                              <m:r>
                                <a:rPr lang="en-US" altLang="ja-JP" sz="1400" b="0" i="1" smtClean="0">
                                  <a:latin typeface="Cambria Math" panose="02040503050406030204" pitchFamily="18" charset="0"/>
                                </a:rPr>
                                <m:t>𝐵</m:t>
                              </m:r>
                            </m:sub>
                          </m:sSub>
                        </m:num>
                        <m:den>
                          <m:sSub>
                            <m:sSubPr>
                              <m:ctrlPr>
                                <a:rPr lang="en-US" altLang="ja-JP" sz="1400" i="1" smtClean="0">
                                  <a:latin typeface="Cambria Math" panose="02040503050406030204" pitchFamily="18" charset="0"/>
                                </a:rPr>
                              </m:ctrlPr>
                            </m:sSubPr>
                            <m:e>
                              <m:r>
                                <a:rPr lang="en-US" altLang="ja-JP" sz="1400" b="0" i="1" smtClean="0">
                                  <a:latin typeface="Cambria Math" panose="02040503050406030204" pitchFamily="18" charset="0"/>
                                </a:rPr>
                                <m:t>(</m:t>
                              </m:r>
                              <m:r>
                                <a:rPr lang="en-US" altLang="ja-JP" sz="1400" b="0" i="1" smtClean="0">
                                  <a:latin typeface="Cambria Math" panose="02040503050406030204" pitchFamily="18" charset="0"/>
                                </a:rPr>
                                <m:t>𝑟</m:t>
                              </m:r>
                              <m:r>
                                <a:rPr lang="en-US" altLang="ja-JP" sz="1400" b="0" i="1" smtClean="0">
                                  <a:latin typeface="Cambria Math" panose="02040503050406030204" pitchFamily="18" charset="0"/>
                                </a:rPr>
                                <m:t>/</m:t>
                              </m:r>
                              <m:r>
                                <a:rPr lang="en-US" altLang="ja-JP" sz="1400" b="0" i="1" smtClean="0">
                                  <a:latin typeface="Cambria Math" panose="02040503050406030204" pitchFamily="18" charset="0"/>
                                </a:rPr>
                                <m:t>𝑟</m:t>
                              </m:r>
                            </m:e>
                            <m:sub>
                              <m:r>
                                <a:rPr lang="en-US" altLang="ja-JP" sz="1400" b="0" i="1" smtClean="0">
                                  <a:latin typeface="Cambria Math" panose="02040503050406030204" pitchFamily="18" charset="0"/>
                                </a:rPr>
                                <m:t>𝐵</m:t>
                              </m:r>
                            </m:sub>
                          </m:sSub>
                          <m:r>
                            <a:rPr lang="en-US" altLang="ja-JP" sz="1400" b="0" i="1" smtClean="0">
                              <a:latin typeface="Cambria Math" panose="02040503050406030204" pitchFamily="18" charset="0"/>
                            </a:rPr>
                            <m:t>+1)</m:t>
                          </m:r>
                          <m:sSup>
                            <m:sSupPr>
                              <m:ctrlPr>
                                <a:rPr lang="en-US" altLang="ja-JP" sz="1400" b="0" i="1" smtClean="0">
                                  <a:latin typeface="Cambria Math" panose="02040503050406030204" pitchFamily="18" charset="0"/>
                                </a:rPr>
                              </m:ctrlPr>
                            </m:sSupPr>
                            <m:e>
                              <m:r>
                                <a:rPr lang="en-US" altLang="ja-JP" sz="1400" b="0" i="1" smtClean="0">
                                  <a:latin typeface="Cambria Math" panose="02040503050406030204" pitchFamily="18" charset="0"/>
                                </a:rPr>
                                <m:t>((</m:t>
                              </m:r>
                              <m:sSub>
                                <m:sSubPr>
                                  <m:ctrlPr>
                                    <a:rPr lang="en-US" altLang="ja-JP" sz="1400" i="1" smtClean="0">
                                      <a:latin typeface="Cambria Math" panose="02040503050406030204" pitchFamily="18" charset="0"/>
                                    </a:rPr>
                                  </m:ctrlPr>
                                </m:sSubPr>
                                <m:e>
                                  <m:r>
                                    <a:rPr lang="en-US" altLang="ja-JP" sz="1400" b="0" i="1" smtClean="0">
                                      <a:latin typeface="Cambria Math" panose="02040503050406030204" pitchFamily="18" charset="0"/>
                                    </a:rPr>
                                    <m:t>𝑟</m:t>
                                  </m:r>
                                  <m:r>
                                    <a:rPr lang="en-US" altLang="ja-JP" sz="1400" b="0" i="1" smtClean="0">
                                      <a:latin typeface="Cambria Math" panose="02040503050406030204" pitchFamily="18" charset="0"/>
                                    </a:rPr>
                                    <m:t>/</m:t>
                                  </m:r>
                                  <m:r>
                                    <a:rPr lang="en-US" altLang="ja-JP" sz="1400" b="0" i="1" smtClean="0">
                                      <a:latin typeface="Cambria Math" panose="02040503050406030204" pitchFamily="18" charset="0"/>
                                    </a:rPr>
                                    <m:t>𝑟</m:t>
                                  </m:r>
                                </m:e>
                                <m:sub>
                                  <m:r>
                                    <a:rPr lang="en-US" altLang="ja-JP" sz="1400" b="0" i="1" smtClean="0">
                                      <a:latin typeface="Cambria Math" panose="02040503050406030204" pitchFamily="18" charset="0"/>
                                    </a:rPr>
                                    <m:t>𝐵</m:t>
                                  </m:r>
                                </m:sub>
                              </m:sSub>
                              <m:r>
                                <a:rPr lang="en-US" altLang="ja-JP" sz="1400" b="0" i="1" smtClean="0">
                                  <a:latin typeface="Cambria Math" panose="02040503050406030204" pitchFamily="18" charset="0"/>
                                </a:rPr>
                                <m:t>)</m:t>
                              </m:r>
                            </m:e>
                            <m:sup>
                              <m:r>
                                <a:rPr lang="en-US" altLang="ja-JP" sz="1400" b="0" i="1" smtClean="0">
                                  <a:latin typeface="Cambria Math" panose="02040503050406030204" pitchFamily="18" charset="0"/>
                                </a:rPr>
                                <m:t>2</m:t>
                              </m:r>
                            </m:sup>
                          </m:sSup>
                          <m:r>
                            <a:rPr lang="en-US" altLang="ja-JP" sz="1400" b="0" i="1" smtClean="0">
                              <a:latin typeface="Cambria Math" panose="02040503050406030204" pitchFamily="18" charset="0"/>
                            </a:rPr>
                            <m:t>+1)</m:t>
                          </m:r>
                        </m:den>
                      </m:f>
                    </m:oMath>
                  </m:oMathPara>
                </a14:m>
                <a:endParaRPr lang="ja-JP" altLang="en-US" sz="1400" dirty="0"/>
              </a:p>
            </p:txBody>
          </p:sp>
        </mc:Choice>
        <mc:Fallback xmlns="">
          <p:sp>
            <p:nvSpPr>
              <p:cNvPr id="49" name="テキスト ボックス 48">
                <a:extLst>
                  <a:ext uri="{FF2B5EF4-FFF2-40B4-BE49-F238E27FC236}">
                    <a16:creationId xmlns:a16="http://schemas.microsoft.com/office/drawing/2014/main" id="{651CEFD1-0693-D563-7657-6E03E63D2645}"/>
                  </a:ext>
                </a:extLst>
              </p:cNvPr>
              <p:cNvSpPr txBox="1">
                <a:spLocks noRot="1" noChangeAspect="1" noMove="1" noResize="1" noEditPoints="1" noAdjustHandles="1" noChangeArrowheads="1" noChangeShapeType="1" noTextEdit="1"/>
              </p:cNvSpPr>
              <p:nvPr/>
            </p:nvSpPr>
            <p:spPr>
              <a:xfrm>
                <a:off x="9059228" y="2745697"/>
                <a:ext cx="3161835" cy="499432"/>
              </a:xfrm>
              <a:prstGeom prst="rect">
                <a:avLst/>
              </a:prstGeom>
              <a:blipFill>
                <a:blip r:embed="rId9"/>
                <a:stretch>
                  <a:fillRect b="-5000"/>
                </a:stretch>
              </a:blipFill>
            </p:spPr>
            <p:txBody>
              <a:bodyPr/>
              <a:lstStyle/>
              <a:p>
                <a:r>
                  <a:rPr lang="ja-JP" altLang="en-US">
                    <a:noFill/>
                  </a:rPr>
                  <a:t> </a:t>
                </a:r>
              </a:p>
            </p:txBody>
          </p:sp>
        </mc:Fallback>
      </mc:AlternateContent>
      <p:cxnSp>
        <p:nvCxnSpPr>
          <p:cNvPr id="54" name="直線コネクタ 53">
            <a:extLst>
              <a:ext uri="{FF2B5EF4-FFF2-40B4-BE49-F238E27FC236}">
                <a16:creationId xmlns:a16="http://schemas.microsoft.com/office/drawing/2014/main" id="{CC6DD1F8-844E-CB92-A252-D323781E7D3D}"/>
              </a:ext>
            </a:extLst>
          </p:cNvPr>
          <p:cNvCxnSpPr>
            <a:cxnSpLocks/>
          </p:cNvCxnSpPr>
          <p:nvPr/>
        </p:nvCxnSpPr>
        <p:spPr>
          <a:xfrm>
            <a:off x="4876306" y="3348129"/>
            <a:ext cx="0" cy="702316"/>
          </a:xfrm>
          <a:prstGeom prst="line">
            <a:avLst/>
          </a:prstGeom>
          <a:ln w="22860">
            <a:solidFill>
              <a:schemeClr val="tx1"/>
            </a:solidFill>
            <a:prstDash val="solid"/>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9" name="テキスト ボックス 58">
                <a:extLst>
                  <a:ext uri="{FF2B5EF4-FFF2-40B4-BE49-F238E27FC236}">
                    <a16:creationId xmlns:a16="http://schemas.microsoft.com/office/drawing/2014/main" id="{DB9A3EFC-FE09-DE32-BC42-F28C3BE3101F}"/>
                  </a:ext>
                </a:extLst>
              </p:cNvPr>
              <p:cNvSpPr txBox="1"/>
              <p:nvPr/>
            </p:nvSpPr>
            <p:spPr>
              <a:xfrm>
                <a:off x="4179576" y="3483517"/>
                <a:ext cx="80256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b="1" i="1" smtClean="0">
                              <a:latin typeface="Cambria Math" panose="02040503050406030204" pitchFamily="18" charset="0"/>
                            </a:rPr>
                          </m:ctrlPr>
                        </m:sSubPr>
                        <m:e>
                          <m:r>
                            <a:rPr lang="en-US" altLang="ja-JP" b="1" i="1" smtClean="0">
                              <a:latin typeface="Cambria Math" panose="02040503050406030204" pitchFamily="18" charset="0"/>
                            </a:rPr>
                            <m:t>𝒓</m:t>
                          </m:r>
                        </m:e>
                        <m:sub>
                          <m:r>
                            <a:rPr lang="en-US" altLang="ja-JP" b="1" i="1" smtClean="0">
                              <a:latin typeface="Cambria Math" panose="02040503050406030204" pitchFamily="18" charset="0"/>
                            </a:rPr>
                            <m:t>𝟐𝟎𝟎</m:t>
                          </m:r>
                        </m:sub>
                      </m:sSub>
                    </m:oMath>
                  </m:oMathPara>
                </a14:m>
                <a:endParaRPr lang="ja-JP" altLang="en-US" b="1" dirty="0"/>
              </a:p>
            </p:txBody>
          </p:sp>
        </mc:Choice>
        <mc:Fallback xmlns="">
          <p:sp>
            <p:nvSpPr>
              <p:cNvPr id="59" name="テキスト ボックス 58">
                <a:extLst>
                  <a:ext uri="{FF2B5EF4-FFF2-40B4-BE49-F238E27FC236}">
                    <a16:creationId xmlns:a16="http://schemas.microsoft.com/office/drawing/2014/main" id="{DB9A3EFC-FE09-DE32-BC42-F28C3BE3101F}"/>
                  </a:ext>
                </a:extLst>
              </p:cNvPr>
              <p:cNvSpPr txBox="1">
                <a:spLocks noRot="1" noChangeAspect="1" noMove="1" noResize="1" noEditPoints="1" noAdjustHandles="1" noChangeArrowheads="1" noChangeShapeType="1" noTextEdit="1"/>
              </p:cNvSpPr>
              <p:nvPr/>
            </p:nvSpPr>
            <p:spPr>
              <a:xfrm>
                <a:off x="4179576" y="3483517"/>
                <a:ext cx="802567" cy="369332"/>
              </a:xfrm>
              <a:prstGeom prst="rect">
                <a:avLst/>
              </a:prstGeom>
              <a:blipFill>
                <a:blip r:embed="rId10"/>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0" name="テキスト ボックス 59">
                <a:extLst>
                  <a:ext uri="{FF2B5EF4-FFF2-40B4-BE49-F238E27FC236}">
                    <a16:creationId xmlns:a16="http://schemas.microsoft.com/office/drawing/2014/main" id="{AA6118C1-1270-F601-206E-C891A0968AA9}"/>
                  </a:ext>
                </a:extLst>
              </p:cNvPr>
              <p:cNvSpPr txBox="1"/>
              <p:nvPr/>
            </p:nvSpPr>
            <p:spPr>
              <a:xfrm>
                <a:off x="5654741" y="5412088"/>
                <a:ext cx="3298859" cy="632096"/>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altLang="ja-JP" sz="1600" i="1" smtClean="0">
                          <a:solidFill>
                            <a:schemeClr val="tx1"/>
                          </a:solidFill>
                          <a:latin typeface="Cambria Math" panose="02040503050406030204" pitchFamily="18" charset="0"/>
                          <a:ea typeface="Cambria Math" panose="02040503050406030204" pitchFamily="18" charset="0"/>
                          <a:sym typeface="Lucida Grande"/>
                        </a:rPr>
                        <m:t>∆</m:t>
                      </m:r>
                      <m:r>
                        <a:rPr kumimoji="0" lang="en-US" altLang="ja-JP" sz="1600" i="1" smtClean="0">
                          <a:solidFill>
                            <a:schemeClr val="tx1"/>
                          </a:solidFill>
                          <a:latin typeface="Cambria Math" panose="02040503050406030204" pitchFamily="18" charset="0"/>
                          <a:ea typeface="Cambria Math" panose="02040503050406030204" pitchFamily="18" charset="0"/>
                          <a:sym typeface="Lucida Grande"/>
                        </a:rPr>
                        <m:t>𝐸</m:t>
                      </m:r>
                      <m:r>
                        <a:rPr kumimoji="0" lang="en-US" altLang="ja-JP" sz="1600" i="1" smtClean="0">
                          <a:solidFill>
                            <a:srgbClr val="000000"/>
                          </a:solidFill>
                          <a:latin typeface="Cambria Math" panose="02040503050406030204" pitchFamily="18" charset="0"/>
                          <a:ea typeface="Cambria Math" panose="02040503050406030204" pitchFamily="18" charset="0"/>
                          <a:sym typeface="Lucida Grande"/>
                        </a:rPr>
                        <m:t>=</m:t>
                      </m:r>
                      <m:r>
                        <a:rPr lang="en-US" altLang="ja-JP" sz="1600" b="0" i="0" smtClean="0">
                          <a:solidFill>
                            <a:prstClr val="black"/>
                          </a:solidFill>
                          <a:latin typeface="Cambria Math" panose="02040503050406030204" pitchFamily="18" charset="0"/>
                        </a:rPr>
                        <m:t>−</m:t>
                      </m:r>
                      <m:r>
                        <a:rPr lang="en-US" altLang="ja-JP" sz="1600" b="0" i="1" smtClean="0">
                          <a:solidFill>
                            <a:prstClr val="black"/>
                          </a:solidFill>
                          <a:latin typeface="Cambria Math" panose="02040503050406030204" pitchFamily="18" charset="0"/>
                        </a:rPr>
                        <m:t>(</m:t>
                      </m:r>
                      <m:sSub>
                        <m:sSubPr>
                          <m:ctrlPr>
                            <a:rPr lang="en-US" altLang="ja-JP" sz="1600" i="1">
                              <a:solidFill>
                                <a:prstClr val="black"/>
                              </a:solidFill>
                              <a:latin typeface="Cambria Math" panose="02040503050406030204" pitchFamily="18" charset="0"/>
                            </a:rPr>
                          </m:ctrlPr>
                        </m:sSubPr>
                        <m:e>
                          <m:r>
                            <a:rPr lang="ja-JP" altLang="en-US" sz="1600" i="1">
                              <a:solidFill>
                                <a:prstClr val="black"/>
                              </a:solidFill>
                              <a:latin typeface="Cambria Math" panose="02040503050406030204" pitchFamily="18" charset="0"/>
                            </a:rPr>
                            <m:t>𝛼</m:t>
                          </m:r>
                        </m:e>
                        <m:sub>
                          <m:r>
                            <a:rPr lang="en-US" altLang="ja-JP" sz="1600" i="1">
                              <a:solidFill>
                                <a:prstClr val="black"/>
                              </a:solidFill>
                              <a:latin typeface="Cambria Math" panose="02040503050406030204" pitchFamily="18" charset="0"/>
                            </a:rPr>
                            <m:t>𝐵𝐾𝑇</m:t>
                          </m:r>
                        </m:sub>
                      </m:sSub>
                      <m:r>
                        <a:rPr lang="en-US" altLang="ja-JP" sz="1600" i="1">
                          <a:solidFill>
                            <a:prstClr val="black"/>
                          </a:solidFill>
                          <a:latin typeface="Cambria Math" panose="02040503050406030204" pitchFamily="18" charset="0"/>
                        </a:rPr>
                        <m:t>−</m:t>
                      </m:r>
                      <m:sSub>
                        <m:sSubPr>
                          <m:ctrlPr>
                            <a:rPr lang="en-US" altLang="ja-JP" sz="1600" i="1">
                              <a:solidFill>
                                <a:prstClr val="black"/>
                              </a:solidFill>
                              <a:latin typeface="Cambria Math" panose="02040503050406030204" pitchFamily="18" charset="0"/>
                            </a:rPr>
                          </m:ctrlPr>
                        </m:sSubPr>
                        <m:e>
                          <m:r>
                            <a:rPr lang="ja-JP" altLang="en-US" sz="1600" i="1">
                              <a:solidFill>
                                <a:prstClr val="black"/>
                              </a:solidFill>
                              <a:latin typeface="Cambria Math" panose="02040503050406030204" pitchFamily="18" charset="0"/>
                            </a:rPr>
                            <m:t>𝛼</m:t>
                          </m:r>
                        </m:e>
                        <m:sub>
                          <m:r>
                            <a:rPr lang="en-US" altLang="ja-JP" sz="1600" i="1">
                              <a:solidFill>
                                <a:prstClr val="black"/>
                              </a:solidFill>
                              <a:latin typeface="Cambria Math" panose="02040503050406030204" pitchFamily="18" charset="0"/>
                            </a:rPr>
                            <m:t>𝑁𝐹𝑊</m:t>
                          </m:r>
                        </m:sub>
                      </m:sSub>
                      <m:r>
                        <a:rPr lang="en-US" altLang="ja-JP" sz="1600" b="0" i="1" smtClean="0">
                          <a:solidFill>
                            <a:prstClr val="black"/>
                          </a:solidFill>
                          <a:latin typeface="Cambria Math" panose="02040503050406030204" pitchFamily="18" charset="0"/>
                        </a:rPr>
                        <m:t>)</m:t>
                      </m:r>
                      <m:f>
                        <m:fPr>
                          <m:ctrlPr>
                            <a:rPr lang="en-US" altLang="ja-JP" sz="1600" b="0" i="1" smtClean="0">
                              <a:solidFill>
                                <a:prstClr val="black"/>
                              </a:solidFill>
                              <a:latin typeface="Cambria Math" panose="02040503050406030204" pitchFamily="18" charset="0"/>
                            </a:rPr>
                          </m:ctrlPr>
                        </m:fPr>
                        <m:num>
                          <m:r>
                            <m:rPr>
                              <m:sty m:val="p"/>
                            </m:rPr>
                            <a:rPr lang="en-US" altLang="ja-JP" sz="1600" b="0" i="0" smtClean="0">
                              <a:solidFill>
                                <a:prstClr val="black"/>
                              </a:solidFill>
                              <a:latin typeface="Cambria Math" panose="02040503050406030204" pitchFamily="18" charset="0"/>
                            </a:rPr>
                            <m:t>G</m:t>
                          </m:r>
                          <m:sSubSup>
                            <m:sSubSupPr>
                              <m:ctrlPr>
                                <a:rPr lang="en-US" altLang="ja-JP" sz="1600" b="0" i="1" smtClean="0">
                                  <a:solidFill>
                                    <a:prstClr val="black"/>
                                  </a:solidFill>
                                  <a:latin typeface="Cambria Math" panose="02040503050406030204" pitchFamily="18" charset="0"/>
                                </a:rPr>
                              </m:ctrlPr>
                            </m:sSubSupPr>
                            <m:e>
                              <m:r>
                                <a:rPr lang="en-US" altLang="ja-JP" sz="1600" b="0" i="1" smtClean="0">
                                  <a:solidFill>
                                    <a:prstClr val="black"/>
                                  </a:solidFill>
                                  <a:latin typeface="Cambria Math" panose="02040503050406030204" pitchFamily="18" charset="0"/>
                                </a:rPr>
                                <m:t>𝑀</m:t>
                              </m:r>
                            </m:e>
                            <m:sub>
                              <m:r>
                                <a:rPr lang="en-US" altLang="ja-JP" sz="1600" b="0" i="1" smtClean="0">
                                  <a:solidFill>
                                    <a:prstClr val="black"/>
                                  </a:solidFill>
                                  <a:latin typeface="Cambria Math" panose="02040503050406030204" pitchFamily="18" charset="0"/>
                                </a:rPr>
                                <m:t>200</m:t>
                              </m:r>
                            </m:sub>
                            <m:sup>
                              <m:r>
                                <a:rPr lang="en-US" altLang="ja-JP" sz="1600" b="0" i="1" smtClean="0">
                                  <a:solidFill>
                                    <a:prstClr val="black"/>
                                  </a:solidFill>
                                  <a:latin typeface="Cambria Math" panose="02040503050406030204" pitchFamily="18" charset="0"/>
                                </a:rPr>
                                <m:t>2</m:t>
                              </m:r>
                            </m:sup>
                          </m:sSubSup>
                        </m:num>
                        <m:den>
                          <m:sSub>
                            <m:sSubPr>
                              <m:ctrlPr>
                                <a:rPr lang="en-US" altLang="ja-JP" sz="1600" i="1">
                                  <a:solidFill>
                                    <a:prstClr val="black"/>
                                  </a:solidFill>
                                  <a:latin typeface="Cambria Math" panose="02040503050406030204" pitchFamily="18" charset="0"/>
                                </a:rPr>
                              </m:ctrlPr>
                            </m:sSubPr>
                            <m:e>
                              <m:r>
                                <a:rPr lang="en-US" altLang="ja-JP" sz="1600" b="0" i="1" smtClean="0">
                                  <a:solidFill>
                                    <a:prstClr val="black"/>
                                  </a:solidFill>
                                  <a:latin typeface="Cambria Math" panose="02040503050406030204" pitchFamily="18" charset="0"/>
                                </a:rPr>
                                <m:t>𝑟</m:t>
                              </m:r>
                            </m:e>
                            <m:sub>
                              <m:r>
                                <a:rPr lang="en-US" altLang="ja-JP" sz="1600" b="0" i="1" smtClean="0">
                                  <a:solidFill>
                                    <a:prstClr val="black"/>
                                  </a:solidFill>
                                  <a:latin typeface="Cambria Math" panose="02040503050406030204" pitchFamily="18" charset="0"/>
                                </a:rPr>
                                <m:t>200</m:t>
                              </m:r>
                            </m:sub>
                          </m:sSub>
                        </m:den>
                      </m:f>
                    </m:oMath>
                  </m:oMathPara>
                </a14:m>
                <a:endParaRPr lang="ja-JP" altLang="en-US" dirty="0"/>
              </a:p>
            </p:txBody>
          </p:sp>
        </mc:Choice>
        <mc:Fallback xmlns="">
          <p:sp>
            <p:nvSpPr>
              <p:cNvPr id="60" name="テキスト ボックス 59">
                <a:extLst>
                  <a:ext uri="{FF2B5EF4-FFF2-40B4-BE49-F238E27FC236}">
                    <a16:creationId xmlns:a16="http://schemas.microsoft.com/office/drawing/2014/main" id="{AA6118C1-1270-F601-206E-C891A0968AA9}"/>
                  </a:ext>
                </a:extLst>
              </p:cNvPr>
              <p:cNvSpPr txBox="1">
                <a:spLocks noRot="1" noChangeAspect="1" noMove="1" noResize="1" noEditPoints="1" noAdjustHandles="1" noChangeArrowheads="1" noChangeShapeType="1" noTextEdit="1"/>
              </p:cNvSpPr>
              <p:nvPr/>
            </p:nvSpPr>
            <p:spPr>
              <a:xfrm>
                <a:off x="5654741" y="5412088"/>
                <a:ext cx="3298859" cy="632096"/>
              </a:xfrm>
              <a:prstGeom prst="rect">
                <a:avLst/>
              </a:prstGeom>
              <a:blipFill>
                <a:blip r:embed="rId11"/>
                <a:stretch>
                  <a:fillRect/>
                </a:stretch>
              </a:blipFill>
              <a:ln>
                <a:noFill/>
              </a:ln>
            </p:spPr>
            <p:txBody>
              <a:bodyPr/>
              <a:lstStyle/>
              <a:p>
                <a:r>
                  <a:rPr lang="ja-JP" altLang="en-US">
                    <a:noFill/>
                  </a:rPr>
                  <a:t> </a:t>
                </a:r>
              </a:p>
            </p:txBody>
          </p:sp>
        </mc:Fallback>
      </mc:AlternateContent>
      <p:sp>
        <p:nvSpPr>
          <p:cNvPr id="2" name="テキスト ボックス 1">
            <a:extLst>
              <a:ext uri="{FF2B5EF4-FFF2-40B4-BE49-F238E27FC236}">
                <a16:creationId xmlns:a16="http://schemas.microsoft.com/office/drawing/2014/main" id="{60B9C26E-CA6E-A913-7CC9-E94395E4EE76}"/>
              </a:ext>
            </a:extLst>
          </p:cNvPr>
          <p:cNvSpPr txBox="1"/>
          <p:nvPr/>
        </p:nvSpPr>
        <p:spPr>
          <a:xfrm>
            <a:off x="5812678" y="3712194"/>
            <a:ext cx="1491492" cy="369332"/>
          </a:xfrm>
          <a:prstGeom prst="rect">
            <a:avLst/>
          </a:prstGeom>
          <a:noFill/>
        </p:spPr>
        <p:txBody>
          <a:bodyPr wrap="square">
            <a:spAutoFit/>
          </a:bodyPr>
          <a:lstStyle/>
          <a:p>
            <a:r>
              <a:rPr lang="en-US" altLang="ja-JP" b="1" dirty="0"/>
              <a:t>DM mass</a:t>
            </a:r>
            <a:endParaRPr lang="ja-JP" altLang="en-US" b="1" dirty="0"/>
          </a:p>
        </p:txBody>
      </p:sp>
      <p:sp>
        <p:nvSpPr>
          <p:cNvPr id="3" name="テキスト ボックス 2">
            <a:extLst>
              <a:ext uri="{FF2B5EF4-FFF2-40B4-BE49-F238E27FC236}">
                <a16:creationId xmlns:a16="http://schemas.microsoft.com/office/drawing/2014/main" id="{256FFC90-1882-E419-8A56-E9D8A3BD04B7}"/>
              </a:ext>
            </a:extLst>
          </p:cNvPr>
          <p:cNvSpPr txBox="1"/>
          <p:nvPr/>
        </p:nvSpPr>
        <p:spPr>
          <a:xfrm>
            <a:off x="5806918" y="6326669"/>
            <a:ext cx="1491492" cy="369332"/>
          </a:xfrm>
          <a:prstGeom prst="rect">
            <a:avLst/>
          </a:prstGeom>
          <a:noFill/>
        </p:spPr>
        <p:txBody>
          <a:bodyPr wrap="square">
            <a:spAutoFit/>
          </a:bodyPr>
          <a:lstStyle/>
          <a:p>
            <a:r>
              <a:rPr lang="en-US" altLang="ja-JP" b="1" dirty="0"/>
              <a:t>DM mass</a:t>
            </a:r>
            <a:endParaRPr lang="ja-JP" altLang="en-US" b="1" dirty="0"/>
          </a:p>
        </p:txBody>
      </p:sp>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70549F54-04F0-73AF-7956-863808770694}"/>
                  </a:ext>
                </a:extLst>
              </p:cNvPr>
              <p:cNvSpPr txBox="1"/>
              <p:nvPr/>
            </p:nvSpPr>
            <p:spPr>
              <a:xfrm rot="16200000">
                <a:off x="5035308" y="2083582"/>
                <a:ext cx="338554" cy="400110"/>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ja-JP" altLang="en-US" sz="2000" b="1" i="1" smtClean="0">
                          <a:latin typeface="Cambria Math" panose="02040503050406030204" pitchFamily="18" charset="0"/>
                        </a:rPr>
                        <m:t>𝜼</m:t>
                      </m:r>
                    </m:oMath>
                  </m:oMathPara>
                </a14:m>
                <a:endParaRPr lang="ja-JP" altLang="en-US" sz="2000" b="1" dirty="0"/>
              </a:p>
            </p:txBody>
          </p:sp>
        </mc:Choice>
        <mc:Fallback xmlns="">
          <p:sp>
            <p:nvSpPr>
              <p:cNvPr id="4" name="テキスト ボックス 3">
                <a:extLst>
                  <a:ext uri="{FF2B5EF4-FFF2-40B4-BE49-F238E27FC236}">
                    <a16:creationId xmlns:a16="http://schemas.microsoft.com/office/drawing/2014/main" id="{70549F54-04F0-73AF-7956-863808770694}"/>
                  </a:ext>
                </a:extLst>
              </p:cNvPr>
              <p:cNvSpPr txBox="1">
                <a:spLocks noRot="1" noChangeAspect="1" noMove="1" noResize="1" noEditPoints="1" noAdjustHandles="1" noChangeArrowheads="1" noChangeShapeType="1" noTextEdit="1"/>
              </p:cNvSpPr>
              <p:nvPr/>
            </p:nvSpPr>
            <p:spPr>
              <a:xfrm rot="16200000">
                <a:off x="5035308" y="2083582"/>
                <a:ext cx="338554" cy="400110"/>
              </a:xfrm>
              <a:prstGeom prst="rect">
                <a:avLst/>
              </a:prstGeom>
              <a:blipFill>
                <a:blip r:embed="rId12"/>
                <a:stretch>
                  <a:fillRect r="-625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1D5184B5-0404-09C6-5F09-63D8DB776E66}"/>
                  </a:ext>
                </a:extLst>
              </p:cNvPr>
              <p:cNvSpPr txBox="1"/>
              <p:nvPr/>
            </p:nvSpPr>
            <p:spPr>
              <a:xfrm rot="16200000">
                <a:off x="4968731" y="4852676"/>
                <a:ext cx="338555" cy="400110"/>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ja-JP" altLang="en-US" sz="2000" b="1" i="1" smtClean="0">
                          <a:latin typeface="Cambria Math" panose="02040503050406030204" pitchFamily="18" charset="0"/>
                        </a:rPr>
                        <m:t>𝜶</m:t>
                      </m:r>
                    </m:oMath>
                  </m:oMathPara>
                </a14:m>
                <a:endParaRPr lang="ja-JP" altLang="en-US" sz="2000" b="1" dirty="0"/>
              </a:p>
            </p:txBody>
          </p:sp>
        </mc:Choice>
        <mc:Fallback xmlns="">
          <p:sp>
            <p:nvSpPr>
              <p:cNvPr id="5" name="テキスト ボックス 4">
                <a:extLst>
                  <a:ext uri="{FF2B5EF4-FFF2-40B4-BE49-F238E27FC236}">
                    <a16:creationId xmlns:a16="http://schemas.microsoft.com/office/drawing/2014/main" id="{1D5184B5-0404-09C6-5F09-63D8DB776E66}"/>
                  </a:ext>
                </a:extLst>
              </p:cNvPr>
              <p:cNvSpPr txBox="1">
                <a:spLocks noRot="1" noChangeAspect="1" noMove="1" noResize="1" noEditPoints="1" noAdjustHandles="1" noChangeArrowheads="1" noChangeShapeType="1" noTextEdit="1"/>
              </p:cNvSpPr>
              <p:nvPr/>
            </p:nvSpPr>
            <p:spPr>
              <a:xfrm rot="16200000">
                <a:off x="4968731" y="4852676"/>
                <a:ext cx="338555" cy="400110"/>
              </a:xfrm>
              <a:prstGeom prst="rect">
                <a:avLst/>
              </a:prstGeom>
              <a:blipFill>
                <a:blip r:embed="rId13"/>
                <a:stretch>
                  <a:fillRect/>
                </a:stretch>
              </a:blipFill>
            </p:spPr>
            <p:txBody>
              <a:bodyPr/>
              <a:lstStyle/>
              <a:p>
                <a:r>
                  <a:rPr lang="ja-JP" altLang="en-US">
                    <a:noFill/>
                  </a:rPr>
                  <a:t> </a:t>
                </a:r>
              </a:p>
            </p:txBody>
          </p:sp>
        </mc:Fallback>
      </mc:AlternateContent>
      <p:sp>
        <p:nvSpPr>
          <p:cNvPr id="32" name="四角形: 角を丸くする 31">
            <a:extLst>
              <a:ext uri="{FF2B5EF4-FFF2-40B4-BE49-F238E27FC236}">
                <a16:creationId xmlns:a16="http://schemas.microsoft.com/office/drawing/2014/main" id="{7EB2A1A4-1086-6479-99C6-5159A0891C47}"/>
              </a:ext>
            </a:extLst>
          </p:cNvPr>
          <p:cNvSpPr/>
          <p:nvPr/>
        </p:nvSpPr>
        <p:spPr>
          <a:xfrm>
            <a:off x="121273" y="980136"/>
            <a:ext cx="4850125" cy="5754036"/>
          </a:xfrm>
          <a:prstGeom prst="roundRect">
            <a:avLst>
              <a:gd name="adj" fmla="val 3964"/>
            </a:avLst>
          </a:prstGeom>
          <a:noFill/>
          <a:ln w="38100">
            <a:solidFill>
              <a:srgbClr val="E69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四角形: 角を丸くする 32">
            <a:extLst>
              <a:ext uri="{FF2B5EF4-FFF2-40B4-BE49-F238E27FC236}">
                <a16:creationId xmlns:a16="http://schemas.microsoft.com/office/drawing/2014/main" id="{5341D168-8AB0-BB7D-5743-F350E8CB9F2E}"/>
              </a:ext>
            </a:extLst>
          </p:cNvPr>
          <p:cNvSpPr/>
          <p:nvPr/>
        </p:nvSpPr>
        <p:spPr>
          <a:xfrm>
            <a:off x="5015275" y="980136"/>
            <a:ext cx="6986225" cy="5755194"/>
          </a:xfrm>
          <a:prstGeom prst="roundRect">
            <a:avLst>
              <a:gd name="adj" fmla="val 2678"/>
            </a:avLst>
          </a:prstGeom>
          <a:noFill/>
          <a:ln w="38100">
            <a:solidFill>
              <a:srgbClr val="E69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34" name="テキスト ボックス 33">
                <a:extLst>
                  <a:ext uri="{FF2B5EF4-FFF2-40B4-BE49-F238E27FC236}">
                    <a16:creationId xmlns:a16="http://schemas.microsoft.com/office/drawing/2014/main" id="{512B14BB-770D-92CD-E9CD-29F805C7FD97}"/>
                  </a:ext>
                </a:extLst>
              </p:cNvPr>
              <p:cNvSpPr txBox="1"/>
              <p:nvPr/>
            </p:nvSpPr>
            <p:spPr>
              <a:xfrm>
                <a:off x="523875" y="827736"/>
                <a:ext cx="1779952" cy="394019"/>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1800" b="1" i="1" smtClean="0">
                              <a:latin typeface="Cambria Math" panose="02040503050406030204" pitchFamily="18" charset="0"/>
                            </a:rPr>
                          </m:ctrlPr>
                        </m:sSubPr>
                        <m:e>
                          <m:r>
                            <a:rPr lang="en-US" altLang="ja-JP" sz="1800" b="1" i="1" smtClean="0">
                              <a:latin typeface="Cambria Math" panose="02040503050406030204" pitchFamily="18" charset="0"/>
                            </a:rPr>
                            <m:t>𝑴</m:t>
                          </m:r>
                        </m:e>
                        <m:sub>
                          <m:r>
                            <a:rPr lang="en-US" altLang="ja-JP" sz="1800" b="1" i="1" smtClean="0">
                              <a:latin typeface="Cambria Math" panose="02040503050406030204" pitchFamily="18" charset="0"/>
                            </a:rPr>
                            <m:t>𝟐𝟎𝟎</m:t>
                          </m:r>
                        </m:sub>
                      </m:sSub>
                      <m:r>
                        <a:rPr lang="en-US" altLang="ja-JP" sz="1800" b="1" i="1" smtClean="0">
                          <a:latin typeface="Cambria Math" panose="02040503050406030204" pitchFamily="18" charset="0"/>
                        </a:rPr>
                        <m:t>=</m:t>
                      </m:r>
                      <m:r>
                        <a:rPr lang="en-US" altLang="ja-JP" sz="1800" b="1" i="1" smtClean="0">
                          <a:latin typeface="Cambria Math" panose="02040503050406030204" pitchFamily="18" charset="0"/>
                        </a:rPr>
                        <m:t>𝟏</m:t>
                      </m:r>
                      <m:sSup>
                        <m:sSupPr>
                          <m:ctrlPr>
                            <a:rPr lang="en-US" altLang="ja-JP" sz="1800" b="1" i="1" smtClean="0">
                              <a:latin typeface="Cambria Math" panose="02040503050406030204" pitchFamily="18" charset="0"/>
                            </a:rPr>
                          </m:ctrlPr>
                        </m:sSupPr>
                        <m:e>
                          <m:r>
                            <a:rPr lang="en-US" altLang="ja-JP" sz="1800" b="1" i="1" smtClean="0">
                              <a:latin typeface="Cambria Math" panose="02040503050406030204" pitchFamily="18" charset="0"/>
                            </a:rPr>
                            <m:t>𝟎</m:t>
                          </m:r>
                        </m:e>
                        <m:sup>
                          <m:r>
                            <a:rPr lang="en-US" altLang="ja-JP" sz="1800" b="1" i="1" smtClean="0">
                              <a:latin typeface="Cambria Math" panose="02040503050406030204" pitchFamily="18" charset="0"/>
                            </a:rPr>
                            <m:t>𝟗</m:t>
                          </m:r>
                        </m:sup>
                      </m:sSup>
                      <m:sSub>
                        <m:sSubPr>
                          <m:ctrlPr>
                            <a:rPr lang="en-US" altLang="ja-JP" b="1" i="1">
                              <a:latin typeface="Cambria Math" panose="02040503050406030204" pitchFamily="18" charset="0"/>
                            </a:rPr>
                          </m:ctrlPr>
                        </m:sSubPr>
                        <m:e>
                          <m:r>
                            <a:rPr lang="en-US" altLang="ja-JP" b="1" i="1" smtClean="0">
                              <a:latin typeface="Cambria Math" panose="02040503050406030204" pitchFamily="18" charset="0"/>
                            </a:rPr>
                            <m:t>𝑴</m:t>
                          </m:r>
                        </m:e>
                        <m:sub>
                          <m:r>
                            <a:rPr lang="ja-JP" altLang="en-US" b="1" i="1">
                              <a:latin typeface="Cambria Math" panose="02040503050406030204" pitchFamily="18" charset="0"/>
                            </a:rPr>
                            <m:t>⦿</m:t>
                          </m:r>
                        </m:sub>
                      </m:sSub>
                    </m:oMath>
                  </m:oMathPara>
                </a14:m>
                <a:endParaRPr lang="ja-JP" altLang="en-US" b="1" dirty="0"/>
              </a:p>
            </p:txBody>
          </p:sp>
        </mc:Choice>
        <mc:Fallback xmlns="">
          <p:sp>
            <p:nvSpPr>
              <p:cNvPr id="34" name="テキスト ボックス 33">
                <a:extLst>
                  <a:ext uri="{FF2B5EF4-FFF2-40B4-BE49-F238E27FC236}">
                    <a16:creationId xmlns:a16="http://schemas.microsoft.com/office/drawing/2014/main" id="{512B14BB-770D-92CD-E9CD-29F805C7FD97}"/>
                  </a:ext>
                </a:extLst>
              </p:cNvPr>
              <p:cNvSpPr txBox="1">
                <a:spLocks noRot="1" noChangeAspect="1" noMove="1" noResize="1" noEditPoints="1" noAdjustHandles="1" noChangeArrowheads="1" noChangeShapeType="1" noTextEdit="1"/>
              </p:cNvSpPr>
              <p:nvPr/>
            </p:nvSpPr>
            <p:spPr>
              <a:xfrm>
                <a:off x="523875" y="827736"/>
                <a:ext cx="1779952" cy="394019"/>
              </a:xfrm>
              <a:prstGeom prst="rect">
                <a:avLst/>
              </a:prstGeom>
              <a:blipFill>
                <a:blip r:embed="rId14"/>
                <a:stretch>
                  <a:fillRect b="-967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CF8BE9BD-CE14-4BD3-B71F-595686AC84A8}"/>
                  </a:ext>
                </a:extLst>
              </p:cNvPr>
              <p:cNvSpPr txBox="1"/>
              <p:nvPr/>
            </p:nvSpPr>
            <p:spPr>
              <a:xfrm>
                <a:off x="3144226" y="1509815"/>
                <a:ext cx="1121040" cy="2616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1100" b="1" i="1" smtClean="0">
                              <a:solidFill>
                                <a:schemeClr val="tx1"/>
                              </a:solidFill>
                              <a:latin typeface="Cambria Math" panose="02040503050406030204" pitchFamily="18" charset="0"/>
                            </a:rPr>
                          </m:ctrlPr>
                        </m:sSubPr>
                        <m:e>
                          <m:r>
                            <a:rPr lang="en-US" altLang="ja-JP" sz="1100" b="1" i="1">
                              <a:solidFill>
                                <a:schemeClr val="tx1"/>
                              </a:solidFill>
                              <a:latin typeface="Cambria Math" panose="02040503050406030204" pitchFamily="18" charset="0"/>
                            </a:rPr>
                            <m:t>𝒇</m:t>
                          </m:r>
                        </m:e>
                        <m:sub>
                          <m:r>
                            <a:rPr lang="en-US" altLang="ja-JP" sz="1100" b="1" i="1">
                              <a:solidFill>
                                <a:schemeClr val="tx1"/>
                              </a:solidFill>
                              <a:latin typeface="Cambria Math" panose="02040503050406030204" pitchFamily="18" charset="0"/>
                            </a:rPr>
                            <m:t>𝑴𝑳</m:t>
                          </m:r>
                        </m:sub>
                      </m:sSub>
                      <m:r>
                        <a:rPr lang="en-US" altLang="ja-JP" sz="1100" b="1" i="1" smtClean="0">
                          <a:solidFill>
                            <a:schemeClr val="tx1"/>
                          </a:solidFill>
                          <a:latin typeface="Cambria Math" panose="02040503050406030204" pitchFamily="18" charset="0"/>
                        </a:rPr>
                        <m:t>=</m:t>
                      </m:r>
                      <m:r>
                        <a:rPr lang="en-US" altLang="ja-JP" sz="1100" b="1" i="1" smtClean="0">
                          <a:solidFill>
                            <a:schemeClr val="tx1"/>
                          </a:solidFill>
                          <a:latin typeface="Cambria Math" panose="02040503050406030204" pitchFamily="18" charset="0"/>
                        </a:rPr>
                        <m:t>𝟎</m:t>
                      </m:r>
                    </m:oMath>
                  </m:oMathPara>
                </a14:m>
                <a:endParaRPr lang="ja-JP" altLang="en-US" b="1" i="1">
                  <a:solidFill>
                    <a:srgbClr val="FF0000"/>
                  </a:solidFill>
                </a:endParaRPr>
              </a:p>
            </p:txBody>
          </p:sp>
        </mc:Choice>
        <mc:Fallback xmlns="">
          <p:sp>
            <p:nvSpPr>
              <p:cNvPr id="9" name="テキスト ボックス 8">
                <a:extLst>
                  <a:ext uri="{FF2B5EF4-FFF2-40B4-BE49-F238E27FC236}">
                    <a16:creationId xmlns:a16="http://schemas.microsoft.com/office/drawing/2014/main" id="{CF8BE9BD-CE14-4BD3-B71F-595686AC84A8}"/>
                  </a:ext>
                </a:extLst>
              </p:cNvPr>
              <p:cNvSpPr txBox="1">
                <a:spLocks noRot="1" noChangeAspect="1" noMove="1" noResize="1" noEditPoints="1" noAdjustHandles="1" noChangeArrowheads="1" noChangeShapeType="1" noTextEdit="1"/>
              </p:cNvSpPr>
              <p:nvPr/>
            </p:nvSpPr>
            <p:spPr>
              <a:xfrm>
                <a:off x="3144226" y="1509815"/>
                <a:ext cx="1121040" cy="261610"/>
              </a:xfrm>
              <a:prstGeom prst="rect">
                <a:avLst/>
              </a:prstGeom>
              <a:blipFill>
                <a:blip r:embed="rId1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51EAA583-5549-A84E-1DEB-8472634439F5}"/>
                  </a:ext>
                </a:extLst>
              </p:cNvPr>
              <p:cNvSpPr txBox="1"/>
              <p:nvPr/>
            </p:nvSpPr>
            <p:spPr>
              <a:xfrm>
                <a:off x="3154971" y="1719893"/>
                <a:ext cx="1121040" cy="2616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1100" b="1" i="1" smtClean="0">
                              <a:solidFill>
                                <a:schemeClr val="tx1"/>
                              </a:solidFill>
                              <a:latin typeface="Cambria Math" panose="02040503050406030204" pitchFamily="18" charset="0"/>
                            </a:rPr>
                          </m:ctrlPr>
                        </m:sSubPr>
                        <m:e>
                          <m:r>
                            <a:rPr lang="en-US" altLang="ja-JP" sz="1100" b="1" i="1">
                              <a:solidFill>
                                <a:schemeClr val="tx1"/>
                              </a:solidFill>
                              <a:latin typeface="Cambria Math" panose="02040503050406030204" pitchFamily="18" charset="0"/>
                            </a:rPr>
                            <m:t>𝒇</m:t>
                          </m:r>
                        </m:e>
                        <m:sub>
                          <m:r>
                            <a:rPr lang="en-US" altLang="ja-JP" sz="1100" b="1" i="1">
                              <a:solidFill>
                                <a:schemeClr val="tx1"/>
                              </a:solidFill>
                              <a:latin typeface="Cambria Math" panose="02040503050406030204" pitchFamily="18" charset="0"/>
                            </a:rPr>
                            <m:t>𝑴𝑳</m:t>
                          </m:r>
                        </m:sub>
                      </m:sSub>
                      <m:r>
                        <a:rPr lang="en-US" altLang="ja-JP" sz="1100" b="1" i="1" smtClean="0">
                          <a:solidFill>
                            <a:schemeClr val="tx1"/>
                          </a:solidFill>
                          <a:latin typeface="Cambria Math" panose="02040503050406030204" pitchFamily="18" charset="0"/>
                        </a:rPr>
                        <m:t>=</m:t>
                      </m:r>
                      <m:sSub>
                        <m:sSubPr>
                          <m:ctrlPr>
                            <a:rPr lang="en-US" altLang="ja-JP" sz="1100" b="1" i="1">
                              <a:solidFill>
                                <a:prstClr val="black"/>
                              </a:solidFill>
                              <a:latin typeface="Cambria Math" panose="02040503050406030204" pitchFamily="18" charset="0"/>
                            </a:rPr>
                          </m:ctrlPr>
                        </m:sSubPr>
                        <m:e>
                          <m:r>
                            <a:rPr lang="en-US" altLang="ja-JP" sz="1100" b="1" i="1">
                              <a:solidFill>
                                <a:prstClr val="black"/>
                              </a:solidFill>
                              <a:latin typeface="Cambria Math" panose="02040503050406030204" pitchFamily="18" charset="0"/>
                            </a:rPr>
                            <m:t>𝒇</m:t>
                          </m:r>
                        </m:e>
                        <m:sub>
                          <m:r>
                            <a:rPr lang="en-US" altLang="ja-JP" sz="1100" b="1" i="1" smtClean="0">
                              <a:solidFill>
                                <a:prstClr val="black"/>
                              </a:solidFill>
                              <a:latin typeface="Cambria Math" panose="02040503050406030204" pitchFamily="18" charset="0"/>
                            </a:rPr>
                            <m:t>𝑩</m:t>
                          </m:r>
                        </m:sub>
                      </m:sSub>
                    </m:oMath>
                  </m:oMathPara>
                </a14:m>
                <a:endParaRPr lang="ja-JP" altLang="en-US" b="1">
                  <a:solidFill>
                    <a:srgbClr val="FF0000"/>
                  </a:solidFill>
                </a:endParaRPr>
              </a:p>
            </p:txBody>
          </p:sp>
        </mc:Choice>
        <mc:Fallback xmlns="">
          <p:sp>
            <p:nvSpPr>
              <p:cNvPr id="7" name="テキスト ボックス 6">
                <a:extLst>
                  <a:ext uri="{FF2B5EF4-FFF2-40B4-BE49-F238E27FC236}">
                    <a16:creationId xmlns:a16="http://schemas.microsoft.com/office/drawing/2014/main" id="{51EAA583-5549-A84E-1DEB-8472634439F5}"/>
                  </a:ext>
                </a:extLst>
              </p:cNvPr>
              <p:cNvSpPr txBox="1">
                <a:spLocks noRot="1" noChangeAspect="1" noMove="1" noResize="1" noEditPoints="1" noAdjustHandles="1" noChangeArrowheads="1" noChangeShapeType="1" noTextEdit="1"/>
              </p:cNvSpPr>
              <p:nvPr/>
            </p:nvSpPr>
            <p:spPr>
              <a:xfrm>
                <a:off x="3154971" y="1719893"/>
                <a:ext cx="1121040" cy="261610"/>
              </a:xfrm>
              <a:prstGeom prst="rect">
                <a:avLst/>
              </a:prstGeom>
              <a:blipFill>
                <a:blip r:embed="rId16"/>
                <a:stretch>
                  <a:fillRect b="-476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080A3D0C-3D21-7129-8092-38879E6EC026}"/>
                  </a:ext>
                </a:extLst>
              </p:cNvPr>
              <p:cNvSpPr txBox="1"/>
              <p:nvPr/>
            </p:nvSpPr>
            <p:spPr>
              <a:xfrm>
                <a:off x="11383188" y="129824"/>
                <a:ext cx="80881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mtClean="0">
                          <a:solidFill>
                            <a:prstClr val="black"/>
                          </a:solidFill>
                          <a:latin typeface="Cambria Math" panose="02040503050406030204" pitchFamily="18" charset="0"/>
                        </a:rPr>
                        <m:t>1</m:t>
                      </m:r>
                      <m:r>
                        <a:rPr lang="en-US" altLang="ja-JP" b="0" i="0" smtClean="0">
                          <a:solidFill>
                            <a:prstClr val="black"/>
                          </a:solidFill>
                          <a:latin typeface="Cambria Math" panose="02040503050406030204" pitchFamily="18" charset="0"/>
                        </a:rPr>
                        <m:t>0</m:t>
                      </m:r>
                      <m: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rPr>
                        <m:t>/18</m:t>
                      </m:r>
                    </m:oMath>
                  </m:oMathPara>
                </a14:m>
                <a:endParaRPr lang="ja-JP" altLang="en-US"/>
              </a:p>
            </p:txBody>
          </p:sp>
        </mc:Choice>
        <mc:Fallback xmlns="">
          <p:sp>
            <p:nvSpPr>
              <p:cNvPr id="8" name="テキスト ボックス 7">
                <a:extLst>
                  <a:ext uri="{FF2B5EF4-FFF2-40B4-BE49-F238E27FC236}">
                    <a16:creationId xmlns:a16="http://schemas.microsoft.com/office/drawing/2014/main" id="{080A3D0C-3D21-7129-8092-38879E6EC026}"/>
                  </a:ext>
                </a:extLst>
              </p:cNvPr>
              <p:cNvSpPr txBox="1">
                <a:spLocks noRot="1" noChangeAspect="1" noMove="1" noResize="1" noEditPoints="1" noAdjustHandles="1" noChangeArrowheads="1" noChangeShapeType="1" noTextEdit="1"/>
              </p:cNvSpPr>
              <p:nvPr/>
            </p:nvSpPr>
            <p:spPr>
              <a:xfrm>
                <a:off x="11383188" y="129824"/>
                <a:ext cx="808812" cy="369332"/>
              </a:xfrm>
              <a:prstGeom prst="rect">
                <a:avLst/>
              </a:prstGeom>
              <a:blipFill>
                <a:blip r:embed="rId17"/>
                <a:stretch>
                  <a:fillRect b="-13333"/>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616333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D0F36-F065-4194-9921-3DF8D93F74F1}"/>
            </a:ext>
          </a:extLst>
        </p:cNvPr>
        <p:cNvGrpSpPr/>
        <p:nvPr/>
      </p:nvGrpSpPr>
      <p:grpSpPr>
        <a:xfrm>
          <a:off x="0" y="0"/>
          <a:ext cx="0" cy="0"/>
          <a:chOff x="0" y="0"/>
          <a:chExt cx="0" cy="0"/>
        </a:xfrm>
      </p:grpSpPr>
      <p:sp>
        <p:nvSpPr>
          <p:cNvPr id="34" name="テキスト ボックス 33">
            <a:extLst>
              <a:ext uri="{FF2B5EF4-FFF2-40B4-BE49-F238E27FC236}">
                <a16:creationId xmlns:a16="http://schemas.microsoft.com/office/drawing/2014/main" id="{C071B382-FD10-3F06-BD11-455D9BC16145}"/>
              </a:ext>
            </a:extLst>
          </p:cNvPr>
          <p:cNvSpPr txBox="1"/>
          <p:nvPr/>
        </p:nvSpPr>
        <p:spPr>
          <a:xfrm>
            <a:off x="536653" y="175488"/>
            <a:ext cx="8273440" cy="400110"/>
          </a:xfrm>
          <a:prstGeom prst="rect">
            <a:avLst/>
          </a:prstGeom>
          <a:noFill/>
        </p:spPr>
        <p:txBody>
          <a:bodyPr wrap="square">
            <a:spAutoFit/>
          </a:bodyPr>
          <a:lstStyle/>
          <a:p>
            <a:r>
              <a:rPr lang="en" altLang="ja-JP" sz="2000" b="1" dirty="0"/>
              <a:t>Critical stellar mass required for cusp–core transition</a:t>
            </a:r>
            <a:endParaRPr lang="ja-JP" altLang="en-US" sz="2000" b="1" dirty="0"/>
          </a:p>
        </p:txBody>
      </p:sp>
      <p:cxnSp>
        <p:nvCxnSpPr>
          <p:cNvPr id="20" name="直線コネクタ 19">
            <a:extLst>
              <a:ext uri="{FF2B5EF4-FFF2-40B4-BE49-F238E27FC236}">
                <a16:creationId xmlns:a16="http://schemas.microsoft.com/office/drawing/2014/main" id="{5B142E85-E3BD-283D-DC2D-E3945E23C1D9}"/>
              </a:ext>
            </a:extLst>
          </p:cNvPr>
          <p:cNvCxnSpPr>
            <a:cxnSpLocks/>
          </p:cNvCxnSpPr>
          <p:nvPr/>
        </p:nvCxnSpPr>
        <p:spPr>
          <a:xfrm flipV="1">
            <a:off x="0" y="575598"/>
            <a:ext cx="8224169" cy="387"/>
          </a:xfrm>
          <a:prstGeom prst="line">
            <a:avLst/>
          </a:prstGeom>
          <a:ln w="38100">
            <a:solidFill>
              <a:schemeClr val="accent6">
                <a:alpha val="80000"/>
              </a:schemeClr>
            </a:solidFill>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43" name="テキスト ボックス 42">
                <a:extLst>
                  <a:ext uri="{FF2B5EF4-FFF2-40B4-BE49-F238E27FC236}">
                    <a16:creationId xmlns:a16="http://schemas.microsoft.com/office/drawing/2014/main" id="{79DEC10C-9BB9-602E-F04B-43C87066CD81}"/>
                  </a:ext>
                </a:extLst>
              </p:cNvPr>
              <p:cNvSpPr txBox="1"/>
              <p:nvPr/>
            </p:nvSpPr>
            <p:spPr>
              <a:xfrm>
                <a:off x="678018" y="1687798"/>
                <a:ext cx="2921233" cy="461665"/>
              </a:xfrm>
              <a:prstGeom prst="rect">
                <a:avLst/>
              </a:prstGeom>
              <a:noFill/>
              <a:ln>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2400" i="1" smtClean="0">
                              <a:latin typeface="Cambria Math" panose="02040503050406030204" pitchFamily="18" charset="0"/>
                            </a:rPr>
                          </m:ctrlPr>
                        </m:sSubPr>
                        <m:e>
                          <m:r>
                            <a:rPr lang="en-US" altLang="ja-JP" sz="2400" b="0" i="1" smtClean="0">
                              <a:latin typeface="Cambria Math" panose="02040503050406030204" pitchFamily="18" charset="0"/>
                            </a:rPr>
                            <m:t>𝐸</m:t>
                          </m:r>
                        </m:e>
                        <m:sub>
                          <m:r>
                            <a:rPr lang="en-US" altLang="ja-JP" sz="2400" i="1">
                              <a:latin typeface="Cambria Math" panose="02040503050406030204" pitchFamily="18" charset="0"/>
                            </a:rPr>
                            <m:t>𝑆𝑁𝐼𝐼</m:t>
                          </m:r>
                        </m:sub>
                      </m:sSub>
                      <m:r>
                        <a:rPr kumimoji="0" lang="en-US" altLang="ja-JP" sz="2400" b="0" i="1" smtClean="0">
                          <a:solidFill>
                            <a:srgbClr val="000000"/>
                          </a:solidFill>
                          <a:latin typeface="Cambria Math" panose="02040503050406030204" pitchFamily="18" charset="0"/>
                          <a:ea typeface="Cambria Math" panose="02040503050406030204" pitchFamily="18" charset="0"/>
                          <a:sym typeface="Lucida Grande"/>
                        </a:rPr>
                        <m:t>=</m:t>
                      </m:r>
                      <m:r>
                        <a:rPr kumimoji="0" lang="ja-JP" altLang="en-US" sz="2400" i="1" smtClean="0">
                          <a:solidFill>
                            <a:srgbClr val="FF0000"/>
                          </a:solidFill>
                          <a:latin typeface="Cambria Math" panose="02040503050406030204" pitchFamily="18" charset="0"/>
                          <a:sym typeface="Lucida Grande"/>
                        </a:rPr>
                        <m:t>𝜀</m:t>
                      </m:r>
                      <m:r>
                        <a:rPr kumimoji="0" lang="en-US" altLang="ja-JP" sz="2400" i="1">
                          <a:solidFill>
                            <a:srgbClr val="000000"/>
                          </a:solidFill>
                          <a:latin typeface="Cambria Math" panose="02040503050406030204" pitchFamily="18" charset="0"/>
                          <a:sym typeface="Lucida Grande"/>
                        </a:rPr>
                        <m:t> </m:t>
                      </m:r>
                      <m:sSub>
                        <m:sSubPr>
                          <m:ctrlPr>
                            <a:rPr lang="en-US" altLang="ja-JP" sz="2400" i="1">
                              <a:latin typeface="Cambria Math" panose="02040503050406030204" pitchFamily="18" charset="0"/>
                            </a:rPr>
                          </m:ctrlPr>
                        </m:sSubPr>
                        <m:e>
                          <m:r>
                            <a:rPr lang="ja-JP" altLang="en-US" sz="2400" i="1">
                              <a:latin typeface="Cambria Math" panose="02040503050406030204" pitchFamily="18" charset="0"/>
                            </a:rPr>
                            <m:t>𝜀</m:t>
                          </m:r>
                        </m:e>
                        <m:sub>
                          <m:r>
                            <a:rPr lang="en-US" altLang="ja-JP" sz="2400" i="1">
                              <a:latin typeface="Cambria Math" panose="02040503050406030204" pitchFamily="18" charset="0"/>
                            </a:rPr>
                            <m:t>51</m:t>
                          </m:r>
                        </m:sub>
                      </m:sSub>
                      <m:r>
                        <a:rPr lang="en-US" altLang="ja-JP" sz="2400" i="1">
                          <a:latin typeface="Cambria Math" panose="02040503050406030204" pitchFamily="18" charset="0"/>
                        </a:rPr>
                        <m:t> </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𝑓</m:t>
                          </m:r>
                        </m:e>
                        <m:sub>
                          <m:r>
                            <a:rPr lang="en-US" altLang="ja-JP" sz="2400" i="1">
                              <a:latin typeface="Cambria Math" panose="02040503050406030204" pitchFamily="18" charset="0"/>
                            </a:rPr>
                            <m:t>𝑆𝑁</m:t>
                          </m:r>
                          <m:r>
                            <a:rPr lang="en-US" altLang="ja-JP" sz="2400" b="0" i="1" smtClean="0">
                              <a:latin typeface="Cambria Math" panose="02040503050406030204" pitchFamily="18" charset="0"/>
                            </a:rPr>
                            <m:t>𝐼𝐼</m:t>
                          </m:r>
                        </m:sub>
                      </m:sSub>
                      <m:sSub>
                        <m:sSubPr>
                          <m:ctrlPr>
                            <a:rPr kumimoji="0" lang="en-US" altLang="ja-JP" sz="2400" b="0" i="1" u="none" strike="noStrike" cap="none" spc="0" normalizeH="0" baseline="0" smtClean="0">
                              <a:ln>
                                <a:noFill/>
                              </a:ln>
                              <a:solidFill>
                                <a:srgbClr val="000000"/>
                              </a:solidFill>
                              <a:effectLst/>
                              <a:uFillTx/>
                              <a:latin typeface="Cambria Math" panose="02040503050406030204" pitchFamily="18" charset="0"/>
                              <a:sym typeface="Lucida Grande"/>
                            </a:rPr>
                          </m:ctrlPr>
                        </m:sSubPr>
                        <m:e>
                          <m:r>
                            <a:rPr kumimoji="0" lang="en-US" altLang="ja-JP" sz="2400" b="0" i="1" u="none" strike="noStrike" cap="none" spc="0" normalizeH="0" baseline="0" smtClean="0">
                              <a:ln>
                                <a:noFill/>
                              </a:ln>
                              <a:solidFill>
                                <a:srgbClr val="000000"/>
                              </a:solidFill>
                              <a:effectLst/>
                              <a:uFillTx/>
                              <a:latin typeface="Cambria Math" panose="02040503050406030204" pitchFamily="18" charset="0"/>
                              <a:sym typeface="Lucida Grande"/>
                            </a:rPr>
                            <m:t>𝑀</m:t>
                          </m:r>
                        </m:e>
                        <m:sub>
                          <m:r>
                            <a:rPr lang="en-US" altLang="ja-JP" sz="2400" i="1">
                              <a:latin typeface="Cambria Math" panose="02040503050406030204" pitchFamily="18" charset="0"/>
                              <a:ea typeface="Cambria Math" panose="02040503050406030204" pitchFamily="18" charset="0"/>
                            </a:rPr>
                            <m:t>∗</m:t>
                          </m:r>
                        </m:sub>
                      </m:sSub>
                    </m:oMath>
                  </m:oMathPara>
                </a14:m>
                <a:endParaRPr lang="ja-JP" altLang="en-US" sz="2400" dirty="0"/>
              </a:p>
            </p:txBody>
          </p:sp>
        </mc:Choice>
        <mc:Fallback xmlns="">
          <p:sp>
            <p:nvSpPr>
              <p:cNvPr id="43" name="テキスト ボックス 42">
                <a:extLst>
                  <a:ext uri="{FF2B5EF4-FFF2-40B4-BE49-F238E27FC236}">
                    <a16:creationId xmlns:a16="http://schemas.microsoft.com/office/drawing/2014/main" id="{79DEC10C-9BB9-602E-F04B-43C87066CD81}"/>
                  </a:ext>
                </a:extLst>
              </p:cNvPr>
              <p:cNvSpPr txBox="1">
                <a:spLocks noRot="1" noChangeAspect="1" noMove="1" noResize="1" noEditPoints="1" noAdjustHandles="1" noChangeArrowheads="1" noChangeShapeType="1" noTextEdit="1"/>
              </p:cNvSpPr>
              <p:nvPr/>
            </p:nvSpPr>
            <p:spPr>
              <a:xfrm>
                <a:off x="678018" y="1687798"/>
                <a:ext cx="2921233" cy="461665"/>
              </a:xfrm>
              <a:prstGeom prst="rect">
                <a:avLst/>
              </a:prstGeom>
              <a:blipFill>
                <a:blip r:embed="rId3"/>
                <a:stretch>
                  <a:fillRect b="-18421"/>
                </a:stretch>
              </a:blipFill>
              <a:ln>
                <a:solidFill>
                  <a:schemeClr val="tx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4" name="テキスト ボックス 43">
                <a:extLst>
                  <a:ext uri="{FF2B5EF4-FFF2-40B4-BE49-F238E27FC236}">
                    <a16:creationId xmlns:a16="http://schemas.microsoft.com/office/drawing/2014/main" id="{C8D829AD-3FFC-5987-A68A-C0FD28F2B220}"/>
                  </a:ext>
                </a:extLst>
              </p:cNvPr>
              <p:cNvSpPr txBox="1"/>
              <p:nvPr/>
            </p:nvSpPr>
            <p:spPr>
              <a:xfrm>
                <a:off x="663954" y="2293231"/>
                <a:ext cx="5470675" cy="1215526"/>
              </a:xfrm>
              <a:prstGeom prst="rect">
                <a:avLst/>
              </a:prstGeom>
              <a:noFill/>
            </p:spPr>
            <p:txBody>
              <a:bodyPr wrap="square">
                <a:spAutoFit/>
              </a:bodyPr>
              <a:lstStyle/>
              <a:p>
                <a14:m>
                  <m:oMath xmlns:m="http://schemas.openxmlformats.org/officeDocument/2006/math">
                    <m:r>
                      <a:rPr lang="en-US" altLang="ja-JP" b="0" i="1" smtClean="0">
                        <a:latin typeface="Cambria Math" panose="02040503050406030204" pitchFamily="18" charset="0"/>
                      </a:rPr>
                      <m:t> </m:t>
                    </m:r>
                    <m:r>
                      <a:rPr lang="ja-JP" altLang="en-US" b="1" i="1" smtClean="0">
                        <a:solidFill>
                          <a:srgbClr val="FF0000"/>
                        </a:solidFill>
                        <a:latin typeface="Cambria Math" panose="02040503050406030204" pitchFamily="18" charset="0"/>
                      </a:rPr>
                      <m:t>𝜺</m:t>
                    </m:r>
                  </m:oMath>
                </a14:m>
                <a:r>
                  <a:rPr lang="en-US" altLang="ja-JP" dirty="0">
                    <a:solidFill>
                      <a:srgbClr val="FF0000"/>
                    </a:solidFill>
                    <a:latin typeface="Cambria Math" panose="02040503050406030204" pitchFamily="18" charset="0"/>
                  </a:rPr>
                  <a:t> : </a:t>
                </a:r>
                <a:r>
                  <a:rPr lang="en" altLang="ja-JP" dirty="0">
                    <a:solidFill>
                      <a:srgbClr val="FF0000"/>
                    </a:solidFill>
                    <a:latin typeface="Cambria Math" panose="02040503050406030204" pitchFamily="18" charset="0"/>
                  </a:rPr>
                  <a:t>energy conversion efficiency </a:t>
                </a:r>
              </a:p>
              <a:p>
                <a:r>
                  <a:rPr lang="ja-JP" altLang="en-US">
                    <a:solidFill>
                      <a:srgbClr val="FF0000"/>
                    </a:solidFill>
                    <a:latin typeface="Cambria Math" panose="02040503050406030204" pitchFamily="18" charset="0"/>
                  </a:rPr>
                  <a:t>　</a:t>
                </a:r>
                <a:r>
                  <a:rPr lang="en-US" altLang="ja-JP" dirty="0">
                    <a:solidFill>
                      <a:srgbClr val="FF0000"/>
                    </a:solidFill>
                    <a:latin typeface="Cambria Math" panose="02040503050406030204" pitchFamily="18" charset="0"/>
                  </a:rPr>
                  <a:t>  </a:t>
                </a:r>
                <a:r>
                  <a:rPr lang="en" altLang="ja-JP" dirty="0">
                    <a:solidFill>
                      <a:srgbClr val="FF0000"/>
                    </a:solidFill>
                    <a:latin typeface="Cambria Math" panose="02040503050406030204" pitchFamily="18" charset="0"/>
                  </a:rPr>
                  <a:t>(e.g., SN feedback → halo response)</a:t>
                </a:r>
                <a:endParaRPr lang="en-US" altLang="ja-JP" b="0" i="0" dirty="0">
                  <a:latin typeface="Cambria Math" panose="02040503050406030204" pitchFamily="18" charset="0"/>
                </a:endParaRPr>
              </a:p>
              <a:p>
                <a14:m>
                  <m:oMath xmlns:m="http://schemas.openxmlformats.org/officeDocument/2006/math">
                    <m:r>
                      <a:rPr lang="en-US" altLang="ja-JP" b="0" i="0" smtClean="0">
                        <a:latin typeface="Cambria Math" panose="02040503050406030204" pitchFamily="18" charset="0"/>
                      </a:rPr>
                      <m:t> </m:t>
                    </m:r>
                    <m:sSub>
                      <m:sSubPr>
                        <m:ctrlPr>
                          <a:rPr lang="en-US" altLang="ja-JP" b="1" i="1" smtClean="0">
                            <a:latin typeface="Cambria Math" panose="02040503050406030204" pitchFamily="18" charset="0"/>
                          </a:rPr>
                        </m:ctrlPr>
                      </m:sSubPr>
                      <m:e>
                        <m:r>
                          <a:rPr lang="ja-JP" altLang="en-US" b="1" i="1" smtClean="0">
                            <a:latin typeface="Cambria Math" panose="02040503050406030204" pitchFamily="18" charset="0"/>
                          </a:rPr>
                          <m:t>𝜺</m:t>
                        </m:r>
                      </m:e>
                      <m:sub>
                        <m:r>
                          <a:rPr lang="en-US" altLang="ja-JP" b="1" i="1" smtClean="0">
                            <a:latin typeface="Cambria Math" panose="02040503050406030204" pitchFamily="18" charset="0"/>
                          </a:rPr>
                          <m:t>𝟓𝟏</m:t>
                        </m:r>
                      </m:sub>
                    </m:sSub>
                    <m:r>
                      <a:rPr lang="en-US" altLang="ja-JP" b="1" i="1" smtClean="0">
                        <a:latin typeface="Cambria Math" panose="02040503050406030204" pitchFamily="18" charset="0"/>
                      </a:rPr>
                      <m:t> </m:t>
                    </m:r>
                  </m:oMath>
                </a14:m>
                <a:r>
                  <a:rPr lang="en-US" altLang="ja-JP" b="1" dirty="0">
                    <a:latin typeface="Cambria Math" panose="02040503050406030204" pitchFamily="18" charset="0"/>
                  </a:rPr>
                  <a:t> </a:t>
                </a:r>
                <a:r>
                  <a:rPr lang="en-US" altLang="ja-JP" dirty="0">
                    <a:latin typeface="Cambria Math" panose="02040503050406030204" pitchFamily="18" charset="0"/>
                  </a:rPr>
                  <a:t>:</a:t>
                </a:r>
                <a:r>
                  <a:rPr lang="ja-JP" altLang="en-US">
                    <a:latin typeface="Cambria Math" panose="02040503050406030204" pitchFamily="18" charset="0"/>
                  </a:rPr>
                  <a:t> </a:t>
                </a:r>
                <a:r>
                  <a:rPr lang="en-US" altLang="ja-JP" dirty="0">
                    <a:latin typeface="Cambria Math" panose="02040503050406030204" pitchFamily="18" charset="0"/>
                  </a:rPr>
                  <a:t> SNII energy (</a:t>
                </a:r>
                <a14:m>
                  <m:oMath xmlns:m="http://schemas.openxmlformats.org/officeDocument/2006/math">
                    <m:sSup>
                      <m:sSupPr>
                        <m:ctrlPr>
                          <a:rPr lang="en-US" altLang="ja-JP" b="0" i="1" smtClean="0">
                            <a:latin typeface="Cambria Math" panose="02040503050406030204" pitchFamily="18" charset="0"/>
                          </a:rPr>
                        </m:ctrlPr>
                      </m:sSupPr>
                      <m:e>
                        <m:r>
                          <a:rPr lang="en-US" altLang="ja-JP" b="0" i="1" smtClean="0">
                            <a:latin typeface="Cambria Math" panose="02040503050406030204" pitchFamily="18" charset="0"/>
                          </a:rPr>
                          <m:t>10</m:t>
                        </m:r>
                      </m:e>
                      <m:sup>
                        <m:r>
                          <a:rPr lang="en-US" altLang="ja-JP" b="0" i="1" smtClean="0">
                            <a:latin typeface="Cambria Math" panose="02040503050406030204" pitchFamily="18" charset="0"/>
                          </a:rPr>
                          <m:t>51</m:t>
                        </m:r>
                      </m:sup>
                    </m:sSup>
                    <m:r>
                      <a:rPr lang="en-US" altLang="ja-JP" b="0" i="1" smtClean="0">
                        <a:latin typeface="Cambria Math" panose="02040503050406030204" pitchFamily="18" charset="0"/>
                      </a:rPr>
                      <m:t> </m:t>
                    </m:r>
                    <m:r>
                      <a:rPr lang="en-US" altLang="ja-JP" b="0" i="1" smtClean="0">
                        <a:latin typeface="Cambria Math" panose="02040503050406030204" pitchFamily="18" charset="0"/>
                      </a:rPr>
                      <m:t>𝑒𝑟𝑔</m:t>
                    </m:r>
                    <m:r>
                      <a:rPr lang="en-US" altLang="ja-JP" b="0" i="1" smtClean="0">
                        <a:latin typeface="Cambria Math" panose="02040503050406030204" pitchFamily="18" charset="0"/>
                      </a:rPr>
                      <m:t>), </m:t>
                    </m:r>
                  </m:oMath>
                </a14:m>
                <a:endParaRPr lang="en-US" altLang="ja-JP" b="0" i="1" dirty="0">
                  <a:latin typeface="Cambria Math" panose="02040503050406030204" pitchFamily="18" charset="0"/>
                </a:endParaRPr>
              </a:p>
              <a:p>
                <a14:m>
                  <m:oMath xmlns:m="http://schemas.openxmlformats.org/officeDocument/2006/math">
                    <m:sSub>
                      <m:sSubPr>
                        <m:ctrlPr>
                          <a:rPr lang="en-US" altLang="ja-JP" b="1" i="1">
                            <a:latin typeface="Cambria Math" panose="02040503050406030204" pitchFamily="18" charset="0"/>
                          </a:rPr>
                        </m:ctrlPr>
                      </m:sSubPr>
                      <m:e>
                        <m:r>
                          <a:rPr lang="en-US" altLang="ja-JP" b="1" i="1" smtClean="0">
                            <a:latin typeface="Cambria Math" panose="02040503050406030204" pitchFamily="18" charset="0"/>
                          </a:rPr>
                          <m:t> </m:t>
                        </m:r>
                        <m:r>
                          <a:rPr lang="en-US" altLang="ja-JP" b="1" i="1" smtClean="0">
                            <a:latin typeface="Cambria Math" panose="02040503050406030204" pitchFamily="18" charset="0"/>
                          </a:rPr>
                          <m:t>𝒇</m:t>
                        </m:r>
                      </m:e>
                      <m:sub>
                        <m:r>
                          <a:rPr lang="en-US" altLang="ja-JP" b="1" i="1" smtClean="0">
                            <a:latin typeface="Cambria Math" panose="02040503050406030204" pitchFamily="18" charset="0"/>
                          </a:rPr>
                          <m:t>𝑺𝑵𝑰𝑰</m:t>
                        </m:r>
                      </m:sub>
                    </m:sSub>
                  </m:oMath>
                </a14:m>
                <a:r>
                  <a:rPr lang="en-US" altLang="ja-JP" b="1" dirty="0">
                    <a:latin typeface="Cambria Math" panose="02040503050406030204" pitchFamily="18" charset="0"/>
                  </a:rPr>
                  <a:t> </a:t>
                </a:r>
                <a:r>
                  <a:rPr lang="en-US" altLang="ja-JP" dirty="0">
                    <a:latin typeface="Cambria Math" panose="02040503050406030204" pitchFamily="18" charset="0"/>
                  </a:rPr>
                  <a:t>: number of  SNII per 1</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 </m:t>
                        </m:r>
                        <m:r>
                          <a:rPr lang="en-US" altLang="ja-JP" b="0" i="1" smtClean="0">
                            <a:latin typeface="Cambria Math" panose="02040503050406030204" pitchFamily="18" charset="0"/>
                          </a:rPr>
                          <m:t>𝑀</m:t>
                        </m:r>
                      </m:e>
                      <m:sub>
                        <m:r>
                          <a:rPr lang="ja-JP" altLang="en-US" i="1" smtClean="0">
                            <a:latin typeface="Cambria Math" panose="02040503050406030204" pitchFamily="18" charset="0"/>
                          </a:rPr>
                          <m:t>⦿</m:t>
                        </m:r>
                      </m:sub>
                    </m:sSub>
                    <m:r>
                      <a:rPr lang="ja-JP" altLang="en-US" i="1" smtClean="0">
                        <a:latin typeface="Cambria Math" panose="02040503050406030204" pitchFamily="18" charset="0"/>
                      </a:rPr>
                      <m:t> </m:t>
                    </m:r>
                    <m:r>
                      <a:rPr lang="en" altLang="ja-JP" i="0">
                        <a:latin typeface="Cambria Math" panose="02040503050406030204" pitchFamily="18" charset="0"/>
                      </a:rPr>
                      <m:t>(</m:t>
                    </m:r>
                    <m:r>
                      <m:rPr>
                        <m:sty m:val="p"/>
                      </m:rPr>
                      <a:rPr lang="en" altLang="ja-JP" i="0">
                        <a:latin typeface="Cambria Math" panose="02040503050406030204" pitchFamily="18" charset="0"/>
                      </a:rPr>
                      <m:t>depends</m:t>
                    </m:r>
                    <m:r>
                      <a:rPr lang="en" altLang="ja-JP" i="0">
                        <a:latin typeface="Cambria Math" panose="02040503050406030204" pitchFamily="18" charset="0"/>
                      </a:rPr>
                      <m:t> </m:t>
                    </m:r>
                    <m:r>
                      <m:rPr>
                        <m:sty m:val="p"/>
                      </m:rPr>
                      <a:rPr lang="en" altLang="ja-JP" i="0">
                        <a:latin typeface="Cambria Math" panose="02040503050406030204" pitchFamily="18" charset="0"/>
                      </a:rPr>
                      <m:t>on</m:t>
                    </m:r>
                    <m:r>
                      <a:rPr lang="en" altLang="ja-JP" i="0">
                        <a:latin typeface="Cambria Math" panose="02040503050406030204" pitchFamily="18" charset="0"/>
                      </a:rPr>
                      <m:t> </m:t>
                    </m:r>
                    <m:r>
                      <m:rPr>
                        <m:sty m:val="p"/>
                      </m:rPr>
                      <a:rPr lang="en" altLang="ja-JP" i="0">
                        <a:latin typeface="Cambria Math" panose="02040503050406030204" pitchFamily="18" charset="0"/>
                      </a:rPr>
                      <m:t>IMF</m:t>
                    </m:r>
                    <m:r>
                      <a:rPr lang="en" altLang="ja-JP" i="0">
                        <a:latin typeface="Cambria Math" panose="02040503050406030204" pitchFamily="18" charset="0"/>
                      </a:rPr>
                      <m:t>)</m:t>
                    </m:r>
                  </m:oMath>
                </a14:m>
                <a:endParaRPr lang="en-US" altLang="ja-JP" dirty="0">
                  <a:latin typeface="Cambria Math" panose="02040503050406030204" pitchFamily="18" charset="0"/>
                </a:endParaRPr>
              </a:p>
            </p:txBody>
          </p:sp>
        </mc:Choice>
        <mc:Fallback xmlns="">
          <p:sp>
            <p:nvSpPr>
              <p:cNvPr id="44" name="テキスト ボックス 43">
                <a:extLst>
                  <a:ext uri="{FF2B5EF4-FFF2-40B4-BE49-F238E27FC236}">
                    <a16:creationId xmlns:a16="http://schemas.microsoft.com/office/drawing/2014/main" id="{C8D829AD-3FFC-5987-A68A-C0FD28F2B220}"/>
                  </a:ext>
                </a:extLst>
              </p:cNvPr>
              <p:cNvSpPr txBox="1">
                <a:spLocks noRot="1" noChangeAspect="1" noMove="1" noResize="1" noEditPoints="1" noAdjustHandles="1" noChangeArrowheads="1" noChangeShapeType="1" noTextEdit="1"/>
              </p:cNvSpPr>
              <p:nvPr/>
            </p:nvSpPr>
            <p:spPr>
              <a:xfrm>
                <a:off x="663954" y="2293231"/>
                <a:ext cx="5470675" cy="1215526"/>
              </a:xfrm>
              <a:prstGeom prst="rect">
                <a:avLst/>
              </a:prstGeom>
              <a:blipFill>
                <a:blip r:embed="rId4"/>
                <a:stretch>
                  <a:fillRect l="-464" t="-2062" b="-618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8" name="テキスト ボックス 47">
                <a:extLst>
                  <a:ext uri="{FF2B5EF4-FFF2-40B4-BE49-F238E27FC236}">
                    <a16:creationId xmlns:a16="http://schemas.microsoft.com/office/drawing/2014/main" id="{7BC094AD-3FF5-BB35-BAC1-C52E032B5167}"/>
                  </a:ext>
                </a:extLst>
              </p:cNvPr>
              <p:cNvSpPr txBox="1"/>
              <p:nvPr/>
            </p:nvSpPr>
            <p:spPr>
              <a:xfrm>
                <a:off x="718512" y="4361629"/>
                <a:ext cx="4935556" cy="792909"/>
              </a:xfrm>
              <a:prstGeom prst="rect">
                <a:avLst/>
              </a:prstGeom>
              <a:noFill/>
              <a:ln>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altLang="ja-JP" sz="2000" b="0" i="1" u="none" strike="noStrike" cap="none" spc="0" normalizeH="0" baseline="0" smtClean="0">
                              <a:ln>
                                <a:noFill/>
                              </a:ln>
                              <a:solidFill>
                                <a:srgbClr val="000000"/>
                              </a:solidFill>
                              <a:effectLst/>
                              <a:uFillTx/>
                              <a:latin typeface="Cambria Math" panose="02040503050406030204" pitchFamily="18" charset="0"/>
                              <a:sym typeface="Lucida Grande"/>
                            </a:rPr>
                          </m:ctrlPr>
                        </m:sSubPr>
                        <m:e>
                          <m:r>
                            <a:rPr kumimoji="0" lang="en-US" altLang="ja-JP" sz="2000" b="0" i="1" u="none" strike="noStrike" cap="none" spc="0" normalizeH="0" baseline="0" smtClean="0">
                              <a:ln>
                                <a:noFill/>
                              </a:ln>
                              <a:solidFill>
                                <a:srgbClr val="000000"/>
                              </a:solidFill>
                              <a:effectLst/>
                              <a:uFillTx/>
                              <a:latin typeface="Cambria Math" panose="02040503050406030204" pitchFamily="18" charset="0"/>
                              <a:sym typeface="Lucida Grande"/>
                            </a:rPr>
                            <m:t>𝑀</m:t>
                          </m:r>
                        </m:e>
                        <m:sub>
                          <m:r>
                            <a:rPr lang="en-US" altLang="ja-JP" sz="2000" i="1">
                              <a:latin typeface="Cambria Math" panose="02040503050406030204" pitchFamily="18" charset="0"/>
                              <a:ea typeface="Cambria Math" panose="02040503050406030204" pitchFamily="18" charset="0"/>
                            </a:rPr>
                            <m:t>∗</m:t>
                          </m:r>
                          <m:r>
                            <a:rPr lang="en-US" altLang="ja-JP" sz="2000" b="0" i="1" smtClean="0">
                              <a:latin typeface="Cambria Math" panose="02040503050406030204" pitchFamily="18" charset="0"/>
                              <a:ea typeface="Cambria Math" panose="02040503050406030204" pitchFamily="18" charset="0"/>
                            </a:rPr>
                            <m:t>,</m:t>
                          </m:r>
                          <m:r>
                            <a:rPr lang="en-US" altLang="ja-JP" sz="2000" b="0" i="1" smtClean="0">
                              <a:latin typeface="Cambria Math" panose="02040503050406030204" pitchFamily="18" charset="0"/>
                              <a:ea typeface="Cambria Math" panose="02040503050406030204" pitchFamily="18" charset="0"/>
                            </a:rPr>
                            <m:t>𝑐𝑟𝑖𝑡</m:t>
                          </m:r>
                        </m:sub>
                      </m:sSub>
                      <m:r>
                        <a:rPr kumimoji="0" lang="en-US" altLang="ja-JP" sz="2000" b="0" i="1" u="none" strike="noStrike" cap="none" spc="0" normalizeH="0" baseline="0" smtClean="0">
                          <a:ln>
                            <a:noFill/>
                          </a:ln>
                          <a:solidFill>
                            <a:srgbClr val="000000"/>
                          </a:solidFill>
                          <a:effectLst/>
                          <a:uFillTx/>
                          <a:latin typeface="Cambria Math" panose="02040503050406030204" pitchFamily="18" charset="0"/>
                          <a:sym typeface="Lucida Grande"/>
                        </a:rPr>
                        <m:t>=</m:t>
                      </m:r>
                      <m:f>
                        <m:fPr>
                          <m:ctrlPr>
                            <a:rPr kumimoji="0" lang="en-US" altLang="ja-JP" sz="2000" b="0" i="1" u="none" strike="noStrike" cap="none" spc="0" normalizeH="0" baseline="0" smtClean="0">
                              <a:ln>
                                <a:noFill/>
                              </a:ln>
                              <a:solidFill>
                                <a:srgbClr val="000000"/>
                              </a:solidFill>
                              <a:effectLst/>
                              <a:uFillTx/>
                              <a:latin typeface="Cambria Math" panose="02040503050406030204" pitchFamily="18" charset="0"/>
                              <a:sym typeface="Lucida Grande"/>
                            </a:rPr>
                          </m:ctrlPr>
                        </m:fPr>
                        <m:num>
                          <m:r>
                            <a:rPr kumimoji="0" lang="en-US" altLang="ja-JP" sz="2000" b="0" i="1" u="none" strike="noStrike" cap="none" spc="0" normalizeH="0" baseline="0" smtClean="0">
                              <a:ln>
                                <a:noFill/>
                              </a:ln>
                              <a:solidFill>
                                <a:srgbClr val="000000"/>
                              </a:solidFill>
                              <a:effectLst/>
                              <a:uFillTx/>
                              <a:latin typeface="Cambria Math" panose="02040503050406030204" pitchFamily="18" charset="0"/>
                              <a:sym typeface="Lucida Grande"/>
                            </a:rPr>
                            <m:t>1</m:t>
                          </m:r>
                        </m:num>
                        <m:den>
                          <m:r>
                            <a:rPr kumimoji="0" lang="ja-JP" altLang="en-US" sz="2000" b="0" i="1" u="none" strike="noStrike" cap="none" spc="0" normalizeH="0" baseline="0" smtClean="0">
                              <a:ln>
                                <a:noFill/>
                              </a:ln>
                              <a:solidFill>
                                <a:srgbClr val="000000"/>
                              </a:solidFill>
                              <a:effectLst/>
                              <a:uFillTx/>
                              <a:latin typeface="Cambria Math" panose="02040503050406030204" pitchFamily="18" charset="0"/>
                              <a:sym typeface="Lucida Grande"/>
                            </a:rPr>
                            <m:t>𝜀</m:t>
                          </m:r>
                          <m:r>
                            <a:rPr kumimoji="0" lang="en-US" altLang="ja-JP" sz="2000" b="0" i="1" u="none" strike="noStrike" cap="none" spc="0" normalizeH="0" baseline="0" smtClean="0">
                              <a:ln>
                                <a:noFill/>
                              </a:ln>
                              <a:solidFill>
                                <a:srgbClr val="000000"/>
                              </a:solidFill>
                              <a:effectLst/>
                              <a:uFillTx/>
                              <a:latin typeface="Cambria Math" panose="02040503050406030204" pitchFamily="18" charset="0"/>
                              <a:sym typeface="Lucida Grande"/>
                            </a:rPr>
                            <m:t> </m:t>
                          </m:r>
                          <m:sSub>
                            <m:sSubPr>
                              <m:ctrlPr>
                                <a:rPr lang="en-US" altLang="ja-JP" sz="2000" i="1">
                                  <a:latin typeface="Cambria Math" panose="02040503050406030204" pitchFamily="18" charset="0"/>
                                </a:rPr>
                              </m:ctrlPr>
                            </m:sSubPr>
                            <m:e>
                              <m:r>
                                <a:rPr lang="ja-JP" altLang="en-US" sz="2000" i="1" smtClean="0">
                                  <a:latin typeface="Cambria Math" panose="02040503050406030204" pitchFamily="18" charset="0"/>
                                </a:rPr>
                                <m:t>𝜀</m:t>
                              </m:r>
                            </m:e>
                            <m:sub>
                              <m:r>
                                <a:rPr lang="en-US" altLang="ja-JP" sz="2000" b="0" i="1" smtClean="0">
                                  <a:latin typeface="Cambria Math" panose="02040503050406030204" pitchFamily="18" charset="0"/>
                                </a:rPr>
                                <m:t>51</m:t>
                              </m:r>
                            </m:sub>
                          </m:sSub>
                          <m:r>
                            <a:rPr lang="en-US" altLang="ja-JP" sz="2000" b="0" i="1" smtClean="0">
                              <a:latin typeface="Cambria Math" panose="02040503050406030204" pitchFamily="18" charset="0"/>
                            </a:rPr>
                            <m:t> </m:t>
                          </m:r>
                          <m:sSub>
                            <m:sSubPr>
                              <m:ctrlPr>
                                <a:rPr lang="en-US" altLang="ja-JP" sz="2000" i="1">
                                  <a:latin typeface="Cambria Math" panose="02040503050406030204" pitchFamily="18" charset="0"/>
                                </a:rPr>
                              </m:ctrlPr>
                            </m:sSubPr>
                            <m:e>
                              <m:r>
                                <a:rPr lang="en-US" altLang="ja-JP" sz="2000" b="0" i="1" smtClean="0">
                                  <a:latin typeface="Cambria Math" panose="02040503050406030204" pitchFamily="18" charset="0"/>
                                </a:rPr>
                                <m:t>𝑓</m:t>
                              </m:r>
                            </m:e>
                            <m:sub>
                              <m:r>
                                <a:rPr lang="en-US" altLang="ja-JP" sz="2000" b="0" i="1" smtClean="0">
                                  <a:latin typeface="Cambria Math" panose="02040503050406030204" pitchFamily="18" charset="0"/>
                                </a:rPr>
                                <m:t>𝑆𝑁𝐼𝐼</m:t>
                              </m:r>
                            </m:sub>
                          </m:sSub>
                        </m:den>
                      </m:f>
                      <m:r>
                        <a:rPr lang="en-US" altLang="ja-JP" sz="2000" b="0" i="1" smtClean="0">
                          <a:latin typeface="Cambria Math" panose="02040503050406030204" pitchFamily="18" charset="0"/>
                        </a:rPr>
                        <m:t> </m:t>
                      </m:r>
                      <m:d>
                        <m:dPr>
                          <m:ctrlPr>
                            <a:rPr lang="en-US" altLang="ja-JP" sz="2000" b="0" i="1" smtClean="0">
                              <a:solidFill>
                                <a:prstClr val="black"/>
                              </a:solidFill>
                              <a:latin typeface="Cambria Math" panose="02040503050406030204" pitchFamily="18" charset="0"/>
                            </a:rPr>
                          </m:ctrlPr>
                        </m:dPr>
                        <m:e>
                          <m:sSub>
                            <m:sSubPr>
                              <m:ctrlPr>
                                <a:rPr lang="en-US" altLang="ja-JP" sz="2000" i="1">
                                  <a:solidFill>
                                    <a:prstClr val="black"/>
                                  </a:solidFill>
                                  <a:latin typeface="Cambria Math" panose="02040503050406030204" pitchFamily="18" charset="0"/>
                                </a:rPr>
                              </m:ctrlPr>
                            </m:sSubPr>
                            <m:e>
                              <m:r>
                                <a:rPr lang="ja-JP" altLang="en-US" sz="2000" i="1">
                                  <a:solidFill>
                                    <a:prstClr val="black"/>
                                  </a:solidFill>
                                  <a:latin typeface="Cambria Math" panose="02040503050406030204" pitchFamily="18" charset="0"/>
                                </a:rPr>
                                <m:t>𝛼</m:t>
                              </m:r>
                            </m:e>
                            <m:sub>
                              <m:r>
                                <a:rPr lang="en-US" altLang="ja-JP" sz="2000" b="0" i="1" smtClean="0">
                                  <a:solidFill>
                                    <a:prstClr val="black"/>
                                  </a:solidFill>
                                  <a:latin typeface="Cambria Math" panose="02040503050406030204" pitchFamily="18" charset="0"/>
                                </a:rPr>
                                <m:t>𝐵𝐾𝑇</m:t>
                              </m:r>
                            </m:sub>
                          </m:sSub>
                          <m:r>
                            <a:rPr lang="en-US" altLang="ja-JP" sz="2000" b="0" i="1" smtClean="0">
                              <a:solidFill>
                                <a:prstClr val="black"/>
                              </a:solidFill>
                              <a:latin typeface="Cambria Math" panose="02040503050406030204" pitchFamily="18" charset="0"/>
                            </a:rPr>
                            <m:t>−</m:t>
                          </m:r>
                          <m:sSub>
                            <m:sSubPr>
                              <m:ctrlPr>
                                <a:rPr lang="en-US" altLang="ja-JP" sz="2000" i="1">
                                  <a:solidFill>
                                    <a:prstClr val="black"/>
                                  </a:solidFill>
                                  <a:latin typeface="Cambria Math" panose="02040503050406030204" pitchFamily="18" charset="0"/>
                                </a:rPr>
                              </m:ctrlPr>
                            </m:sSubPr>
                            <m:e>
                              <m:r>
                                <a:rPr lang="ja-JP" altLang="en-US" sz="2000" i="1">
                                  <a:solidFill>
                                    <a:prstClr val="black"/>
                                  </a:solidFill>
                                  <a:latin typeface="Cambria Math" panose="02040503050406030204" pitchFamily="18" charset="0"/>
                                </a:rPr>
                                <m:t>𝛼</m:t>
                              </m:r>
                            </m:e>
                            <m:sub>
                              <m:r>
                                <a:rPr lang="en-US" altLang="ja-JP" sz="2000" i="1">
                                  <a:solidFill>
                                    <a:prstClr val="black"/>
                                  </a:solidFill>
                                  <a:latin typeface="Cambria Math" panose="02040503050406030204" pitchFamily="18" charset="0"/>
                                </a:rPr>
                                <m:t>𝑁𝐹𝑊</m:t>
                              </m:r>
                            </m:sub>
                          </m:sSub>
                        </m:e>
                      </m:d>
                      <m:f>
                        <m:fPr>
                          <m:ctrlPr>
                            <a:rPr lang="en-US" altLang="ja-JP" sz="2000" i="1">
                              <a:solidFill>
                                <a:prstClr val="black"/>
                              </a:solidFill>
                              <a:latin typeface="Cambria Math" panose="02040503050406030204" pitchFamily="18" charset="0"/>
                            </a:rPr>
                          </m:ctrlPr>
                        </m:fPr>
                        <m:num>
                          <m:r>
                            <a:rPr lang="en-US" altLang="ja-JP" sz="2000" i="1">
                              <a:solidFill>
                                <a:prstClr val="black"/>
                              </a:solidFill>
                              <a:latin typeface="Cambria Math" panose="02040503050406030204" pitchFamily="18" charset="0"/>
                            </a:rPr>
                            <m:t>𝐺</m:t>
                          </m:r>
                          <m:sSubSup>
                            <m:sSubSupPr>
                              <m:ctrlPr>
                                <a:rPr lang="en-US" altLang="ja-JP" sz="2000" i="1">
                                  <a:solidFill>
                                    <a:prstClr val="black"/>
                                  </a:solidFill>
                                  <a:latin typeface="Cambria Math" panose="02040503050406030204" pitchFamily="18" charset="0"/>
                                </a:rPr>
                              </m:ctrlPr>
                            </m:sSubSupPr>
                            <m:e>
                              <m:r>
                                <a:rPr lang="en-US" altLang="ja-JP" sz="2000" i="1">
                                  <a:solidFill>
                                    <a:prstClr val="black"/>
                                  </a:solidFill>
                                  <a:latin typeface="Cambria Math" panose="02040503050406030204" pitchFamily="18" charset="0"/>
                                </a:rPr>
                                <m:t>𝑀</m:t>
                              </m:r>
                            </m:e>
                            <m:sub>
                              <m:r>
                                <a:rPr lang="en-US" altLang="ja-JP" sz="2000" i="1">
                                  <a:solidFill>
                                    <a:prstClr val="black"/>
                                  </a:solidFill>
                                  <a:latin typeface="Cambria Math" panose="02040503050406030204" pitchFamily="18" charset="0"/>
                                </a:rPr>
                                <m:t>200</m:t>
                              </m:r>
                            </m:sub>
                            <m:sup>
                              <m:r>
                                <a:rPr lang="en-US" altLang="ja-JP" sz="2000" i="1">
                                  <a:solidFill>
                                    <a:prstClr val="black"/>
                                  </a:solidFill>
                                  <a:latin typeface="Cambria Math" panose="02040503050406030204" pitchFamily="18" charset="0"/>
                                </a:rPr>
                                <m:t>2</m:t>
                              </m:r>
                            </m:sup>
                          </m:sSubSup>
                        </m:num>
                        <m:den>
                          <m:sSub>
                            <m:sSubPr>
                              <m:ctrlPr>
                                <a:rPr lang="en-US" altLang="ja-JP" sz="2000" i="1">
                                  <a:solidFill>
                                    <a:prstClr val="black"/>
                                  </a:solidFill>
                                  <a:latin typeface="Cambria Math" panose="02040503050406030204" pitchFamily="18" charset="0"/>
                                </a:rPr>
                              </m:ctrlPr>
                            </m:sSubPr>
                            <m:e>
                              <m:r>
                                <a:rPr lang="en-US" altLang="ja-JP" sz="2000" i="1">
                                  <a:solidFill>
                                    <a:prstClr val="black"/>
                                  </a:solidFill>
                                  <a:latin typeface="Cambria Math" panose="02040503050406030204" pitchFamily="18" charset="0"/>
                                </a:rPr>
                                <m:t>𝑟</m:t>
                              </m:r>
                            </m:e>
                            <m:sub>
                              <m:r>
                                <a:rPr lang="en-US" altLang="ja-JP" sz="2000" i="1">
                                  <a:solidFill>
                                    <a:prstClr val="black"/>
                                  </a:solidFill>
                                  <a:latin typeface="Cambria Math" panose="02040503050406030204" pitchFamily="18" charset="0"/>
                                </a:rPr>
                                <m:t>200</m:t>
                              </m:r>
                            </m:sub>
                          </m:sSub>
                        </m:den>
                      </m:f>
                    </m:oMath>
                  </m:oMathPara>
                </a14:m>
                <a:endParaRPr lang="ja-JP" altLang="en-US" dirty="0"/>
              </a:p>
            </p:txBody>
          </p:sp>
        </mc:Choice>
        <mc:Fallback xmlns="">
          <p:sp>
            <p:nvSpPr>
              <p:cNvPr id="48" name="テキスト ボックス 47">
                <a:extLst>
                  <a:ext uri="{FF2B5EF4-FFF2-40B4-BE49-F238E27FC236}">
                    <a16:creationId xmlns:a16="http://schemas.microsoft.com/office/drawing/2014/main" id="{7BC094AD-3FF5-BB35-BAC1-C52E032B5167}"/>
                  </a:ext>
                </a:extLst>
              </p:cNvPr>
              <p:cNvSpPr txBox="1">
                <a:spLocks noRot="1" noChangeAspect="1" noMove="1" noResize="1" noEditPoints="1" noAdjustHandles="1" noChangeArrowheads="1" noChangeShapeType="1" noTextEdit="1"/>
              </p:cNvSpPr>
              <p:nvPr/>
            </p:nvSpPr>
            <p:spPr>
              <a:xfrm>
                <a:off x="718512" y="4361629"/>
                <a:ext cx="4935556" cy="792909"/>
              </a:xfrm>
              <a:prstGeom prst="rect">
                <a:avLst/>
              </a:prstGeom>
              <a:blipFill>
                <a:blip r:embed="rId5"/>
                <a:stretch>
                  <a:fillRect b="-4615"/>
                </a:stretch>
              </a:blipFill>
              <a:ln>
                <a:solidFill>
                  <a:schemeClr val="tx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3" name="テキスト ボックス 52">
                <a:extLst>
                  <a:ext uri="{FF2B5EF4-FFF2-40B4-BE49-F238E27FC236}">
                    <a16:creationId xmlns:a16="http://schemas.microsoft.com/office/drawing/2014/main" id="{F6157224-52DC-6EEC-2634-A0E268912949}"/>
                  </a:ext>
                </a:extLst>
              </p:cNvPr>
              <p:cNvSpPr txBox="1"/>
              <p:nvPr/>
            </p:nvSpPr>
            <p:spPr>
              <a:xfrm>
                <a:off x="959015" y="7083009"/>
                <a:ext cx="6530706" cy="400110"/>
              </a:xfrm>
              <a:prstGeom prst="rect">
                <a:avLst/>
              </a:prstGeom>
              <a:noFill/>
            </p:spPr>
            <p:txBody>
              <a:bodyPr wrap="square">
                <a:spAutoFit/>
              </a:bodyPr>
              <a:lstStyle/>
              <a:p>
                <a:r>
                  <a:rPr lang="en-US" altLang="ja-JP" dirty="0">
                    <a:solidFill>
                      <a:prstClr val="black"/>
                    </a:solidFill>
                  </a:rPr>
                  <a:t>II</a:t>
                </a:r>
                <a:r>
                  <a:rPr lang="ja-JP" altLang="en-US" dirty="0">
                    <a:solidFill>
                      <a:prstClr val="black"/>
                    </a:solidFill>
                  </a:rPr>
                  <a:t>型超新星爆発によるエネルギー</a:t>
                </a:r>
                <a14:m>
                  <m:oMath xmlns:m="http://schemas.openxmlformats.org/officeDocument/2006/math">
                    <m:sSub>
                      <m:sSubPr>
                        <m:ctrlPr>
                          <a:rPr lang="en-US" altLang="ja-JP" sz="2000" b="0" i="1" smtClean="0">
                            <a:solidFill>
                              <a:schemeClr val="tx1"/>
                            </a:solidFill>
                            <a:latin typeface="Cambria Math" panose="02040503050406030204" pitchFamily="18" charset="0"/>
                          </a:rPr>
                        </m:ctrlPr>
                      </m:sSubPr>
                      <m:e>
                        <m:r>
                          <a:rPr lang="en-US" altLang="ja-JP" sz="2000" b="0" i="1" smtClean="0">
                            <a:solidFill>
                              <a:schemeClr val="tx1"/>
                            </a:solidFill>
                            <a:latin typeface="Cambria Math" panose="02040503050406030204" pitchFamily="18" charset="0"/>
                          </a:rPr>
                          <m:t>𝐸</m:t>
                        </m:r>
                      </m:e>
                      <m:sub>
                        <m:r>
                          <a:rPr lang="en-US" altLang="ja-JP" sz="2000" b="0" i="1" smtClean="0">
                            <a:solidFill>
                              <a:schemeClr val="tx1"/>
                            </a:solidFill>
                            <a:latin typeface="Cambria Math" panose="02040503050406030204" pitchFamily="18" charset="0"/>
                          </a:rPr>
                          <m:t>𝑆𝑁𝐼𝐼</m:t>
                        </m:r>
                      </m:sub>
                    </m:sSub>
                  </m:oMath>
                </a14:m>
                <a:endParaRPr kumimoji="1" lang="ja-JP" altLang="en-US" sz="2000" dirty="0"/>
              </a:p>
            </p:txBody>
          </p:sp>
        </mc:Choice>
        <mc:Fallback xmlns="">
          <p:sp>
            <p:nvSpPr>
              <p:cNvPr id="53" name="テキスト ボックス 52">
                <a:extLst>
                  <a:ext uri="{FF2B5EF4-FFF2-40B4-BE49-F238E27FC236}">
                    <a16:creationId xmlns:a16="http://schemas.microsoft.com/office/drawing/2014/main" id="{F6157224-52DC-6EEC-2634-A0E268912949}"/>
                  </a:ext>
                </a:extLst>
              </p:cNvPr>
              <p:cNvSpPr txBox="1">
                <a:spLocks noRot="1" noChangeAspect="1" noMove="1" noResize="1" noEditPoints="1" noAdjustHandles="1" noChangeArrowheads="1" noChangeShapeType="1" noTextEdit="1"/>
              </p:cNvSpPr>
              <p:nvPr/>
            </p:nvSpPr>
            <p:spPr>
              <a:xfrm>
                <a:off x="959015" y="7083009"/>
                <a:ext cx="6530706" cy="400110"/>
              </a:xfrm>
              <a:prstGeom prst="rect">
                <a:avLst/>
              </a:prstGeom>
              <a:blipFill>
                <a:blip r:embed="rId6"/>
                <a:stretch>
                  <a:fillRect l="-777" b="-2121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4" name="テキスト ボックス 53">
                <a:extLst>
                  <a:ext uri="{FF2B5EF4-FFF2-40B4-BE49-F238E27FC236}">
                    <a16:creationId xmlns:a16="http://schemas.microsoft.com/office/drawing/2014/main" id="{662076D3-E43E-ACE9-0172-94B58249E52F}"/>
                  </a:ext>
                </a:extLst>
              </p:cNvPr>
              <p:cNvSpPr txBox="1"/>
              <p:nvPr/>
            </p:nvSpPr>
            <p:spPr>
              <a:xfrm>
                <a:off x="605567" y="3607806"/>
                <a:ext cx="5714871" cy="721288"/>
              </a:xfrm>
              <a:prstGeom prst="rect">
                <a:avLst/>
              </a:prstGeom>
              <a:noFill/>
            </p:spPr>
            <p:txBody>
              <a:bodyPr wrap="square">
                <a:spAutoFit/>
              </a:bodyPr>
              <a:lstStyle/>
              <a:p>
                <a:r>
                  <a:rPr kumimoji="0" lang="en-US" altLang="ja-JP" sz="2000" dirty="0">
                    <a:solidFill>
                      <a:srgbClr val="000000"/>
                    </a:solidFill>
                    <a:sym typeface="Lucida Grande"/>
                  </a:rPr>
                  <a:t>The critical stellar mass, </a:t>
                </a:r>
                <a14:m>
                  <m:oMath xmlns:m="http://schemas.openxmlformats.org/officeDocument/2006/math">
                    <m:sSub>
                      <m:sSubPr>
                        <m:ctrlPr>
                          <a:rPr kumimoji="0" lang="en-US" altLang="ja-JP" sz="2000" i="1">
                            <a:solidFill>
                              <a:srgbClr val="000000"/>
                            </a:solidFill>
                            <a:latin typeface="Cambria Math" panose="02040503050406030204" pitchFamily="18" charset="0"/>
                            <a:sym typeface="Lucida Grande"/>
                          </a:rPr>
                        </m:ctrlPr>
                      </m:sSubPr>
                      <m:e>
                        <m:r>
                          <a:rPr kumimoji="0" lang="en-US" altLang="ja-JP" sz="2000" i="1">
                            <a:solidFill>
                              <a:srgbClr val="000000"/>
                            </a:solidFill>
                            <a:latin typeface="Cambria Math" panose="02040503050406030204" pitchFamily="18" charset="0"/>
                            <a:sym typeface="Lucida Grande"/>
                          </a:rPr>
                          <m:t>𝑀</m:t>
                        </m:r>
                      </m:e>
                      <m:sub>
                        <m:r>
                          <a:rPr lang="en-US" altLang="ja-JP" sz="2000" i="1">
                            <a:latin typeface="Cambria Math" panose="02040503050406030204" pitchFamily="18" charset="0"/>
                            <a:ea typeface="Cambria Math" panose="02040503050406030204" pitchFamily="18" charset="0"/>
                          </a:rPr>
                          <m:t>∗,</m:t>
                        </m:r>
                        <m:r>
                          <a:rPr lang="en-US" altLang="ja-JP" sz="2000" i="1">
                            <a:latin typeface="Cambria Math" panose="02040503050406030204" pitchFamily="18" charset="0"/>
                            <a:ea typeface="Cambria Math" panose="02040503050406030204" pitchFamily="18" charset="0"/>
                          </a:rPr>
                          <m:t>𝑐𝑟𝑖𝑡</m:t>
                        </m:r>
                      </m:sub>
                    </m:sSub>
                    <m:r>
                      <a:rPr lang="en-US" altLang="ja-JP" sz="2000" i="1">
                        <a:latin typeface="Cambria Math" panose="02040503050406030204" pitchFamily="18" charset="0"/>
                        <a:ea typeface="Cambria Math" panose="02040503050406030204" pitchFamily="18" charset="0"/>
                      </a:rPr>
                      <m:t> </m:t>
                    </m:r>
                  </m:oMath>
                </a14:m>
                <a:r>
                  <a:rPr kumimoji="0" lang="en-US" altLang="ja-JP" sz="2000" dirty="0">
                    <a:solidFill>
                      <a:srgbClr val="000000"/>
                    </a:solidFill>
                    <a:sym typeface="Lucida Grande"/>
                  </a:rPr>
                  <a:t>is determined by the condition </a:t>
                </a:r>
                <a14:m>
                  <m:oMath xmlns:m="http://schemas.openxmlformats.org/officeDocument/2006/math">
                    <m:r>
                      <a:rPr kumimoji="0" lang="en-US" altLang="ja-JP" i="1">
                        <a:solidFill>
                          <a:srgbClr val="000000"/>
                        </a:solidFill>
                        <a:latin typeface="Cambria Math" panose="02040503050406030204" pitchFamily="18" charset="0"/>
                        <a:ea typeface="Cambria Math" panose="02040503050406030204" pitchFamily="18" charset="0"/>
                        <a:sym typeface="Lucida Grande"/>
                      </a:rPr>
                      <m:t>∆</m:t>
                    </m:r>
                    <m:r>
                      <a:rPr kumimoji="0" lang="en-US" altLang="ja-JP" i="1">
                        <a:solidFill>
                          <a:srgbClr val="000000"/>
                        </a:solidFill>
                        <a:latin typeface="Cambria Math" panose="02040503050406030204" pitchFamily="18" charset="0"/>
                        <a:ea typeface="Cambria Math" panose="02040503050406030204" pitchFamily="18" charset="0"/>
                        <a:sym typeface="Lucida Grande"/>
                      </a:rPr>
                      <m:t>𝐸</m:t>
                    </m:r>
                    <m:r>
                      <a:rPr lang="en-US" altLang="ja-JP">
                        <a:solidFill>
                          <a:prstClr val="black"/>
                        </a:solidFill>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𝐸</m:t>
                        </m:r>
                      </m:e>
                      <m:sub>
                        <m:r>
                          <a:rPr lang="en-US" altLang="ja-JP" i="1">
                            <a:latin typeface="Cambria Math" panose="02040503050406030204" pitchFamily="18" charset="0"/>
                          </a:rPr>
                          <m:t>𝑆𝑁𝐼𝐼</m:t>
                        </m:r>
                      </m:sub>
                    </m:sSub>
                  </m:oMath>
                </a14:m>
                <a:endParaRPr lang="en-US" altLang="ja-JP" dirty="0">
                  <a:solidFill>
                    <a:prstClr val="black"/>
                  </a:solidFill>
                  <a:latin typeface="Cambria Math" panose="02040503050406030204" pitchFamily="18" charset="0"/>
                </a:endParaRPr>
              </a:p>
            </p:txBody>
          </p:sp>
        </mc:Choice>
        <mc:Fallback xmlns="">
          <p:sp>
            <p:nvSpPr>
              <p:cNvPr id="54" name="テキスト ボックス 53">
                <a:extLst>
                  <a:ext uri="{FF2B5EF4-FFF2-40B4-BE49-F238E27FC236}">
                    <a16:creationId xmlns:a16="http://schemas.microsoft.com/office/drawing/2014/main" id="{662076D3-E43E-ACE9-0172-94B58249E52F}"/>
                  </a:ext>
                </a:extLst>
              </p:cNvPr>
              <p:cNvSpPr txBox="1">
                <a:spLocks noRot="1" noChangeAspect="1" noMove="1" noResize="1" noEditPoints="1" noAdjustHandles="1" noChangeArrowheads="1" noChangeShapeType="1" noTextEdit="1"/>
              </p:cNvSpPr>
              <p:nvPr/>
            </p:nvSpPr>
            <p:spPr>
              <a:xfrm>
                <a:off x="605567" y="3607806"/>
                <a:ext cx="5714871" cy="721288"/>
              </a:xfrm>
              <a:prstGeom prst="rect">
                <a:avLst/>
              </a:prstGeom>
              <a:blipFill>
                <a:blip r:embed="rId7"/>
                <a:stretch>
                  <a:fillRect l="-1109" t="-3509" b="-1403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5F333EFC-8F52-2D0E-0A5A-84E51F1DC655}"/>
                  </a:ext>
                </a:extLst>
              </p:cNvPr>
              <p:cNvSpPr txBox="1"/>
              <p:nvPr/>
            </p:nvSpPr>
            <p:spPr>
              <a:xfrm>
                <a:off x="492622" y="5236964"/>
                <a:ext cx="5161446" cy="69249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1600" i="1" smtClean="0">
                              <a:latin typeface="Cambria Math" panose="02040503050406030204" pitchFamily="18" charset="0"/>
                            </a:rPr>
                          </m:ctrlPr>
                        </m:sSubPr>
                        <m:e>
                          <m:r>
                            <a:rPr lang="en-US" altLang="ja-JP" sz="1600" i="1">
                              <a:latin typeface="Cambria Math" panose="02040503050406030204" pitchFamily="18" charset="0"/>
                            </a:rPr>
                            <m:t>𝑓</m:t>
                          </m:r>
                        </m:e>
                        <m:sub>
                          <m:r>
                            <a:rPr lang="en-US" altLang="ja-JP" sz="1600" i="1">
                              <a:latin typeface="Cambria Math" panose="02040503050406030204" pitchFamily="18" charset="0"/>
                            </a:rPr>
                            <m:t>𝑆𝑁</m:t>
                          </m:r>
                          <m:r>
                            <a:rPr lang="en-US" altLang="ja-JP" sz="1600" b="0" i="1" smtClean="0">
                              <a:latin typeface="Cambria Math" panose="02040503050406030204" pitchFamily="18" charset="0"/>
                            </a:rPr>
                            <m:t>𝐼𝐼</m:t>
                          </m:r>
                        </m:sub>
                      </m:sSub>
                      <m:r>
                        <a:rPr lang="en-US" altLang="ja-JP" sz="1600" i="1">
                          <a:latin typeface="Cambria Math" panose="02040503050406030204" pitchFamily="18" charset="0"/>
                        </a:rPr>
                        <m:t>=</m:t>
                      </m:r>
                      <m:nary>
                        <m:naryPr>
                          <m:ctrlPr>
                            <a:rPr lang="en-US" altLang="ja-JP" sz="1600" i="1">
                              <a:latin typeface="Cambria Math" panose="02040503050406030204" pitchFamily="18" charset="0"/>
                            </a:rPr>
                          </m:ctrlPr>
                        </m:naryPr>
                        <m:sub>
                          <m:sSub>
                            <m:sSubPr>
                              <m:ctrlPr>
                                <a:rPr lang="en-US" altLang="ja-JP" sz="1600" i="1">
                                  <a:latin typeface="Cambria Math" panose="02040503050406030204" pitchFamily="18" charset="0"/>
                                </a:rPr>
                              </m:ctrlPr>
                            </m:sSubPr>
                            <m:e>
                              <m:r>
                                <a:rPr lang="en-US" altLang="ja-JP" sz="1600" i="1">
                                  <a:latin typeface="Cambria Math" panose="02040503050406030204" pitchFamily="18" charset="0"/>
                                </a:rPr>
                                <m:t>8 </m:t>
                              </m:r>
                              <m:r>
                                <a:rPr lang="en-US" altLang="ja-JP" sz="1600" i="1">
                                  <a:latin typeface="Cambria Math" panose="02040503050406030204" pitchFamily="18" charset="0"/>
                                </a:rPr>
                                <m:t>𝑀</m:t>
                              </m:r>
                            </m:e>
                            <m:sub>
                              <m:r>
                                <a:rPr lang="ja-JP" altLang="en-US" sz="1600" i="1">
                                  <a:latin typeface="Cambria Math" panose="02040503050406030204" pitchFamily="18" charset="0"/>
                                </a:rPr>
                                <m:t>⦿</m:t>
                              </m:r>
                            </m:sub>
                          </m:sSub>
                        </m:sub>
                        <m:sup>
                          <m:sSub>
                            <m:sSubPr>
                              <m:ctrlPr>
                                <a:rPr lang="en-US" altLang="ja-JP" sz="1600" i="1">
                                  <a:latin typeface="Cambria Math" panose="02040503050406030204" pitchFamily="18" charset="0"/>
                                </a:rPr>
                              </m:ctrlPr>
                            </m:sSubPr>
                            <m:e>
                              <m:r>
                                <a:rPr lang="en-US" altLang="ja-JP" sz="1600" i="1">
                                  <a:latin typeface="Cambria Math" panose="02040503050406030204" pitchFamily="18" charset="0"/>
                                </a:rPr>
                                <m:t> 100</m:t>
                              </m:r>
                              <m:r>
                                <a:rPr lang="en-US" altLang="ja-JP" sz="1600" i="1">
                                  <a:latin typeface="Cambria Math" panose="02040503050406030204" pitchFamily="18" charset="0"/>
                                </a:rPr>
                                <m:t>𝑀</m:t>
                              </m:r>
                            </m:e>
                            <m:sub>
                              <m:r>
                                <a:rPr lang="ja-JP" altLang="en-US" sz="1600" i="1">
                                  <a:latin typeface="Cambria Math" panose="02040503050406030204" pitchFamily="18" charset="0"/>
                                </a:rPr>
                                <m:t>⦿</m:t>
                              </m:r>
                            </m:sub>
                          </m:sSub>
                        </m:sup>
                        <m:e>
                          <m:r>
                            <a:rPr lang="ja-JP" altLang="en-US" sz="1600" i="1">
                              <a:latin typeface="Cambria Math" panose="02040503050406030204" pitchFamily="18" charset="0"/>
                            </a:rPr>
                            <m:t>𝜙</m:t>
                          </m:r>
                          <m:d>
                            <m:dPr>
                              <m:ctrlPr>
                                <a:rPr lang="en-US" altLang="ja-JP" sz="1600" i="1">
                                  <a:latin typeface="Cambria Math" panose="02040503050406030204" pitchFamily="18" charset="0"/>
                                </a:rPr>
                              </m:ctrlPr>
                            </m:dPr>
                            <m:e>
                              <m:r>
                                <a:rPr lang="en-US" altLang="ja-JP" sz="1600" i="1">
                                  <a:latin typeface="Cambria Math" panose="02040503050406030204" pitchFamily="18" charset="0"/>
                                </a:rPr>
                                <m:t>𝑚</m:t>
                              </m:r>
                            </m:e>
                          </m:d>
                          <m:r>
                            <a:rPr lang="en-US" altLang="ja-JP" sz="1600" i="1">
                              <a:latin typeface="Cambria Math" panose="02040503050406030204" pitchFamily="18" charset="0"/>
                            </a:rPr>
                            <m:t>𝑑𝑚</m:t>
                          </m:r>
                        </m:e>
                      </m:nary>
                      <m:r>
                        <a:rPr lang="en-US" altLang="ja-JP" sz="1600" b="0" i="1" smtClean="0">
                          <a:latin typeface="Cambria Math" panose="02040503050406030204" pitchFamily="18" charset="0"/>
                        </a:rPr>
                        <m:t>=0.0143</m:t>
                      </m:r>
                      <m:r>
                        <a:rPr lang="en-US" altLang="ja-JP" sz="1600" i="1">
                          <a:latin typeface="Cambria Math" panose="02040503050406030204" pitchFamily="18" charset="0"/>
                          <a:ea typeface="Cambria Math" panose="02040503050406030204" pitchFamily="18" charset="0"/>
                        </a:rPr>
                        <m:t>  (</m:t>
                      </m:r>
                      <m:r>
                        <m:rPr>
                          <m:sty m:val="p"/>
                        </m:rPr>
                        <a:rPr lang="en-US" altLang="ja-JP" sz="1600" i="0">
                          <a:latin typeface="Cambria Math" panose="02040503050406030204" pitchFamily="18" charset="0"/>
                          <a:ea typeface="Cambria Math" panose="02040503050406030204" pitchFamily="18" charset="0"/>
                        </a:rPr>
                        <m:t>Chabrier</m:t>
                      </m:r>
                      <m:r>
                        <a:rPr lang="en-US" altLang="ja-JP" sz="1600" i="0">
                          <a:latin typeface="Cambria Math" panose="02040503050406030204" pitchFamily="18" charset="0"/>
                          <a:ea typeface="Cambria Math" panose="02040503050406030204" pitchFamily="18" charset="0"/>
                        </a:rPr>
                        <m:t> </m:t>
                      </m:r>
                      <m:r>
                        <a:rPr lang="en-US" altLang="ja-JP" sz="1600" i="1">
                          <a:latin typeface="Cambria Math" panose="02040503050406030204" pitchFamily="18" charset="0"/>
                          <a:ea typeface="Cambria Math" panose="02040503050406030204" pitchFamily="18" charset="0"/>
                        </a:rPr>
                        <m:t>2005)</m:t>
                      </m:r>
                    </m:oMath>
                  </m:oMathPara>
                </a14:m>
                <a:endParaRPr lang="en-US" altLang="ja-JP" dirty="0">
                  <a:solidFill>
                    <a:prstClr val="black"/>
                  </a:solidFill>
                </a:endParaRPr>
              </a:p>
            </p:txBody>
          </p:sp>
        </mc:Choice>
        <mc:Fallback xmlns="">
          <p:sp>
            <p:nvSpPr>
              <p:cNvPr id="9" name="テキスト ボックス 8">
                <a:extLst>
                  <a:ext uri="{FF2B5EF4-FFF2-40B4-BE49-F238E27FC236}">
                    <a16:creationId xmlns:a16="http://schemas.microsoft.com/office/drawing/2014/main" id="{5F333EFC-8F52-2D0E-0A5A-84E51F1DC655}"/>
                  </a:ext>
                </a:extLst>
              </p:cNvPr>
              <p:cNvSpPr txBox="1">
                <a:spLocks noRot="1" noChangeAspect="1" noMove="1" noResize="1" noEditPoints="1" noAdjustHandles="1" noChangeArrowheads="1" noChangeShapeType="1" noTextEdit="1"/>
              </p:cNvSpPr>
              <p:nvPr/>
            </p:nvSpPr>
            <p:spPr>
              <a:xfrm>
                <a:off x="492622" y="5236964"/>
                <a:ext cx="5161446" cy="692497"/>
              </a:xfrm>
              <a:prstGeom prst="rect">
                <a:avLst/>
              </a:prstGeom>
              <a:blipFill>
                <a:blip r:embed="rId8"/>
                <a:stretch>
                  <a:fillRect t="-135714" b="-19285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 name="テキスト ボックス 1">
                <a:extLst>
                  <a:ext uri="{FF2B5EF4-FFF2-40B4-BE49-F238E27FC236}">
                    <a16:creationId xmlns:a16="http://schemas.microsoft.com/office/drawing/2014/main" id="{872EFA00-3498-10B3-6E7F-C24F3453F530}"/>
                  </a:ext>
                </a:extLst>
              </p:cNvPr>
              <p:cNvSpPr txBox="1"/>
              <p:nvPr/>
            </p:nvSpPr>
            <p:spPr>
              <a:xfrm>
                <a:off x="185020" y="5970861"/>
                <a:ext cx="2514831" cy="5965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z="1600" b="0" i="1" smtClean="0">
                          <a:latin typeface="Cambria Math" panose="02040503050406030204" pitchFamily="18" charset="0"/>
                        </a:rPr>
                        <m:t>𝑆𝐹𝐸</m:t>
                      </m:r>
                      <m:r>
                        <a:rPr lang="en-US" altLang="ja-JP" sz="1600" b="0" i="1" smtClean="0">
                          <a:latin typeface="Cambria Math" panose="02040503050406030204" pitchFamily="18" charset="0"/>
                        </a:rPr>
                        <m:t>=</m:t>
                      </m:r>
                      <m:f>
                        <m:fPr>
                          <m:ctrlPr>
                            <a:rPr kumimoji="0" lang="en-US" altLang="ja-JP" sz="1600" b="0" i="1" smtClean="0">
                              <a:solidFill>
                                <a:srgbClr val="000000"/>
                              </a:solidFill>
                              <a:latin typeface="Cambria Math" panose="02040503050406030204" pitchFamily="18" charset="0"/>
                              <a:ea typeface="Cambria Math" panose="02040503050406030204" pitchFamily="18" charset="0"/>
                              <a:sym typeface="Lucida Grande"/>
                            </a:rPr>
                          </m:ctrlPr>
                        </m:fPr>
                        <m:num>
                          <m:sSub>
                            <m:sSubPr>
                              <m:ctrlPr>
                                <a:rPr kumimoji="0" lang="en-US" altLang="ja-JP" sz="1600" i="1">
                                  <a:solidFill>
                                    <a:srgbClr val="000000"/>
                                  </a:solidFill>
                                  <a:latin typeface="Cambria Math" panose="02040503050406030204" pitchFamily="18" charset="0"/>
                                  <a:sym typeface="Lucida Grande"/>
                                </a:rPr>
                              </m:ctrlPr>
                            </m:sSubPr>
                            <m:e>
                              <m:r>
                                <a:rPr kumimoji="0" lang="en-US" altLang="ja-JP" sz="1600" i="1">
                                  <a:solidFill>
                                    <a:srgbClr val="000000"/>
                                  </a:solidFill>
                                  <a:latin typeface="Cambria Math" panose="02040503050406030204" pitchFamily="18" charset="0"/>
                                  <a:sym typeface="Lucida Grande"/>
                                </a:rPr>
                                <m:t>𝑀</m:t>
                              </m:r>
                            </m:e>
                            <m:sub>
                              <m:r>
                                <a:rPr lang="en-US" altLang="ja-JP" sz="1600" i="1">
                                  <a:latin typeface="Cambria Math" panose="02040503050406030204" pitchFamily="18" charset="0"/>
                                  <a:ea typeface="Cambria Math" panose="02040503050406030204" pitchFamily="18" charset="0"/>
                                </a:rPr>
                                <m:t>∗</m:t>
                              </m:r>
                            </m:sub>
                          </m:sSub>
                        </m:num>
                        <m:den>
                          <m:sSub>
                            <m:sSubPr>
                              <m:ctrlPr>
                                <a:rPr kumimoji="0" lang="en-US" altLang="ja-JP" sz="1600" i="1">
                                  <a:solidFill>
                                    <a:srgbClr val="000000"/>
                                  </a:solidFill>
                                  <a:latin typeface="Cambria Math" panose="02040503050406030204" pitchFamily="18" charset="0"/>
                                  <a:sym typeface="Lucida Grande"/>
                                </a:rPr>
                              </m:ctrlPr>
                            </m:sSubPr>
                            <m:e>
                              <m:r>
                                <a:rPr kumimoji="0" lang="en-US" altLang="ja-JP" sz="1600" b="0" i="1" smtClean="0">
                                  <a:solidFill>
                                    <a:srgbClr val="000000"/>
                                  </a:solidFill>
                                  <a:latin typeface="Cambria Math" panose="02040503050406030204" pitchFamily="18" charset="0"/>
                                  <a:sym typeface="Lucida Grande"/>
                                </a:rPr>
                                <m:t>𝑓</m:t>
                              </m:r>
                            </m:e>
                            <m:sub>
                              <m:r>
                                <a:rPr kumimoji="0" lang="en-US" altLang="ja-JP" sz="1600" b="0" i="1" smtClean="0">
                                  <a:solidFill>
                                    <a:srgbClr val="000000"/>
                                  </a:solidFill>
                                  <a:latin typeface="Cambria Math" panose="02040503050406030204" pitchFamily="18" charset="0"/>
                                  <a:sym typeface="Lucida Grande"/>
                                </a:rPr>
                                <m:t>𝐵</m:t>
                              </m:r>
                            </m:sub>
                          </m:sSub>
                          <m:sSub>
                            <m:sSubPr>
                              <m:ctrlPr>
                                <a:rPr kumimoji="0" lang="en-US" altLang="ja-JP" sz="1600" i="1">
                                  <a:solidFill>
                                    <a:srgbClr val="000000"/>
                                  </a:solidFill>
                                  <a:latin typeface="Cambria Math" panose="02040503050406030204" pitchFamily="18" charset="0"/>
                                  <a:sym typeface="Lucida Grande"/>
                                </a:rPr>
                              </m:ctrlPr>
                            </m:sSubPr>
                            <m:e>
                              <m:r>
                                <a:rPr kumimoji="0" lang="en-US" altLang="ja-JP" sz="1600" i="1">
                                  <a:solidFill>
                                    <a:srgbClr val="000000"/>
                                  </a:solidFill>
                                  <a:latin typeface="Cambria Math" panose="02040503050406030204" pitchFamily="18" charset="0"/>
                                  <a:sym typeface="Lucida Grande"/>
                                </a:rPr>
                                <m:t>𝑀</m:t>
                              </m:r>
                            </m:e>
                            <m:sub>
                              <m:r>
                                <a:rPr kumimoji="0" lang="en-US" altLang="ja-JP" sz="1600" b="0" i="1" smtClean="0">
                                  <a:solidFill>
                                    <a:srgbClr val="000000"/>
                                  </a:solidFill>
                                  <a:latin typeface="Cambria Math" panose="02040503050406030204" pitchFamily="18" charset="0"/>
                                  <a:sym typeface="Lucida Grande"/>
                                </a:rPr>
                                <m:t>200</m:t>
                              </m:r>
                            </m:sub>
                          </m:sSub>
                        </m:den>
                      </m:f>
                      <m:r>
                        <a:rPr kumimoji="0" lang="en-US" altLang="ja-JP" sz="1600" b="0" i="1" smtClean="0">
                          <a:solidFill>
                            <a:srgbClr val="000000"/>
                          </a:solidFill>
                          <a:latin typeface="Cambria Math" panose="02040503050406030204" pitchFamily="18" charset="0"/>
                          <a:sym typeface="Lucida Grande"/>
                        </a:rPr>
                        <m:t>  ,</m:t>
                      </m:r>
                    </m:oMath>
                  </m:oMathPara>
                </a14:m>
                <a:endParaRPr lang="ja-JP" altLang="en-US" dirty="0"/>
              </a:p>
            </p:txBody>
          </p:sp>
        </mc:Choice>
        <mc:Fallback xmlns="">
          <p:sp>
            <p:nvSpPr>
              <p:cNvPr id="2" name="テキスト ボックス 1">
                <a:extLst>
                  <a:ext uri="{FF2B5EF4-FFF2-40B4-BE49-F238E27FC236}">
                    <a16:creationId xmlns:a16="http://schemas.microsoft.com/office/drawing/2014/main" id="{872EFA00-3498-10B3-6E7F-C24F3453F530}"/>
                  </a:ext>
                </a:extLst>
              </p:cNvPr>
              <p:cNvSpPr txBox="1">
                <a:spLocks noRot="1" noChangeAspect="1" noMove="1" noResize="1" noEditPoints="1" noAdjustHandles="1" noChangeArrowheads="1" noChangeShapeType="1" noTextEdit="1"/>
              </p:cNvSpPr>
              <p:nvPr/>
            </p:nvSpPr>
            <p:spPr>
              <a:xfrm>
                <a:off x="185020" y="5970861"/>
                <a:ext cx="2514831" cy="596510"/>
              </a:xfrm>
              <a:prstGeom prst="rect">
                <a:avLst/>
              </a:prstGeom>
              <a:blipFill>
                <a:blip r:embed="rId10"/>
                <a:stretch>
                  <a:fillRect b="-1041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84A7ACE2-1F8E-2040-98DC-E149D6371E14}"/>
                  </a:ext>
                </a:extLst>
              </p:cNvPr>
              <p:cNvSpPr txBox="1"/>
              <p:nvPr/>
            </p:nvSpPr>
            <p:spPr>
              <a:xfrm>
                <a:off x="1832186" y="6107371"/>
                <a:ext cx="2966372"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1600" i="1" smtClean="0">
                              <a:latin typeface="Cambria Math" panose="02040503050406030204" pitchFamily="18" charset="0"/>
                            </a:rPr>
                          </m:ctrlPr>
                        </m:sSubPr>
                        <m:e>
                          <m:r>
                            <a:rPr lang="en-US" altLang="ja-JP" sz="1600" b="0" i="1" smtClean="0">
                              <a:latin typeface="Cambria Math" panose="02040503050406030204" pitchFamily="18" charset="0"/>
                            </a:rPr>
                            <m:t>𝑓</m:t>
                          </m:r>
                        </m:e>
                        <m:sub>
                          <m:r>
                            <a:rPr lang="en-US" altLang="ja-JP" sz="1600" b="0" i="1" smtClean="0">
                              <a:latin typeface="Cambria Math" panose="02040503050406030204" pitchFamily="18" charset="0"/>
                            </a:rPr>
                            <m:t>𝐵</m:t>
                          </m:r>
                        </m:sub>
                      </m:sSub>
                      <m:r>
                        <a:rPr lang="en-US" altLang="ja-JP" sz="1600" b="0" i="1" smtClean="0">
                          <a:latin typeface="Cambria Math" panose="02040503050406030204" pitchFamily="18" charset="0"/>
                        </a:rPr>
                        <m:t>=</m:t>
                      </m:r>
                      <m:f>
                        <m:fPr>
                          <m:type m:val="lin"/>
                          <m:ctrlPr>
                            <a:rPr lang="en-US" altLang="ja-JP" sz="1600" b="0" i="1" smtClean="0">
                              <a:latin typeface="Cambria Math" panose="02040503050406030204" pitchFamily="18" charset="0"/>
                            </a:rPr>
                          </m:ctrlPr>
                        </m:fPr>
                        <m:num>
                          <m:sSub>
                            <m:sSubPr>
                              <m:ctrlPr>
                                <a:rPr lang="en-US" altLang="ja-JP" sz="1600" b="0" i="1" smtClean="0">
                                  <a:latin typeface="Cambria Math" panose="02040503050406030204" pitchFamily="18" charset="0"/>
                                </a:rPr>
                              </m:ctrlPr>
                            </m:sSubPr>
                            <m:e>
                              <m:r>
                                <m:rPr>
                                  <m:sty m:val="p"/>
                                </m:rPr>
                                <a:rPr lang="el-GR" altLang="ja-JP" sz="1600" b="0" i="1" smtClean="0">
                                  <a:latin typeface="Cambria Math" panose="02040503050406030204" pitchFamily="18" charset="0"/>
                                  <a:ea typeface="Cambria Math" panose="02040503050406030204" pitchFamily="18" charset="0"/>
                                </a:rPr>
                                <m:t>Ω</m:t>
                              </m:r>
                            </m:e>
                            <m:sub>
                              <m:r>
                                <a:rPr lang="en-US" altLang="ja-JP" sz="1600" b="0" i="1" smtClean="0">
                                  <a:latin typeface="Cambria Math" panose="02040503050406030204" pitchFamily="18" charset="0"/>
                                </a:rPr>
                                <m:t>𝐵</m:t>
                              </m:r>
                            </m:sub>
                          </m:sSub>
                        </m:num>
                        <m:den>
                          <m:sSub>
                            <m:sSubPr>
                              <m:ctrlPr>
                                <a:rPr lang="en-US" altLang="ja-JP" sz="1600" b="0" i="1" smtClean="0">
                                  <a:latin typeface="Cambria Math" panose="02040503050406030204" pitchFamily="18" charset="0"/>
                                </a:rPr>
                              </m:ctrlPr>
                            </m:sSubPr>
                            <m:e>
                              <m:r>
                                <m:rPr>
                                  <m:sty m:val="p"/>
                                </m:rPr>
                                <a:rPr lang="el-GR" altLang="ja-JP" sz="1600" b="0" i="1" smtClean="0">
                                  <a:latin typeface="Cambria Math" panose="02040503050406030204" pitchFamily="18" charset="0"/>
                                  <a:ea typeface="Cambria Math" panose="02040503050406030204" pitchFamily="18" charset="0"/>
                                </a:rPr>
                                <m:t>Ω</m:t>
                              </m:r>
                            </m:e>
                            <m:sub>
                              <m:r>
                                <a:rPr lang="en-US" altLang="ja-JP" sz="1600" b="0" i="1" smtClean="0">
                                  <a:latin typeface="Cambria Math" panose="02040503050406030204" pitchFamily="18" charset="0"/>
                                </a:rPr>
                                <m:t>𝑚</m:t>
                              </m:r>
                            </m:sub>
                          </m:sSub>
                        </m:den>
                      </m:f>
                      <m:r>
                        <a:rPr lang="en-US" altLang="ja-JP" sz="1600" b="0" i="1" smtClean="0">
                          <a:latin typeface="Cambria Math" panose="02040503050406030204" pitchFamily="18" charset="0"/>
                        </a:rPr>
                        <m:t>=0.1565</m:t>
                      </m:r>
                    </m:oMath>
                  </m:oMathPara>
                </a14:m>
                <a:endParaRPr lang="ja-JP" altLang="en-US" dirty="0"/>
              </a:p>
            </p:txBody>
          </p:sp>
        </mc:Choice>
        <mc:Fallback xmlns="">
          <p:sp>
            <p:nvSpPr>
              <p:cNvPr id="3" name="テキスト ボックス 2">
                <a:extLst>
                  <a:ext uri="{FF2B5EF4-FFF2-40B4-BE49-F238E27FC236}">
                    <a16:creationId xmlns:a16="http://schemas.microsoft.com/office/drawing/2014/main" id="{84A7ACE2-1F8E-2040-98DC-E149D6371E14}"/>
                  </a:ext>
                </a:extLst>
              </p:cNvPr>
              <p:cNvSpPr txBox="1">
                <a:spLocks noRot="1" noChangeAspect="1" noMove="1" noResize="1" noEditPoints="1" noAdjustHandles="1" noChangeArrowheads="1" noChangeShapeType="1" noTextEdit="1"/>
              </p:cNvSpPr>
              <p:nvPr/>
            </p:nvSpPr>
            <p:spPr>
              <a:xfrm>
                <a:off x="1832186" y="6107371"/>
                <a:ext cx="2966372" cy="338554"/>
              </a:xfrm>
              <a:prstGeom prst="rect">
                <a:avLst/>
              </a:prstGeom>
              <a:blipFill>
                <a:blip r:embed="rId11"/>
                <a:stretch>
                  <a:fillRect t="-107143" b="-171429"/>
                </a:stretch>
              </a:blipFill>
            </p:spPr>
            <p:txBody>
              <a:bodyPr/>
              <a:lstStyle/>
              <a:p>
                <a:r>
                  <a:rPr lang="ja-JP" altLang="en-US">
                    <a:noFill/>
                  </a:rPr>
                  <a:t> </a:t>
                </a:r>
              </a:p>
            </p:txBody>
          </p:sp>
        </mc:Fallback>
      </mc:AlternateContent>
      <p:grpSp>
        <p:nvGrpSpPr>
          <p:cNvPr id="5" name="グループ化 4">
            <a:extLst>
              <a:ext uri="{FF2B5EF4-FFF2-40B4-BE49-F238E27FC236}">
                <a16:creationId xmlns:a16="http://schemas.microsoft.com/office/drawing/2014/main" id="{39F4C7FF-747C-3120-BBCB-36E20049E823}"/>
              </a:ext>
            </a:extLst>
          </p:cNvPr>
          <p:cNvGrpSpPr/>
          <p:nvPr/>
        </p:nvGrpSpPr>
        <p:grpSpPr>
          <a:xfrm>
            <a:off x="6274337" y="2465438"/>
            <a:ext cx="6044184" cy="3462088"/>
            <a:chOff x="6320438" y="2122584"/>
            <a:chExt cx="5892346" cy="3250847"/>
          </a:xfrm>
        </p:grpSpPr>
        <p:pic>
          <p:nvPicPr>
            <p:cNvPr id="31" name="図 30" descr="グラフ&#10;&#10;AI によって生成されたコンテンツは間違っている可能性があります。">
              <a:extLst>
                <a:ext uri="{FF2B5EF4-FFF2-40B4-BE49-F238E27FC236}">
                  <a16:creationId xmlns:a16="http://schemas.microsoft.com/office/drawing/2014/main" id="{7E00070C-7816-D346-549E-CDA75026E876}"/>
                </a:ext>
              </a:extLst>
            </p:cNvPr>
            <p:cNvPicPr>
              <a:picLocks noChangeAspect="1"/>
            </p:cNvPicPr>
            <p:nvPr/>
          </p:nvPicPr>
          <p:blipFill>
            <a:blip r:embed="rId12">
              <a:extLst>
                <a:ext uri="{28A0092B-C50C-407E-A947-70E740481C1C}">
                  <a14:useLocalDpi xmlns:a14="http://schemas.microsoft.com/office/drawing/2010/main" val="0"/>
                </a:ext>
              </a:extLst>
            </a:blip>
            <a:srcRect b="50347"/>
            <a:stretch/>
          </p:blipFill>
          <p:spPr>
            <a:xfrm>
              <a:off x="6320438" y="2122584"/>
              <a:ext cx="5892346" cy="3250847"/>
            </a:xfrm>
            <a:prstGeom prst="rect">
              <a:avLst/>
            </a:prstGeom>
          </p:spPr>
        </p:pic>
        <mc:AlternateContent xmlns:mc="http://schemas.openxmlformats.org/markup-compatibility/2006" xmlns:a14="http://schemas.microsoft.com/office/drawing/2010/main">
          <mc:Choice Requires="a14">
            <p:sp>
              <p:nvSpPr>
                <p:cNvPr id="7" name="正方形/長方形 6">
                  <a:extLst>
                    <a:ext uri="{FF2B5EF4-FFF2-40B4-BE49-F238E27FC236}">
                      <a16:creationId xmlns:a16="http://schemas.microsoft.com/office/drawing/2014/main" id="{9E337A38-EBD1-CB73-3462-4A8691CD02A0}"/>
                    </a:ext>
                  </a:extLst>
                </p:cNvPr>
                <p:cNvSpPr/>
                <p:nvPr/>
              </p:nvSpPr>
              <p:spPr>
                <a:xfrm rot="19431758">
                  <a:off x="7672236" y="4314771"/>
                  <a:ext cx="999014" cy="362984"/>
                </a:xfrm>
                <a:prstGeom prst="rect">
                  <a:avLst/>
                </a:prstGeom>
              </p:spPr>
              <p:txBody>
                <a:bodyPr wrap="square">
                  <a:spAutoFit/>
                </a:bodyPr>
                <a:lstStyle/>
                <a:p>
                  <a14:m>
                    <m:oMath xmlns:m="http://schemas.openxmlformats.org/officeDocument/2006/math">
                      <m:r>
                        <a:rPr lang="en-US" altLang="ja-JP" b="1"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𝜺</m:t>
                      </m:r>
                    </m:oMath>
                  </a14:m>
                  <a:r>
                    <a:rPr lang="en-US" altLang="ja-JP" sz="1200" b="1" dirty="0">
                      <a:solidFill>
                        <a:schemeClr val="tx1"/>
                      </a:solidFill>
                      <a:latin typeface="Arial" panose="020B0604020202020204" pitchFamily="34" charset="0"/>
                      <a:cs typeface="Arial" panose="020B0604020202020204" pitchFamily="34" charset="0"/>
                    </a:rPr>
                    <a:t> = 1</a:t>
                  </a:r>
                </a:p>
              </p:txBody>
            </p:sp>
          </mc:Choice>
          <mc:Fallback xmlns="">
            <p:sp>
              <p:nvSpPr>
                <p:cNvPr id="7" name="正方形/長方形 6">
                  <a:extLst>
                    <a:ext uri="{FF2B5EF4-FFF2-40B4-BE49-F238E27FC236}">
                      <a16:creationId xmlns:a16="http://schemas.microsoft.com/office/drawing/2014/main" id="{9E337A38-EBD1-CB73-3462-4A8691CD02A0}"/>
                    </a:ext>
                  </a:extLst>
                </p:cNvPr>
                <p:cNvSpPr>
                  <a:spLocks noRot="1" noChangeAspect="1" noMove="1" noResize="1" noEditPoints="1" noAdjustHandles="1" noChangeArrowheads="1" noChangeShapeType="1" noTextEdit="1"/>
                </p:cNvSpPr>
                <p:nvPr/>
              </p:nvSpPr>
              <p:spPr>
                <a:xfrm rot="19431758">
                  <a:off x="7672236" y="4314771"/>
                  <a:ext cx="999014" cy="362984"/>
                </a:xfrm>
                <a:prstGeom prst="rect">
                  <a:avLst/>
                </a:prstGeom>
                <a:blipFill>
                  <a:blip r:embed="rId1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正方形/長方形 7">
                  <a:extLst>
                    <a:ext uri="{FF2B5EF4-FFF2-40B4-BE49-F238E27FC236}">
                      <a16:creationId xmlns:a16="http://schemas.microsoft.com/office/drawing/2014/main" id="{7BFF39C7-46EF-8F66-E557-2B8E6AF154D3}"/>
                    </a:ext>
                  </a:extLst>
                </p:cNvPr>
                <p:cNvSpPr/>
                <p:nvPr/>
              </p:nvSpPr>
              <p:spPr>
                <a:xfrm rot="19371216">
                  <a:off x="7458102" y="4003108"/>
                  <a:ext cx="999014" cy="362984"/>
                </a:xfrm>
                <a:prstGeom prst="rect">
                  <a:avLst/>
                </a:prstGeom>
              </p:spPr>
              <p:txBody>
                <a:bodyPr wrap="square">
                  <a:spAutoFit/>
                </a:bodyPr>
                <a:lstStyle/>
                <a:p>
                  <a14:m>
                    <m:oMath xmlns:m="http://schemas.openxmlformats.org/officeDocument/2006/math">
                      <m:r>
                        <a:rPr lang="en-US" altLang="ja-JP" b="1"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𝜺</m:t>
                      </m:r>
                    </m:oMath>
                  </a14:m>
                  <a:r>
                    <a:rPr lang="en-US" altLang="ja-JP" sz="1200" b="1" dirty="0">
                      <a:solidFill>
                        <a:schemeClr val="tx1"/>
                      </a:solidFill>
                      <a:latin typeface="Arial" panose="020B0604020202020204" pitchFamily="34" charset="0"/>
                      <a:cs typeface="Arial" panose="020B0604020202020204" pitchFamily="34" charset="0"/>
                    </a:rPr>
                    <a:t> = 0.1</a:t>
                  </a:r>
                </a:p>
              </p:txBody>
            </p:sp>
          </mc:Choice>
          <mc:Fallback xmlns="">
            <p:sp>
              <p:nvSpPr>
                <p:cNvPr id="8" name="正方形/長方形 7">
                  <a:extLst>
                    <a:ext uri="{FF2B5EF4-FFF2-40B4-BE49-F238E27FC236}">
                      <a16:creationId xmlns:a16="http://schemas.microsoft.com/office/drawing/2014/main" id="{7BFF39C7-46EF-8F66-E557-2B8E6AF154D3}"/>
                    </a:ext>
                  </a:extLst>
                </p:cNvPr>
                <p:cNvSpPr>
                  <a:spLocks noRot="1" noChangeAspect="1" noMove="1" noResize="1" noEditPoints="1" noAdjustHandles="1" noChangeArrowheads="1" noChangeShapeType="1" noTextEdit="1"/>
                </p:cNvSpPr>
                <p:nvPr/>
              </p:nvSpPr>
              <p:spPr>
                <a:xfrm rot="19371216">
                  <a:off x="7458102" y="4003108"/>
                  <a:ext cx="999014" cy="362984"/>
                </a:xfrm>
                <a:prstGeom prst="rect">
                  <a:avLst/>
                </a:prstGeom>
                <a:blipFill>
                  <a:blip r:embed="rId1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正方形/長方形 9">
                  <a:extLst>
                    <a:ext uri="{FF2B5EF4-FFF2-40B4-BE49-F238E27FC236}">
                      <a16:creationId xmlns:a16="http://schemas.microsoft.com/office/drawing/2014/main" id="{A6F59676-6F0C-BF50-2E5A-FFD0E94B32DD}"/>
                    </a:ext>
                  </a:extLst>
                </p:cNvPr>
                <p:cNvSpPr/>
                <p:nvPr/>
              </p:nvSpPr>
              <p:spPr>
                <a:xfrm rot="19371216">
                  <a:off x="7241284" y="3733841"/>
                  <a:ext cx="999014" cy="362984"/>
                </a:xfrm>
                <a:prstGeom prst="rect">
                  <a:avLst/>
                </a:prstGeom>
              </p:spPr>
              <p:txBody>
                <a:bodyPr wrap="square">
                  <a:spAutoFit/>
                </a:bodyPr>
                <a:lstStyle/>
                <a:p>
                  <a14:m>
                    <m:oMath xmlns:m="http://schemas.openxmlformats.org/officeDocument/2006/math">
                      <m:r>
                        <a:rPr lang="en-US" altLang="ja-JP" b="1"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𝜺</m:t>
                      </m:r>
                    </m:oMath>
                  </a14:m>
                  <a:r>
                    <a:rPr lang="en-US" altLang="ja-JP" sz="1200" b="1" dirty="0">
                      <a:solidFill>
                        <a:schemeClr val="tx1"/>
                      </a:solidFill>
                      <a:latin typeface="Arial" panose="020B0604020202020204" pitchFamily="34" charset="0"/>
                      <a:cs typeface="Arial" panose="020B0604020202020204" pitchFamily="34" charset="0"/>
                    </a:rPr>
                    <a:t> = 0.01</a:t>
                  </a:r>
                </a:p>
              </p:txBody>
            </p:sp>
          </mc:Choice>
          <mc:Fallback xmlns="">
            <p:sp>
              <p:nvSpPr>
                <p:cNvPr id="10" name="正方形/長方形 9">
                  <a:extLst>
                    <a:ext uri="{FF2B5EF4-FFF2-40B4-BE49-F238E27FC236}">
                      <a16:creationId xmlns:a16="http://schemas.microsoft.com/office/drawing/2014/main" id="{A6F59676-6F0C-BF50-2E5A-FFD0E94B32DD}"/>
                    </a:ext>
                  </a:extLst>
                </p:cNvPr>
                <p:cNvSpPr>
                  <a:spLocks noRot="1" noChangeAspect="1" noMove="1" noResize="1" noEditPoints="1" noAdjustHandles="1" noChangeArrowheads="1" noChangeShapeType="1" noTextEdit="1"/>
                </p:cNvSpPr>
                <p:nvPr/>
              </p:nvSpPr>
              <p:spPr>
                <a:xfrm rot="19371216">
                  <a:off x="7241284" y="3733841"/>
                  <a:ext cx="999014" cy="362984"/>
                </a:xfrm>
                <a:prstGeom prst="rect">
                  <a:avLst/>
                </a:prstGeom>
                <a:blipFill>
                  <a:blip r:embed="rId15"/>
                  <a:stretch>
                    <a:fillRect/>
                  </a:stretch>
                </a:blipFill>
              </p:spPr>
              <p:txBody>
                <a:bodyPr/>
                <a:lstStyle/>
                <a:p>
                  <a:r>
                    <a:rPr lang="ja-JP" altLang="en-US">
                      <a:noFill/>
                    </a:rPr>
                    <a:t> </a:t>
                  </a:r>
                </a:p>
              </p:txBody>
            </p:sp>
          </mc:Fallback>
        </mc:AlternateContent>
      </p:grpSp>
      <p:sp>
        <p:nvSpPr>
          <p:cNvPr id="11" name="上下矢印 10">
            <a:extLst>
              <a:ext uri="{FF2B5EF4-FFF2-40B4-BE49-F238E27FC236}">
                <a16:creationId xmlns:a16="http://schemas.microsoft.com/office/drawing/2014/main" id="{95295AE7-5164-CA71-008E-0DFD6F31B85F}"/>
              </a:ext>
            </a:extLst>
          </p:cNvPr>
          <p:cNvSpPr/>
          <p:nvPr/>
        </p:nvSpPr>
        <p:spPr>
          <a:xfrm rot="19380791">
            <a:off x="9073639" y="3467590"/>
            <a:ext cx="329375" cy="865569"/>
          </a:xfrm>
          <a:prstGeom prst="up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a:extLst>
              <a:ext uri="{FF2B5EF4-FFF2-40B4-BE49-F238E27FC236}">
                <a16:creationId xmlns:a16="http://schemas.microsoft.com/office/drawing/2014/main" id="{84899102-1CB1-C041-6B9C-8BF09BF26221}"/>
              </a:ext>
            </a:extLst>
          </p:cNvPr>
          <p:cNvSpPr/>
          <p:nvPr/>
        </p:nvSpPr>
        <p:spPr>
          <a:xfrm>
            <a:off x="143839" y="1099198"/>
            <a:ext cx="6278134" cy="5583314"/>
          </a:xfrm>
          <a:prstGeom prst="roundRect">
            <a:avLst>
              <a:gd name="adj" fmla="val 4349"/>
            </a:avLst>
          </a:prstGeom>
          <a:no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E7482126-44D1-A0DB-86AE-D3565565D3BC}"/>
              </a:ext>
            </a:extLst>
          </p:cNvPr>
          <p:cNvSpPr txBox="1"/>
          <p:nvPr/>
        </p:nvSpPr>
        <p:spPr>
          <a:xfrm>
            <a:off x="270149" y="949430"/>
            <a:ext cx="5825851" cy="646331"/>
          </a:xfrm>
          <a:prstGeom prst="rect">
            <a:avLst/>
          </a:prstGeom>
          <a:solidFill>
            <a:schemeClr val="bg1"/>
          </a:solidFill>
        </p:spPr>
        <p:txBody>
          <a:bodyPr wrap="square">
            <a:spAutoFit/>
          </a:bodyPr>
          <a:lstStyle/>
          <a:p>
            <a:r>
              <a:rPr lang="en-US" altLang="ja-JP" b="1" dirty="0"/>
              <a:t>Results</a:t>
            </a:r>
            <a:r>
              <a:rPr lang="ja-JP" altLang="en-US" b="1"/>
              <a:t>：</a:t>
            </a:r>
            <a:r>
              <a:rPr lang="en-US" altLang="ja-JP" b="1" dirty="0"/>
              <a:t> Feedback energy from core-collapse 				supernovae (Type II SNe)</a:t>
            </a:r>
            <a:endParaRPr lang="ja-JP" altLang="en-US" b="1" dirty="0"/>
          </a:p>
        </p:txBody>
      </p:sp>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8BDE404C-E16E-B2AC-7BF0-C7152F1018E7}"/>
                  </a:ext>
                </a:extLst>
              </p:cNvPr>
              <p:cNvSpPr txBox="1"/>
              <p:nvPr/>
            </p:nvSpPr>
            <p:spPr>
              <a:xfrm>
                <a:off x="11383188" y="129824"/>
                <a:ext cx="80881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noProof="0" smtClean="0">
                          <a:solidFill>
                            <a:prstClr val="black"/>
                          </a:solidFill>
                          <a:latin typeface="Cambria Math" panose="02040503050406030204" pitchFamily="18" charset="0"/>
                        </a:rPr>
                        <m:t>1</m:t>
                      </m:r>
                      <m:r>
                        <a:rPr lang="en-US" altLang="ja-JP" b="0" i="0" noProof="0" smtClean="0">
                          <a:solidFill>
                            <a:prstClr val="black"/>
                          </a:solidFill>
                          <a:latin typeface="Cambria Math" panose="02040503050406030204" pitchFamily="18" charset="0"/>
                        </a:rPr>
                        <m:t>1</m:t>
                      </m:r>
                      <m: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rPr>
                        <m:t>/18</m:t>
                      </m:r>
                    </m:oMath>
                  </m:oMathPara>
                </a14:m>
                <a:endParaRPr lang="ja-JP" altLang="en-US"/>
              </a:p>
            </p:txBody>
          </p:sp>
        </mc:Choice>
        <mc:Fallback xmlns="">
          <p:sp>
            <p:nvSpPr>
              <p:cNvPr id="6" name="テキスト ボックス 5">
                <a:extLst>
                  <a:ext uri="{FF2B5EF4-FFF2-40B4-BE49-F238E27FC236}">
                    <a16:creationId xmlns:a16="http://schemas.microsoft.com/office/drawing/2014/main" id="{8BDE404C-E16E-B2AC-7BF0-C7152F1018E7}"/>
                  </a:ext>
                </a:extLst>
              </p:cNvPr>
              <p:cNvSpPr txBox="1">
                <a:spLocks noRot="1" noChangeAspect="1" noMove="1" noResize="1" noEditPoints="1" noAdjustHandles="1" noChangeArrowheads="1" noChangeShapeType="1" noTextEdit="1"/>
              </p:cNvSpPr>
              <p:nvPr/>
            </p:nvSpPr>
            <p:spPr>
              <a:xfrm>
                <a:off x="11383188" y="129824"/>
                <a:ext cx="808812" cy="369332"/>
              </a:xfrm>
              <a:prstGeom prst="rect">
                <a:avLst/>
              </a:prstGeom>
              <a:blipFill>
                <a:blip r:embed="rId16"/>
                <a:stretch>
                  <a:fillRect b="-13333"/>
                </a:stretch>
              </a:blipFill>
            </p:spPr>
            <p:txBody>
              <a:bodyPr/>
              <a:lstStyle/>
              <a:p>
                <a:r>
                  <a:rPr lang="ja-JP" altLang="en-US">
                    <a:noFill/>
                  </a:rPr>
                  <a:t> </a:t>
                </a:r>
              </a:p>
            </p:txBody>
          </p:sp>
        </mc:Fallback>
      </mc:AlternateContent>
      <p:grpSp>
        <p:nvGrpSpPr>
          <p:cNvPr id="16" name="グループ化 15">
            <a:extLst>
              <a:ext uri="{FF2B5EF4-FFF2-40B4-BE49-F238E27FC236}">
                <a16:creationId xmlns:a16="http://schemas.microsoft.com/office/drawing/2014/main" id="{B51FA221-9EBB-3077-ED26-62C8C52E33F7}"/>
              </a:ext>
            </a:extLst>
          </p:cNvPr>
          <p:cNvGrpSpPr/>
          <p:nvPr/>
        </p:nvGrpSpPr>
        <p:grpSpPr>
          <a:xfrm>
            <a:off x="9268021" y="998523"/>
            <a:ext cx="2033311" cy="1466915"/>
            <a:chOff x="9268021" y="1113593"/>
            <a:chExt cx="2033311" cy="1466915"/>
          </a:xfrm>
        </p:grpSpPr>
        <p:pic>
          <p:nvPicPr>
            <p:cNvPr id="4" name="図 3" descr="グラフ&#10;&#10;AI によって生成されたコンテンツは間違っている可能性があります。">
              <a:extLst>
                <a:ext uri="{FF2B5EF4-FFF2-40B4-BE49-F238E27FC236}">
                  <a16:creationId xmlns:a16="http://schemas.microsoft.com/office/drawing/2014/main" id="{083FE5C0-E6AB-7954-FA97-253423389D6C}"/>
                </a:ext>
              </a:extLst>
            </p:cNvPr>
            <p:cNvPicPr>
              <a:picLocks noChangeAspect="1"/>
            </p:cNvPicPr>
            <p:nvPr/>
          </p:nvPicPr>
          <p:blipFill>
            <a:blip r:embed="rId12">
              <a:extLst>
                <a:ext uri="{28A0092B-C50C-407E-A947-70E740481C1C}">
                  <a14:useLocalDpi xmlns:a14="http://schemas.microsoft.com/office/drawing/2010/main" val="0"/>
                </a:ext>
              </a:extLst>
            </a:blip>
            <a:srcRect l="15842" t="52763" r="67057" b="36133"/>
            <a:stretch/>
          </p:blipFill>
          <p:spPr>
            <a:xfrm>
              <a:off x="9268021" y="1113593"/>
              <a:ext cx="2033311" cy="1466915"/>
            </a:xfrm>
            <a:prstGeom prst="rect">
              <a:avLst/>
            </a:prstGeom>
          </p:spPr>
        </p:pic>
        <mc:AlternateContent xmlns:mc="http://schemas.openxmlformats.org/markup-compatibility/2006" xmlns:a14="http://schemas.microsoft.com/office/drawing/2010/main">
          <mc:Choice Requires="a14">
            <p:sp>
              <p:nvSpPr>
                <p:cNvPr id="12" name="正方形/長方形 11">
                  <a:extLst>
                    <a:ext uri="{FF2B5EF4-FFF2-40B4-BE49-F238E27FC236}">
                      <a16:creationId xmlns:a16="http://schemas.microsoft.com/office/drawing/2014/main" id="{7D1B5F2B-53A3-D58B-45E3-1A6562B0D8B1}"/>
                    </a:ext>
                  </a:extLst>
                </p:cNvPr>
                <p:cNvSpPr/>
                <p:nvPr/>
              </p:nvSpPr>
              <p:spPr>
                <a:xfrm>
                  <a:off x="9809649" y="1339026"/>
                  <a:ext cx="705950" cy="362984"/>
                </a:xfrm>
                <a:prstGeom prst="rect">
                  <a:avLst/>
                </a:prstGeom>
                <a:solidFill>
                  <a:srgbClr val="E5E5E5"/>
                </a:solidFill>
              </p:spPr>
              <p:txBody>
                <a:bodyPr wrap="square">
                  <a:spAutoFit/>
                </a:bodyPr>
                <a:lstStyle/>
                <a:p>
                  <a14:m>
                    <m:oMath xmlns:m="http://schemas.openxmlformats.org/officeDocument/2006/math">
                      <m:r>
                        <a:rPr lang="en-US" altLang="ja-JP" b="1"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𝜺</m:t>
                      </m:r>
                    </m:oMath>
                  </a14:m>
                  <a:r>
                    <a:rPr lang="en-US" altLang="ja-JP" sz="1400" b="1" dirty="0">
                      <a:solidFill>
                        <a:schemeClr val="tx1"/>
                      </a:solidFill>
                      <a:latin typeface="Arial" panose="020B0604020202020204" pitchFamily="34" charset="0"/>
                      <a:cs typeface="Arial" panose="020B0604020202020204" pitchFamily="34" charset="0"/>
                    </a:rPr>
                    <a:t> =1</a:t>
                  </a:r>
                </a:p>
              </p:txBody>
            </p:sp>
          </mc:Choice>
          <mc:Fallback xmlns="">
            <p:sp>
              <p:nvSpPr>
                <p:cNvPr id="12" name="正方形/長方形 11">
                  <a:extLst>
                    <a:ext uri="{FF2B5EF4-FFF2-40B4-BE49-F238E27FC236}">
                      <a16:creationId xmlns:a16="http://schemas.microsoft.com/office/drawing/2014/main" id="{7D1B5F2B-53A3-D58B-45E3-1A6562B0D8B1}"/>
                    </a:ext>
                  </a:extLst>
                </p:cNvPr>
                <p:cNvSpPr>
                  <a:spLocks noRot="1" noChangeAspect="1" noMove="1" noResize="1" noEditPoints="1" noAdjustHandles="1" noChangeArrowheads="1" noChangeShapeType="1" noTextEdit="1"/>
                </p:cNvSpPr>
                <p:nvPr/>
              </p:nvSpPr>
              <p:spPr>
                <a:xfrm>
                  <a:off x="9809649" y="1339026"/>
                  <a:ext cx="705950" cy="362984"/>
                </a:xfrm>
                <a:prstGeom prst="rect">
                  <a:avLst/>
                </a:prstGeom>
                <a:blipFill>
                  <a:blip r:embed="rId17"/>
                  <a:stretch>
                    <a:fillRect b="-1379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正方形/長方形 13">
                  <a:extLst>
                    <a:ext uri="{FF2B5EF4-FFF2-40B4-BE49-F238E27FC236}">
                      <a16:creationId xmlns:a16="http://schemas.microsoft.com/office/drawing/2014/main" id="{B81C0396-6115-9590-A1E1-2F9EB623E0AF}"/>
                    </a:ext>
                  </a:extLst>
                </p:cNvPr>
                <p:cNvSpPr/>
                <p:nvPr/>
              </p:nvSpPr>
              <p:spPr>
                <a:xfrm>
                  <a:off x="9809648" y="1900112"/>
                  <a:ext cx="1002513" cy="362984"/>
                </a:xfrm>
                <a:prstGeom prst="rect">
                  <a:avLst/>
                </a:prstGeom>
                <a:solidFill>
                  <a:srgbClr val="E5E5E5"/>
                </a:solidFill>
              </p:spPr>
              <p:txBody>
                <a:bodyPr wrap="square">
                  <a:spAutoFit/>
                </a:bodyPr>
                <a:lstStyle/>
                <a:p>
                  <a14:m>
                    <m:oMath xmlns:m="http://schemas.openxmlformats.org/officeDocument/2006/math">
                      <m:r>
                        <a:rPr lang="en-US" altLang="ja-JP" b="1"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𝜺</m:t>
                      </m:r>
                    </m:oMath>
                  </a14:m>
                  <a:r>
                    <a:rPr lang="en-US" altLang="ja-JP" sz="1400" b="1" dirty="0">
                      <a:solidFill>
                        <a:schemeClr val="tx1"/>
                      </a:solidFill>
                      <a:latin typeface="Arial" panose="020B0604020202020204" pitchFamily="34" charset="0"/>
                      <a:cs typeface="Arial" panose="020B0604020202020204" pitchFamily="34" charset="0"/>
                    </a:rPr>
                    <a:t> = 0.01</a:t>
                  </a:r>
                </a:p>
              </p:txBody>
            </p:sp>
          </mc:Choice>
          <mc:Fallback xmlns="">
            <p:sp>
              <p:nvSpPr>
                <p:cNvPr id="14" name="正方形/長方形 13">
                  <a:extLst>
                    <a:ext uri="{FF2B5EF4-FFF2-40B4-BE49-F238E27FC236}">
                      <a16:creationId xmlns:a16="http://schemas.microsoft.com/office/drawing/2014/main" id="{B81C0396-6115-9590-A1E1-2F9EB623E0AF}"/>
                    </a:ext>
                  </a:extLst>
                </p:cNvPr>
                <p:cNvSpPr>
                  <a:spLocks noRot="1" noChangeAspect="1" noMove="1" noResize="1" noEditPoints="1" noAdjustHandles="1" noChangeArrowheads="1" noChangeShapeType="1" noTextEdit="1"/>
                </p:cNvSpPr>
                <p:nvPr/>
              </p:nvSpPr>
              <p:spPr>
                <a:xfrm>
                  <a:off x="9809648" y="1900112"/>
                  <a:ext cx="1002513" cy="362984"/>
                </a:xfrm>
                <a:prstGeom prst="rect">
                  <a:avLst/>
                </a:prstGeom>
                <a:blipFill>
                  <a:blip r:embed="rId18"/>
                  <a:stretch>
                    <a:fillRect b="-1379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正方形/長方形 14">
                  <a:extLst>
                    <a:ext uri="{FF2B5EF4-FFF2-40B4-BE49-F238E27FC236}">
                      <a16:creationId xmlns:a16="http://schemas.microsoft.com/office/drawing/2014/main" id="{2495241D-F6AB-E0A2-855D-1E10093B7460}"/>
                    </a:ext>
                  </a:extLst>
                </p:cNvPr>
                <p:cNvSpPr/>
                <p:nvPr/>
              </p:nvSpPr>
              <p:spPr>
                <a:xfrm>
                  <a:off x="9802850" y="1617449"/>
                  <a:ext cx="1002513" cy="362984"/>
                </a:xfrm>
                <a:prstGeom prst="rect">
                  <a:avLst/>
                </a:prstGeom>
                <a:solidFill>
                  <a:srgbClr val="E5E5E5"/>
                </a:solidFill>
              </p:spPr>
              <p:txBody>
                <a:bodyPr wrap="square">
                  <a:spAutoFit/>
                </a:bodyPr>
                <a:lstStyle/>
                <a:p>
                  <a14:m>
                    <m:oMath xmlns:m="http://schemas.openxmlformats.org/officeDocument/2006/math">
                      <m:r>
                        <a:rPr lang="en-US" altLang="ja-JP" b="1"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𝜺</m:t>
                      </m:r>
                    </m:oMath>
                  </a14:m>
                  <a:r>
                    <a:rPr lang="en-US" altLang="ja-JP" sz="1400" b="1" dirty="0">
                      <a:solidFill>
                        <a:schemeClr val="tx1"/>
                      </a:solidFill>
                      <a:latin typeface="Arial" panose="020B0604020202020204" pitchFamily="34" charset="0"/>
                      <a:cs typeface="Arial" panose="020B0604020202020204" pitchFamily="34" charset="0"/>
                    </a:rPr>
                    <a:t> = 0.1</a:t>
                  </a:r>
                </a:p>
              </p:txBody>
            </p:sp>
          </mc:Choice>
          <mc:Fallback xmlns="">
            <p:sp>
              <p:nvSpPr>
                <p:cNvPr id="15" name="正方形/長方形 14">
                  <a:extLst>
                    <a:ext uri="{FF2B5EF4-FFF2-40B4-BE49-F238E27FC236}">
                      <a16:creationId xmlns:a16="http://schemas.microsoft.com/office/drawing/2014/main" id="{2495241D-F6AB-E0A2-855D-1E10093B7460}"/>
                    </a:ext>
                  </a:extLst>
                </p:cNvPr>
                <p:cNvSpPr>
                  <a:spLocks noRot="1" noChangeAspect="1" noMove="1" noResize="1" noEditPoints="1" noAdjustHandles="1" noChangeArrowheads="1" noChangeShapeType="1" noTextEdit="1"/>
                </p:cNvSpPr>
                <p:nvPr/>
              </p:nvSpPr>
              <p:spPr>
                <a:xfrm>
                  <a:off x="9802850" y="1617449"/>
                  <a:ext cx="1002513" cy="362984"/>
                </a:xfrm>
                <a:prstGeom prst="rect">
                  <a:avLst/>
                </a:prstGeom>
                <a:blipFill>
                  <a:blip r:embed="rId19"/>
                  <a:stretch>
                    <a:fillRect b="-13793"/>
                  </a:stretch>
                </a:blipFill>
              </p:spPr>
              <p:txBody>
                <a:bodyPr/>
                <a:lstStyle/>
                <a:p>
                  <a:r>
                    <a:rPr lang="ja-JP" altLang="en-US">
                      <a:noFill/>
                    </a:rPr>
                    <a:t> </a:t>
                  </a:r>
                </a:p>
              </p:txBody>
            </p:sp>
          </mc:Fallback>
        </mc:AlternateContent>
      </p:grpSp>
    </p:spTree>
    <p:extLst>
      <p:ext uri="{BB962C8B-B14F-4D97-AF65-F5344CB8AC3E}">
        <p14:creationId xmlns:p14="http://schemas.microsoft.com/office/powerpoint/2010/main" val="141060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53DC4-E929-5584-6326-DE33F332E141}"/>
            </a:ext>
          </a:extLst>
        </p:cNvPr>
        <p:cNvGrpSpPr/>
        <p:nvPr/>
      </p:nvGrpSpPr>
      <p:grpSpPr>
        <a:xfrm>
          <a:off x="0" y="0"/>
          <a:ext cx="0" cy="0"/>
          <a:chOff x="0" y="0"/>
          <a:chExt cx="0" cy="0"/>
        </a:xfrm>
      </p:grpSpPr>
      <p:sp>
        <p:nvSpPr>
          <p:cNvPr id="38" name="テキスト ボックス 37">
            <a:extLst>
              <a:ext uri="{FF2B5EF4-FFF2-40B4-BE49-F238E27FC236}">
                <a16:creationId xmlns:a16="http://schemas.microsoft.com/office/drawing/2014/main" id="{81C2080A-EBE8-982E-60FA-3A653A47C149}"/>
              </a:ext>
            </a:extLst>
          </p:cNvPr>
          <p:cNvSpPr txBox="1"/>
          <p:nvPr/>
        </p:nvSpPr>
        <p:spPr>
          <a:xfrm>
            <a:off x="-27119" y="6563880"/>
            <a:ext cx="2580006" cy="307777"/>
          </a:xfrm>
          <a:prstGeom prst="rect">
            <a:avLst/>
          </a:prstGeom>
          <a:noFill/>
        </p:spPr>
        <p:txBody>
          <a:bodyPr wrap="square" rtlCol="0">
            <a:spAutoFit/>
          </a:bodyPr>
          <a:lstStyle/>
          <a:p>
            <a:r>
              <a:rPr kumimoji="1" lang="en-US" altLang="ja-JP" sz="1400" dirty="0"/>
              <a:t>(Shinozaki et al in prep)</a:t>
            </a:r>
            <a:endParaRPr kumimoji="1" lang="ja-JP" altLang="en-US" sz="1400" dirty="0"/>
          </a:p>
        </p:txBody>
      </p:sp>
      <mc:AlternateContent xmlns:mc="http://schemas.openxmlformats.org/markup-compatibility/2006" xmlns:a14="http://schemas.microsoft.com/office/drawing/2010/main">
        <mc:Choice Requires="a14">
          <p:sp>
            <p:nvSpPr>
              <p:cNvPr id="21" name="テキスト ボックス 20">
                <a:extLst>
                  <a:ext uri="{FF2B5EF4-FFF2-40B4-BE49-F238E27FC236}">
                    <a16:creationId xmlns:a16="http://schemas.microsoft.com/office/drawing/2014/main" id="{268FC2CB-6077-0E5A-FD79-EEA290372496}"/>
                  </a:ext>
                </a:extLst>
              </p:cNvPr>
              <p:cNvSpPr txBox="1"/>
              <p:nvPr/>
            </p:nvSpPr>
            <p:spPr>
              <a:xfrm>
                <a:off x="3299424" y="5306797"/>
                <a:ext cx="3784723" cy="8198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altLang="ja-JP" sz="1600" i="1" smtClean="0">
                              <a:solidFill>
                                <a:srgbClr val="000000"/>
                              </a:solidFill>
                              <a:latin typeface="Cambria Math" panose="02040503050406030204" pitchFamily="18" charset="0"/>
                              <a:sym typeface="Lucida Grande"/>
                            </a:rPr>
                          </m:ctrlPr>
                        </m:sSubPr>
                        <m:e>
                          <m:r>
                            <a:rPr kumimoji="0" lang="en-US" altLang="ja-JP" sz="1600" b="0" i="1" smtClean="0">
                              <a:solidFill>
                                <a:srgbClr val="000000"/>
                              </a:solidFill>
                              <a:latin typeface="Cambria Math" panose="02040503050406030204" pitchFamily="18" charset="0"/>
                              <a:sym typeface="Lucida Grande"/>
                            </a:rPr>
                            <m:t>𝑉</m:t>
                          </m:r>
                        </m:e>
                        <m:sub>
                          <m:r>
                            <a:rPr kumimoji="0" lang="en-US" altLang="ja-JP" sz="1600" b="0" i="1" smtClean="0">
                              <a:solidFill>
                                <a:srgbClr val="000000"/>
                              </a:solidFill>
                              <a:latin typeface="Cambria Math" panose="02040503050406030204" pitchFamily="18" charset="0"/>
                              <a:sym typeface="Lucida Grande"/>
                            </a:rPr>
                            <m:t>𝑚𝑎𝑥</m:t>
                          </m:r>
                        </m:sub>
                      </m:sSub>
                      <m:r>
                        <a:rPr kumimoji="0" lang="en-US" altLang="ja-JP" sz="1600" b="0" i="0" smtClean="0">
                          <a:solidFill>
                            <a:srgbClr val="000000"/>
                          </a:solidFill>
                          <a:latin typeface="Cambria Math" panose="02040503050406030204" pitchFamily="18" charset="0"/>
                          <a:sym typeface="Lucida Grande"/>
                        </a:rPr>
                        <m:t>=</m:t>
                      </m:r>
                      <m:rad>
                        <m:radPr>
                          <m:degHide m:val="on"/>
                          <m:ctrlPr>
                            <a:rPr kumimoji="0" lang="en-US" altLang="ja-JP" sz="1600" b="0" i="1" smtClean="0">
                              <a:solidFill>
                                <a:srgbClr val="000000"/>
                              </a:solidFill>
                              <a:latin typeface="Cambria Math" panose="02040503050406030204" pitchFamily="18" charset="0"/>
                              <a:sym typeface="Lucida Grande"/>
                            </a:rPr>
                          </m:ctrlPr>
                        </m:radPr>
                        <m:deg/>
                        <m:e>
                          <m:f>
                            <m:fPr>
                              <m:ctrlPr>
                                <a:rPr kumimoji="0" lang="en-US" altLang="ja-JP" sz="1600" b="0" i="1" smtClean="0">
                                  <a:solidFill>
                                    <a:srgbClr val="000000"/>
                                  </a:solidFill>
                                  <a:latin typeface="Cambria Math" panose="02040503050406030204" pitchFamily="18" charset="0"/>
                                  <a:sym typeface="Lucida Grande"/>
                                </a:rPr>
                              </m:ctrlPr>
                            </m:fPr>
                            <m:num>
                              <m:r>
                                <a:rPr kumimoji="0" lang="en-US" altLang="ja-JP" sz="1600" b="0" i="1" smtClean="0">
                                  <a:solidFill>
                                    <a:srgbClr val="000000"/>
                                  </a:solidFill>
                                  <a:latin typeface="Cambria Math" panose="02040503050406030204" pitchFamily="18" charset="0"/>
                                  <a:sym typeface="Lucida Grande"/>
                                </a:rPr>
                                <m:t>𝐺𝑀</m:t>
                              </m:r>
                              <m:r>
                                <a:rPr kumimoji="0" lang="en-US" altLang="ja-JP" sz="1600" b="0" i="1" smtClean="0">
                                  <a:solidFill>
                                    <a:srgbClr val="000000"/>
                                  </a:solidFill>
                                  <a:latin typeface="Cambria Math" panose="02040503050406030204" pitchFamily="18" charset="0"/>
                                  <a:sym typeface="Lucida Grande"/>
                                </a:rPr>
                                <m:t>(</m:t>
                              </m:r>
                              <m:sSub>
                                <m:sSubPr>
                                  <m:ctrlPr>
                                    <a:rPr kumimoji="0" lang="en-US" altLang="ja-JP" sz="1600" i="1">
                                      <a:solidFill>
                                        <a:srgbClr val="000000"/>
                                      </a:solidFill>
                                      <a:latin typeface="Cambria Math" panose="02040503050406030204" pitchFamily="18" charset="0"/>
                                      <a:sym typeface="Lucida Grande"/>
                                    </a:rPr>
                                  </m:ctrlPr>
                                </m:sSubPr>
                                <m:e>
                                  <m:r>
                                    <a:rPr kumimoji="0" lang="en-US" altLang="ja-JP" sz="1600" b="0" i="1" smtClean="0">
                                      <a:solidFill>
                                        <a:srgbClr val="000000"/>
                                      </a:solidFill>
                                      <a:latin typeface="Cambria Math" panose="02040503050406030204" pitchFamily="18" charset="0"/>
                                      <a:sym typeface="Lucida Grande"/>
                                    </a:rPr>
                                    <m:t>𝑟</m:t>
                                  </m:r>
                                </m:e>
                                <m:sub>
                                  <m:r>
                                    <a:rPr kumimoji="0" lang="en-US" altLang="ja-JP" sz="1600" b="0" i="1" smtClean="0">
                                      <a:solidFill>
                                        <a:srgbClr val="000000"/>
                                      </a:solidFill>
                                      <a:latin typeface="Cambria Math" panose="02040503050406030204" pitchFamily="18" charset="0"/>
                                      <a:sym typeface="Lucida Grande"/>
                                    </a:rPr>
                                    <m:t>𝑚𝑎𝑥</m:t>
                                  </m:r>
                                </m:sub>
                              </m:sSub>
                              <m:r>
                                <a:rPr kumimoji="0" lang="en-US" altLang="ja-JP" sz="1600" b="0" i="1" smtClean="0">
                                  <a:solidFill>
                                    <a:srgbClr val="000000"/>
                                  </a:solidFill>
                                  <a:latin typeface="Cambria Math" panose="02040503050406030204" pitchFamily="18" charset="0"/>
                                  <a:sym typeface="Lucida Grande"/>
                                </a:rPr>
                                <m:t>)</m:t>
                              </m:r>
                            </m:num>
                            <m:den>
                              <m:sSub>
                                <m:sSubPr>
                                  <m:ctrlPr>
                                    <a:rPr kumimoji="0" lang="en-US" altLang="ja-JP" sz="1600" i="1">
                                      <a:solidFill>
                                        <a:srgbClr val="000000"/>
                                      </a:solidFill>
                                      <a:latin typeface="Cambria Math" panose="02040503050406030204" pitchFamily="18" charset="0"/>
                                      <a:sym typeface="Lucida Grande"/>
                                    </a:rPr>
                                  </m:ctrlPr>
                                </m:sSubPr>
                                <m:e>
                                  <m:r>
                                    <a:rPr kumimoji="0" lang="en-US" altLang="ja-JP" sz="1600" b="0" i="1" smtClean="0">
                                      <a:solidFill>
                                        <a:srgbClr val="000000"/>
                                      </a:solidFill>
                                      <a:latin typeface="Cambria Math" panose="02040503050406030204" pitchFamily="18" charset="0"/>
                                      <a:sym typeface="Lucida Grande"/>
                                    </a:rPr>
                                    <m:t>𝑟</m:t>
                                  </m:r>
                                </m:e>
                                <m:sub>
                                  <m:r>
                                    <a:rPr kumimoji="0" lang="en-US" altLang="ja-JP" sz="1600" b="0" i="1" smtClean="0">
                                      <a:solidFill>
                                        <a:srgbClr val="000000"/>
                                      </a:solidFill>
                                      <a:latin typeface="Cambria Math" panose="02040503050406030204" pitchFamily="18" charset="0"/>
                                      <a:sym typeface="Lucida Grande"/>
                                    </a:rPr>
                                    <m:t>𝑚𝑎𝑥</m:t>
                                  </m:r>
                                </m:sub>
                              </m:sSub>
                            </m:den>
                          </m:f>
                        </m:e>
                      </m:rad>
                      <m:r>
                        <a:rPr kumimoji="0" lang="en-US" altLang="ja-JP" sz="1600" b="0" i="1" smtClean="0">
                          <a:solidFill>
                            <a:srgbClr val="000000"/>
                          </a:solidFill>
                          <a:latin typeface="Cambria Math" panose="02040503050406030204" pitchFamily="18" charset="0"/>
                          <a:sym typeface="Lucida Grande"/>
                        </a:rPr>
                        <m:t>=</m:t>
                      </m:r>
                      <m:sSub>
                        <m:sSubPr>
                          <m:ctrlPr>
                            <a:rPr kumimoji="0" lang="en-US" altLang="ja-JP" sz="1600" i="1">
                              <a:solidFill>
                                <a:srgbClr val="000000"/>
                              </a:solidFill>
                              <a:latin typeface="Cambria Math" panose="02040503050406030204" pitchFamily="18" charset="0"/>
                              <a:sym typeface="Lucida Grande"/>
                            </a:rPr>
                          </m:ctrlPr>
                        </m:sSubPr>
                        <m:e>
                          <m:r>
                            <a:rPr kumimoji="0" lang="en-US" altLang="ja-JP" sz="1600" b="0" i="1" smtClean="0">
                              <a:solidFill>
                                <a:srgbClr val="000000"/>
                              </a:solidFill>
                              <a:latin typeface="Cambria Math" panose="02040503050406030204" pitchFamily="18" charset="0"/>
                              <a:sym typeface="Lucida Grande"/>
                            </a:rPr>
                            <m:t>𝑉</m:t>
                          </m:r>
                        </m:e>
                        <m:sub>
                          <m:r>
                            <a:rPr kumimoji="0" lang="en-US" altLang="ja-JP" sz="1600" b="0" i="1" smtClean="0">
                              <a:solidFill>
                                <a:srgbClr val="000000"/>
                              </a:solidFill>
                              <a:latin typeface="Cambria Math" panose="02040503050406030204" pitchFamily="18" charset="0"/>
                              <a:sym typeface="Lucida Grande"/>
                            </a:rPr>
                            <m:t>𝑚𝑎𝑥</m:t>
                          </m:r>
                        </m:sub>
                      </m:sSub>
                      <m:r>
                        <a:rPr kumimoji="0" lang="en-US" altLang="ja-JP" sz="1600" b="0" i="1" smtClean="0">
                          <a:solidFill>
                            <a:srgbClr val="000000"/>
                          </a:solidFill>
                          <a:latin typeface="Cambria Math" panose="02040503050406030204" pitchFamily="18" charset="0"/>
                          <a:sym typeface="Lucida Grande"/>
                        </a:rPr>
                        <m:t>(</m:t>
                      </m:r>
                      <m:sSub>
                        <m:sSubPr>
                          <m:ctrlPr>
                            <a:rPr kumimoji="0" lang="en-US" altLang="ja-JP" sz="1600" i="1">
                              <a:solidFill>
                                <a:srgbClr val="000000"/>
                              </a:solidFill>
                              <a:latin typeface="Cambria Math" panose="02040503050406030204" pitchFamily="18" charset="0"/>
                              <a:sym typeface="Lucida Grande"/>
                            </a:rPr>
                          </m:ctrlPr>
                        </m:sSubPr>
                        <m:e>
                          <m:r>
                            <a:rPr kumimoji="0" lang="en-US" altLang="ja-JP" sz="1600" i="1">
                              <a:solidFill>
                                <a:srgbClr val="000000"/>
                              </a:solidFill>
                              <a:latin typeface="Cambria Math" panose="02040503050406030204" pitchFamily="18" charset="0"/>
                              <a:sym typeface="Lucida Grande"/>
                            </a:rPr>
                            <m:t>𝑀</m:t>
                          </m:r>
                        </m:e>
                        <m:sub>
                          <m:r>
                            <a:rPr kumimoji="0" lang="en-US" altLang="ja-JP" sz="1600" i="1">
                              <a:solidFill>
                                <a:srgbClr val="000000"/>
                              </a:solidFill>
                              <a:latin typeface="Cambria Math" panose="02040503050406030204" pitchFamily="18" charset="0"/>
                              <a:sym typeface="Lucida Grande"/>
                            </a:rPr>
                            <m:t>200</m:t>
                          </m:r>
                        </m:sub>
                      </m:sSub>
                      <m:r>
                        <a:rPr kumimoji="0" lang="en-US" altLang="ja-JP" sz="1600" b="0" i="0" smtClean="0">
                          <a:solidFill>
                            <a:srgbClr val="000000"/>
                          </a:solidFill>
                          <a:latin typeface="Cambria Math" panose="02040503050406030204" pitchFamily="18" charset="0"/>
                          <a:sym typeface="Lucida Grande"/>
                        </a:rPr>
                        <m:t>, </m:t>
                      </m:r>
                      <m:sSub>
                        <m:sSubPr>
                          <m:ctrlPr>
                            <a:rPr kumimoji="0" lang="en-US" altLang="ja-JP" sz="1600" b="0" i="1" smtClean="0">
                              <a:solidFill>
                                <a:srgbClr val="000000"/>
                              </a:solidFill>
                              <a:latin typeface="Cambria Math" panose="02040503050406030204" pitchFamily="18" charset="0"/>
                              <a:sym typeface="Lucida Grande"/>
                            </a:rPr>
                          </m:ctrlPr>
                        </m:sSubPr>
                        <m:e>
                          <m:r>
                            <a:rPr kumimoji="0" lang="en-US" altLang="ja-JP" sz="1600" b="0" i="1" smtClean="0">
                              <a:solidFill>
                                <a:srgbClr val="000000"/>
                              </a:solidFill>
                              <a:latin typeface="Cambria Math" panose="02040503050406030204" pitchFamily="18" charset="0"/>
                              <a:sym typeface="Lucida Grande"/>
                            </a:rPr>
                            <m:t>𝑐</m:t>
                          </m:r>
                        </m:e>
                        <m:sub>
                          <m:r>
                            <a:rPr kumimoji="0" lang="en-US" altLang="ja-JP" sz="1600" b="0" i="1" smtClean="0">
                              <a:solidFill>
                                <a:srgbClr val="000000"/>
                              </a:solidFill>
                              <a:latin typeface="Cambria Math" panose="02040503050406030204" pitchFamily="18" charset="0"/>
                              <a:sym typeface="Lucida Grande"/>
                            </a:rPr>
                            <m:t>200</m:t>
                          </m:r>
                        </m:sub>
                      </m:sSub>
                      <m:r>
                        <a:rPr kumimoji="0" lang="en-US" altLang="ja-JP" sz="1600" b="0" i="0" smtClean="0">
                          <a:solidFill>
                            <a:srgbClr val="000000"/>
                          </a:solidFill>
                          <a:latin typeface="Cambria Math" panose="02040503050406030204" pitchFamily="18" charset="0"/>
                          <a:sym typeface="Lucida Grande"/>
                        </a:rPr>
                        <m:t>)</m:t>
                      </m:r>
                    </m:oMath>
                  </m:oMathPara>
                </a14:m>
                <a:endParaRPr lang="ja-JP" altLang="en-US" dirty="0"/>
              </a:p>
            </p:txBody>
          </p:sp>
        </mc:Choice>
        <mc:Fallback xmlns="">
          <p:sp>
            <p:nvSpPr>
              <p:cNvPr id="21" name="テキスト ボックス 20">
                <a:extLst>
                  <a:ext uri="{FF2B5EF4-FFF2-40B4-BE49-F238E27FC236}">
                    <a16:creationId xmlns:a16="http://schemas.microsoft.com/office/drawing/2014/main" id="{268FC2CB-6077-0E5A-FD79-EEA290372496}"/>
                  </a:ext>
                </a:extLst>
              </p:cNvPr>
              <p:cNvSpPr txBox="1">
                <a:spLocks noRot="1" noChangeAspect="1" noMove="1" noResize="1" noEditPoints="1" noAdjustHandles="1" noChangeArrowheads="1" noChangeShapeType="1" noTextEdit="1"/>
              </p:cNvSpPr>
              <p:nvPr/>
            </p:nvSpPr>
            <p:spPr>
              <a:xfrm>
                <a:off x="3299424" y="5306797"/>
                <a:ext cx="3784723" cy="819840"/>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 name="テキスト ボックス 24">
                <a:extLst>
                  <a:ext uri="{FF2B5EF4-FFF2-40B4-BE49-F238E27FC236}">
                    <a16:creationId xmlns:a16="http://schemas.microsoft.com/office/drawing/2014/main" id="{0F94CB3D-B819-A844-8BEA-56D57C9C3A5C}"/>
                  </a:ext>
                </a:extLst>
              </p:cNvPr>
              <p:cNvSpPr txBox="1"/>
              <p:nvPr/>
            </p:nvSpPr>
            <p:spPr>
              <a:xfrm>
                <a:off x="1818106" y="5546912"/>
                <a:ext cx="1469562"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altLang="ja-JP" sz="1600" i="1" smtClean="0">
                              <a:solidFill>
                                <a:srgbClr val="000000"/>
                              </a:solidFill>
                              <a:latin typeface="Cambria Math" panose="02040503050406030204" pitchFamily="18" charset="0"/>
                              <a:sym typeface="Lucida Grande"/>
                            </a:rPr>
                          </m:ctrlPr>
                        </m:sSubPr>
                        <m:e>
                          <m:r>
                            <a:rPr kumimoji="0" lang="en-US" altLang="ja-JP" sz="1600" b="0" i="1" smtClean="0">
                              <a:solidFill>
                                <a:srgbClr val="000000"/>
                              </a:solidFill>
                              <a:latin typeface="Cambria Math" panose="02040503050406030204" pitchFamily="18" charset="0"/>
                              <a:sym typeface="Lucida Grande"/>
                            </a:rPr>
                            <m:t>𝑀</m:t>
                          </m:r>
                        </m:e>
                        <m:sub>
                          <m:r>
                            <a:rPr kumimoji="0" lang="en-US" altLang="ja-JP" sz="1600" b="0" i="1" smtClean="0">
                              <a:solidFill>
                                <a:srgbClr val="000000"/>
                              </a:solidFill>
                              <a:latin typeface="Cambria Math" panose="02040503050406030204" pitchFamily="18" charset="0"/>
                              <a:sym typeface="Lucida Grande"/>
                            </a:rPr>
                            <m:t>200</m:t>
                          </m:r>
                        </m:sub>
                      </m:sSub>
                    </m:oMath>
                  </m:oMathPara>
                </a14:m>
                <a:endParaRPr lang="ja-JP" altLang="en-US" dirty="0"/>
              </a:p>
            </p:txBody>
          </p:sp>
        </mc:Choice>
        <mc:Fallback xmlns="">
          <p:sp>
            <p:nvSpPr>
              <p:cNvPr id="25" name="テキスト ボックス 24">
                <a:extLst>
                  <a:ext uri="{FF2B5EF4-FFF2-40B4-BE49-F238E27FC236}">
                    <a16:creationId xmlns:a16="http://schemas.microsoft.com/office/drawing/2014/main" id="{0F94CB3D-B819-A844-8BEA-56D57C9C3A5C}"/>
                  </a:ext>
                </a:extLst>
              </p:cNvPr>
              <p:cNvSpPr txBox="1">
                <a:spLocks noRot="1" noChangeAspect="1" noMove="1" noResize="1" noEditPoints="1" noAdjustHandles="1" noChangeArrowheads="1" noChangeShapeType="1" noTextEdit="1"/>
              </p:cNvSpPr>
              <p:nvPr/>
            </p:nvSpPr>
            <p:spPr>
              <a:xfrm>
                <a:off x="1818106" y="5546912"/>
                <a:ext cx="1469562" cy="338554"/>
              </a:xfrm>
              <a:prstGeom prst="rect">
                <a:avLst/>
              </a:prstGeom>
              <a:blipFill>
                <a:blip r:embed="rId10"/>
                <a:stretch>
                  <a:fillRect/>
                </a:stretch>
              </a:blipFill>
            </p:spPr>
            <p:txBody>
              <a:bodyPr/>
              <a:lstStyle/>
              <a:p>
                <a:r>
                  <a:rPr lang="ja-JP" altLang="en-US">
                    <a:noFill/>
                  </a:rPr>
                  <a:t> </a:t>
                </a:r>
              </a:p>
            </p:txBody>
          </p:sp>
        </mc:Fallback>
      </mc:AlternateContent>
      <p:sp>
        <p:nvSpPr>
          <p:cNvPr id="26" name="矢印: 右 25">
            <a:extLst>
              <a:ext uri="{FF2B5EF4-FFF2-40B4-BE49-F238E27FC236}">
                <a16:creationId xmlns:a16="http://schemas.microsoft.com/office/drawing/2014/main" id="{39AF1075-70B7-9B6E-ADB5-545E4F3F99DB}"/>
              </a:ext>
            </a:extLst>
          </p:cNvPr>
          <p:cNvSpPr/>
          <p:nvPr/>
        </p:nvSpPr>
        <p:spPr>
          <a:xfrm>
            <a:off x="3024333" y="5596337"/>
            <a:ext cx="346983" cy="338555"/>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80BE756D-5157-95DF-C0E5-BE08932960A1}"/>
              </a:ext>
            </a:extLst>
          </p:cNvPr>
          <p:cNvSpPr/>
          <p:nvPr/>
        </p:nvSpPr>
        <p:spPr>
          <a:xfrm>
            <a:off x="1818107" y="5145553"/>
            <a:ext cx="5266040" cy="1344757"/>
          </a:xfrm>
          <a:prstGeom prst="rect">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73574E6E-5CB0-49CF-ED6B-290E516ECCE2}"/>
              </a:ext>
            </a:extLst>
          </p:cNvPr>
          <p:cNvSpPr txBox="1"/>
          <p:nvPr/>
        </p:nvSpPr>
        <p:spPr>
          <a:xfrm>
            <a:off x="1951964" y="4984418"/>
            <a:ext cx="2978185" cy="369332"/>
          </a:xfrm>
          <a:prstGeom prst="rect">
            <a:avLst/>
          </a:prstGeom>
          <a:solidFill>
            <a:schemeClr val="bg1"/>
          </a:solidFill>
        </p:spPr>
        <p:txBody>
          <a:bodyPr wrap="square">
            <a:spAutoFit/>
          </a:bodyPr>
          <a:lstStyle/>
          <a:p>
            <a:r>
              <a:rPr lang="en" altLang="ja-JP" dirty="0"/>
              <a:t>parameter transformation</a:t>
            </a:r>
            <a:endParaRPr lang="ja-JP" altLang="en-US" dirty="0"/>
          </a:p>
        </p:txBody>
      </p:sp>
      <p:sp>
        <p:nvSpPr>
          <p:cNvPr id="2" name="テキスト ボックス 1">
            <a:extLst>
              <a:ext uri="{FF2B5EF4-FFF2-40B4-BE49-F238E27FC236}">
                <a16:creationId xmlns:a16="http://schemas.microsoft.com/office/drawing/2014/main" id="{3B789214-1607-7839-D1C5-84730F2D96BD}"/>
              </a:ext>
            </a:extLst>
          </p:cNvPr>
          <p:cNvSpPr txBox="1"/>
          <p:nvPr/>
        </p:nvSpPr>
        <p:spPr>
          <a:xfrm>
            <a:off x="2165134" y="6070132"/>
            <a:ext cx="1265515" cy="307777"/>
          </a:xfrm>
          <a:prstGeom prst="rect">
            <a:avLst/>
          </a:prstGeom>
          <a:solidFill>
            <a:schemeClr val="bg1"/>
          </a:solidFill>
        </p:spPr>
        <p:txBody>
          <a:bodyPr wrap="square" rtlCol="0">
            <a:spAutoFit/>
          </a:bodyPr>
          <a:lstStyle/>
          <a:p>
            <a:r>
              <a:rPr lang="en-US" altLang="ja-JP" sz="1400" b="1" dirty="0">
                <a:solidFill>
                  <a:prstClr val="black"/>
                </a:solidFill>
              </a:rPr>
              <a:t>DM</a:t>
            </a:r>
            <a:r>
              <a:rPr lang="ja-JP" altLang="en-US" sz="1400" b="1" dirty="0">
                <a:solidFill>
                  <a:prstClr val="black"/>
                </a:solidFill>
              </a:rPr>
              <a:t> </a:t>
            </a:r>
            <a:r>
              <a:rPr lang="en-US" altLang="ja-JP" sz="1400" b="1" dirty="0">
                <a:solidFill>
                  <a:prstClr val="black"/>
                </a:solidFill>
              </a:rPr>
              <a:t>mass</a:t>
            </a:r>
            <a:r>
              <a:rPr lang="ja-JP" altLang="en-US" sz="1400" b="1" dirty="0">
                <a:solidFill>
                  <a:prstClr val="black"/>
                </a:solidFill>
              </a:rPr>
              <a:t>　</a:t>
            </a:r>
            <a:endParaRPr kumimoji="1" lang="ja-JP" altLang="en-US" sz="2000" b="1" dirty="0"/>
          </a:p>
        </p:txBody>
      </p:sp>
      <p:sp>
        <p:nvSpPr>
          <p:cNvPr id="3" name="テキスト ボックス 2">
            <a:extLst>
              <a:ext uri="{FF2B5EF4-FFF2-40B4-BE49-F238E27FC236}">
                <a16:creationId xmlns:a16="http://schemas.microsoft.com/office/drawing/2014/main" id="{FA3C3725-5E43-37C3-80F8-1BAB6429F4EF}"/>
              </a:ext>
            </a:extLst>
          </p:cNvPr>
          <p:cNvSpPr txBox="1"/>
          <p:nvPr/>
        </p:nvSpPr>
        <p:spPr>
          <a:xfrm>
            <a:off x="3739424" y="6096135"/>
            <a:ext cx="2689655" cy="307777"/>
          </a:xfrm>
          <a:prstGeom prst="rect">
            <a:avLst/>
          </a:prstGeom>
          <a:solidFill>
            <a:schemeClr val="bg1"/>
          </a:solidFill>
        </p:spPr>
        <p:txBody>
          <a:bodyPr wrap="square" rtlCol="0">
            <a:spAutoFit/>
          </a:bodyPr>
          <a:lstStyle/>
          <a:p>
            <a:r>
              <a:rPr lang="en-US" altLang="ja-JP" sz="1400" b="1" dirty="0">
                <a:solidFill>
                  <a:prstClr val="black"/>
                </a:solidFill>
              </a:rPr>
              <a:t>maximum circular velocity</a:t>
            </a:r>
            <a:endParaRPr kumimoji="1" lang="ja-JP" altLang="en-US" sz="2000" b="1" dirty="0"/>
          </a:p>
        </p:txBody>
      </p:sp>
      <p:grpSp>
        <p:nvGrpSpPr>
          <p:cNvPr id="16" name="グループ化 15">
            <a:extLst>
              <a:ext uri="{FF2B5EF4-FFF2-40B4-BE49-F238E27FC236}">
                <a16:creationId xmlns:a16="http://schemas.microsoft.com/office/drawing/2014/main" id="{3B99B682-F5D8-0BCC-D7CD-1C9D76E05F94}"/>
              </a:ext>
            </a:extLst>
          </p:cNvPr>
          <p:cNvGrpSpPr/>
          <p:nvPr/>
        </p:nvGrpSpPr>
        <p:grpSpPr>
          <a:xfrm>
            <a:off x="2783214" y="406919"/>
            <a:ext cx="6314251" cy="4371024"/>
            <a:chOff x="2783214" y="406919"/>
            <a:chExt cx="6314251" cy="4371024"/>
          </a:xfrm>
        </p:grpSpPr>
        <p:grpSp>
          <p:nvGrpSpPr>
            <p:cNvPr id="15" name="グループ化 14">
              <a:extLst>
                <a:ext uri="{FF2B5EF4-FFF2-40B4-BE49-F238E27FC236}">
                  <a16:creationId xmlns:a16="http://schemas.microsoft.com/office/drawing/2014/main" id="{2B293622-7212-E6B0-36FE-F71E80B90D80}"/>
                </a:ext>
              </a:extLst>
            </p:cNvPr>
            <p:cNvGrpSpPr/>
            <p:nvPr/>
          </p:nvGrpSpPr>
          <p:grpSpPr>
            <a:xfrm>
              <a:off x="2783214" y="406919"/>
              <a:ext cx="6314251" cy="4371024"/>
              <a:chOff x="2783214" y="406919"/>
              <a:chExt cx="6314251" cy="4371024"/>
            </a:xfrm>
          </p:grpSpPr>
          <p:grpSp>
            <p:nvGrpSpPr>
              <p:cNvPr id="13" name="グループ化 12">
                <a:extLst>
                  <a:ext uri="{FF2B5EF4-FFF2-40B4-BE49-F238E27FC236}">
                    <a16:creationId xmlns:a16="http://schemas.microsoft.com/office/drawing/2014/main" id="{90DD63AB-23D2-D281-66E1-B2D9EA98C599}"/>
                  </a:ext>
                </a:extLst>
              </p:cNvPr>
              <p:cNvGrpSpPr/>
              <p:nvPr/>
            </p:nvGrpSpPr>
            <p:grpSpPr>
              <a:xfrm>
                <a:off x="2783214" y="406919"/>
                <a:ext cx="6314251" cy="4371024"/>
                <a:chOff x="3002026" y="382453"/>
                <a:chExt cx="6314251" cy="4229059"/>
              </a:xfrm>
            </p:grpSpPr>
            <p:pic>
              <p:nvPicPr>
                <p:cNvPr id="9" name="図 8" descr="グラフィカル ユーザー インターフェイス, グラフ&#10;&#10;AI によって生成されたコンテンツは間違っている可能性があります。">
                  <a:extLst>
                    <a:ext uri="{FF2B5EF4-FFF2-40B4-BE49-F238E27FC236}">
                      <a16:creationId xmlns:a16="http://schemas.microsoft.com/office/drawing/2014/main" id="{973B5A35-23B8-B522-C559-2DDEF95D254F}"/>
                    </a:ext>
                  </a:extLst>
                </p:cNvPr>
                <p:cNvPicPr>
                  <a:picLocks noChangeAspect="1"/>
                </p:cNvPicPr>
                <p:nvPr/>
              </p:nvPicPr>
              <p:blipFill>
                <a:blip r:embed="rId11">
                  <a:extLst>
                    <a:ext uri="{28A0092B-C50C-407E-A947-70E740481C1C}">
                      <a14:useLocalDpi xmlns:a14="http://schemas.microsoft.com/office/drawing/2010/main" val="0"/>
                    </a:ext>
                  </a:extLst>
                </a:blip>
                <a:srcRect l="53348" t="1409" r="2838" b="51687"/>
                <a:stretch/>
              </p:blipFill>
              <p:spPr>
                <a:xfrm>
                  <a:off x="3002026" y="382453"/>
                  <a:ext cx="6314251" cy="4229059"/>
                </a:xfrm>
                <a:prstGeom prst="rect">
                  <a:avLst/>
                </a:prstGeom>
              </p:spPr>
            </p:pic>
            <p:grpSp>
              <p:nvGrpSpPr>
                <p:cNvPr id="40" name="グループ化 39">
                  <a:extLst>
                    <a:ext uri="{FF2B5EF4-FFF2-40B4-BE49-F238E27FC236}">
                      <a16:creationId xmlns:a16="http://schemas.microsoft.com/office/drawing/2014/main" id="{09A18FA5-CD18-3602-4DD9-0057687FBA75}"/>
                    </a:ext>
                  </a:extLst>
                </p:cNvPr>
                <p:cNvGrpSpPr/>
                <p:nvPr/>
              </p:nvGrpSpPr>
              <p:grpSpPr>
                <a:xfrm>
                  <a:off x="3299424" y="1418120"/>
                  <a:ext cx="5959816" cy="2875814"/>
                  <a:chOff x="691224" y="1483545"/>
                  <a:chExt cx="4810260" cy="2769863"/>
                </a:xfrm>
              </p:grpSpPr>
              <p:grpSp>
                <p:nvGrpSpPr>
                  <p:cNvPr id="49" name="グループ化 48">
                    <a:extLst>
                      <a:ext uri="{FF2B5EF4-FFF2-40B4-BE49-F238E27FC236}">
                        <a16:creationId xmlns:a16="http://schemas.microsoft.com/office/drawing/2014/main" id="{2958056B-2849-2A84-519E-7DA6E57B75C1}"/>
                      </a:ext>
                    </a:extLst>
                  </p:cNvPr>
                  <p:cNvGrpSpPr/>
                  <p:nvPr/>
                </p:nvGrpSpPr>
                <p:grpSpPr>
                  <a:xfrm>
                    <a:off x="691224" y="1483545"/>
                    <a:ext cx="4810260" cy="2174163"/>
                    <a:chOff x="666183" y="1431019"/>
                    <a:chExt cx="4810260" cy="2174163"/>
                  </a:xfrm>
                </p:grpSpPr>
                <p:sp>
                  <p:nvSpPr>
                    <p:cNvPr id="56" name="テキスト ボックス 55">
                      <a:extLst>
                        <a:ext uri="{FF2B5EF4-FFF2-40B4-BE49-F238E27FC236}">
                          <a16:creationId xmlns:a16="http://schemas.microsoft.com/office/drawing/2014/main" id="{3A4E2E25-E305-8EA6-A31D-0753C5981A47}"/>
                        </a:ext>
                      </a:extLst>
                    </p:cNvPr>
                    <p:cNvSpPr txBox="1"/>
                    <p:nvPr/>
                  </p:nvSpPr>
                  <p:spPr>
                    <a:xfrm>
                      <a:off x="2699283" y="2003408"/>
                      <a:ext cx="1338999" cy="355725"/>
                    </a:xfrm>
                    <a:prstGeom prst="rect">
                      <a:avLst/>
                    </a:prstGeom>
                    <a:noFill/>
                  </p:spPr>
                  <p:txBody>
                    <a:bodyPr wrap="square" rtlCol="0">
                      <a:spAutoFit/>
                    </a:bodyPr>
                    <a:lstStyle/>
                    <a:p>
                      <a:r>
                        <a:rPr lang="en-US" altLang="ja-JP" b="1" dirty="0"/>
                        <a:t>c</a:t>
                      </a:r>
                      <a:r>
                        <a:rPr kumimoji="1" lang="en-US" altLang="ja-JP" b="1" dirty="0"/>
                        <a:t>usp(CDM)</a:t>
                      </a:r>
                      <a:endParaRPr kumimoji="1" lang="ja-JP" altLang="en-US" b="1" dirty="0"/>
                    </a:p>
                  </p:txBody>
                </p:sp>
                <p:sp>
                  <p:nvSpPr>
                    <p:cNvPr id="58" name="テキスト ボックス 57">
                      <a:extLst>
                        <a:ext uri="{FF2B5EF4-FFF2-40B4-BE49-F238E27FC236}">
                          <a16:creationId xmlns:a16="http://schemas.microsoft.com/office/drawing/2014/main" id="{3689596D-BF9D-9D58-BC24-619A4F1EE63C}"/>
                        </a:ext>
                      </a:extLst>
                    </p:cNvPr>
                    <p:cNvSpPr txBox="1"/>
                    <p:nvPr/>
                  </p:nvSpPr>
                  <p:spPr>
                    <a:xfrm>
                      <a:off x="2158973" y="3105046"/>
                      <a:ext cx="779646" cy="344172"/>
                    </a:xfrm>
                    <a:prstGeom prst="rect">
                      <a:avLst/>
                    </a:prstGeom>
                    <a:noFill/>
                  </p:spPr>
                  <p:txBody>
                    <a:bodyPr wrap="square" rtlCol="0">
                      <a:spAutoFit/>
                    </a:bodyPr>
                    <a:lstStyle/>
                    <a:p>
                      <a:r>
                        <a:rPr kumimoji="1" lang="en-US" altLang="ja-JP" b="1" dirty="0">
                          <a:solidFill>
                            <a:schemeClr val="bg1"/>
                          </a:solidFill>
                        </a:rPr>
                        <a:t>core</a:t>
                      </a:r>
                      <a:endParaRPr kumimoji="1" lang="ja-JP" altLang="en-US" b="1" dirty="0">
                        <a:solidFill>
                          <a:schemeClr val="bg1"/>
                        </a:solidFill>
                      </a:endParaRPr>
                    </a:p>
                  </p:txBody>
                </p:sp>
                <mc:AlternateContent xmlns:mc="http://schemas.openxmlformats.org/markup-compatibility/2006" xmlns:a14="http://schemas.microsoft.com/office/drawing/2010/main">
                  <mc:Choice Requires="a14">
                    <p:sp>
                      <p:nvSpPr>
                        <p:cNvPr id="64" name="テキスト ボックス 63">
                          <a:extLst>
                            <a:ext uri="{FF2B5EF4-FFF2-40B4-BE49-F238E27FC236}">
                              <a16:creationId xmlns:a16="http://schemas.microsoft.com/office/drawing/2014/main" id="{B573EC48-5216-201C-1016-9B65B6946BBE}"/>
                            </a:ext>
                          </a:extLst>
                        </p:cNvPr>
                        <p:cNvSpPr txBox="1"/>
                        <p:nvPr/>
                      </p:nvSpPr>
                      <p:spPr>
                        <a:xfrm>
                          <a:off x="4751318" y="3343572"/>
                          <a:ext cx="725125" cy="2616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sz="1100" b="1" i="1" smtClean="0">
                                    <a:solidFill>
                                      <a:prstClr val="black"/>
                                    </a:solidFill>
                                    <a:latin typeface="Cambria Math" panose="02040503050406030204" pitchFamily="18" charset="0"/>
                                  </a:rPr>
                                  <m:t>[</m:t>
                                </m:r>
                                <m:r>
                                  <a:rPr lang="en-US" altLang="ja-JP" sz="1100" b="1" i="1" smtClean="0">
                                    <a:solidFill>
                                      <a:prstClr val="black"/>
                                    </a:solidFill>
                                    <a:latin typeface="Cambria Math" panose="02040503050406030204" pitchFamily="18" charset="0"/>
                                  </a:rPr>
                                  <m:t>𝒌𝒎</m:t>
                                </m:r>
                                <m:r>
                                  <a:rPr lang="en-US" altLang="ja-JP" sz="1100" b="1" i="1" smtClean="0">
                                    <a:solidFill>
                                      <a:prstClr val="black"/>
                                    </a:solidFill>
                                    <a:latin typeface="Cambria Math" panose="02040503050406030204" pitchFamily="18" charset="0"/>
                                  </a:rPr>
                                  <m:t>/</m:t>
                                </m:r>
                                <m:r>
                                  <a:rPr lang="en-US" altLang="ja-JP" sz="1100" b="1" i="1" smtClean="0">
                                    <a:solidFill>
                                      <a:prstClr val="black"/>
                                    </a:solidFill>
                                    <a:latin typeface="Cambria Math" panose="02040503050406030204" pitchFamily="18" charset="0"/>
                                  </a:rPr>
                                  <m:t>𝒔</m:t>
                                </m:r>
                                <m:r>
                                  <a:rPr lang="en-US" altLang="ja-JP" sz="1100" b="1" i="0" smtClean="0">
                                    <a:solidFill>
                                      <a:prstClr val="black"/>
                                    </a:solidFill>
                                    <a:latin typeface="Cambria Math" panose="02040503050406030204" pitchFamily="18" charset="0"/>
                                  </a:rPr>
                                  <m:t>]</m:t>
                                </m:r>
                              </m:oMath>
                            </m:oMathPara>
                          </a14:m>
                          <a:endParaRPr kumimoji="1" lang="ja-JP" altLang="en-US" sz="1100" b="1" dirty="0"/>
                        </a:p>
                      </p:txBody>
                    </p:sp>
                  </mc:Choice>
                  <mc:Fallback xmlns="">
                    <p:sp>
                      <p:nvSpPr>
                        <p:cNvPr id="64" name="テキスト ボックス 63">
                          <a:extLst>
                            <a:ext uri="{FF2B5EF4-FFF2-40B4-BE49-F238E27FC236}">
                              <a16:creationId xmlns:a16="http://schemas.microsoft.com/office/drawing/2014/main" id="{B573EC48-5216-201C-1016-9B65B6946BBE}"/>
                            </a:ext>
                          </a:extLst>
                        </p:cNvPr>
                        <p:cNvSpPr txBox="1">
                          <a:spLocks noRot="1" noChangeAspect="1" noMove="1" noResize="1" noEditPoints="1" noAdjustHandles="1" noChangeArrowheads="1" noChangeShapeType="1" noTextEdit="1"/>
                        </p:cNvSpPr>
                        <p:nvPr/>
                      </p:nvSpPr>
                      <p:spPr>
                        <a:xfrm>
                          <a:off x="4751318" y="3343572"/>
                          <a:ext cx="725125" cy="261610"/>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7" name="テキスト ボックス 66">
                          <a:extLst>
                            <a:ext uri="{FF2B5EF4-FFF2-40B4-BE49-F238E27FC236}">
                              <a16:creationId xmlns:a16="http://schemas.microsoft.com/office/drawing/2014/main" id="{25F89EFA-A2BB-CF7F-3B9B-AFB4F2F06A7E}"/>
                            </a:ext>
                          </a:extLst>
                        </p:cNvPr>
                        <p:cNvSpPr txBox="1"/>
                        <p:nvPr/>
                      </p:nvSpPr>
                      <p:spPr>
                        <a:xfrm>
                          <a:off x="666183" y="1431019"/>
                          <a:ext cx="813055" cy="2767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sz="1100" b="1" i="1" smtClean="0">
                                    <a:solidFill>
                                      <a:prstClr val="black"/>
                                    </a:solidFill>
                                    <a:latin typeface="Cambria Math" panose="02040503050406030204" pitchFamily="18" charset="0"/>
                                  </a:rPr>
                                  <m:t>[</m:t>
                                </m:r>
                                <m:sSub>
                                  <m:sSubPr>
                                    <m:ctrlPr>
                                      <a:rPr lang="en-US" altLang="ja-JP" sz="1100" b="1" i="1" smtClean="0">
                                        <a:solidFill>
                                          <a:prstClr val="black"/>
                                        </a:solidFill>
                                        <a:latin typeface="Cambria Math" panose="02040503050406030204" pitchFamily="18" charset="0"/>
                                      </a:rPr>
                                    </m:ctrlPr>
                                  </m:sSubPr>
                                  <m:e>
                                    <m:r>
                                      <a:rPr lang="en-US" altLang="ja-JP" sz="1100" b="1" i="1">
                                        <a:solidFill>
                                          <a:prstClr val="black"/>
                                        </a:solidFill>
                                        <a:latin typeface="Cambria Math" panose="02040503050406030204" pitchFamily="18" charset="0"/>
                                      </a:rPr>
                                      <m:t>𝑴</m:t>
                                    </m:r>
                                  </m:e>
                                  <m:sub>
                                    <m:r>
                                      <a:rPr lang="ja-JP" altLang="en-US" sz="1100" b="1" i="1">
                                        <a:solidFill>
                                          <a:prstClr val="black"/>
                                        </a:solidFill>
                                        <a:latin typeface="Cambria Math" panose="02040503050406030204" pitchFamily="18" charset="0"/>
                                      </a:rPr>
                                      <m:t>⦿</m:t>
                                    </m:r>
                                  </m:sub>
                                </m:sSub>
                                <m:r>
                                  <a:rPr lang="en-US" altLang="ja-JP" sz="1100" b="1" i="1" smtClean="0">
                                    <a:solidFill>
                                      <a:prstClr val="black"/>
                                    </a:solidFill>
                                    <a:latin typeface="Cambria Math" panose="02040503050406030204" pitchFamily="18" charset="0"/>
                                  </a:rPr>
                                  <m:t>𝒑</m:t>
                                </m:r>
                                <m:sSup>
                                  <m:sSupPr>
                                    <m:ctrlPr>
                                      <a:rPr lang="en-US" altLang="ja-JP" sz="1100" b="1" i="1" smtClean="0">
                                        <a:solidFill>
                                          <a:prstClr val="black"/>
                                        </a:solidFill>
                                        <a:latin typeface="Cambria Math" panose="02040503050406030204" pitchFamily="18" charset="0"/>
                                      </a:rPr>
                                    </m:ctrlPr>
                                  </m:sSupPr>
                                  <m:e>
                                    <m:r>
                                      <a:rPr lang="en-US" altLang="ja-JP" sz="1100" b="1" i="1" smtClean="0">
                                        <a:solidFill>
                                          <a:prstClr val="black"/>
                                        </a:solidFill>
                                        <a:latin typeface="Cambria Math" panose="02040503050406030204" pitchFamily="18" charset="0"/>
                                      </a:rPr>
                                      <m:t>𝒄</m:t>
                                    </m:r>
                                  </m:e>
                                  <m:sup>
                                    <m:r>
                                      <a:rPr lang="en-US" altLang="ja-JP" sz="1100" b="1" i="1" smtClean="0">
                                        <a:solidFill>
                                          <a:prstClr val="black"/>
                                        </a:solidFill>
                                        <a:latin typeface="Cambria Math" panose="02040503050406030204" pitchFamily="18" charset="0"/>
                                      </a:rPr>
                                      <m:t>−</m:t>
                                    </m:r>
                                    <m:r>
                                      <a:rPr lang="en-US" altLang="ja-JP" sz="1100" b="1" i="1" smtClean="0">
                                        <a:solidFill>
                                          <a:prstClr val="black"/>
                                        </a:solidFill>
                                        <a:latin typeface="Cambria Math" panose="02040503050406030204" pitchFamily="18" charset="0"/>
                                      </a:rPr>
                                      <m:t>𝟐</m:t>
                                    </m:r>
                                  </m:sup>
                                </m:sSup>
                                <m:r>
                                  <a:rPr lang="en-US" altLang="ja-JP" sz="1100" b="1" i="0" smtClean="0">
                                    <a:solidFill>
                                      <a:prstClr val="black"/>
                                    </a:solidFill>
                                    <a:latin typeface="Cambria Math" panose="02040503050406030204" pitchFamily="18" charset="0"/>
                                  </a:rPr>
                                  <m:t>]</m:t>
                                </m:r>
                              </m:oMath>
                            </m:oMathPara>
                          </a14:m>
                          <a:endParaRPr kumimoji="1" lang="ja-JP" altLang="en-US" sz="1100" b="1" dirty="0"/>
                        </a:p>
                      </p:txBody>
                    </p:sp>
                  </mc:Choice>
                  <mc:Fallback xmlns="">
                    <p:sp>
                      <p:nvSpPr>
                        <p:cNvPr id="67" name="テキスト ボックス 66">
                          <a:extLst>
                            <a:ext uri="{FF2B5EF4-FFF2-40B4-BE49-F238E27FC236}">
                              <a16:creationId xmlns:a16="http://schemas.microsoft.com/office/drawing/2014/main" id="{25F89EFA-A2BB-CF7F-3B9B-AFB4F2F06A7E}"/>
                            </a:ext>
                          </a:extLst>
                        </p:cNvPr>
                        <p:cNvSpPr txBox="1">
                          <a:spLocks noRot="1" noChangeAspect="1" noMove="1" noResize="1" noEditPoints="1" noAdjustHandles="1" noChangeArrowheads="1" noChangeShapeType="1" noTextEdit="1"/>
                        </p:cNvSpPr>
                        <p:nvPr/>
                      </p:nvSpPr>
                      <p:spPr>
                        <a:xfrm>
                          <a:off x="666183" y="1431019"/>
                          <a:ext cx="813055" cy="276742"/>
                        </a:xfrm>
                        <a:prstGeom prst="rect">
                          <a:avLst/>
                        </a:prstGeom>
                        <a:blipFill>
                          <a:blip r:embed="rId5"/>
                          <a:stretch>
                            <a:fillRect/>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46" name="テキスト ボックス 45">
                        <a:extLst>
                          <a:ext uri="{FF2B5EF4-FFF2-40B4-BE49-F238E27FC236}">
                            <a16:creationId xmlns:a16="http://schemas.microsoft.com/office/drawing/2014/main" id="{CD1BC59E-02A6-CE75-D53C-12FF0AF576B4}"/>
                          </a:ext>
                        </a:extLst>
                      </p:cNvPr>
                      <p:cNvSpPr txBox="1"/>
                      <p:nvPr/>
                    </p:nvSpPr>
                    <p:spPr>
                      <a:xfrm>
                        <a:off x="1174575" y="3968330"/>
                        <a:ext cx="399794" cy="285078"/>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sz="1200" b="1" i="1" smtClean="0">
                                  <a:solidFill>
                                    <a:prstClr val="black"/>
                                  </a:solidFill>
                                  <a:latin typeface="Cambria Math" panose="02040503050406030204" pitchFamily="18" charset="0"/>
                                </a:rPr>
                                <m:t>[</m:t>
                              </m:r>
                              <m:sSub>
                                <m:sSubPr>
                                  <m:ctrlPr>
                                    <a:rPr lang="en-US" altLang="ja-JP" sz="1200" b="1" i="1" smtClean="0">
                                      <a:solidFill>
                                        <a:prstClr val="black"/>
                                      </a:solidFill>
                                      <a:latin typeface="Cambria Math" panose="02040503050406030204" pitchFamily="18" charset="0"/>
                                    </a:rPr>
                                  </m:ctrlPr>
                                </m:sSubPr>
                                <m:e>
                                  <m:r>
                                    <a:rPr lang="en-US" altLang="ja-JP" sz="1200" b="1" i="1">
                                      <a:solidFill>
                                        <a:prstClr val="black"/>
                                      </a:solidFill>
                                      <a:latin typeface="Cambria Math" panose="02040503050406030204" pitchFamily="18" charset="0"/>
                                    </a:rPr>
                                    <m:t>𝑴</m:t>
                                  </m:r>
                                </m:e>
                                <m:sub>
                                  <m:r>
                                    <a:rPr lang="ja-JP" altLang="en-US" sz="1200" b="1" i="1">
                                      <a:solidFill>
                                        <a:prstClr val="black"/>
                                      </a:solidFill>
                                      <a:latin typeface="Cambria Math" panose="02040503050406030204" pitchFamily="18" charset="0"/>
                                    </a:rPr>
                                    <m:t>⦿</m:t>
                                  </m:r>
                                </m:sub>
                              </m:sSub>
                              <m:r>
                                <a:rPr lang="en-US" altLang="ja-JP" sz="1200" b="1" i="0" smtClean="0">
                                  <a:solidFill>
                                    <a:prstClr val="black"/>
                                  </a:solidFill>
                                  <a:latin typeface="Cambria Math" panose="02040503050406030204" pitchFamily="18" charset="0"/>
                                </a:rPr>
                                <m:t>]</m:t>
                              </m:r>
                            </m:oMath>
                          </m:oMathPara>
                        </a14:m>
                        <a:endParaRPr kumimoji="1" lang="ja-JP" altLang="en-US" sz="1200" b="1" dirty="0"/>
                      </a:p>
                    </p:txBody>
                  </p:sp>
                </mc:Choice>
                <mc:Fallback xmlns="">
                  <p:sp>
                    <p:nvSpPr>
                      <p:cNvPr id="46" name="テキスト ボックス 45">
                        <a:extLst>
                          <a:ext uri="{FF2B5EF4-FFF2-40B4-BE49-F238E27FC236}">
                            <a16:creationId xmlns:a16="http://schemas.microsoft.com/office/drawing/2014/main" id="{CD1BC59E-02A6-CE75-D53C-12FF0AF576B4}"/>
                          </a:ext>
                        </a:extLst>
                      </p:cNvPr>
                      <p:cNvSpPr txBox="1">
                        <a:spLocks noRot="1" noChangeAspect="1" noMove="1" noResize="1" noEditPoints="1" noAdjustHandles="1" noChangeArrowheads="1" noChangeShapeType="1" noTextEdit="1"/>
                      </p:cNvSpPr>
                      <p:nvPr/>
                    </p:nvSpPr>
                    <p:spPr>
                      <a:xfrm>
                        <a:off x="1174575" y="3968330"/>
                        <a:ext cx="399794" cy="285078"/>
                      </a:xfrm>
                      <a:prstGeom prst="rect">
                        <a:avLst/>
                      </a:prstGeom>
                      <a:blipFill>
                        <a:blip r:embed="rId7"/>
                        <a:stretch>
                          <a:fillRect r="-7500"/>
                        </a:stretch>
                      </a:blipFill>
                    </p:spPr>
                    <p:txBody>
                      <a:bodyPr/>
                      <a:lstStyle/>
                      <a:p>
                        <a:r>
                          <a:rPr lang="ja-JP" altLang="en-US">
                            <a:noFill/>
                          </a:rPr>
                          <a:t> </a:t>
                        </a:r>
                      </a:p>
                    </p:txBody>
                  </p:sp>
                </mc:Fallback>
              </mc:AlternateContent>
            </p:grpSp>
          </p:grpSp>
          <p:pic>
            <p:nvPicPr>
              <p:cNvPr id="8" name="図 7">
                <a:extLst>
                  <a:ext uri="{FF2B5EF4-FFF2-40B4-BE49-F238E27FC236}">
                    <a16:creationId xmlns:a16="http://schemas.microsoft.com/office/drawing/2014/main" id="{ACEC6F91-14C8-FA3E-CC04-2E081FA4742F}"/>
                  </a:ext>
                </a:extLst>
              </p:cNvPr>
              <p:cNvPicPr>
                <a:picLocks noChangeAspect="1"/>
              </p:cNvPicPr>
              <p:nvPr/>
            </p:nvPicPr>
            <p:blipFill>
              <a:blip r:embed="rId12"/>
              <a:srcRect l="4246" t="63642" r="92486" b="24797"/>
              <a:stretch/>
            </p:blipFill>
            <p:spPr>
              <a:xfrm rot="10800000">
                <a:off x="3224130" y="2883877"/>
                <a:ext cx="392888" cy="926579"/>
              </a:xfrm>
              <a:prstGeom prst="rect">
                <a:avLst/>
              </a:prstGeom>
            </p:spPr>
          </p:pic>
        </p:grpSp>
        <p:sp>
          <p:nvSpPr>
            <p:cNvPr id="11" name="テキスト ボックス 10">
              <a:extLst>
                <a:ext uri="{FF2B5EF4-FFF2-40B4-BE49-F238E27FC236}">
                  <a16:creationId xmlns:a16="http://schemas.microsoft.com/office/drawing/2014/main" id="{498CF721-5585-ED0B-47E0-CE52A559C988}"/>
                </a:ext>
              </a:extLst>
            </p:cNvPr>
            <p:cNvSpPr txBox="1"/>
            <p:nvPr/>
          </p:nvSpPr>
          <p:spPr>
            <a:xfrm rot="5400000">
              <a:off x="3256955" y="3615032"/>
              <a:ext cx="285365" cy="338554"/>
            </a:xfrm>
            <a:prstGeom prst="rect">
              <a:avLst/>
            </a:prstGeom>
            <a:noFill/>
          </p:spPr>
          <p:txBody>
            <a:bodyPr wrap="square" rtlCol="0">
              <a:spAutoFit/>
            </a:bodyPr>
            <a:lstStyle/>
            <a:p>
              <a:r>
                <a:rPr kumimoji="1" lang="en-US" altLang="ja-JP" sz="1600" b="1" dirty="0"/>
                <a:t>)</a:t>
              </a:r>
              <a:endParaRPr kumimoji="1" lang="ja-JP" altLang="en-US" sz="1600" b="1" dirty="0"/>
            </a:p>
          </p:txBody>
        </p:sp>
      </p:grpSp>
      <p:sp>
        <p:nvSpPr>
          <p:cNvPr id="4" name="テキスト ボックス 3">
            <a:extLst>
              <a:ext uri="{FF2B5EF4-FFF2-40B4-BE49-F238E27FC236}">
                <a16:creationId xmlns:a16="http://schemas.microsoft.com/office/drawing/2014/main" id="{7E4C4CD2-03CE-6637-254E-9657FD4A0694}"/>
              </a:ext>
            </a:extLst>
          </p:cNvPr>
          <p:cNvSpPr txBox="1"/>
          <p:nvPr/>
        </p:nvSpPr>
        <p:spPr>
          <a:xfrm>
            <a:off x="7782330" y="4485881"/>
            <a:ext cx="2516195" cy="307777"/>
          </a:xfrm>
          <a:prstGeom prst="rect">
            <a:avLst/>
          </a:prstGeom>
          <a:solidFill>
            <a:schemeClr val="bg1"/>
          </a:solidFill>
        </p:spPr>
        <p:txBody>
          <a:bodyPr wrap="square" rtlCol="0">
            <a:spAutoFit/>
          </a:bodyPr>
          <a:lstStyle/>
          <a:p>
            <a:r>
              <a:rPr lang="en-US" altLang="ja-JP" sz="1400" b="1" dirty="0">
                <a:solidFill>
                  <a:prstClr val="black"/>
                </a:solidFill>
              </a:rPr>
              <a:t>maximum circular velocity</a:t>
            </a:r>
            <a:r>
              <a:rPr lang="ja-JP" altLang="en-US" sz="1400" b="1" dirty="0">
                <a:solidFill>
                  <a:prstClr val="black"/>
                </a:solidFill>
              </a:rPr>
              <a:t>　</a:t>
            </a:r>
            <a:endParaRPr kumimoji="1" lang="ja-JP" altLang="en-US" sz="2000" b="1" dirty="0"/>
          </a:p>
        </p:txBody>
      </p:sp>
      <p:sp>
        <p:nvSpPr>
          <p:cNvPr id="5" name="テキスト ボックス 4">
            <a:extLst>
              <a:ext uri="{FF2B5EF4-FFF2-40B4-BE49-F238E27FC236}">
                <a16:creationId xmlns:a16="http://schemas.microsoft.com/office/drawing/2014/main" id="{42B4EB4B-27FC-E625-3893-850B343D446A}"/>
              </a:ext>
            </a:extLst>
          </p:cNvPr>
          <p:cNvSpPr txBox="1"/>
          <p:nvPr/>
        </p:nvSpPr>
        <p:spPr>
          <a:xfrm>
            <a:off x="3787242" y="4596996"/>
            <a:ext cx="1244858" cy="307777"/>
          </a:xfrm>
          <a:prstGeom prst="rect">
            <a:avLst/>
          </a:prstGeom>
          <a:solidFill>
            <a:schemeClr val="bg1"/>
          </a:solidFill>
        </p:spPr>
        <p:txBody>
          <a:bodyPr wrap="square" rtlCol="0">
            <a:spAutoFit/>
          </a:bodyPr>
          <a:lstStyle/>
          <a:p>
            <a:r>
              <a:rPr lang="en-US" altLang="ja-JP" sz="1400" b="1" dirty="0">
                <a:solidFill>
                  <a:prstClr val="black"/>
                </a:solidFill>
              </a:rPr>
              <a:t>stellar</a:t>
            </a:r>
            <a:r>
              <a:rPr lang="ja-JP" altLang="en-US" sz="1400" b="1" dirty="0">
                <a:solidFill>
                  <a:prstClr val="black"/>
                </a:solidFill>
              </a:rPr>
              <a:t> </a:t>
            </a:r>
            <a:r>
              <a:rPr lang="en-US" altLang="ja-JP" sz="1400" b="1" dirty="0">
                <a:solidFill>
                  <a:prstClr val="black"/>
                </a:solidFill>
              </a:rPr>
              <a:t>mass</a:t>
            </a:r>
            <a:r>
              <a:rPr lang="ja-JP" altLang="en-US" sz="1400" b="1" dirty="0">
                <a:solidFill>
                  <a:prstClr val="black"/>
                </a:solidFill>
              </a:rPr>
              <a:t>　</a:t>
            </a:r>
            <a:endParaRPr kumimoji="1" lang="ja-JP" altLang="en-US" sz="2000" b="1" dirty="0"/>
          </a:p>
        </p:txBody>
      </p:sp>
      <p:sp>
        <p:nvSpPr>
          <p:cNvPr id="6" name="テキスト ボックス 5">
            <a:extLst>
              <a:ext uri="{FF2B5EF4-FFF2-40B4-BE49-F238E27FC236}">
                <a16:creationId xmlns:a16="http://schemas.microsoft.com/office/drawing/2014/main" id="{CEF328F4-40F8-B9BE-09D0-EF7ECCE733B2}"/>
              </a:ext>
            </a:extLst>
          </p:cNvPr>
          <p:cNvSpPr txBox="1"/>
          <p:nvPr/>
        </p:nvSpPr>
        <p:spPr>
          <a:xfrm rot="5400000">
            <a:off x="1640566" y="2753339"/>
            <a:ext cx="2409415" cy="584775"/>
          </a:xfrm>
          <a:prstGeom prst="rect">
            <a:avLst/>
          </a:prstGeom>
          <a:solidFill>
            <a:schemeClr val="bg1"/>
          </a:solidFill>
        </p:spPr>
        <p:txBody>
          <a:bodyPr wrap="square" rtlCol="0">
            <a:spAutoFit/>
          </a:bodyPr>
          <a:lstStyle/>
          <a:p>
            <a:r>
              <a:rPr lang="en-US" altLang="ja-JP" sz="1600" b="1" dirty="0"/>
              <a:t>Characteristic mean s</a:t>
            </a:r>
            <a:r>
              <a:rPr kumimoji="1" lang="en-US" altLang="ja-JP" sz="1600" b="1" dirty="0"/>
              <a:t>urface density</a:t>
            </a:r>
            <a:endParaRPr kumimoji="1" lang="ja-JP" altLang="en-US" sz="1600" b="1" dirty="0"/>
          </a:p>
        </p:txBody>
      </p:sp>
      <p:sp>
        <p:nvSpPr>
          <p:cNvPr id="7" name="テキスト ボックス 6">
            <a:extLst>
              <a:ext uri="{FF2B5EF4-FFF2-40B4-BE49-F238E27FC236}">
                <a16:creationId xmlns:a16="http://schemas.microsoft.com/office/drawing/2014/main" id="{1C0574A5-C1B1-367A-8BC1-4DECCB99BB5D}"/>
              </a:ext>
            </a:extLst>
          </p:cNvPr>
          <p:cNvSpPr txBox="1"/>
          <p:nvPr/>
        </p:nvSpPr>
        <p:spPr>
          <a:xfrm>
            <a:off x="14805100" y="5741934"/>
            <a:ext cx="2203222" cy="369332"/>
          </a:xfrm>
          <a:prstGeom prst="rect">
            <a:avLst/>
          </a:prstGeom>
          <a:solidFill>
            <a:schemeClr val="bg1"/>
          </a:solidFill>
        </p:spPr>
        <p:txBody>
          <a:bodyPr wrap="square">
            <a:spAutoFit/>
          </a:bodyPr>
          <a:lstStyle/>
          <a:p>
            <a:r>
              <a:rPr lang="en" altLang="ja-JP" dirty="0"/>
              <a:t>(UFD &amp; Classicals)</a:t>
            </a:r>
          </a:p>
        </p:txBody>
      </p:sp>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A9077128-3B71-1554-5A49-39E4FEB99AEE}"/>
                  </a:ext>
                </a:extLst>
              </p:cNvPr>
              <p:cNvSpPr txBox="1"/>
              <p:nvPr/>
            </p:nvSpPr>
            <p:spPr>
              <a:xfrm>
                <a:off x="12962311" y="5574854"/>
                <a:ext cx="2203222" cy="6799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kumimoji="0" lang="en-US" altLang="ja-JP" sz="1800" i="1" smtClean="0">
                              <a:solidFill>
                                <a:srgbClr val="000000"/>
                              </a:solidFill>
                              <a:latin typeface="Cambria Math" panose="02040503050406030204" pitchFamily="18" charset="0"/>
                              <a:sym typeface="Lucida Grande"/>
                            </a:rPr>
                          </m:ctrlPr>
                        </m:fPr>
                        <m:num>
                          <m:sSub>
                            <m:sSubPr>
                              <m:ctrlPr>
                                <a:rPr kumimoji="0" lang="en-US" altLang="ja-JP" i="1">
                                  <a:solidFill>
                                    <a:srgbClr val="000000"/>
                                  </a:solidFill>
                                  <a:latin typeface="Cambria Math" panose="02040503050406030204" pitchFamily="18" charset="0"/>
                                  <a:sym typeface="Lucida Grande"/>
                                </a:rPr>
                              </m:ctrlPr>
                            </m:sSubPr>
                            <m:e>
                              <m:r>
                                <a:rPr kumimoji="0" lang="en-US" altLang="ja-JP" i="1">
                                  <a:solidFill>
                                    <a:srgbClr val="000000"/>
                                  </a:solidFill>
                                  <a:latin typeface="Cambria Math" panose="02040503050406030204" pitchFamily="18" charset="0"/>
                                  <a:sym typeface="Lucida Grande"/>
                                </a:rPr>
                                <m:t>𝑀</m:t>
                              </m:r>
                            </m:e>
                            <m:sub>
                              <m:r>
                                <a:rPr kumimoji="0" lang="en-US" altLang="ja-JP" i="1">
                                  <a:solidFill>
                                    <a:srgbClr val="000000"/>
                                  </a:solidFill>
                                  <a:latin typeface="Cambria Math" panose="02040503050406030204" pitchFamily="18" charset="0"/>
                                  <a:sym typeface="Lucida Grande"/>
                                </a:rPr>
                                <m:t>∗</m:t>
                              </m:r>
                            </m:sub>
                          </m:sSub>
                          <m:r>
                            <a:rPr kumimoji="0" lang="en-US" altLang="ja-JP" i="1">
                              <a:solidFill>
                                <a:srgbClr val="000000"/>
                              </a:solidFill>
                              <a:latin typeface="Cambria Math" panose="02040503050406030204" pitchFamily="18" charset="0"/>
                              <a:sym typeface="Lucida Grande"/>
                            </a:rPr>
                            <m:t>/</m:t>
                          </m:r>
                          <m:r>
                            <m:rPr>
                              <m:nor/>
                            </m:rPr>
                            <a:rPr kumimoji="0" lang="en-US" altLang="ja-JP" dirty="0">
                              <a:solidFill>
                                <a:srgbClr val="000000"/>
                              </a:solidFill>
                              <a:sym typeface="Lucida Grande"/>
                            </a:rPr>
                            <m:t> </m:t>
                          </m:r>
                          <m:sSub>
                            <m:sSubPr>
                              <m:ctrlPr>
                                <a:rPr kumimoji="0" lang="en-US" altLang="ja-JP" i="1">
                                  <a:solidFill>
                                    <a:srgbClr val="000000"/>
                                  </a:solidFill>
                                  <a:latin typeface="Cambria Math" panose="02040503050406030204" pitchFamily="18" charset="0"/>
                                  <a:sym typeface="Lucida Grande"/>
                                </a:rPr>
                              </m:ctrlPr>
                            </m:sSubPr>
                            <m:e>
                              <m:r>
                                <a:rPr kumimoji="0" lang="en-US" altLang="ja-JP" i="1">
                                  <a:solidFill>
                                    <a:srgbClr val="000000"/>
                                  </a:solidFill>
                                  <a:latin typeface="Cambria Math" panose="02040503050406030204" pitchFamily="18" charset="0"/>
                                  <a:sym typeface="Lucida Grande"/>
                                </a:rPr>
                                <m:t>𝑀</m:t>
                              </m:r>
                            </m:e>
                            <m:sub>
                              <m:r>
                                <a:rPr kumimoji="0" lang="en-US" altLang="ja-JP" i="1">
                                  <a:solidFill>
                                    <a:srgbClr val="000000"/>
                                  </a:solidFill>
                                  <a:latin typeface="Cambria Math" panose="02040503050406030204" pitchFamily="18" charset="0"/>
                                  <a:ea typeface="Cambria Math" panose="02040503050406030204" pitchFamily="18" charset="0"/>
                                  <a:sym typeface="Lucida Grande"/>
                                </a:rPr>
                                <m:t>⨀</m:t>
                              </m:r>
                            </m:sub>
                          </m:sSub>
                        </m:num>
                        <m:den>
                          <m:r>
                            <a:rPr kumimoji="0" lang="en-US" altLang="ja-JP" sz="1800" b="0" i="1" smtClean="0">
                              <a:solidFill>
                                <a:srgbClr val="000000"/>
                              </a:solidFill>
                              <a:latin typeface="Cambria Math" panose="02040503050406030204" pitchFamily="18" charset="0"/>
                              <a:sym typeface="Lucida Grande"/>
                            </a:rPr>
                            <m:t>𝐿</m:t>
                          </m:r>
                          <m:r>
                            <a:rPr kumimoji="0" lang="en-US" altLang="ja-JP" i="1">
                              <a:solidFill>
                                <a:srgbClr val="000000"/>
                              </a:solidFill>
                              <a:latin typeface="Cambria Math" panose="02040503050406030204" pitchFamily="18" charset="0"/>
                              <a:sym typeface="Lucida Grande"/>
                            </a:rPr>
                            <m:t>/</m:t>
                          </m:r>
                          <m:r>
                            <m:rPr>
                              <m:nor/>
                            </m:rPr>
                            <a:rPr kumimoji="0" lang="en-US" altLang="ja-JP" dirty="0">
                              <a:solidFill>
                                <a:srgbClr val="000000"/>
                              </a:solidFill>
                              <a:sym typeface="Lucida Grande"/>
                            </a:rPr>
                            <m:t> </m:t>
                          </m:r>
                          <m:sSub>
                            <m:sSubPr>
                              <m:ctrlPr>
                                <a:rPr kumimoji="0" lang="en-US" altLang="ja-JP" i="1">
                                  <a:solidFill>
                                    <a:srgbClr val="000000"/>
                                  </a:solidFill>
                                  <a:latin typeface="Cambria Math" panose="02040503050406030204" pitchFamily="18" charset="0"/>
                                  <a:sym typeface="Lucida Grande"/>
                                </a:rPr>
                              </m:ctrlPr>
                            </m:sSubPr>
                            <m:e>
                              <m:r>
                                <a:rPr kumimoji="0" lang="en-US" altLang="ja-JP" b="0" i="1" smtClean="0">
                                  <a:solidFill>
                                    <a:srgbClr val="000000"/>
                                  </a:solidFill>
                                  <a:latin typeface="Cambria Math" panose="02040503050406030204" pitchFamily="18" charset="0"/>
                                  <a:sym typeface="Lucida Grande"/>
                                </a:rPr>
                                <m:t>𝐿</m:t>
                              </m:r>
                            </m:e>
                            <m:sub>
                              <m:r>
                                <a:rPr kumimoji="0" lang="en-US" altLang="ja-JP" i="1">
                                  <a:solidFill>
                                    <a:srgbClr val="000000"/>
                                  </a:solidFill>
                                  <a:latin typeface="Cambria Math" panose="02040503050406030204" pitchFamily="18" charset="0"/>
                                  <a:ea typeface="Cambria Math" panose="02040503050406030204" pitchFamily="18" charset="0"/>
                                  <a:sym typeface="Lucida Grande"/>
                                </a:rPr>
                                <m:t>⨀</m:t>
                              </m:r>
                            </m:sub>
                          </m:sSub>
                        </m:den>
                      </m:f>
                      <m:r>
                        <a:rPr kumimoji="0" lang="en-US" altLang="ja-JP" sz="1800" b="0" i="1" smtClean="0">
                          <a:solidFill>
                            <a:srgbClr val="000000"/>
                          </a:solidFill>
                          <a:latin typeface="Cambria Math" panose="02040503050406030204" pitchFamily="18" charset="0"/>
                          <a:sym typeface="Lucida Grande"/>
                        </a:rPr>
                        <m:t>=1.5</m:t>
                      </m:r>
                    </m:oMath>
                  </m:oMathPara>
                </a14:m>
                <a:endParaRPr lang="ja-JP" altLang="en-US"/>
              </a:p>
            </p:txBody>
          </p:sp>
        </mc:Choice>
        <mc:Fallback xmlns="">
          <p:sp>
            <p:nvSpPr>
              <p:cNvPr id="10" name="テキスト ボックス 9">
                <a:extLst>
                  <a:ext uri="{FF2B5EF4-FFF2-40B4-BE49-F238E27FC236}">
                    <a16:creationId xmlns:a16="http://schemas.microsoft.com/office/drawing/2014/main" id="{A9077128-3B71-1554-5A49-39E4FEB99AEE}"/>
                  </a:ext>
                </a:extLst>
              </p:cNvPr>
              <p:cNvSpPr txBox="1">
                <a:spLocks noRot="1" noChangeAspect="1" noMove="1" noResize="1" noEditPoints="1" noAdjustHandles="1" noChangeArrowheads="1" noChangeShapeType="1" noTextEdit="1"/>
              </p:cNvSpPr>
              <p:nvPr/>
            </p:nvSpPr>
            <p:spPr>
              <a:xfrm>
                <a:off x="12962311" y="5574854"/>
                <a:ext cx="2203222" cy="679994"/>
              </a:xfrm>
              <a:prstGeom prst="rect">
                <a:avLst/>
              </a:prstGeom>
              <a:blipFill>
                <a:blip r:embed="rId13"/>
                <a:stretch>
                  <a:fillRect t="-7407" b="-11111"/>
                </a:stretch>
              </a:blipFill>
            </p:spPr>
            <p:txBody>
              <a:bodyPr/>
              <a:lstStyle/>
              <a:p>
                <a:r>
                  <a:rPr lang="ja-JP" altLang="en-US">
                    <a:noFill/>
                  </a:rPr>
                  <a:t> </a:t>
                </a:r>
              </a:p>
            </p:txBody>
          </p:sp>
        </mc:Fallback>
      </mc:AlternateContent>
      <p:sp>
        <p:nvSpPr>
          <p:cNvPr id="14" name="正方形/長方形 13">
            <a:extLst>
              <a:ext uri="{FF2B5EF4-FFF2-40B4-BE49-F238E27FC236}">
                <a16:creationId xmlns:a16="http://schemas.microsoft.com/office/drawing/2014/main" id="{296CB2F3-C52A-0B49-164D-BACF3526B1FF}"/>
              </a:ext>
            </a:extLst>
          </p:cNvPr>
          <p:cNvSpPr/>
          <p:nvPr/>
        </p:nvSpPr>
        <p:spPr>
          <a:xfrm>
            <a:off x="12757276" y="5306797"/>
            <a:ext cx="4251046" cy="1071112"/>
          </a:xfrm>
          <a:prstGeom prst="rect">
            <a:avLst/>
          </a:prstGeom>
          <a:no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6D7566E5-1502-402D-9889-9E3457540DB1}"/>
              </a:ext>
            </a:extLst>
          </p:cNvPr>
          <p:cNvSpPr txBox="1"/>
          <p:nvPr/>
        </p:nvSpPr>
        <p:spPr>
          <a:xfrm>
            <a:off x="12912553" y="5114843"/>
            <a:ext cx="2987009" cy="369332"/>
          </a:xfrm>
          <a:prstGeom prst="rect">
            <a:avLst/>
          </a:prstGeom>
          <a:solidFill>
            <a:schemeClr val="bg1"/>
          </a:solidFill>
        </p:spPr>
        <p:txBody>
          <a:bodyPr wrap="square">
            <a:spAutoFit/>
          </a:bodyPr>
          <a:lstStyle/>
          <a:p>
            <a:r>
              <a:rPr lang="en" altLang="ja-JP" b="0" i="0" u="none" strike="noStrike" dirty="0">
                <a:solidFill>
                  <a:srgbClr val="333333"/>
                </a:solidFill>
                <a:effectLst/>
                <a:latin typeface="Lucida Grande" panose="020B0600040502020204" pitchFamily="34" charset="0"/>
              </a:rPr>
              <a:t>mass-to-luminosity ratio</a:t>
            </a:r>
            <a:endParaRPr lang="ja-JP" altLang="en-US"/>
          </a:p>
        </p:txBody>
      </p:sp>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96A3C09B-040F-3BCF-5DCE-44995A055D87}"/>
                  </a:ext>
                </a:extLst>
              </p:cNvPr>
              <p:cNvSpPr txBox="1"/>
              <p:nvPr/>
            </p:nvSpPr>
            <p:spPr>
              <a:xfrm>
                <a:off x="11383188" y="129824"/>
                <a:ext cx="80881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mtClean="0">
                          <a:solidFill>
                            <a:prstClr val="black"/>
                          </a:solidFill>
                          <a:latin typeface="Cambria Math" panose="02040503050406030204" pitchFamily="18" charset="0"/>
                        </a:rPr>
                        <m:t>1</m:t>
                      </m:r>
                      <m:r>
                        <a:rPr lang="en-US" altLang="ja-JP" b="0" i="0" smtClean="0">
                          <a:solidFill>
                            <a:prstClr val="black"/>
                          </a:solidFill>
                          <a:latin typeface="Cambria Math" panose="02040503050406030204" pitchFamily="18" charset="0"/>
                        </a:rPr>
                        <m:t>2</m:t>
                      </m:r>
                      <m: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rPr>
                        <m:t>/18</m:t>
                      </m:r>
                    </m:oMath>
                  </m:oMathPara>
                </a14:m>
                <a:endParaRPr lang="ja-JP" altLang="en-US"/>
              </a:p>
            </p:txBody>
          </p:sp>
        </mc:Choice>
        <mc:Fallback xmlns="">
          <p:sp>
            <p:nvSpPr>
              <p:cNvPr id="17" name="テキスト ボックス 16">
                <a:extLst>
                  <a:ext uri="{FF2B5EF4-FFF2-40B4-BE49-F238E27FC236}">
                    <a16:creationId xmlns:a16="http://schemas.microsoft.com/office/drawing/2014/main" id="{96A3C09B-040F-3BCF-5DCE-44995A055D87}"/>
                  </a:ext>
                </a:extLst>
              </p:cNvPr>
              <p:cNvSpPr txBox="1">
                <a:spLocks noRot="1" noChangeAspect="1" noMove="1" noResize="1" noEditPoints="1" noAdjustHandles="1" noChangeArrowheads="1" noChangeShapeType="1" noTextEdit="1"/>
              </p:cNvSpPr>
              <p:nvPr/>
            </p:nvSpPr>
            <p:spPr>
              <a:xfrm>
                <a:off x="11383188" y="129824"/>
                <a:ext cx="808812" cy="369332"/>
              </a:xfrm>
              <a:prstGeom prst="rect">
                <a:avLst/>
              </a:prstGeom>
              <a:blipFill>
                <a:blip r:embed="rId14"/>
                <a:stretch>
                  <a:fillRect b="-13333"/>
                </a:stretch>
              </a:blipFill>
            </p:spPr>
            <p:txBody>
              <a:bodyPr/>
              <a:lstStyle/>
              <a:p>
                <a:r>
                  <a:rPr lang="ja-JP" altLang="en-US">
                    <a:noFill/>
                  </a:rPr>
                  <a:t> </a:t>
                </a:r>
              </a:p>
            </p:txBody>
          </p:sp>
        </mc:Fallback>
      </mc:AlternateContent>
      <p:sp>
        <p:nvSpPr>
          <p:cNvPr id="19" name="テキスト ボックス 18">
            <a:extLst>
              <a:ext uri="{FF2B5EF4-FFF2-40B4-BE49-F238E27FC236}">
                <a16:creationId xmlns:a16="http://schemas.microsoft.com/office/drawing/2014/main" id="{9072BCBD-E7C1-FE99-6145-E0E9BA8F5CD0}"/>
              </a:ext>
            </a:extLst>
          </p:cNvPr>
          <p:cNvSpPr txBox="1"/>
          <p:nvPr/>
        </p:nvSpPr>
        <p:spPr>
          <a:xfrm>
            <a:off x="5816235" y="1695415"/>
            <a:ext cx="2188095" cy="369332"/>
          </a:xfrm>
          <a:prstGeom prst="rect">
            <a:avLst/>
          </a:prstGeom>
          <a:noFill/>
        </p:spPr>
        <p:txBody>
          <a:bodyPr wrap="square" rtlCol="0">
            <a:spAutoFit/>
          </a:bodyPr>
          <a:lstStyle/>
          <a:p>
            <a:r>
              <a:rPr kumimoji="1" lang="en-US" altLang="ja-JP" b="1" dirty="0">
                <a:solidFill>
                  <a:schemeClr val="bg1"/>
                </a:solidFill>
              </a:rPr>
              <a:t>No CC transi</a:t>
            </a:r>
            <a:r>
              <a:rPr lang="en-US" altLang="ja-JP" b="1" dirty="0">
                <a:solidFill>
                  <a:schemeClr val="bg1"/>
                </a:solidFill>
              </a:rPr>
              <a:t>tion</a:t>
            </a:r>
            <a:endParaRPr kumimoji="1" lang="ja-JP" altLang="en-US" b="1" dirty="0">
              <a:solidFill>
                <a:schemeClr val="bg1"/>
              </a:solidFill>
            </a:endParaRPr>
          </a:p>
        </p:txBody>
      </p:sp>
      <p:sp>
        <p:nvSpPr>
          <p:cNvPr id="20" name="テキスト ボックス 19">
            <a:extLst>
              <a:ext uri="{FF2B5EF4-FFF2-40B4-BE49-F238E27FC236}">
                <a16:creationId xmlns:a16="http://schemas.microsoft.com/office/drawing/2014/main" id="{AEDED46F-2227-33F9-A0AE-DA5F024917DB}"/>
              </a:ext>
            </a:extLst>
          </p:cNvPr>
          <p:cNvSpPr txBox="1"/>
          <p:nvPr/>
        </p:nvSpPr>
        <p:spPr>
          <a:xfrm>
            <a:off x="289513" y="129824"/>
            <a:ext cx="1995046" cy="400110"/>
          </a:xfrm>
          <a:prstGeom prst="rect">
            <a:avLst/>
          </a:prstGeom>
          <a:noFill/>
        </p:spPr>
        <p:txBody>
          <a:bodyPr wrap="square">
            <a:spAutoFit/>
          </a:bodyPr>
          <a:lstStyle/>
          <a:p>
            <a:r>
              <a:rPr lang="en-US" altLang="ja-JP" sz="2000" b="1" dirty="0"/>
              <a:t>3D projection</a:t>
            </a:r>
            <a:endParaRPr lang="ja-JP" altLang="en-US" sz="2000" b="1" dirty="0"/>
          </a:p>
        </p:txBody>
      </p:sp>
      <p:cxnSp>
        <p:nvCxnSpPr>
          <p:cNvPr id="22" name="直線コネクタ 21">
            <a:extLst>
              <a:ext uri="{FF2B5EF4-FFF2-40B4-BE49-F238E27FC236}">
                <a16:creationId xmlns:a16="http://schemas.microsoft.com/office/drawing/2014/main" id="{30A5F419-D870-9A62-1331-DE0222940C07}"/>
              </a:ext>
            </a:extLst>
          </p:cNvPr>
          <p:cNvCxnSpPr>
            <a:cxnSpLocks/>
          </p:cNvCxnSpPr>
          <p:nvPr/>
        </p:nvCxnSpPr>
        <p:spPr>
          <a:xfrm flipV="1">
            <a:off x="21187" y="499156"/>
            <a:ext cx="2531699" cy="2087"/>
          </a:xfrm>
          <a:prstGeom prst="line">
            <a:avLst/>
          </a:prstGeom>
          <a:ln w="38100">
            <a:solidFill>
              <a:schemeClr val="accent6">
                <a:alpha val="80000"/>
              </a:schemeClr>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89436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27E13-99BB-64DD-169C-F0851566328F}"/>
            </a:ext>
          </a:extLst>
        </p:cNvPr>
        <p:cNvGrpSpPr/>
        <p:nvPr/>
      </p:nvGrpSpPr>
      <p:grpSpPr>
        <a:xfrm>
          <a:off x="0" y="0"/>
          <a:ext cx="0" cy="0"/>
          <a:chOff x="0" y="0"/>
          <a:chExt cx="0" cy="0"/>
        </a:xfrm>
      </p:grpSpPr>
      <p:sp>
        <p:nvSpPr>
          <p:cNvPr id="38" name="テキスト ボックス 37">
            <a:extLst>
              <a:ext uri="{FF2B5EF4-FFF2-40B4-BE49-F238E27FC236}">
                <a16:creationId xmlns:a16="http://schemas.microsoft.com/office/drawing/2014/main" id="{9A59B25D-C84D-AB57-A455-EEF3A2C524DC}"/>
              </a:ext>
            </a:extLst>
          </p:cNvPr>
          <p:cNvSpPr txBox="1"/>
          <p:nvPr/>
        </p:nvSpPr>
        <p:spPr>
          <a:xfrm>
            <a:off x="-27119" y="6563880"/>
            <a:ext cx="2580006" cy="307777"/>
          </a:xfrm>
          <a:prstGeom prst="rect">
            <a:avLst/>
          </a:prstGeom>
          <a:noFill/>
        </p:spPr>
        <p:txBody>
          <a:bodyPr wrap="square" rtlCol="0">
            <a:spAutoFit/>
          </a:bodyPr>
          <a:lstStyle/>
          <a:p>
            <a:r>
              <a:rPr kumimoji="1" lang="en-US" altLang="ja-JP" sz="1400" dirty="0"/>
              <a:t>(Shinozaki et al in prep)</a:t>
            </a:r>
            <a:endParaRPr kumimoji="1" lang="ja-JP" altLang="en-US" sz="1400" dirty="0"/>
          </a:p>
        </p:txBody>
      </p:sp>
      <p:sp>
        <p:nvSpPr>
          <p:cNvPr id="33" name="正方形/長方形 32">
            <a:extLst>
              <a:ext uri="{FF2B5EF4-FFF2-40B4-BE49-F238E27FC236}">
                <a16:creationId xmlns:a16="http://schemas.microsoft.com/office/drawing/2014/main" id="{44A3F2B7-3A2F-C7CE-F144-D38C8544177A}"/>
              </a:ext>
            </a:extLst>
          </p:cNvPr>
          <p:cNvSpPr/>
          <p:nvPr/>
        </p:nvSpPr>
        <p:spPr>
          <a:xfrm>
            <a:off x="9650893" y="502329"/>
            <a:ext cx="2322819" cy="2765942"/>
          </a:xfrm>
          <a:prstGeom prst="rect">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a:extLst>
              <a:ext uri="{FF2B5EF4-FFF2-40B4-BE49-F238E27FC236}">
                <a16:creationId xmlns:a16="http://schemas.microsoft.com/office/drawing/2014/main" id="{138ABE0E-6C9A-22FC-B556-4071314E0823}"/>
              </a:ext>
            </a:extLst>
          </p:cNvPr>
          <p:cNvGrpSpPr/>
          <p:nvPr/>
        </p:nvGrpSpPr>
        <p:grpSpPr>
          <a:xfrm>
            <a:off x="9790730" y="631887"/>
            <a:ext cx="2091542" cy="2595325"/>
            <a:chOff x="1957944" y="3861476"/>
            <a:chExt cx="1839627" cy="2365705"/>
          </a:xfrm>
        </p:grpSpPr>
        <p:pic>
          <p:nvPicPr>
            <p:cNvPr id="17" name="図 16" descr="グラフィカル ユーザー インターフェイス, グラフ&#10;&#10;AI によって生成されたコンテンツは間違っている可能性があります。">
              <a:extLst>
                <a:ext uri="{FF2B5EF4-FFF2-40B4-BE49-F238E27FC236}">
                  <a16:creationId xmlns:a16="http://schemas.microsoft.com/office/drawing/2014/main" id="{23795CE2-4050-9D58-30C7-8E55D27480EF}"/>
                </a:ext>
              </a:extLst>
            </p:cNvPr>
            <p:cNvPicPr>
              <a:picLocks noChangeAspect="1"/>
            </p:cNvPicPr>
            <p:nvPr/>
          </p:nvPicPr>
          <p:blipFill>
            <a:blip r:embed="rId3">
              <a:extLst>
                <a:ext uri="{28A0092B-C50C-407E-A947-70E740481C1C}">
                  <a14:useLocalDpi xmlns:a14="http://schemas.microsoft.com/office/drawing/2010/main" val="0"/>
                </a:ext>
              </a:extLst>
            </a:blip>
            <a:srcRect l="53372" t="2624" r="37061" b="91902"/>
            <a:stretch/>
          </p:blipFill>
          <p:spPr>
            <a:xfrm>
              <a:off x="1957944" y="3861476"/>
              <a:ext cx="1163718" cy="455058"/>
            </a:xfrm>
            <a:prstGeom prst="rect">
              <a:avLst/>
            </a:prstGeom>
          </p:spPr>
        </p:pic>
        <p:pic>
          <p:nvPicPr>
            <p:cNvPr id="18" name="図 17" descr="グラフィカル ユーザー インターフェイス, グラフ&#10;&#10;AI によって生成されたコンテンツは間違っている可能性があります。">
              <a:extLst>
                <a:ext uri="{FF2B5EF4-FFF2-40B4-BE49-F238E27FC236}">
                  <a16:creationId xmlns:a16="http://schemas.microsoft.com/office/drawing/2014/main" id="{94E2CF2A-66CB-BD98-9FD4-15B0006AD931}"/>
                </a:ext>
              </a:extLst>
            </p:cNvPr>
            <p:cNvPicPr>
              <a:picLocks noChangeAspect="1"/>
            </p:cNvPicPr>
            <p:nvPr/>
          </p:nvPicPr>
          <p:blipFill>
            <a:blip r:embed="rId3">
              <a:extLst>
                <a:ext uri="{28A0092B-C50C-407E-A947-70E740481C1C}">
                  <a14:useLocalDpi xmlns:a14="http://schemas.microsoft.com/office/drawing/2010/main" val="0"/>
                </a:ext>
              </a:extLst>
            </a:blip>
            <a:srcRect l="62799" t="2624" r="27633" b="91788"/>
            <a:stretch/>
          </p:blipFill>
          <p:spPr>
            <a:xfrm>
              <a:off x="1957944" y="4400558"/>
              <a:ext cx="1163718" cy="464557"/>
            </a:xfrm>
            <a:prstGeom prst="rect">
              <a:avLst/>
            </a:prstGeom>
          </p:spPr>
        </p:pic>
        <p:grpSp>
          <p:nvGrpSpPr>
            <p:cNvPr id="19" name="グループ化 18">
              <a:extLst>
                <a:ext uri="{FF2B5EF4-FFF2-40B4-BE49-F238E27FC236}">
                  <a16:creationId xmlns:a16="http://schemas.microsoft.com/office/drawing/2014/main" id="{16BC3FA1-AA16-4326-D675-8F07A9351825}"/>
                </a:ext>
              </a:extLst>
            </p:cNvPr>
            <p:cNvGrpSpPr/>
            <p:nvPr/>
          </p:nvGrpSpPr>
          <p:grpSpPr>
            <a:xfrm>
              <a:off x="1957944" y="4949141"/>
              <a:ext cx="1433438" cy="453937"/>
              <a:chOff x="1957944" y="4949141"/>
              <a:chExt cx="1433438" cy="453937"/>
            </a:xfrm>
          </p:grpSpPr>
          <p:pic>
            <p:nvPicPr>
              <p:cNvPr id="36" name="図 35" descr="グラフィカル ユーザー インターフェイス, グラフ&#10;&#10;AI によって生成されたコンテンツは間違っている可能性があります。">
                <a:extLst>
                  <a:ext uri="{FF2B5EF4-FFF2-40B4-BE49-F238E27FC236}">
                    <a16:creationId xmlns:a16="http://schemas.microsoft.com/office/drawing/2014/main" id="{56E312F8-29C9-2A24-0D62-1C42E29D24BF}"/>
                  </a:ext>
                </a:extLst>
              </p:cNvPr>
              <p:cNvPicPr>
                <a:picLocks noChangeAspect="1"/>
              </p:cNvPicPr>
              <p:nvPr/>
            </p:nvPicPr>
            <p:blipFill>
              <a:blip r:embed="rId3">
                <a:extLst>
                  <a:ext uri="{28A0092B-C50C-407E-A947-70E740481C1C}">
                    <a14:useLocalDpi xmlns:a14="http://schemas.microsoft.com/office/drawing/2010/main" val="0"/>
                  </a:ext>
                </a:extLst>
              </a:blip>
              <a:srcRect l="71661" t="2624" r="16554" b="91916"/>
              <a:stretch/>
            </p:blipFill>
            <p:spPr>
              <a:xfrm>
                <a:off x="1957944" y="4949141"/>
                <a:ext cx="1433438" cy="453936"/>
              </a:xfrm>
              <a:prstGeom prst="rect">
                <a:avLst/>
              </a:prstGeom>
            </p:spPr>
          </p:pic>
          <p:sp>
            <p:nvSpPr>
              <p:cNvPr id="37" name="円/楕円 36">
                <a:extLst>
                  <a:ext uri="{FF2B5EF4-FFF2-40B4-BE49-F238E27FC236}">
                    <a16:creationId xmlns:a16="http://schemas.microsoft.com/office/drawing/2014/main" id="{FA95E8AB-BF72-0FFC-D137-3384A8832EB0}"/>
                  </a:ext>
                </a:extLst>
              </p:cNvPr>
              <p:cNvSpPr/>
              <p:nvPr/>
            </p:nvSpPr>
            <p:spPr>
              <a:xfrm>
                <a:off x="2137172" y="4977971"/>
                <a:ext cx="190902" cy="183104"/>
              </a:xfrm>
              <a:prstGeom prst="ellipse">
                <a:avLst/>
              </a:prstGeom>
              <a:solidFill>
                <a:srgbClr val="FF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38">
                <a:extLst>
                  <a:ext uri="{FF2B5EF4-FFF2-40B4-BE49-F238E27FC236}">
                    <a16:creationId xmlns:a16="http://schemas.microsoft.com/office/drawing/2014/main" id="{87F4F4E2-7551-13C2-97C2-4694221E052A}"/>
                  </a:ext>
                </a:extLst>
              </p:cNvPr>
              <p:cNvSpPr/>
              <p:nvPr/>
            </p:nvSpPr>
            <p:spPr>
              <a:xfrm>
                <a:off x="2135955" y="5219974"/>
                <a:ext cx="190902" cy="183104"/>
              </a:xfrm>
              <a:prstGeom prst="ellipse">
                <a:avLst/>
              </a:prstGeom>
              <a:solidFill>
                <a:srgbClr val="8D00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円/楕円 40">
                <a:extLst>
                  <a:ext uri="{FF2B5EF4-FFF2-40B4-BE49-F238E27FC236}">
                    <a16:creationId xmlns:a16="http://schemas.microsoft.com/office/drawing/2014/main" id="{21BDADEE-6087-E559-E7B7-4D29029639DF}"/>
                  </a:ext>
                </a:extLst>
              </p:cNvPr>
              <p:cNvSpPr/>
              <p:nvPr/>
            </p:nvSpPr>
            <p:spPr>
              <a:xfrm>
                <a:off x="2191730" y="5024041"/>
                <a:ext cx="85187" cy="8581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41">
                <a:extLst>
                  <a:ext uri="{FF2B5EF4-FFF2-40B4-BE49-F238E27FC236}">
                    <a16:creationId xmlns:a16="http://schemas.microsoft.com/office/drawing/2014/main" id="{BF6BA114-F577-83E8-7EF0-8D848A49421A}"/>
                  </a:ext>
                </a:extLst>
              </p:cNvPr>
              <p:cNvSpPr/>
              <p:nvPr/>
            </p:nvSpPr>
            <p:spPr>
              <a:xfrm>
                <a:off x="2186866" y="5264664"/>
                <a:ext cx="85187" cy="8581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グループ化 19">
              <a:extLst>
                <a:ext uri="{FF2B5EF4-FFF2-40B4-BE49-F238E27FC236}">
                  <a16:creationId xmlns:a16="http://schemas.microsoft.com/office/drawing/2014/main" id="{FF80AA39-EB75-CDA9-487F-136DF4A1E645}"/>
                </a:ext>
              </a:extLst>
            </p:cNvPr>
            <p:cNvGrpSpPr/>
            <p:nvPr/>
          </p:nvGrpSpPr>
          <p:grpSpPr>
            <a:xfrm>
              <a:off x="1957944" y="5476647"/>
              <a:ext cx="1839627" cy="491827"/>
              <a:chOff x="1957944" y="5476647"/>
              <a:chExt cx="1839627" cy="491827"/>
            </a:xfrm>
          </p:grpSpPr>
          <p:pic>
            <p:nvPicPr>
              <p:cNvPr id="29" name="図 28" descr="グラフィカル ユーザー インターフェイス, グラフ&#10;&#10;AI によって生成されたコンテンツは間違っている可能性があります。">
                <a:extLst>
                  <a:ext uri="{FF2B5EF4-FFF2-40B4-BE49-F238E27FC236}">
                    <a16:creationId xmlns:a16="http://schemas.microsoft.com/office/drawing/2014/main" id="{C5E11F3B-3586-B4E2-6835-1A9F7C55CE1A}"/>
                  </a:ext>
                </a:extLst>
              </p:cNvPr>
              <p:cNvPicPr>
                <a:picLocks noChangeAspect="1"/>
              </p:cNvPicPr>
              <p:nvPr/>
            </p:nvPicPr>
            <p:blipFill>
              <a:blip r:embed="rId3">
                <a:extLst>
                  <a:ext uri="{28A0092B-C50C-407E-A947-70E740481C1C}">
                    <a14:useLocalDpi xmlns:a14="http://schemas.microsoft.com/office/drawing/2010/main" val="0"/>
                  </a:ext>
                </a:extLst>
              </a:blip>
              <a:srcRect l="84111" t="2624" r="764" b="91460"/>
              <a:stretch/>
            </p:blipFill>
            <p:spPr>
              <a:xfrm>
                <a:off x="1957944" y="5476647"/>
                <a:ext cx="1839627" cy="491827"/>
              </a:xfrm>
              <a:prstGeom prst="rect">
                <a:avLst/>
              </a:prstGeom>
            </p:spPr>
          </p:pic>
          <p:sp>
            <p:nvSpPr>
              <p:cNvPr id="30" name="円/楕円 29">
                <a:extLst>
                  <a:ext uri="{FF2B5EF4-FFF2-40B4-BE49-F238E27FC236}">
                    <a16:creationId xmlns:a16="http://schemas.microsoft.com/office/drawing/2014/main" id="{EB37FEE6-A3D8-6923-8ABC-342D46249B08}"/>
                  </a:ext>
                </a:extLst>
              </p:cNvPr>
              <p:cNvSpPr/>
              <p:nvPr/>
            </p:nvSpPr>
            <p:spPr>
              <a:xfrm>
                <a:off x="2135955" y="5487103"/>
                <a:ext cx="190902" cy="183104"/>
              </a:xfrm>
              <a:prstGeom prst="ellipse">
                <a:avLst/>
              </a:prstGeom>
              <a:solidFill>
                <a:srgbClr val="629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a:extLst>
                  <a:ext uri="{FF2B5EF4-FFF2-40B4-BE49-F238E27FC236}">
                    <a16:creationId xmlns:a16="http://schemas.microsoft.com/office/drawing/2014/main" id="{5FE5741D-EF31-2A21-4508-5B9009884E0C}"/>
                  </a:ext>
                </a:extLst>
              </p:cNvPr>
              <p:cNvSpPr/>
              <p:nvPr/>
            </p:nvSpPr>
            <p:spPr>
              <a:xfrm>
                <a:off x="2135955" y="5724106"/>
                <a:ext cx="190902" cy="183104"/>
              </a:xfrm>
              <a:prstGeom prst="ellipse">
                <a:avLst/>
              </a:prstGeom>
              <a:solidFill>
                <a:srgbClr val="00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a:extLst>
                  <a:ext uri="{FF2B5EF4-FFF2-40B4-BE49-F238E27FC236}">
                    <a16:creationId xmlns:a16="http://schemas.microsoft.com/office/drawing/2014/main" id="{0ADA2504-B8C4-8523-E703-1B110C41EFF4}"/>
                  </a:ext>
                </a:extLst>
              </p:cNvPr>
              <p:cNvSpPr/>
              <p:nvPr/>
            </p:nvSpPr>
            <p:spPr>
              <a:xfrm>
                <a:off x="2186866" y="5534732"/>
                <a:ext cx="85187" cy="8581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a:extLst>
                  <a:ext uri="{FF2B5EF4-FFF2-40B4-BE49-F238E27FC236}">
                    <a16:creationId xmlns:a16="http://schemas.microsoft.com/office/drawing/2014/main" id="{95CA3BE6-1B09-29D0-766B-BCB82A5EB787}"/>
                  </a:ext>
                </a:extLst>
              </p:cNvPr>
              <p:cNvSpPr/>
              <p:nvPr/>
            </p:nvSpPr>
            <p:spPr>
              <a:xfrm>
                <a:off x="2186866" y="5775437"/>
                <a:ext cx="85187" cy="8581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グループ化 21">
              <a:extLst>
                <a:ext uri="{FF2B5EF4-FFF2-40B4-BE49-F238E27FC236}">
                  <a16:creationId xmlns:a16="http://schemas.microsoft.com/office/drawing/2014/main" id="{3DCFBEC8-EA3B-9D6D-F305-C586DD561539}"/>
                </a:ext>
              </a:extLst>
            </p:cNvPr>
            <p:cNvGrpSpPr/>
            <p:nvPr/>
          </p:nvGrpSpPr>
          <p:grpSpPr>
            <a:xfrm>
              <a:off x="2071868" y="5904045"/>
              <a:ext cx="1725702" cy="323136"/>
              <a:chOff x="2071868" y="5904045"/>
              <a:chExt cx="1725702" cy="323136"/>
            </a:xfrm>
          </p:grpSpPr>
          <p:pic>
            <p:nvPicPr>
              <p:cNvPr id="23" name="図 22" descr="グラフィカル ユーザー インターフェイス, グラフ&#10;&#10;AI によって生成されたコンテンツは間違っている可能性があります。">
                <a:extLst>
                  <a:ext uri="{FF2B5EF4-FFF2-40B4-BE49-F238E27FC236}">
                    <a16:creationId xmlns:a16="http://schemas.microsoft.com/office/drawing/2014/main" id="{2C4A442A-50A0-A4B7-EF4E-DAB7B91B4C74}"/>
                  </a:ext>
                </a:extLst>
              </p:cNvPr>
              <p:cNvPicPr>
                <a:picLocks noChangeAspect="1"/>
              </p:cNvPicPr>
              <p:nvPr/>
            </p:nvPicPr>
            <p:blipFill>
              <a:blip r:embed="rId3">
                <a:extLst>
                  <a:ext uri="{28A0092B-C50C-407E-A947-70E740481C1C}">
                    <a14:useLocalDpi xmlns:a14="http://schemas.microsoft.com/office/drawing/2010/main" val="0"/>
                  </a:ext>
                </a:extLst>
              </a:blip>
              <a:srcRect l="85048" t="2624" r="764" b="94264"/>
              <a:stretch/>
            </p:blipFill>
            <p:spPr>
              <a:xfrm>
                <a:off x="2071868" y="5968475"/>
                <a:ext cx="1725702" cy="258706"/>
              </a:xfrm>
              <a:prstGeom prst="rect">
                <a:avLst/>
              </a:prstGeom>
            </p:spPr>
          </p:pic>
          <p:sp>
            <p:nvSpPr>
              <p:cNvPr id="24" name="円/楕円 23">
                <a:extLst>
                  <a:ext uri="{FF2B5EF4-FFF2-40B4-BE49-F238E27FC236}">
                    <a16:creationId xmlns:a16="http://schemas.microsoft.com/office/drawing/2014/main" id="{A994ADC6-0785-CB65-23A9-4D47553529B8}"/>
                  </a:ext>
                </a:extLst>
              </p:cNvPr>
              <p:cNvSpPr/>
              <p:nvPr/>
            </p:nvSpPr>
            <p:spPr>
              <a:xfrm>
                <a:off x="2135955" y="5989310"/>
                <a:ext cx="190902" cy="18310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a:extLst>
                  <a:ext uri="{FF2B5EF4-FFF2-40B4-BE49-F238E27FC236}">
                    <a16:creationId xmlns:a16="http://schemas.microsoft.com/office/drawing/2014/main" id="{AFDD1CFF-6BC7-0A8F-0973-C2686BC5D589}"/>
                  </a:ext>
                </a:extLst>
              </p:cNvPr>
              <p:cNvSpPr/>
              <p:nvPr/>
            </p:nvSpPr>
            <p:spPr>
              <a:xfrm>
                <a:off x="2194213" y="6035684"/>
                <a:ext cx="85187" cy="8581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32930215-3F18-3645-C203-14DFEF12368F}"/>
                  </a:ext>
                </a:extLst>
              </p:cNvPr>
              <p:cNvSpPr txBox="1"/>
              <p:nvPr/>
            </p:nvSpPr>
            <p:spPr>
              <a:xfrm>
                <a:off x="2420202" y="5904045"/>
                <a:ext cx="1373369" cy="294573"/>
              </a:xfrm>
              <a:prstGeom prst="rect">
                <a:avLst/>
              </a:prstGeom>
              <a:solidFill>
                <a:schemeClr val="bg1"/>
              </a:solidFill>
            </p:spPr>
            <p:txBody>
              <a:bodyPr wrap="square" rtlCol="0">
                <a:spAutoFit/>
              </a:bodyPr>
              <a:lstStyle/>
              <a:p>
                <a:r>
                  <a:rPr lang="en-US" altLang="ja-JP" sz="1500" b="1" dirty="0">
                    <a:latin typeface="MS PMincho" panose="02020600040205080304" pitchFamily="18" charset="-128"/>
                    <a:ea typeface="MS PMincho" panose="02020600040205080304" pitchFamily="18" charset="-128"/>
                  </a:rPr>
                  <a:t>Galaxy Cluster</a:t>
                </a:r>
                <a:endParaRPr kumimoji="1" lang="ja-JP" altLang="en-US" sz="1500" b="1">
                  <a:latin typeface="MS PMincho" panose="02020600040205080304" pitchFamily="18" charset="-128"/>
                  <a:ea typeface="MS PMincho" panose="02020600040205080304" pitchFamily="18" charset="-128"/>
                </a:endParaRPr>
              </a:p>
            </p:txBody>
          </p:sp>
        </p:grpSp>
      </p:grpSp>
      <p:grpSp>
        <p:nvGrpSpPr>
          <p:cNvPr id="13" name="グループ化 12">
            <a:extLst>
              <a:ext uri="{FF2B5EF4-FFF2-40B4-BE49-F238E27FC236}">
                <a16:creationId xmlns:a16="http://schemas.microsoft.com/office/drawing/2014/main" id="{43CD4C1B-5DB4-4CC9-87BF-D1F7484B9B0E}"/>
              </a:ext>
            </a:extLst>
          </p:cNvPr>
          <p:cNvGrpSpPr/>
          <p:nvPr/>
        </p:nvGrpSpPr>
        <p:grpSpPr>
          <a:xfrm>
            <a:off x="6463867" y="3352435"/>
            <a:ext cx="4682871" cy="2936948"/>
            <a:chOff x="3002026" y="929697"/>
            <a:chExt cx="6314251" cy="3681814"/>
          </a:xfrm>
        </p:grpSpPr>
        <p:pic>
          <p:nvPicPr>
            <p:cNvPr id="9" name="図 8" descr="グラフィカル ユーザー インターフェイス, グラフ&#10;&#10;AI によって生成されたコンテンツは間違っている可能性があります。">
              <a:extLst>
                <a:ext uri="{FF2B5EF4-FFF2-40B4-BE49-F238E27FC236}">
                  <a16:creationId xmlns:a16="http://schemas.microsoft.com/office/drawing/2014/main" id="{991515A9-7EBF-326A-AF25-AB021F2F2194}"/>
                </a:ext>
              </a:extLst>
            </p:cNvPr>
            <p:cNvPicPr>
              <a:picLocks noChangeAspect="1"/>
            </p:cNvPicPr>
            <p:nvPr/>
          </p:nvPicPr>
          <p:blipFill>
            <a:blip r:embed="rId3">
              <a:extLst>
                <a:ext uri="{28A0092B-C50C-407E-A947-70E740481C1C}">
                  <a14:useLocalDpi xmlns:a14="http://schemas.microsoft.com/office/drawing/2010/main" val="0"/>
                </a:ext>
              </a:extLst>
            </a:blip>
            <a:srcRect l="53348" t="7478" r="2838" b="51687"/>
            <a:stretch/>
          </p:blipFill>
          <p:spPr>
            <a:xfrm>
              <a:off x="3002026" y="929697"/>
              <a:ext cx="6314251" cy="3681814"/>
            </a:xfrm>
            <a:prstGeom prst="rect">
              <a:avLst/>
            </a:prstGeom>
          </p:spPr>
        </p:pic>
        <p:grpSp>
          <p:nvGrpSpPr>
            <p:cNvPr id="40" name="グループ化 39">
              <a:extLst>
                <a:ext uri="{FF2B5EF4-FFF2-40B4-BE49-F238E27FC236}">
                  <a16:creationId xmlns:a16="http://schemas.microsoft.com/office/drawing/2014/main" id="{78BACC20-6195-B2B2-D02A-9EEDFC05C24C}"/>
                </a:ext>
              </a:extLst>
            </p:cNvPr>
            <p:cNvGrpSpPr/>
            <p:nvPr/>
          </p:nvGrpSpPr>
          <p:grpSpPr>
            <a:xfrm>
              <a:off x="3299424" y="1418120"/>
              <a:ext cx="5959816" cy="2875814"/>
              <a:chOff x="691224" y="1483545"/>
              <a:chExt cx="4810260" cy="2769863"/>
            </a:xfrm>
          </p:grpSpPr>
          <p:grpSp>
            <p:nvGrpSpPr>
              <p:cNvPr id="49" name="グループ化 48">
                <a:extLst>
                  <a:ext uri="{FF2B5EF4-FFF2-40B4-BE49-F238E27FC236}">
                    <a16:creationId xmlns:a16="http://schemas.microsoft.com/office/drawing/2014/main" id="{9D191B6A-DF3C-296D-D692-A48A573565D8}"/>
                  </a:ext>
                </a:extLst>
              </p:cNvPr>
              <p:cNvGrpSpPr/>
              <p:nvPr/>
            </p:nvGrpSpPr>
            <p:grpSpPr>
              <a:xfrm>
                <a:off x="691224" y="1483545"/>
                <a:ext cx="4810260" cy="2174163"/>
                <a:chOff x="666183" y="1431019"/>
                <a:chExt cx="4810260" cy="2174163"/>
              </a:xfrm>
            </p:grpSpPr>
            <p:sp>
              <p:nvSpPr>
                <p:cNvPr id="56" name="テキスト ボックス 55">
                  <a:extLst>
                    <a:ext uri="{FF2B5EF4-FFF2-40B4-BE49-F238E27FC236}">
                      <a16:creationId xmlns:a16="http://schemas.microsoft.com/office/drawing/2014/main" id="{5E078F34-4F08-01FF-AF97-54126BBFFA9D}"/>
                    </a:ext>
                  </a:extLst>
                </p:cNvPr>
                <p:cNvSpPr txBox="1"/>
                <p:nvPr/>
              </p:nvSpPr>
              <p:spPr>
                <a:xfrm>
                  <a:off x="2253843" y="1649561"/>
                  <a:ext cx="1527361" cy="408781"/>
                </a:xfrm>
                <a:prstGeom prst="rect">
                  <a:avLst/>
                </a:prstGeom>
                <a:noFill/>
              </p:spPr>
              <p:txBody>
                <a:bodyPr wrap="square" rtlCol="0">
                  <a:spAutoFit/>
                </a:bodyPr>
                <a:lstStyle/>
                <a:p>
                  <a:r>
                    <a:rPr lang="en-US" altLang="ja-JP" sz="1600" b="1" dirty="0"/>
                    <a:t>c</a:t>
                  </a:r>
                  <a:r>
                    <a:rPr kumimoji="1" lang="en-US" altLang="ja-JP" sz="1600" b="1" dirty="0"/>
                    <a:t>usp(CDM)</a:t>
                  </a:r>
                  <a:endParaRPr kumimoji="1" lang="ja-JP" altLang="en-US" sz="1600" b="1" dirty="0"/>
                </a:p>
              </p:txBody>
            </p:sp>
            <p:sp>
              <p:nvSpPr>
                <p:cNvPr id="58" name="テキスト ボックス 57">
                  <a:extLst>
                    <a:ext uri="{FF2B5EF4-FFF2-40B4-BE49-F238E27FC236}">
                      <a16:creationId xmlns:a16="http://schemas.microsoft.com/office/drawing/2014/main" id="{57CDECB7-162E-6E8B-562F-B3D0441D8135}"/>
                    </a:ext>
                  </a:extLst>
                </p:cNvPr>
                <p:cNvSpPr txBox="1"/>
                <p:nvPr/>
              </p:nvSpPr>
              <p:spPr>
                <a:xfrm>
                  <a:off x="2158973" y="3105046"/>
                  <a:ext cx="779646" cy="369331"/>
                </a:xfrm>
                <a:prstGeom prst="rect">
                  <a:avLst/>
                </a:prstGeom>
                <a:noFill/>
              </p:spPr>
              <p:txBody>
                <a:bodyPr wrap="square" rtlCol="0">
                  <a:spAutoFit/>
                </a:bodyPr>
                <a:lstStyle/>
                <a:p>
                  <a:r>
                    <a:rPr kumimoji="1" lang="en-US" altLang="ja-JP" b="1" dirty="0"/>
                    <a:t>core</a:t>
                  </a:r>
                  <a:endParaRPr kumimoji="1" lang="ja-JP" altLang="en-US" b="1" dirty="0"/>
                </a:p>
              </p:txBody>
            </p:sp>
            <mc:AlternateContent xmlns:mc="http://schemas.openxmlformats.org/markup-compatibility/2006" xmlns:a14="http://schemas.microsoft.com/office/drawing/2010/main">
              <mc:Choice Requires="a14">
                <p:sp>
                  <p:nvSpPr>
                    <p:cNvPr id="64" name="テキスト ボックス 63">
                      <a:extLst>
                        <a:ext uri="{FF2B5EF4-FFF2-40B4-BE49-F238E27FC236}">
                          <a16:creationId xmlns:a16="http://schemas.microsoft.com/office/drawing/2014/main" id="{3819B440-7BC0-DDAB-1A03-AD46323CFE10}"/>
                        </a:ext>
                      </a:extLst>
                    </p:cNvPr>
                    <p:cNvSpPr txBox="1"/>
                    <p:nvPr/>
                  </p:nvSpPr>
                  <p:spPr>
                    <a:xfrm>
                      <a:off x="4751318" y="3343572"/>
                      <a:ext cx="725125" cy="2616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sz="1100" b="1" i="1" smtClean="0">
                                <a:solidFill>
                                  <a:prstClr val="black"/>
                                </a:solidFill>
                                <a:latin typeface="Cambria Math" panose="02040503050406030204" pitchFamily="18" charset="0"/>
                              </a:rPr>
                              <m:t>[</m:t>
                            </m:r>
                            <m:r>
                              <a:rPr lang="en-US" altLang="ja-JP" sz="1100" b="1" i="1" smtClean="0">
                                <a:solidFill>
                                  <a:prstClr val="black"/>
                                </a:solidFill>
                                <a:latin typeface="Cambria Math" panose="02040503050406030204" pitchFamily="18" charset="0"/>
                              </a:rPr>
                              <m:t>𝒌𝒎</m:t>
                            </m:r>
                            <m:r>
                              <a:rPr lang="en-US" altLang="ja-JP" sz="1100" b="1" i="1" smtClean="0">
                                <a:solidFill>
                                  <a:prstClr val="black"/>
                                </a:solidFill>
                                <a:latin typeface="Cambria Math" panose="02040503050406030204" pitchFamily="18" charset="0"/>
                              </a:rPr>
                              <m:t>/</m:t>
                            </m:r>
                            <m:r>
                              <a:rPr lang="en-US" altLang="ja-JP" sz="1100" b="1" i="1" smtClean="0">
                                <a:solidFill>
                                  <a:prstClr val="black"/>
                                </a:solidFill>
                                <a:latin typeface="Cambria Math" panose="02040503050406030204" pitchFamily="18" charset="0"/>
                              </a:rPr>
                              <m:t>𝒔</m:t>
                            </m:r>
                            <m:r>
                              <a:rPr lang="en-US" altLang="ja-JP" sz="1100" b="1" i="0" smtClean="0">
                                <a:solidFill>
                                  <a:prstClr val="black"/>
                                </a:solidFill>
                                <a:latin typeface="Cambria Math" panose="02040503050406030204" pitchFamily="18" charset="0"/>
                              </a:rPr>
                              <m:t>]</m:t>
                            </m:r>
                          </m:oMath>
                        </m:oMathPara>
                      </a14:m>
                      <a:endParaRPr kumimoji="1" lang="ja-JP" altLang="en-US" sz="1100" b="1" dirty="0"/>
                    </a:p>
                  </p:txBody>
                </p:sp>
              </mc:Choice>
              <mc:Fallback xmlns="">
                <p:sp>
                  <p:nvSpPr>
                    <p:cNvPr id="64" name="テキスト ボックス 63">
                      <a:extLst>
                        <a:ext uri="{FF2B5EF4-FFF2-40B4-BE49-F238E27FC236}">
                          <a16:creationId xmlns:a16="http://schemas.microsoft.com/office/drawing/2014/main" id="{3819B440-7BC0-DDAB-1A03-AD46323CFE10}"/>
                        </a:ext>
                      </a:extLst>
                    </p:cNvPr>
                    <p:cNvSpPr txBox="1">
                      <a:spLocks noRot="1" noChangeAspect="1" noMove="1" noResize="1" noEditPoints="1" noAdjustHandles="1" noChangeArrowheads="1" noChangeShapeType="1" noTextEdit="1"/>
                    </p:cNvSpPr>
                    <p:nvPr/>
                  </p:nvSpPr>
                  <p:spPr>
                    <a:xfrm>
                      <a:off x="4751318" y="3343572"/>
                      <a:ext cx="725125" cy="261610"/>
                    </a:xfrm>
                    <a:prstGeom prst="rect">
                      <a:avLst/>
                    </a:prstGeom>
                    <a:blipFill>
                      <a:blip r:embed="rId4"/>
                      <a:stretch>
                        <a:fillRect b="-2222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7" name="テキスト ボックス 66">
                      <a:extLst>
                        <a:ext uri="{FF2B5EF4-FFF2-40B4-BE49-F238E27FC236}">
                          <a16:creationId xmlns:a16="http://schemas.microsoft.com/office/drawing/2014/main" id="{3135CA51-BC2D-F37A-3922-DFADDCE0C7DE}"/>
                        </a:ext>
                      </a:extLst>
                    </p:cNvPr>
                    <p:cNvSpPr txBox="1"/>
                    <p:nvPr/>
                  </p:nvSpPr>
                  <p:spPr>
                    <a:xfrm>
                      <a:off x="666183" y="1431019"/>
                      <a:ext cx="813055" cy="2767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sz="1100" b="1" i="1" smtClean="0">
                                <a:solidFill>
                                  <a:prstClr val="black"/>
                                </a:solidFill>
                                <a:latin typeface="Cambria Math" panose="02040503050406030204" pitchFamily="18" charset="0"/>
                              </a:rPr>
                              <m:t>[</m:t>
                            </m:r>
                            <m:sSub>
                              <m:sSubPr>
                                <m:ctrlPr>
                                  <a:rPr lang="en-US" altLang="ja-JP" sz="1100" b="1" i="1" smtClean="0">
                                    <a:solidFill>
                                      <a:prstClr val="black"/>
                                    </a:solidFill>
                                    <a:latin typeface="Cambria Math" panose="02040503050406030204" pitchFamily="18" charset="0"/>
                                  </a:rPr>
                                </m:ctrlPr>
                              </m:sSubPr>
                              <m:e>
                                <m:r>
                                  <a:rPr lang="en-US" altLang="ja-JP" sz="1100" b="1" i="1">
                                    <a:solidFill>
                                      <a:prstClr val="black"/>
                                    </a:solidFill>
                                    <a:latin typeface="Cambria Math" panose="02040503050406030204" pitchFamily="18" charset="0"/>
                                  </a:rPr>
                                  <m:t>𝑴</m:t>
                                </m:r>
                              </m:e>
                              <m:sub>
                                <m:r>
                                  <a:rPr lang="ja-JP" altLang="en-US" sz="1100" b="1" i="1">
                                    <a:solidFill>
                                      <a:prstClr val="black"/>
                                    </a:solidFill>
                                    <a:latin typeface="Cambria Math" panose="02040503050406030204" pitchFamily="18" charset="0"/>
                                  </a:rPr>
                                  <m:t>⦿</m:t>
                                </m:r>
                              </m:sub>
                            </m:sSub>
                            <m:r>
                              <a:rPr lang="en-US" altLang="ja-JP" sz="1100" b="1" i="1" smtClean="0">
                                <a:solidFill>
                                  <a:prstClr val="black"/>
                                </a:solidFill>
                                <a:latin typeface="Cambria Math" panose="02040503050406030204" pitchFamily="18" charset="0"/>
                              </a:rPr>
                              <m:t>𝒑</m:t>
                            </m:r>
                            <m:sSup>
                              <m:sSupPr>
                                <m:ctrlPr>
                                  <a:rPr lang="en-US" altLang="ja-JP" sz="1100" b="1" i="1" smtClean="0">
                                    <a:solidFill>
                                      <a:prstClr val="black"/>
                                    </a:solidFill>
                                    <a:latin typeface="Cambria Math" panose="02040503050406030204" pitchFamily="18" charset="0"/>
                                  </a:rPr>
                                </m:ctrlPr>
                              </m:sSupPr>
                              <m:e>
                                <m:r>
                                  <a:rPr lang="en-US" altLang="ja-JP" sz="1100" b="1" i="1" smtClean="0">
                                    <a:solidFill>
                                      <a:prstClr val="black"/>
                                    </a:solidFill>
                                    <a:latin typeface="Cambria Math" panose="02040503050406030204" pitchFamily="18" charset="0"/>
                                  </a:rPr>
                                  <m:t>𝒄</m:t>
                                </m:r>
                              </m:e>
                              <m:sup>
                                <m:r>
                                  <a:rPr lang="en-US" altLang="ja-JP" sz="1100" b="1" i="1" smtClean="0">
                                    <a:solidFill>
                                      <a:prstClr val="black"/>
                                    </a:solidFill>
                                    <a:latin typeface="Cambria Math" panose="02040503050406030204" pitchFamily="18" charset="0"/>
                                  </a:rPr>
                                  <m:t>−</m:t>
                                </m:r>
                                <m:r>
                                  <a:rPr lang="en-US" altLang="ja-JP" sz="1100" b="1" i="1" smtClean="0">
                                    <a:solidFill>
                                      <a:prstClr val="black"/>
                                    </a:solidFill>
                                    <a:latin typeface="Cambria Math" panose="02040503050406030204" pitchFamily="18" charset="0"/>
                                  </a:rPr>
                                  <m:t>𝟐</m:t>
                                </m:r>
                              </m:sup>
                            </m:sSup>
                            <m:r>
                              <a:rPr lang="en-US" altLang="ja-JP" sz="1100" b="1" i="0" smtClean="0">
                                <a:solidFill>
                                  <a:prstClr val="black"/>
                                </a:solidFill>
                                <a:latin typeface="Cambria Math" panose="02040503050406030204" pitchFamily="18" charset="0"/>
                              </a:rPr>
                              <m:t>]</m:t>
                            </m:r>
                          </m:oMath>
                        </m:oMathPara>
                      </a14:m>
                      <a:endParaRPr kumimoji="1" lang="ja-JP" altLang="en-US" sz="1100" b="1" dirty="0"/>
                    </a:p>
                  </p:txBody>
                </p:sp>
              </mc:Choice>
              <mc:Fallback xmlns="">
                <p:sp>
                  <p:nvSpPr>
                    <p:cNvPr id="67" name="テキスト ボックス 66">
                      <a:extLst>
                        <a:ext uri="{FF2B5EF4-FFF2-40B4-BE49-F238E27FC236}">
                          <a16:creationId xmlns:a16="http://schemas.microsoft.com/office/drawing/2014/main" id="{3135CA51-BC2D-F37A-3922-DFADDCE0C7DE}"/>
                        </a:ext>
                      </a:extLst>
                    </p:cNvPr>
                    <p:cNvSpPr txBox="1">
                      <a:spLocks noRot="1" noChangeAspect="1" noMove="1" noResize="1" noEditPoints="1" noAdjustHandles="1" noChangeArrowheads="1" noChangeShapeType="1" noTextEdit="1"/>
                    </p:cNvSpPr>
                    <p:nvPr/>
                  </p:nvSpPr>
                  <p:spPr>
                    <a:xfrm>
                      <a:off x="666183" y="1431019"/>
                      <a:ext cx="813055" cy="276742"/>
                    </a:xfrm>
                    <a:prstGeom prst="rect">
                      <a:avLst/>
                    </a:prstGeom>
                    <a:blipFill>
                      <a:blip r:embed="rId5"/>
                      <a:stretch>
                        <a:fillRect r="-5000" b="-21053"/>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46" name="テキスト ボックス 45">
                    <a:extLst>
                      <a:ext uri="{FF2B5EF4-FFF2-40B4-BE49-F238E27FC236}">
                        <a16:creationId xmlns:a16="http://schemas.microsoft.com/office/drawing/2014/main" id="{63EB861A-66AA-DF83-8CEB-3F6A87EA6499}"/>
                      </a:ext>
                    </a:extLst>
                  </p:cNvPr>
                  <p:cNvSpPr txBox="1"/>
                  <p:nvPr/>
                </p:nvSpPr>
                <p:spPr>
                  <a:xfrm>
                    <a:off x="1174575" y="3968330"/>
                    <a:ext cx="399794" cy="285078"/>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sz="1200" b="1" i="1" smtClean="0">
                              <a:solidFill>
                                <a:prstClr val="black"/>
                              </a:solidFill>
                              <a:latin typeface="Cambria Math" panose="02040503050406030204" pitchFamily="18" charset="0"/>
                            </a:rPr>
                            <m:t>[</m:t>
                          </m:r>
                          <m:sSub>
                            <m:sSubPr>
                              <m:ctrlPr>
                                <a:rPr lang="en-US" altLang="ja-JP" sz="1200" b="1" i="1" smtClean="0">
                                  <a:solidFill>
                                    <a:prstClr val="black"/>
                                  </a:solidFill>
                                  <a:latin typeface="Cambria Math" panose="02040503050406030204" pitchFamily="18" charset="0"/>
                                </a:rPr>
                              </m:ctrlPr>
                            </m:sSubPr>
                            <m:e>
                              <m:r>
                                <a:rPr lang="en-US" altLang="ja-JP" sz="1200" b="1" i="1">
                                  <a:solidFill>
                                    <a:prstClr val="black"/>
                                  </a:solidFill>
                                  <a:latin typeface="Cambria Math" panose="02040503050406030204" pitchFamily="18" charset="0"/>
                                </a:rPr>
                                <m:t>𝑴</m:t>
                              </m:r>
                            </m:e>
                            <m:sub>
                              <m:r>
                                <a:rPr lang="ja-JP" altLang="en-US" sz="1200" b="1" i="1">
                                  <a:solidFill>
                                    <a:prstClr val="black"/>
                                  </a:solidFill>
                                  <a:latin typeface="Cambria Math" panose="02040503050406030204" pitchFamily="18" charset="0"/>
                                </a:rPr>
                                <m:t>⦿</m:t>
                              </m:r>
                            </m:sub>
                          </m:sSub>
                          <m:r>
                            <a:rPr lang="en-US" altLang="ja-JP" sz="1200" b="1" i="0" smtClean="0">
                              <a:solidFill>
                                <a:prstClr val="black"/>
                              </a:solidFill>
                              <a:latin typeface="Cambria Math" panose="02040503050406030204" pitchFamily="18" charset="0"/>
                            </a:rPr>
                            <m:t>]</m:t>
                          </m:r>
                        </m:oMath>
                      </m:oMathPara>
                    </a14:m>
                    <a:endParaRPr kumimoji="1" lang="ja-JP" altLang="en-US" sz="1200" b="1" dirty="0"/>
                  </a:p>
                </p:txBody>
              </p:sp>
            </mc:Choice>
            <mc:Fallback xmlns="">
              <p:sp>
                <p:nvSpPr>
                  <p:cNvPr id="46" name="テキスト ボックス 45">
                    <a:extLst>
                      <a:ext uri="{FF2B5EF4-FFF2-40B4-BE49-F238E27FC236}">
                        <a16:creationId xmlns:a16="http://schemas.microsoft.com/office/drawing/2014/main" id="{63EB861A-66AA-DF83-8CEB-3F6A87EA6499}"/>
                      </a:ext>
                    </a:extLst>
                  </p:cNvPr>
                  <p:cNvSpPr txBox="1">
                    <a:spLocks noRot="1" noChangeAspect="1" noMove="1" noResize="1" noEditPoints="1" noAdjustHandles="1" noChangeArrowheads="1" noChangeShapeType="1" noTextEdit="1"/>
                  </p:cNvSpPr>
                  <p:nvPr/>
                </p:nvSpPr>
                <p:spPr>
                  <a:xfrm>
                    <a:off x="1174575" y="3968330"/>
                    <a:ext cx="399794" cy="285078"/>
                  </a:xfrm>
                  <a:prstGeom prst="rect">
                    <a:avLst/>
                  </a:prstGeom>
                  <a:blipFill>
                    <a:blip r:embed="rId6"/>
                    <a:stretch>
                      <a:fillRect r="-40000" b="-25000"/>
                    </a:stretch>
                  </a:blipFill>
                </p:spPr>
                <p:txBody>
                  <a:bodyPr/>
                  <a:lstStyle/>
                  <a:p>
                    <a:r>
                      <a:rPr lang="ja-JP" altLang="en-US">
                        <a:noFill/>
                      </a:rPr>
                      <a:t> </a:t>
                    </a:r>
                  </a:p>
                </p:txBody>
              </p:sp>
            </mc:Fallback>
          </mc:AlternateContent>
        </p:grpSp>
      </p:grpSp>
      <p:sp>
        <p:nvSpPr>
          <p:cNvPr id="4" name="テキスト ボックス 3">
            <a:extLst>
              <a:ext uri="{FF2B5EF4-FFF2-40B4-BE49-F238E27FC236}">
                <a16:creationId xmlns:a16="http://schemas.microsoft.com/office/drawing/2014/main" id="{5ABBF3A0-882D-EE87-9BC6-4A2D77886E1A}"/>
              </a:ext>
            </a:extLst>
          </p:cNvPr>
          <p:cNvSpPr txBox="1"/>
          <p:nvPr/>
        </p:nvSpPr>
        <p:spPr>
          <a:xfrm>
            <a:off x="9530082" y="6276497"/>
            <a:ext cx="1816115" cy="523220"/>
          </a:xfrm>
          <a:prstGeom prst="rect">
            <a:avLst/>
          </a:prstGeom>
          <a:solidFill>
            <a:schemeClr val="bg1"/>
          </a:solidFill>
        </p:spPr>
        <p:txBody>
          <a:bodyPr wrap="square" rtlCol="0">
            <a:spAutoFit/>
          </a:bodyPr>
          <a:lstStyle/>
          <a:p>
            <a:r>
              <a:rPr lang="en-US" altLang="ja-JP" sz="1400" b="1" dirty="0">
                <a:solidFill>
                  <a:prstClr val="black"/>
                </a:solidFill>
              </a:rPr>
              <a:t>maximum circular velocity</a:t>
            </a:r>
            <a:r>
              <a:rPr lang="ja-JP" altLang="en-US" sz="1400" b="1" dirty="0">
                <a:solidFill>
                  <a:prstClr val="black"/>
                </a:solidFill>
              </a:rPr>
              <a:t>　</a:t>
            </a:r>
            <a:endParaRPr kumimoji="1" lang="ja-JP" altLang="en-US" sz="2000" b="1" dirty="0"/>
          </a:p>
        </p:txBody>
      </p:sp>
      <p:sp>
        <p:nvSpPr>
          <p:cNvPr id="5" name="テキスト ボックス 4">
            <a:extLst>
              <a:ext uri="{FF2B5EF4-FFF2-40B4-BE49-F238E27FC236}">
                <a16:creationId xmlns:a16="http://schemas.microsoft.com/office/drawing/2014/main" id="{A8B184FC-9F95-AAB9-B61E-FFD804B80D64}"/>
              </a:ext>
            </a:extLst>
          </p:cNvPr>
          <p:cNvSpPr txBox="1"/>
          <p:nvPr/>
        </p:nvSpPr>
        <p:spPr>
          <a:xfrm>
            <a:off x="7000000" y="6189952"/>
            <a:ext cx="1321888" cy="307777"/>
          </a:xfrm>
          <a:prstGeom prst="rect">
            <a:avLst/>
          </a:prstGeom>
          <a:solidFill>
            <a:schemeClr val="bg1"/>
          </a:solidFill>
        </p:spPr>
        <p:txBody>
          <a:bodyPr wrap="square" rtlCol="0">
            <a:spAutoFit/>
          </a:bodyPr>
          <a:lstStyle/>
          <a:p>
            <a:r>
              <a:rPr lang="en-US" altLang="ja-JP" sz="1400" b="1" dirty="0">
                <a:solidFill>
                  <a:prstClr val="black"/>
                </a:solidFill>
              </a:rPr>
              <a:t>stellar</a:t>
            </a:r>
            <a:r>
              <a:rPr lang="ja-JP" altLang="en-US" sz="1400" b="1" dirty="0">
                <a:solidFill>
                  <a:prstClr val="black"/>
                </a:solidFill>
              </a:rPr>
              <a:t> </a:t>
            </a:r>
            <a:r>
              <a:rPr lang="en-US" altLang="ja-JP" sz="1400" b="1" dirty="0">
                <a:solidFill>
                  <a:prstClr val="black"/>
                </a:solidFill>
              </a:rPr>
              <a:t>mass</a:t>
            </a:r>
            <a:r>
              <a:rPr lang="ja-JP" altLang="en-US" sz="1400" b="1" dirty="0">
                <a:solidFill>
                  <a:prstClr val="black"/>
                </a:solidFill>
              </a:rPr>
              <a:t>　</a:t>
            </a:r>
            <a:endParaRPr kumimoji="1" lang="ja-JP" altLang="en-US" sz="2000" b="1" dirty="0"/>
          </a:p>
        </p:txBody>
      </p:sp>
      <p:sp>
        <p:nvSpPr>
          <p:cNvPr id="6" name="テキスト ボックス 5">
            <a:extLst>
              <a:ext uri="{FF2B5EF4-FFF2-40B4-BE49-F238E27FC236}">
                <a16:creationId xmlns:a16="http://schemas.microsoft.com/office/drawing/2014/main" id="{B199B8F6-1D71-5208-F564-09EC64D7E7AA}"/>
              </a:ext>
            </a:extLst>
          </p:cNvPr>
          <p:cNvSpPr txBox="1"/>
          <p:nvPr/>
        </p:nvSpPr>
        <p:spPr>
          <a:xfrm rot="5400000">
            <a:off x="5269806" y="4833293"/>
            <a:ext cx="2327408" cy="584775"/>
          </a:xfrm>
          <a:prstGeom prst="rect">
            <a:avLst/>
          </a:prstGeom>
          <a:solidFill>
            <a:schemeClr val="bg1"/>
          </a:solidFill>
        </p:spPr>
        <p:txBody>
          <a:bodyPr wrap="square" rtlCol="0">
            <a:spAutoFit/>
          </a:bodyPr>
          <a:lstStyle/>
          <a:p>
            <a:r>
              <a:rPr lang="en-US" altLang="ja-JP" sz="1600" b="1" dirty="0"/>
              <a:t>Characteristic mean s</a:t>
            </a:r>
            <a:r>
              <a:rPr kumimoji="1" lang="en-US" altLang="ja-JP" sz="1600" b="1" dirty="0"/>
              <a:t>urface density</a:t>
            </a:r>
            <a:endParaRPr kumimoji="1" lang="ja-JP" altLang="en-US" sz="1600" b="1" dirty="0"/>
          </a:p>
        </p:txBody>
      </p:sp>
      <p:grpSp>
        <p:nvGrpSpPr>
          <p:cNvPr id="48" name="グループ化 47">
            <a:extLst>
              <a:ext uri="{FF2B5EF4-FFF2-40B4-BE49-F238E27FC236}">
                <a16:creationId xmlns:a16="http://schemas.microsoft.com/office/drawing/2014/main" id="{97AB1EFD-6481-0A60-8BB1-98E0B472EF85}"/>
              </a:ext>
            </a:extLst>
          </p:cNvPr>
          <p:cNvGrpSpPr/>
          <p:nvPr/>
        </p:nvGrpSpPr>
        <p:grpSpPr>
          <a:xfrm>
            <a:off x="309728" y="773881"/>
            <a:ext cx="5924775" cy="4277080"/>
            <a:chOff x="309727" y="209507"/>
            <a:chExt cx="5924775" cy="4277080"/>
          </a:xfrm>
        </p:grpSpPr>
        <p:pic>
          <p:nvPicPr>
            <p:cNvPr id="32" name="図 31" descr="グラフィカル ユーザー インターフェイス&#10;&#10;AI によって生成されたコンテンツは間違っている可能性があります。">
              <a:extLst>
                <a:ext uri="{FF2B5EF4-FFF2-40B4-BE49-F238E27FC236}">
                  <a16:creationId xmlns:a16="http://schemas.microsoft.com/office/drawing/2014/main" id="{1DA73ABB-0201-E8E5-2851-DE0FB67117D1}"/>
                </a:ext>
              </a:extLst>
            </p:cNvPr>
            <p:cNvPicPr>
              <a:picLocks noChangeAspect="1"/>
            </p:cNvPicPr>
            <p:nvPr/>
          </p:nvPicPr>
          <p:blipFill>
            <a:blip r:embed="rId7">
              <a:extLst>
                <a:ext uri="{28A0092B-C50C-407E-A947-70E740481C1C}">
                  <a14:useLocalDpi xmlns:a14="http://schemas.microsoft.com/office/drawing/2010/main" val="0"/>
                </a:ext>
              </a:extLst>
            </a:blip>
            <a:srcRect l="4476" t="8741" r="47060" b="49656"/>
            <a:stretch/>
          </p:blipFill>
          <p:spPr>
            <a:xfrm>
              <a:off x="309727" y="209507"/>
              <a:ext cx="5924775" cy="3532538"/>
            </a:xfrm>
            <a:prstGeom prst="rect">
              <a:avLst/>
            </a:prstGeom>
          </p:spPr>
        </p:pic>
        <p:sp>
          <p:nvSpPr>
            <p:cNvPr id="47" name="正方形/長方形 46">
              <a:extLst>
                <a:ext uri="{FF2B5EF4-FFF2-40B4-BE49-F238E27FC236}">
                  <a16:creationId xmlns:a16="http://schemas.microsoft.com/office/drawing/2014/main" id="{FCF1749B-E8F0-F1CC-7BAB-147FD9AB9F70}"/>
                </a:ext>
              </a:extLst>
            </p:cNvPr>
            <p:cNvSpPr/>
            <p:nvPr/>
          </p:nvSpPr>
          <p:spPr>
            <a:xfrm>
              <a:off x="863356" y="3593647"/>
              <a:ext cx="372122" cy="3414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5" name="図 44">
              <a:extLst>
                <a:ext uri="{FF2B5EF4-FFF2-40B4-BE49-F238E27FC236}">
                  <a16:creationId xmlns:a16="http://schemas.microsoft.com/office/drawing/2014/main" id="{E7E953AA-DEE6-F248-2DCB-232BB3859A20}"/>
                </a:ext>
              </a:extLst>
            </p:cNvPr>
            <p:cNvPicPr>
              <a:picLocks noChangeAspect="1"/>
            </p:cNvPicPr>
            <p:nvPr/>
          </p:nvPicPr>
          <p:blipFill>
            <a:blip r:embed="rId8"/>
            <a:srcRect l="9803" t="89255" r="51262" b="2071"/>
            <a:stretch/>
          </p:blipFill>
          <p:spPr>
            <a:xfrm>
              <a:off x="931462" y="3766432"/>
              <a:ext cx="4820644" cy="720155"/>
            </a:xfrm>
            <a:prstGeom prst="rect">
              <a:avLst/>
            </a:prstGeom>
          </p:spPr>
        </p:pic>
      </p:grpSp>
      <p:sp>
        <p:nvSpPr>
          <p:cNvPr id="50" name="円/楕円 49">
            <a:extLst>
              <a:ext uri="{FF2B5EF4-FFF2-40B4-BE49-F238E27FC236}">
                <a16:creationId xmlns:a16="http://schemas.microsoft.com/office/drawing/2014/main" id="{ADAD26D6-E5A3-9B37-9873-ADEBA66F0CD8}"/>
              </a:ext>
            </a:extLst>
          </p:cNvPr>
          <p:cNvSpPr/>
          <p:nvPr/>
        </p:nvSpPr>
        <p:spPr>
          <a:xfrm>
            <a:off x="4797908" y="983370"/>
            <a:ext cx="585789" cy="630618"/>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円/楕円 52">
            <a:extLst>
              <a:ext uri="{FF2B5EF4-FFF2-40B4-BE49-F238E27FC236}">
                <a16:creationId xmlns:a16="http://schemas.microsoft.com/office/drawing/2014/main" id="{AB1C9D75-F9F8-9C60-6CAB-99A84DA86300}"/>
              </a:ext>
            </a:extLst>
          </p:cNvPr>
          <p:cNvSpPr/>
          <p:nvPr/>
        </p:nvSpPr>
        <p:spPr>
          <a:xfrm>
            <a:off x="1873162" y="2419482"/>
            <a:ext cx="2766353" cy="179371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上下矢印 53">
            <a:extLst>
              <a:ext uri="{FF2B5EF4-FFF2-40B4-BE49-F238E27FC236}">
                <a16:creationId xmlns:a16="http://schemas.microsoft.com/office/drawing/2014/main" id="{FBDD239B-4E29-D5F7-255E-688A67564328}"/>
              </a:ext>
            </a:extLst>
          </p:cNvPr>
          <p:cNvSpPr/>
          <p:nvPr/>
        </p:nvSpPr>
        <p:spPr>
          <a:xfrm>
            <a:off x="3718884" y="1607095"/>
            <a:ext cx="322729" cy="623326"/>
          </a:xfrm>
          <a:prstGeom prst="up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D18715C5-EA59-94E2-16A6-7CABA7CAA2E3}"/>
              </a:ext>
            </a:extLst>
          </p:cNvPr>
          <p:cNvGrpSpPr/>
          <p:nvPr/>
        </p:nvGrpSpPr>
        <p:grpSpPr>
          <a:xfrm>
            <a:off x="6012644" y="497070"/>
            <a:ext cx="3376556" cy="2007213"/>
            <a:chOff x="6320438" y="2122584"/>
            <a:chExt cx="5892346" cy="3250847"/>
          </a:xfrm>
        </p:grpSpPr>
        <p:pic>
          <p:nvPicPr>
            <p:cNvPr id="3" name="図 2" descr="グラフ&#10;&#10;AI によって生成されたコンテンツは間違っている可能性があります。">
              <a:extLst>
                <a:ext uri="{FF2B5EF4-FFF2-40B4-BE49-F238E27FC236}">
                  <a16:creationId xmlns:a16="http://schemas.microsoft.com/office/drawing/2014/main" id="{F9204444-5C3D-CC4E-C90C-1E091D72D511}"/>
                </a:ext>
              </a:extLst>
            </p:cNvPr>
            <p:cNvPicPr>
              <a:picLocks noChangeAspect="1"/>
            </p:cNvPicPr>
            <p:nvPr/>
          </p:nvPicPr>
          <p:blipFill>
            <a:blip r:embed="rId9">
              <a:extLst>
                <a:ext uri="{28A0092B-C50C-407E-A947-70E740481C1C}">
                  <a14:useLocalDpi xmlns:a14="http://schemas.microsoft.com/office/drawing/2010/main" val="0"/>
                </a:ext>
              </a:extLst>
            </a:blip>
            <a:srcRect b="50347"/>
            <a:stretch/>
          </p:blipFill>
          <p:spPr>
            <a:xfrm>
              <a:off x="6320438" y="2122584"/>
              <a:ext cx="5892346" cy="3250847"/>
            </a:xfrm>
            <a:prstGeom prst="rect">
              <a:avLst/>
            </a:prstGeom>
          </p:spPr>
        </p:pic>
        <mc:AlternateContent xmlns:mc="http://schemas.openxmlformats.org/markup-compatibility/2006" xmlns:a14="http://schemas.microsoft.com/office/drawing/2010/main">
          <mc:Choice Requires="a14">
            <p:sp>
              <p:nvSpPr>
                <p:cNvPr id="7" name="正方形/長方形 6">
                  <a:extLst>
                    <a:ext uri="{FF2B5EF4-FFF2-40B4-BE49-F238E27FC236}">
                      <a16:creationId xmlns:a16="http://schemas.microsoft.com/office/drawing/2014/main" id="{767E6CD9-53FC-18BA-E9CB-C48D0A78AA7B}"/>
                    </a:ext>
                  </a:extLst>
                </p:cNvPr>
                <p:cNvSpPr/>
                <p:nvPr/>
              </p:nvSpPr>
              <p:spPr>
                <a:xfrm rot="19431758">
                  <a:off x="7672237" y="4287580"/>
                  <a:ext cx="999014" cy="417365"/>
                </a:xfrm>
                <a:prstGeom prst="rect">
                  <a:avLst/>
                </a:prstGeom>
              </p:spPr>
              <p:txBody>
                <a:bodyPr wrap="square">
                  <a:spAutoFit/>
                </a:bodyPr>
                <a:lstStyle/>
                <a:p>
                  <a14:m>
                    <m:oMath xmlns:m="http://schemas.openxmlformats.org/officeDocument/2006/math">
                      <m:r>
                        <a:rPr lang="en-US" altLang="ja-JP" sz="1050" b="1"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𝜺</m:t>
                      </m:r>
                    </m:oMath>
                  </a14:m>
                  <a:r>
                    <a:rPr lang="en-US" altLang="ja-JP" sz="800" b="1" dirty="0">
                      <a:solidFill>
                        <a:schemeClr val="tx1"/>
                      </a:solidFill>
                      <a:latin typeface="Arial" panose="020B0604020202020204" pitchFamily="34" charset="0"/>
                      <a:cs typeface="Arial" panose="020B0604020202020204" pitchFamily="34" charset="0"/>
                    </a:rPr>
                    <a:t> = 1</a:t>
                  </a:r>
                </a:p>
              </p:txBody>
            </p:sp>
          </mc:Choice>
          <mc:Fallback xmlns="">
            <p:sp>
              <p:nvSpPr>
                <p:cNvPr id="7" name="正方形/長方形 6">
                  <a:extLst>
                    <a:ext uri="{FF2B5EF4-FFF2-40B4-BE49-F238E27FC236}">
                      <a16:creationId xmlns:a16="http://schemas.microsoft.com/office/drawing/2014/main" id="{767E6CD9-53FC-18BA-E9CB-C48D0A78AA7B}"/>
                    </a:ext>
                  </a:extLst>
                </p:cNvPr>
                <p:cNvSpPr>
                  <a:spLocks noRot="1" noChangeAspect="1" noMove="1" noResize="1" noEditPoints="1" noAdjustHandles="1" noChangeArrowheads="1" noChangeShapeType="1" noTextEdit="1"/>
                </p:cNvSpPr>
                <p:nvPr/>
              </p:nvSpPr>
              <p:spPr>
                <a:xfrm rot="19431758">
                  <a:off x="7672237" y="4287580"/>
                  <a:ext cx="999014" cy="417365"/>
                </a:xfrm>
                <a:prstGeom prst="rect">
                  <a:avLst/>
                </a:prstGeom>
                <a:blipFill>
                  <a:blip r:embed="rId10"/>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正方形/長方形 7">
                  <a:extLst>
                    <a:ext uri="{FF2B5EF4-FFF2-40B4-BE49-F238E27FC236}">
                      <a16:creationId xmlns:a16="http://schemas.microsoft.com/office/drawing/2014/main" id="{F36A70E2-24C3-E28B-64BF-349F79487D4E}"/>
                    </a:ext>
                  </a:extLst>
                </p:cNvPr>
                <p:cNvSpPr/>
                <p:nvPr/>
              </p:nvSpPr>
              <p:spPr>
                <a:xfrm rot="19371216">
                  <a:off x="7458102" y="3975916"/>
                  <a:ext cx="999014" cy="417365"/>
                </a:xfrm>
                <a:prstGeom prst="rect">
                  <a:avLst/>
                </a:prstGeom>
              </p:spPr>
              <p:txBody>
                <a:bodyPr wrap="square">
                  <a:spAutoFit/>
                </a:bodyPr>
                <a:lstStyle/>
                <a:p>
                  <a14:m>
                    <m:oMath xmlns:m="http://schemas.openxmlformats.org/officeDocument/2006/math">
                      <m:r>
                        <a:rPr lang="en-US" altLang="ja-JP" sz="1050" b="1"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𝜺</m:t>
                      </m:r>
                    </m:oMath>
                  </a14:m>
                  <a:r>
                    <a:rPr lang="en-US" altLang="ja-JP" sz="800" b="1" dirty="0">
                      <a:solidFill>
                        <a:schemeClr val="tx1"/>
                      </a:solidFill>
                      <a:latin typeface="Arial" panose="020B0604020202020204" pitchFamily="34" charset="0"/>
                      <a:cs typeface="Arial" panose="020B0604020202020204" pitchFamily="34" charset="0"/>
                    </a:rPr>
                    <a:t> = 0.1</a:t>
                  </a:r>
                </a:p>
              </p:txBody>
            </p:sp>
          </mc:Choice>
          <mc:Fallback xmlns="">
            <p:sp>
              <p:nvSpPr>
                <p:cNvPr id="8" name="正方形/長方形 7">
                  <a:extLst>
                    <a:ext uri="{FF2B5EF4-FFF2-40B4-BE49-F238E27FC236}">
                      <a16:creationId xmlns:a16="http://schemas.microsoft.com/office/drawing/2014/main" id="{F36A70E2-24C3-E28B-64BF-349F79487D4E}"/>
                    </a:ext>
                  </a:extLst>
                </p:cNvPr>
                <p:cNvSpPr>
                  <a:spLocks noRot="1" noChangeAspect="1" noMove="1" noResize="1" noEditPoints="1" noAdjustHandles="1" noChangeArrowheads="1" noChangeShapeType="1" noTextEdit="1"/>
                </p:cNvSpPr>
                <p:nvPr/>
              </p:nvSpPr>
              <p:spPr>
                <a:xfrm rot="19371216">
                  <a:off x="7458102" y="3975916"/>
                  <a:ext cx="999014" cy="417365"/>
                </a:xfrm>
                <a:prstGeom prst="rect">
                  <a:avLst/>
                </a:prstGeom>
                <a:blipFill>
                  <a:blip r:embed="rId11"/>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正方形/長方形 9">
                  <a:extLst>
                    <a:ext uri="{FF2B5EF4-FFF2-40B4-BE49-F238E27FC236}">
                      <a16:creationId xmlns:a16="http://schemas.microsoft.com/office/drawing/2014/main" id="{9F009C0F-D989-F69E-CD04-6482DA7E5554}"/>
                    </a:ext>
                  </a:extLst>
                </p:cNvPr>
                <p:cNvSpPr/>
                <p:nvPr/>
              </p:nvSpPr>
              <p:spPr>
                <a:xfrm rot="19371216">
                  <a:off x="7241285" y="3712722"/>
                  <a:ext cx="999014" cy="405215"/>
                </a:xfrm>
                <a:prstGeom prst="rect">
                  <a:avLst/>
                </a:prstGeom>
              </p:spPr>
              <p:txBody>
                <a:bodyPr wrap="square">
                  <a:spAutoFit/>
                </a:bodyPr>
                <a:lstStyle/>
                <a:p>
                  <a14:m>
                    <m:oMath xmlns:m="http://schemas.openxmlformats.org/officeDocument/2006/math">
                      <m:r>
                        <a:rPr lang="en-US" altLang="ja-JP" sz="1050" b="1"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𝜺</m:t>
                      </m:r>
                    </m:oMath>
                  </a14:m>
                  <a:r>
                    <a:rPr lang="en-US" altLang="ja-JP" sz="800" b="1" dirty="0">
                      <a:solidFill>
                        <a:schemeClr val="tx1"/>
                      </a:solidFill>
                      <a:latin typeface="Arial" panose="020B0604020202020204" pitchFamily="34" charset="0"/>
                      <a:cs typeface="Arial" panose="020B0604020202020204" pitchFamily="34" charset="0"/>
                    </a:rPr>
                    <a:t> = 0.01</a:t>
                  </a:r>
                </a:p>
              </p:txBody>
            </p:sp>
          </mc:Choice>
          <mc:Fallback xmlns="">
            <p:sp>
              <p:nvSpPr>
                <p:cNvPr id="10" name="正方形/長方形 9">
                  <a:extLst>
                    <a:ext uri="{FF2B5EF4-FFF2-40B4-BE49-F238E27FC236}">
                      <a16:creationId xmlns:a16="http://schemas.microsoft.com/office/drawing/2014/main" id="{9F009C0F-D989-F69E-CD04-6482DA7E5554}"/>
                    </a:ext>
                  </a:extLst>
                </p:cNvPr>
                <p:cNvSpPr>
                  <a:spLocks noRot="1" noChangeAspect="1" noMove="1" noResize="1" noEditPoints="1" noAdjustHandles="1" noChangeArrowheads="1" noChangeShapeType="1" noTextEdit="1"/>
                </p:cNvSpPr>
                <p:nvPr/>
              </p:nvSpPr>
              <p:spPr>
                <a:xfrm rot="19371216">
                  <a:off x="7241285" y="3712722"/>
                  <a:ext cx="999014" cy="405215"/>
                </a:xfrm>
                <a:prstGeom prst="rect">
                  <a:avLst/>
                </a:prstGeom>
                <a:blipFill>
                  <a:blip r:embed="rId12"/>
                  <a:stretch>
                    <a:fillRect/>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id="{0BF72458-07B9-1BC9-9806-2231937DF225}"/>
                  </a:ext>
                </a:extLst>
              </p:cNvPr>
              <p:cNvSpPr txBox="1"/>
              <p:nvPr/>
            </p:nvSpPr>
            <p:spPr>
              <a:xfrm>
                <a:off x="11383188" y="129824"/>
                <a:ext cx="80881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mtClean="0">
                          <a:solidFill>
                            <a:prstClr val="black"/>
                          </a:solidFill>
                          <a:latin typeface="Cambria Math" panose="02040503050406030204" pitchFamily="18" charset="0"/>
                        </a:rPr>
                        <m:t>1</m:t>
                      </m:r>
                      <m:r>
                        <a:rPr lang="en-US" altLang="ja-JP" b="0" i="0" smtClean="0">
                          <a:solidFill>
                            <a:prstClr val="black"/>
                          </a:solidFill>
                          <a:latin typeface="Cambria Math" panose="02040503050406030204" pitchFamily="18" charset="0"/>
                        </a:rPr>
                        <m:t>3</m:t>
                      </m:r>
                      <m: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rPr>
                        <m:t>/18</m:t>
                      </m:r>
                    </m:oMath>
                  </m:oMathPara>
                </a14:m>
                <a:endParaRPr lang="ja-JP" altLang="en-US"/>
              </a:p>
            </p:txBody>
          </p:sp>
        </mc:Choice>
        <mc:Fallback xmlns="">
          <p:sp>
            <p:nvSpPr>
              <p:cNvPr id="11" name="テキスト ボックス 10">
                <a:extLst>
                  <a:ext uri="{FF2B5EF4-FFF2-40B4-BE49-F238E27FC236}">
                    <a16:creationId xmlns:a16="http://schemas.microsoft.com/office/drawing/2014/main" id="{0BF72458-07B9-1BC9-9806-2231937DF225}"/>
                  </a:ext>
                </a:extLst>
              </p:cNvPr>
              <p:cNvSpPr txBox="1">
                <a:spLocks noRot="1" noChangeAspect="1" noMove="1" noResize="1" noEditPoints="1" noAdjustHandles="1" noChangeArrowheads="1" noChangeShapeType="1" noTextEdit="1"/>
              </p:cNvSpPr>
              <p:nvPr/>
            </p:nvSpPr>
            <p:spPr>
              <a:xfrm>
                <a:off x="11383188" y="129824"/>
                <a:ext cx="808812" cy="369332"/>
              </a:xfrm>
              <a:prstGeom prst="rect">
                <a:avLst/>
              </a:prstGeom>
              <a:blipFill>
                <a:blip r:embed="rId13"/>
                <a:stretch>
                  <a:fillRect b="-13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E2315C65-5344-AB8E-E905-593B313B564A}"/>
                  </a:ext>
                </a:extLst>
              </p:cNvPr>
              <p:cNvSpPr txBox="1"/>
              <p:nvPr/>
            </p:nvSpPr>
            <p:spPr>
              <a:xfrm>
                <a:off x="289513" y="129824"/>
                <a:ext cx="2403210" cy="400110"/>
              </a:xfrm>
              <a:prstGeom prst="rect">
                <a:avLst/>
              </a:prstGeom>
              <a:noFill/>
            </p:spPr>
            <p:txBody>
              <a:bodyPr wrap="square">
                <a:spAutoFit/>
              </a:bodyPr>
              <a:lstStyle/>
              <a:p>
                <a14:m>
                  <m:oMath xmlns:m="http://schemas.openxmlformats.org/officeDocument/2006/math">
                    <m:sSub>
                      <m:sSubPr>
                        <m:ctrlPr>
                          <a:rPr lang="en-US" altLang="ja-JP" sz="2000" b="1" i="1" smtClean="0">
                            <a:latin typeface="Cambria Math" panose="02040503050406030204" pitchFamily="18" charset="0"/>
                          </a:rPr>
                        </m:ctrlPr>
                      </m:sSubPr>
                      <m:e>
                        <m:r>
                          <a:rPr lang="en-US" altLang="ja-JP" sz="2000" b="1" i="1" smtClean="0">
                            <a:latin typeface="Cambria Math" panose="02040503050406030204" pitchFamily="18" charset="0"/>
                          </a:rPr>
                          <m:t>𝑽</m:t>
                        </m:r>
                      </m:e>
                      <m:sub>
                        <m:r>
                          <a:rPr lang="en-US" altLang="ja-JP" sz="2000" b="1" i="1" smtClean="0">
                            <a:latin typeface="Cambria Math" panose="02040503050406030204" pitchFamily="18" charset="0"/>
                          </a:rPr>
                          <m:t>𝒎𝒂𝒙</m:t>
                        </m:r>
                      </m:sub>
                    </m:sSub>
                    <m:r>
                      <a:rPr lang="en-US" altLang="ja-JP" sz="2000" b="1" i="1" smtClean="0">
                        <a:latin typeface="Cambria Math" panose="02040503050406030204" pitchFamily="18" charset="0"/>
                      </a:rPr>
                      <m:t>−</m:t>
                    </m:r>
                    <m:sSub>
                      <m:sSubPr>
                        <m:ctrlPr>
                          <a:rPr lang="en-US" altLang="ja-JP" sz="2000" b="1" i="1" smtClean="0">
                            <a:latin typeface="Cambria Math" panose="02040503050406030204" pitchFamily="18" charset="0"/>
                          </a:rPr>
                        </m:ctrlPr>
                      </m:sSubPr>
                      <m:e>
                        <m:r>
                          <a:rPr lang="en-US" altLang="ja-JP" sz="2000" b="1" i="1" smtClean="0">
                            <a:latin typeface="Cambria Math" panose="02040503050406030204" pitchFamily="18" charset="0"/>
                          </a:rPr>
                          <m:t>𝑴</m:t>
                        </m:r>
                      </m:e>
                      <m:sub>
                        <m:r>
                          <a:rPr lang="en-US" altLang="ja-JP" sz="2000" b="1" i="1">
                            <a:latin typeface="Cambria Math" panose="02040503050406030204" pitchFamily="18" charset="0"/>
                            <a:ea typeface="Cambria Math" panose="02040503050406030204" pitchFamily="18" charset="0"/>
                          </a:rPr>
                          <m:t>∗</m:t>
                        </m:r>
                      </m:sub>
                    </m:sSub>
                  </m:oMath>
                </a14:m>
                <a:r>
                  <a:rPr lang="en-US" altLang="ja-JP" sz="2000" b="1" dirty="0"/>
                  <a:t> plane</a:t>
                </a:r>
                <a:endParaRPr lang="ja-JP" altLang="en-US" sz="2000" b="1" dirty="0"/>
              </a:p>
            </p:txBody>
          </p:sp>
        </mc:Choice>
        <mc:Fallback xmlns="">
          <p:sp>
            <p:nvSpPr>
              <p:cNvPr id="12" name="テキスト ボックス 11">
                <a:extLst>
                  <a:ext uri="{FF2B5EF4-FFF2-40B4-BE49-F238E27FC236}">
                    <a16:creationId xmlns:a16="http://schemas.microsoft.com/office/drawing/2014/main" id="{E2315C65-5344-AB8E-E905-593B313B564A}"/>
                  </a:ext>
                </a:extLst>
              </p:cNvPr>
              <p:cNvSpPr txBox="1">
                <a:spLocks noRot="1" noChangeAspect="1" noMove="1" noResize="1" noEditPoints="1" noAdjustHandles="1" noChangeArrowheads="1" noChangeShapeType="1" noTextEdit="1"/>
              </p:cNvSpPr>
              <p:nvPr/>
            </p:nvSpPr>
            <p:spPr>
              <a:xfrm>
                <a:off x="289513" y="129824"/>
                <a:ext cx="2403210" cy="400110"/>
              </a:xfrm>
              <a:prstGeom prst="rect">
                <a:avLst/>
              </a:prstGeom>
              <a:blipFill>
                <a:blip r:embed="rId14"/>
                <a:stretch>
                  <a:fillRect t="-6250" b="-28125"/>
                </a:stretch>
              </a:blipFill>
            </p:spPr>
            <p:txBody>
              <a:bodyPr/>
              <a:lstStyle/>
              <a:p>
                <a:r>
                  <a:rPr lang="ja-JP" altLang="en-US">
                    <a:noFill/>
                  </a:rPr>
                  <a:t> </a:t>
                </a:r>
              </a:p>
            </p:txBody>
          </p:sp>
        </mc:Fallback>
      </mc:AlternateContent>
      <p:cxnSp>
        <p:nvCxnSpPr>
          <p:cNvPr id="14" name="直線コネクタ 13">
            <a:extLst>
              <a:ext uri="{FF2B5EF4-FFF2-40B4-BE49-F238E27FC236}">
                <a16:creationId xmlns:a16="http://schemas.microsoft.com/office/drawing/2014/main" id="{6DF91007-2327-1C33-FF20-C9466D720B4D}"/>
              </a:ext>
            </a:extLst>
          </p:cNvPr>
          <p:cNvCxnSpPr>
            <a:cxnSpLocks/>
          </p:cNvCxnSpPr>
          <p:nvPr/>
        </p:nvCxnSpPr>
        <p:spPr>
          <a:xfrm>
            <a:off x="21187" y="501243"/>
            <a:ext cx="2781613" cy="0"/>
          </a:xfrm>
          <a:prstGeom prst="line">
            <a:avLst/>
          </a:prstGeom>
          <a:ln w="38100">
            <a:solidFill>
              <a:schemeClr val="accent6">
                <a:alpha val="80000"/>
              </a:schemeClr>
            </a:solidFill>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FA41D3B1-3131-2902-4756-14E8B1367210}"/>
                  </a:ext>
                </a:extLst>
              </p:cNvPr>
              <p:cNvSpPr txBox="1"/>
              <p:nvPr/>
            </p:nvSpPr>
            <p:spPr>
              <a:xfrm>
                <a:off x="3880248" y="4617066"/>
                <a:ext cx="1061029"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sz="1600" b="1" i="1" smtClean="0">
                          <a:solidFill>
                            <a:prstClr val="black"/>
                          </a:solidFill>
                          <a:latin typeface="Cambria Math" panose="02040503050406030204" pitchFamily="18" charset="0"/>
                        </a:rPr>
                        <m:t>[</m:t>
                      </m:r>
                      <m:r>
                        <a:rPr lang="en-US" altLang="ja-JP" sz="1600" b="1" i="1" smtClean="0">
                          <a:solidFill>
                            <a:prstClr val="black"/>
                          </a:solidFill>
                          <a:latin typeface="Cambria Math" panose="02040503050406030204" pitchFamily="18" charset="0"/>
                        </a:rPr>
                        <m:t>𝒌𝒎</m:t>
                      </m:r>
                      <m:r>
                        <a:rPr lang="en-US" altLang="ja-JP" sz="1600" b="1" i="1" smtClean="0">
                          <a:solidFill>
                            <a:prstClr val="black"/>
                          </a:solidFill>
                          <a:latin typeface="Cambria Math" panose="02040503050406030204" pitchFamily="18" charset="0"/>
                        </a:rPr>
                        <m:t>/</m:t>
                      </m:r>
                      <m:r>
                        <a:rPr lang="en-US" altLang="ja-JP" sz="1600" b="1" i="1" smtClean="0">
                          <a:solidFill>
                            <a:prstClr val="black"/>
                          </a:solidFill>
                          <a:latin typeface="Cambria Math" panose="02040503050406030204" pitchFamily="18" charset="0"/>
                        </a:rPr>
                        <m:t>𝒔</m:t>
                      </m:r>
                      <m:r>
                        <a:rPr lang="en-US" altLang="ja-JP" sz="1600" b="1" i="0" smtClean="0">
                          <a:solidFill>
                            <a:prstClr val="black"/>
                          </a:solidFill>
                          <a:latin typeface="Cambria Math" panose="02040503050406030204" pitchFamily="18" charset="0"/>
                        </a:rPr>
                        <m:t>]</m:t>
                      </m:r>
                    </m:oMath>
                  </m:oMathPara>
                </a14:m>
                <a:endParaRPr kumimoji="1" lang="ja-JP" altLang="en-US" sz="1600" b="1" dirty="0"/>
              </a:p>
            </p:txBody>
          </p:sp>
        </mc:Choice>
        <mc:Fallback xmlns="">
          <p:sp>
            <p:nvSpPr>
              <p:cNvPr id="26" name="テキスト ボックス 25">
                <a:extLst>
                  <a:ext uri="{FF2B5EF4-FFF2-40B4-BE49-F238E27FC236}">
                    <a16:creationId xmlns:a16="http://schemas.microsoft.com/office/drawing/2014/main" id="{FA41D3B1-3131-2902-4756-14E8B1367210}"/>
                  </a:ext>
                </a:extLst>
              </p:cNvPr>
              <p:cNvSpPr txBox="1">
                <a:spLocks noRot="1" noChangeAspect="1" noMove="1" noResize="1" noEditPoints="1" noAdjustHandles="1" noChangeArrowheads="1" noChangeShapeType="1" noTextEdit="1"/>
              </p:cNvSpPr>
              <p:nvPr/>
            </p:nvSpPr>
            <p:spPr>
              <a:xfrm>
                <a:off x="3880248" y="4617066"/>
                <a:ext cx="1061029" cy="338554"/>
              </a:xfrm>
              <a:prstGeom prst="rect">
                <a:avLst/>
              </a:prstGeom>
              <a:blipFill>
                <a:blip r:embed="rId15"/>
                <a:stretch>
                  <a:fillRect b="-1428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3" name="テキスト ボックス 42">
                <a:extLst>
                  <a:ext uri="{FF2B5EF4-FFF2-40B4-BE49-F238E27FC236}">
                    <a16:creationId xmlns:a16="http://schemas.microsoft.com/office/drawing/2014/main" id="{FD789093-7100-0BC3-F372-1A4D6B19489B}"/>
                  </a:ext>
                </a:extLst>
              </p:cNvPr>
              <p:cNvSpPr txBox="1"/>
              <p:nvPr/>
            </p:nvSpPr>
            <p:spPr>
              <a:xfrm rot="16200000">
                <a:off x="196222" y="1907584"/>
                <a:ext cx="801311" cy="349326"/>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sz="1600" b="1" i="1" smtClean="0">
                          <a:solidFill>
                            <a:prstClr val="black"/>
                          </a:solidFill>
                          <a:latin typeface="Cambria Math" panose="02040503050406030204" pitchFamily="18" charset="0"/>
                        </a:rPr>
                        <m:t>[</m:t>
                      </m:r>
                      <m:sSub>
                        <m:sSubPr>
                          <m:ctrlPr>
                            <a:rPr lang="en-US" altLang="ja-JP" sz="1600" b="1" i="1" smtClean="0">
                              <a:solidFill>
                                <a:prstClr val="black"/>
                              </a:solidFill>
                              <a:latin typeface="Cambria Math" panose="02040503050406030204" pitchFamily="18" charset="0"/>
                            </a:rPr>
                          </m:ctrlPr>
                        </m:sSubPr>
                        <m:e>
                          <m:r>
                            <a:rPr lang="en-US" altLang="ja-JP" sz="1600" b="1" i="1">
                              <a:solidFill>
                                <a:prstClr val="black"/>
                              </a:solidFill>
                              <a:latin typeface="Cambria Math" panose="02040503050406030204" pitchFamily="18" charset="0"/>
                            </a:rPr>
                            <m:t>𝑴</m:t>
                          </m:r>
                        </m:e>
                        <m:sub>
                          <m:r>
                            <a:rPr lang="ja-JP" altLang="en-US" sz="1600" b="1" i="1">
                              <a:solidFill>
                                <a:prstClr val="black"/>
                              </a:solidFill>
                              <a:latin typeface="Cambria Math" panose="02040503050406030204" pitchFamily="18" charset="0"/>
                            </a:rPr>
                            <m:t>⦿</m:t>
                          </m:r>
                        </m:sub>
                      </m:sSub>
                      <m:r>
                        <a:rPr lang="en-US" altLang="ja-JP" sz="1600" b="1" i="0" smtClean="0">
                          <a:solidFill>
                            <a:prstClr val="black"/>
                          </a:solidFill>
                          <a:latin typeface="Cambria Math" panose="02040503050406030204" pitchFamily="18" charset="0"/>
                        </a:rPr>
                        <m:t>]</m:t>
                      </m:r>
                    </m:oMath>
                  </m:oMathPara>
                </a14:m>
                <a:endParaRPr kumimoji="1" lang="ja-JP" altLang="en-US" sz="1600" b="1" dirty="0"/>
              </a:p>
            </p:txBody>
          </p:sp>
        </mc:Choice>
        <mc:Fallback xmlns="">
          <p:sp>
            <p:nvSpPr>
              <p:cNvPr id="43" name="テキスト ボックス 42">
                <a:extLst>
                  <a:ext uri="{FF2B5EF4-FFF2-40B4-BE49-F238E27FC236}">
                    <a16:creationId xmlns:a16="http://schemas.microsoft.com/office/drawing/2014/main" id="{FD789093-7100-0BC3-F372-1A4D6B19489B}"/>
                  </a:ext>
                </a:extLst>
              </p:cNvPr>
              <p:cNvSpPr txBox="1">
                <a:spLocks noRot="1" noChangeAspect="1" noMove="1" noResize="1" noEditPoints="1" noAdjustHandles="1" noChangeArrowheads="1" noChangeShapeType="1" noTextEdit="1"/>
              </p:cNvSpPr>
              <p:nvPr/>
            </p:nvSpPr>
            <p:spPr>
              <a:xfrm rot="16200000">
                <a:off x="196222" y="1907584"/>
                <a:ext cx="801311" cy="349326"/>
              </a:xfrm>
              <a:prstGeom prst="rect">
                <a:avLst/>
              </a:prstGeom>
              <a:blipFill>
                <a:blip r:embed="rId16"/>
                <a:stretch>
                  <a:fillRect r="-10714"/>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310109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3" grpId="0" animBg="1"/>
      <p:bldP spid="5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ACDB1-8A4D-EA4B-D816-2B535FA05843}"/>
            </a:ext>
          </a:extLst>
        </p:cNvPr>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50087BB0-900A-1048-3565-8538D471AB42}"/>
              </a:ext>
            </a:extLst>
          </p:cNvPr>
          <p:cNvGrpSpPr/>
          <p:nvPr/>
        </p:nvGrpSpPr>
        <p:grpSpPr>
          <a:xfrm>
            <a:off x="5546266" y="7763260"/>
            <a:ext cx="6342480" cy="4163292"/>
            <a:chOff x="5438733" y="1872824"/>
            <a:chExt cx="6630361" cy="4543665"/>
          </a:xfrm>
        </p:grpSpPr>
        <p:grpSp>
          <p:nvGrpSpPr>
            <p:cNvPr id="10" name="グループ化 9">
              <a:extLst>
                <a:ext uri="{FF2B5EF4-FFF2-40B4-BE49-F238E27FC236}">
                  <a16:creationId xmlns:a16="http://schemas.microsoft.com/office/drawing/2014/main" id="{0FE89DF1-DC52-2B1B-65B9-28329398C9B6}"/>
                </a:ext>
              </a:extLst>
            </p:cNvPr>
            <p:cNvGrpSpPr/>
            <p:nvPr/>
          </p:nvGrpSpPr>
          <p:grpSpPr>
            <a:xfrm>
              <a:off x="5438733" y="1872824"/>
              <a:ext cx="6516293" cy="4543665"/>
              <a:chOff x="5438733" y="1872824"/>
              <a:chExt cx="6516293" cy="4543665"/>
            </a:xfrm>
          </p:grpSpPr>
          <p:pic>
            <p:nvPicPr>
              <p:cNvPr id="12" name="図 11">
                <a:extLst>
                  <a:ext uri="{FF2B5EF4-FFF2-40B4-BE49-F238E27FC236}">
                    <a16:creationId xmlns:a16="http://schemas.microsoft.com/office/drawing/2014/main" id="{507C4FAF-E46F-75DE-ABF2-5F2922682E70}"/>
                  </a:ext>
                </a:extLst>
              </p:cNvPr>
              <p:cNvPicPr>
                <a:picLocks noChangeAspect="1"/>
              </p:cNvPicPr>
              <p:nvPr/>
            </p:nvPicPr>
            <p:blipFill>
              <a:blip r:embed="rId3">
                <a:extLst>
                  <a:ext uri="{28A0092B-C50C-407E-A947-70E740481C1C}">
                    <a14:useLocalDpi xmlns:a14="http://schemas.microsoft.com/office/drawing/2010/main" val="0"/>
                  </a:ext>
                </a:extLst>
              </a:blip>
              <a:srcRect l="4445" t="47894" r="46000" b="1870"/>
              <a:stretch/>
            </p:blipFill>
            <p:spPr>
              <a:xfrm>
                <a:off x="5438733" y="1927767"/>
                <a:ext cx="6516293" cy="4488722"/>
              </a:xfrm>
              <a:prstGeom prst="rect">
                <a:avLst/>
              </a:prstGeom>
            </p:spPr>
          </p:pic>
          <p:sp>
            <p:nvSpPr>
              <p:cNvPr id="14" name="正方形/長方形 13">
                <a:extLst>
                  <a:ext uri="{FF2B5EF4-FFF2-40B4-BE49-F238E27FC236}">
                    <a16:creationId xmlns:a16="http://schemas.microsoft.com/office/drawing/2014/main" id="{9E93CB5E-42E7-C51A-1391-EE054FE9238C}"/>
                  </a:ext>
                </a:extLst>
              </p:cNvPr>
              <p:cNvSpPr/>
              <p:nvPr/>
            </p:nvSpPr>
            <p:spPr>
              <a:xfrm>
                <a:off x="6458673" y="1872824"/>
                <a:ext cx="5207081" cy="2546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正方形/長方形 10">
              <a:extLst>
                <a:ext uri="{FF2B5EF4-FFF2-40B4-BE49-F238E27FC236}">
                  <a16:creationId xmlns:a16="http://schemas.microsoft.com/office/drawing/2014/main" id="{925B6B5B-00B0-7A66-30C7-1B6AAA68579E}"/>
                </a:ext>
              </a:extLst>
            </p:cNvPr>
            <p:cNvSpPr/>
            <p:nvPr/>
          </p:nvSpPr>
          <p:spPr>
            <a:xfrm rot="5400000">
              <a:off x="10075721" y="3631459"/>
              <a:ext cx="3497366" cy="4893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3" name="正方形/長方形 32">
            <a:extLst>
              <a:ext uri="{FF2B5EF4-FFF2-40B4-BE49-F238E27FC236}">
                <a16:creationId xmlns:a16="http://schemas.microsoft.com/office/drawing/2014/main" id="{246A6678-9152-31B1-EC17-06F059C572C5}"/>
              </a:ext>
            </a:extLst>
          </p:cNvPr>
          <p:cNvSpPr/>
          <p:nvPr/>
        </p:nvSpPr>
        <p:spPr>
          <a:xfrm>
            <a:off x="7980370" y="3724369"/>
            <a:ext cx="2322819" cy="2765942"/>
          </a:xfrm>
          <a:prstGeom prst="rect">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F4265A93-4D76-7EA6-1347-EF45DEE435E6}"/>
              </a:ext>
            </a:extLst>
          </p:cNvPr>
          <p:cNvSpPr txBox="1"/>
          <p:nvPr/>
        </p:nvSpPr>
        <p:spPr>
          <a:xfrm>
            <a:off x="7900149" y="3205207"/>
            <a:ext cx="1321888" cy="307777"/>
          </a:xfrm>
          <a:prstGeom prst="rect">
            <a:avLst/>
          </a:prstGeom>
          <a:solidFill>
            <a:schemeClr val="bg1"/>
          </a:solidFill>
        </p:spPr>
        <p:txBody>
          <a:bodyPr wrap="square" rtlCol="0">
            <a:spAutoFit/>
          </a:bodyPr>
          <a:lstStyle/>
          <a:p>
            <a:r>
              <a:rPr lang="en-US" altLang="ja-JP" sz="1400" b="1" dirty="0">
                <a:solidFill>
                  <a:prstClr val="black"/>
                </a:solidFill>
              </a:rPr>
              <a:t>stellar</a:t>
            </a:r>
            <a:r>
              <a:rPr lang="ja-JP" altLang="en-US" sz="1400" b="1" dirty="0">
                <a:solidFill>
                  <a:prstClr val="black"/>
                </a:solidFill>
              </a:rPr>
              <a:t> </a:t>
            </a:r>
            <a:r>
              <a:rPr lang="en-US" altLang="ja-JP" sz="1400" b="1" dirty="0">
                <a:solidFill>
                  <a:prstClr val="black"/>
                </a:solidFill>
              </a:rPr>
              <a:t>mass</a:t>
            </a:r>
            <a:r>
              <a:rPr lang="ja-JP" altLang="en-US" sz="1400" b="1" dirty="0">
                <a:solidFill>
                  <a:prstClr val="black"/>
                </a:solidFill>
              </a:rPr>
              <a:t>　</a:t>
            </a:r>
            <a:endParaRPr kumimoji="1" lang="ja-JP" altLang="en-US" sz="2000" b="1" dirty="0"/>
          </a:p>
        </p:txBody>
      </p:sp>
      <p:grpSp>
        <p:nvGrpSpPr>
          <p:cNvPr id="16" name="グループ化 15">
            <a:extLst>
              <a:ext uri="{FF2B5EF4-FFF2-40B4-BE49-F238E27FC236}">
                <a16:creationId xmlns:a16="http://schemas.microsoft.com/office/drawing/2014/main" id="{776B2EAF-DC77-ABED-35F5-A3A18D5B8F29}"/>
              </a:ext>
            </a:extLst>
          </p:cNvPr>
          <p:cNvGrpSpPr/>
          <p:nvPr/>
        </p:nvGrpSpPr>
        <p:grpSpPr>
          <a:xfrm>
            <a:off x="8120207" y="3853927"/>
            <a:ext cx="2091542" cy="2595325"/>
            <a:chOff x="1957944" y="3861476"/>
            <a:chExt cx="1839627" cy="2365705"/>
          </a:xfrm>
        </p:grpSpPr>
        <p:pic>
          <p:nvPicPr>
            <p:cNvPr id="17" name="図 16" descr="グラフィカル ユーザー インターフェイス, グラフ&#10;&#10;AI によって生成されたコンテンツは間違っている可能性があります。">
              <a:extLst>
                <a:ext uri="{FF2B5EF4-FFF2-40B4-BE49-F238E27FC236}">
                  <a16:creationId xmlns:a16="http://schemas.microsoft.com/office/drawing/2014/main" id="{9B9C2EA7-45DB-4F5C-0CC3-5CDC2A1A1BE8}"/>
                </a:ext>
              </a:extLst>
            </p:cNvPr>
            <p:cNvPicPr>
              <a:picLocks noChangeAspect="1"/>
            </p:cNvPicPr>
            <p:nvPr/>
          </p:nvPicPr>
          <p:blipFill>
            <a:blip r:embed="rId4">
              <a:extLst>
                <a:ext uri="{28A0092B-C50C-407E-A947-70E740481C1C}">
                  <a14:useLocalDpi xmlns:a14="http://schemas.microsoft.com/office/drawing/2010/main" val="0"/>
                </a:ext>
              </a:extLst>
            </a:blip>
            <a:srcRect l="53372" t="2624" r="37061" b="91902"/>
            <a:stretch/>
          </p:blipFill>
          <p:spPr>
            <a:xfrm>
              <a:off x="1957944" y="3861476"/>
              <a:ext cx="1163718" cy="455058"/>
            </a:xfrm>
            <a:prstGeom prst="rect">
              <a:avLst/>
            </a:prstGeom>
          </p:spPr>
        </p:pic>
        <p:pic>
          <p:nvPicPr>
            <p:cNvPr id="18" name="図 17" descr="グラフィカル ユーザー インターフェイス, グラフ&#10;&#10;AI によって生成されたコンテンツは間違っている可能性があります。">
              <a:extLst>
                <a:ext uri="{FF2B5EF4-FFF2-40B4-BE49-F238E27FC236}">
                  <a16:creationId xmlns:a16="http://schemas.microsoft.com/office/drawing/2014/main" id="{0618B907-0A37-748C-423E-7EBF291F42CD}"/>
                </a:ext>
              </a:extLst>
            </p:cNvPr>
            <p:cNvPicPr>
              <a:picLocks noChangeAspect="1"/>
            </p:cNvPicPr>
            <p:nvPr/>
          </p:nvPicPr>
          <p:blipFill>
            <a:blip r:embed="rId4">
              <a:extLst>
                <a:ext uri="{28A0092B-C50C-407E-A947-70E740481C1C}">
                  <a14:useLocalDpi xmlns:a14="http://schemas.microsoft.com/office/drawing/2010/main" val="0"/>
                </a:ext>
              </a:extLst>
            </a:blip>
            <a:srcRect l="62799" t="2624" r="27633" b="91788"/>
            <a:stretch/>
          </p:blipFill>
          <p:spPr>
            <a:xfrm>
              <a:off x="1957944" y="4400558"/>
              <a:ext cx="1163718" cy="464557"/>
            </a:xfrm>
            <a:prstGeom prst="rect">
              <a:avLst/>
            </a:prstGeom>
          </p:spPr>
        </p:pic>
        <p:grpSp>
          <p:nvGrpSpPr>
            <p:cNvPr id="19" name="グループ化 18">
              <a:extLst>
                <a:ext uri="{FF2B5EF4-FFF2-40B4-BE49-F238E27FC236}">
                  <a16:creationId xmlns:a16="http://schemas.microsoft.com/office/drawing/2014/main" id="{16F1AA2D-C665-C80C-EF47-F6A305F8FA06}"/>
                </a:ext>
              </a:extLst>
            </p:cNvPr>
            <p:cNvGrpSpPr/>
            <p:nvPr/>
          </p:nvGrpSpPr>
          <p:grpSpPr>
            <a:xfrm>
              <a:off x="1957944" y="4949141"/>
              <a:ext cx="1433438" cy="453937"/>
              <a:chOff x="1957944" y="4949141"/>
              <a:chExt cx="1433438" cy="453937"/>
            </a:xfrm>
          </p:grpSpPr>
          <p:pic>
            <p:nvPicPr>
              <p:cNvPr id="36" name="図 35" descr="グラフィカル ユーザー インターフェイス, グラフ&#10;&#10;AI によって生成されたコンテンツは間違っている可能性があります。">
                <a:extLst>
                  <a:ext uri="{FF2B5EF4-FFF2-40B4-BE49-F238E27FC236}">
                    <a16:creationId xmlns:a16="http://schemas.microsoft.com/office/drawing/2014/main" id="{B0C8F9EF-889B-0AF1-B429-30A55D62518D}"/>
                  </a:ext>
                </a:extLst>
              </p:cNvPr>
              <p:cNvPicPr>
                <a:picLocks noChangeAspect="1"/>
              </p:cNvPicPr>
              <p:nvPr/>
            </p:nvPicPr>
            <p:blipFill>
              <a:blip r:embed="rId4">
                <a:extLst>
                  <a:ext uri="{28A0092B-C50C-407E-A947-70E740481C1C}">
                    <a14:useLocalDpi xmlns:a14="http://schemas.microsoft.com/office/drawing/2010/main" val="0"/>
                  </a:ext>
                </a:extLst>
              </a:blip>
              <a:srcRect l="71661" t="2624" r="16554" b="91916"/>
              <a:stretch/>
            </p:blipFill>
            <p:spPr>
              <a:xfrm>
                <a:off x="1957944" y="4949141"/>
                <a:ext cx="1433438" cy="453936"/>
              </a:xfrm>
              <a:prstGeom prst="rect">
                <a:avLst/>
              </a:prstGeom>
            </p:spPr>
          </p:pic>
          <p:sp>
            <p:nvSpPr>
              <p:cNvPr id="37" name="円/楕円 36">
                <a:extLst>
                  <a:ext uri="{FF2B5EF4-FFF2-40B4-BE49-F238E27FC236}">
                    <a16:creationId xmlns:a16="http://schemas.microsoft.com/office/drawing/2014/main" id="{4C579DB8-BAEF-1886-4CDF-D9B7C9A04A5D}"/>
                  </a:ext>
                </a:extLst>
              </p:cNvPr>
              <p:cNvSpPr/>
              <p:nvPr/>
            </p:nvSpPr>
            <p:spPr>
              <a:xfrm>
                <a:off x="2137172" y="4977971"/>
                <a:ext cx="190902" cy="183104"/>
              </a:xfrm>
              <a:prstGeom prst="ellipse">
                <a:avLst/>
              </a:prstGeom>
              <a:solidFill>
                <a:srgbClr val="FF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38">
                <a:extLst>
                  <a:ext uri="{FF2B5EF4-FFF2-40B4-BE49-F238E27FC236}">
                    <a16:creationId xmlns:a16="http://schemas.microsoft.com/office/drawing/2014/main" id="{B6D9635F-975B-2A0C-CBB0-2C8FD5BD922E}"/>
                  </a:ext>
                </a:extLst>
              </p:cNvPr>
              <p:cNvSpPr/>
              <p:nvPr/>
            </p:nvSpPr>
            <p:spPr>
              <a:xfrm>
                <a:off x="2135955" y="5219974"/>
                <a:ext cx="190902" cy="183104"/>
              </a:xfrm>
              <a:prstGeom prst="ellipse">
                <a:avLst/>
              </a:prstGeom>
              <a:solidFill>
                <a:srgbClr val="8D00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円/楕円 40">
                <a:extLst>
                  <a:ext uri="{FF2B5EF4-FFF2-40B4-BE49-F238E27FC236}">
                    <a16:creationId xmlns:a16="http://schemas.microsoft.com/office/drawing/2014/main" id="{AFF83D8D-A387-0C1C-46E9-95CE9C52ABCA}"/>
                  </a:ext>
                </a:extLst>
              </p:cNvPr>
              <p:cNvSpPr/>
              <p:nvPr/>
            </p:nvSpPr>
            <p:spPr>
              <a:xfrm>
                <a:off x="2191730" y="5024041"/>
                <a:ext cx="85187" cy="8581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41">
                <a:extLst>
                  <a:ext uri="{FF2B5EF4-FFF2-40B4-BE49-F238E27FC236}">
                    <a16:creationId xmlns:a16="http://schemas.microsoft.com/office/drawing/2014/main" id="{8AE4D673-57D7-664F-4948-C49580BF83F8}"/>
                  </a:ext>
                </a:extLst>
              </p:cNvPr>
              <p:cNvSpPr/>
              <p:nvPr/>
            </p:nvSpPr>
            <p:spPr>
              <a:xfrm>
                <a:off x="2186866" y="5264664"/>
                <a:ext cx="85187" cy="8581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グループ化 19">
              <a:extLst>
                <a:ext uri="{FF2B5EF4-FFF2-40B4-BE49-F238E27FC236}">
                  <a16:creationId xmlns:a16="http://schemas.microsoft.com/office/drawing/2014/main" id="{92B70918-0086-48F6-215A-DD9FC81FC0F4}"/>
                </a:ext>
              </a:extLst>
            </p:cNvPr>
            <p:cNvGrpSpPr/>
            <p:nvPr/>
          </p:nvGrpSpPr>
          <p:grpSpPr>
            <a:xfrm>
              <a:off x="1957944" y="5476647"/>
              <a:ext cx="1839627" cy="491827"/>
              <a:chOff x="1957944" y="5476647"/>
              <a:chExt cx="1839627" cy="491827"/>
            </a:xfrm>
          </p:grpSpPr>
          <p:pic>
            <p:nvPicPr>
              <p:cNvPr id="29" name="図 28" descr="グラフィカル ユーザー インターフェイス, グラフ&#10;&#10;AI によって生成されたコンテンツは間違っている可能性があります。">
                <a:extLst>
                  <a:ext uri="{FF2B5EF4-FFF2-40B4-BE49-F238E27FC236}">
                    <a16:creationId xmlns:a16="http://schemas.microsoft.com/office/drawing/2014/main" id="{63F051D7-0B8A-5DFC-8502-DB5A60F7BEF4}"/>
                  </a:ext>
                </a:extLst>
              </p:cNvPr>
              <p:cNvPicPr>
                <a:picLocks noChangeAspect="1"/>
              </p:cNvPicPr>
              <p:nvPr/>
            </p:nvPicPr>
            <p:blipFill>
              <a:blip r:embed="rId4">
                <a:extLst>
                  <a:ext uri="{28A0092B-C50C-407E-A947-70E740481C1C}">
                    <a14:useLocalDpi xmlns:a14="http://schemas.microsoft.com/office/drawing/2010/main" val="0"/>
                  </a:ext>
                </a:extLst>
              </a:blip>
              <a:srcRect l="84111" t="2624" r="764" b="91460"/>
              <a:stretch/>
            </p:blipFill>
            <p:spPr>
              <a:xfrm>
                <a:off x="1957944" y="5476647"/>
                <a:ext cx="1839627" cy="491827"/>
              </a:xfrm>
              <a:prstGeom prst="rect">
                <a:avLst/>
              </a:prstGeom>
            </p:spPr>
          </p:pic>
          <p:sp>
            <p:nvSpPr>
              <p:cNvPr id="30" name="円/楕円 29">
                <a:extLst>
                  <a:ext uri="{FF2B5EF4-FFF2-40B4-BE49-F238E27FC236}">
                    <a16:creationId xmlns:a16="http://schemas.microsoft.com/office/drawing/2014/main" id="{6B130498-DF03-DB76-A7EA-076CBDAAF764}"/>
                  </a:ext>
                </a:extLst>
              </p:cNvPr>
              <p:cNvSpPr/>
              <p:nvPr/>
            </p:nvSpPr>
            <p:spPr>
              <a:xfrm>
                <a:off x="2135955" y="5487103"/>
                <a:ext cx="190902" cy="183104"/>
              </a:xfrm>
              <a:prstGeom prst="ellipse">
                <a:avLst/>
              </a:prstGeom>
              <a:solidFill>
                <a:srgbClr val="629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a:extLst>
                  <a:ext uri="{FF2B5EF4-FFF2-40B4-BE49-F238E27FC236}">
                    <a16:creationId xmlns:a16="http://schemas.microsoft.com/office/drawing/2014/main" id="{848F8AC7-B5E7-F0F0-E58D-073DA5436234}"/>
                  </a:ext>
                </a:extLst>
              </p:cNvPr>
              <p:cNvSpPr/>
              <p:nvPr/>
            </p:nvSpPr>
            <p:spPr>
              <a:xfrm>
                <a:off x="2135955" y="5724106"/>
                <a:ext cx="190902" cy="183104"/>
              </a:xfrm>
              <a:prstGeom prst="ellipse">
                <a:avLst/>
              </a:prstGeom>
              <a:solidFill>
                <a:srgbClr val="00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a:extLst>
                  <a:ext uri="{FF2B5EF4-FFF2-40B4-BE49-F238E27FC236}">
                    <a16:creationId xmlns:a16="http://schemas.microsoft.com/office/drawing/2014/main" id="{C4815462-1D06-FCCC-C988-85837216BD33}"/>
                  </a:ext>
                </a:extLst>
              </p:cNvPr>
              <p:cNvSpPr/>
              <p:nvPr/>
            </p:nvSpPr>
            <p:spPr>
              <a:xfrm>
                <a:off x="2186866" y="5534732"/>
                <a:ext cx="85187" cy="8581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a:extLst>
                  <a:ext uri="{FF2B5EF4-FFF2-40B4-BE49-F238E27FC236}">
                    <a16:creationId xmlns:a16="http://schemas.microsoft.com/office/drawing/2014/main" id="{40506539-63C2-9AF7-53B0-292ABD478616}"/>
                  </a:ext>
                </a:extLst>
              </p:cNvPr>
              <p:cNvSpPr/>
              <p:nvPr/>
            </p:nvSpPr>
            <p:spPr>
              <a:xfrm>
                <a:off x="2186866" y="5775437"/>
                <a:ext cx="85187" cy="8581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グループ化 21">
              <a:extLst>
                <a:ext uri="{FF2B5EF4-FFF2-40B4-BE49-F238E27FC236}">
                  <a16:creationId xmlns:a16="http://schemas.microsoft.com/office/drawing/2014/main" id="{92ECCC2C-DA8F-B3DB-DF12-3B6445F12326}"/>
                </a:ext>
              </a:extLst>
            </p:cNvPr>
            <p:cNvGrpSpPr/>
            <p:nvPr/>
          </p:nvGrpSpPr>
          <p:grpSpPr>
            <a:xfrm>
              <a:off x="2071868" y="5904045"/>
              <a:ext cx="1725702" cy="323136"/>
              <a:chOff x="2071868" y="5904045"/>
              <a:chExt cx="1725702" cy="323136"/>
            </a:xfrm>
          </p:grpSpPr>
          <p:pic>
            <p:nvPicPr>
              <p:cNvPr id="23" name="図 22" descr="グラフィカル ユーザー インターフェイス, グラフ&#10;&#10;AI によって生成されたコンテンツは間違っている可能性があります。">
                <a:extLst>
                  <a:ext uri="{FF2B5EF4-FFF2-40B4-BE49-F238E27FC236}">
                    <a16:creationId xmlns:a16="http://schemas.microsoft.com/office/drawing/2014/main" id="{12A7F09A-1208-D99B-2C53-638CB0E33E61}"/>
                  </a:ext>
                </a:extLst>
              </p:cNvPr>
              <p:cNvPicPr>
                <a:picLocks noChangeAspect="1"/>
              </p:cNvPicPr>
              <p:nvPr/>
            </p:nvPicPr>
            <p:blipFill>
              <a:blip r:embed="rId4">
                <a:extLst>
                  <a:ext uri="{28A0092B-C50C-407E-A947-70E740481C1C}">
                    <a14:useLocalDpi xmlns:a14="http://schemas.microsoft.com/office/drawing/2010/main" val="0"/>
                  </a:ext>
                </a:extLst>
              </a:blip>
              <a:srcRect l="85048" t="2624" r="764" b="94264"/>
              <a:stretch/>
            </p:blipFill>
            <p:spPr>
              <a:xfrm>
                <a:off x="2071868" y="5968475"/>
                <a:ext cx="1725702" cy="258706"/>
              </a:xfrm>
              <a:prstGeom prst="rect">
                <a:avLst/>
              </a:prstGeom>
            </p:spPr>
          </p:pic>
          <p:sp>
            <p:nvSpPr>
              <p:cNvPr id="24" name="円/楕円 23">
                <a:extLst>
                  <a:ext uri="{FF2B5EF4-FFF2-40B4-BE49-F238E27FC236}">
                    <a16:creationId xmlns:a16="http://schemas.microsoft.com/office/drawing/2014/main" id="{A409C783-BF98-95B6-26E7-CE20CF7EA3B4}"/>
                  </a:ext>
                </a:extLst>
              </p:cNvPr>
              <p:cNvSpPr/>
              <p:nvPr/>
            </p:nvSpPr>
            <p:spPr>
              <a:xfrm>
                <a:off x="2135955" y="5989310"/>
                <a:ext cx="190902" cy="18310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a:extLst>
                  <a:ext uri="{FF2B5EF4-FFF2-40B4-BE49-F238E27FC236}">
                    <a16:creationId xmlns:a16="http://schemas.microsoft.com/office/drawing/2014/main" id="{E632D991-97DC-6F8C-2196-CC96D1638A59}"/>
                  </a:ext>
                </a:extLst>
              </p:cNvPr>
              <p:cNvSpPr/>
              <p:nvPr/>
            </p:nvSpPr>
            <p:spPr>
              <a:xfrm>
                <a:off x="2194213" y="6035684"/>
                <a:ext cx="85187" cy="8581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3F20FA68-4180-C204-0A7D-1F3A8F9D0F83}"/>
                  </a:ext>
                </a:extLst>
              </p:cNvPr>
              <p:cNvSpPr txBox="1"/>
              <p:nvPr/>
            </p:nvSpPr>
            <p:spPr>
              <a:xfrm>
                <a:off x="2420202" y="5904045"/>
                <a:ext cx="1373369" cy="294573"/>
              </a:xfrm>
              <a:prstGeom prst="rect">
                <a:avLst/>
              </a:prstGeom>
              <a:solidFill>
                <a:schemeClr val="bg1"/>
              </a:solidFill>
            </p:spPr>
            <p:txBody>
              <a:bodyPr wrap="square" rtlCol="0">
                <a:spAutoFit/>
              </a:bodyPr>
              <a:lstStyle/>
              <a:p>
                <a:r>
                  <a:rPr lang="en-US" altLang="ja-JP" sz="1500" b="1" dirty="0">
                    <a:latin typeface="MS PMincho" panose="02020600040205080304" pitchFamily="18" charset="-128"/>
                    <a:ea typeface="MS PMincho" panose="02020600040205080304" pitchFamily="18" charset="-128"/>
                  </a:rPr>
                  <a:t>Galaxy Cluster</a:t>
                </a:r>
                <a:endParaRPr kumimoji="1" lang="ja-JP" altLang="en-US" sz="1500" b="1">
                  <a:latin typeface="MS PMincho" panose="02020600040205080304" pitchFamily="18" charset="-128"/>
                  <a:ea typeface="MS PMincho" panose="02020600040205080304" pitchFamily="18" charset="-128"/>
                </a:endParaRPr>
              </a:p>
            </p:txBody>
          </p:sp>
        </p:grpSp>
      </p:grpSp>
      <p:sp>
        <p:nvSpPr>
          <p:cNvPr id="43" name="正方形/長方形 42">
            <a:extLst>
              <a:ext uri="{FF2B5EF4-FFF2-40B4-BE49-F238E27FC236}">
                <a16:creationId xmlns:a16="http://schemas.microsoft.com/office/drawing/2014/main" id="{8B366E1E-7D04-4963-0EC4-915450D3F970}"/>
              </a:ext>
            </a:extLst>
          </p:cNvPr>
          <p:cNvSpPr/>
          <p:nvPr/>
        </p:nvSpPr>
        <p:spPr>
          <a:xfrm>
            <a:off x="5757774" y="6064829"/>
            <a:ext cx="359451" cy="2469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2" name="グループ化 61">
            <a:extLst>
              <a:ext uri="{FF2B5EF4-FFF2-40B4-BE49-F238E27FC236}">
                <a16:creationId xmlns:a16="http://schemas.microsoft.com/office/drawing/2014/main" id="{2BBC5623-9B78-6069-DDF0-A29141D1CAD6}"/>
              </a:ext>
            </a:extLst>
          </p:cNvPr>
          <p:cNvGrpSpPr/>
          <p:nvPr/>
        </p:nvGrpSpPr>
        <p:grpSpPr>
          <a:xfrm>
            <a:off x="55868" y="1836163"/>
            <a:ext cx="6928398" cy="4916645"/>
            <a:chOff x="5336928" y="2116614"/>
            <a:chExt cx="6928398" cy="4916645"/>
          </a:xfrm>
        </p:grpSpPr>
        <p:grpSp>
          <p:nvGrpSpPr>
            <p:cNvPr id="60" name="グループ化 59">
              <a:extLst>
                <a:ext uri="{FF2B5EF4-FFF2-40B4-BE49-F238E27FC236}">
                  <a16:creationId xmlns:a16="http://schemas.microsoft.com/office/drawing/2014/main" id="{7901DC5F-55CB-EF62-7D48-9D54DB5AF782}"/>
                </a:ext>
              </a:extLst>
            </p:cNvPr>
            <p:cNvGrpSpPr/>
            <p:nvPr/>
          </p:nvGrpSpPr>
          <p:grpSpPr>
            <a:xfrm>
              <a:off x="5336928" y="2116614"/>
              <a:ext cx="6928398" cy="4916645"/>
              <a:chOff x="4983113" y="1252241"/>
              <a:chExt cx="6928398" cy="4916645"/>
            </a:xfrm>
          </p:grpSpPr>
          <p:sp>
            <p:nvSpPr>
              <p:cNvPr id="45" name="正方形/長方形 44">
                <a:extLst>
                  <a:ext uri="{FF2B5EF4-FFF2-40B4-BE49-F238E27FC236}">
                    <a16:creationId xmlns:a16="http://schemas.microsoft.com/office/drawing/2014/main" id="{24BA87D6-823E-55BE-06EA-6C82655B6BF2}"/>
                  </a:ext>
                </a:extLst>
              </p:cNvPr>
              <p:cNvSpPr/>
              <p:nvPr/>
            </p:nvSpPr>
            <p:spPr>
              <a:xfrm>
                <a:off x="5910174" y="5170310"/>
                <a:ext cx="5886275" cy="3703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9" name="グループ化 58">
                <a:extLst>
                  <a:ext uri="{FF2B5EF4-FFF2-40B4-BE49-F238E27FC236}">
                    <a16:creationId xmlns:a16="http://schemas.microsoft.com/office/drawing/2014/main" id="{34377660-30C8-0F7D-D018-19C623A09591}"/>
                  </a:ext>
                </a:extLst>
              </p:cNvPr>
              <p:cNvGrpSpPr/>
              <p:nvPr/>
            </p:nvGrpSpPr>
            <p:grpSpPr>
              <a:xfrm>
                <a:off x="4983113" y="1252241"/>
                <a:ext cx="6928398" cy="4916645"/>
                <a:chOff x="4930309" y="2092910"/>
                <a:chExt cx="6928398" cy="4916645"/>
              </a:xfrm>
            </p:grpSpPr>
            <p:grpSp>
              <p:nvGrpSpPr>
                <p:cNvPr id="3" name="グループ化 2">
                  <a:extLst>
                    <a:ext uri="{FF2B5EF4-FFF2-40B4-BE49-F238E27FC236}">
                      <a16:creationId xmlns:a16="http://schemas.microsoft.com/office/drawing/2014/main" id="{2AF05604-D49A-832B-BE95-5835F162DA7E}"/>
                    </a:ext>
                  </a:extLst>
                </p:cNvPr>
                <p:cNvGrpSpPr/>
                <p:nvPr/>
              </p:nvGrpSpPr>
              <p:grpSpPr>
                <a:xfrm flipH="1">
                  <a:off x="5643944" y="2092910"/>
                  <a:ext cx="6214763" cy="4878784"/>
                  <a:chOff x="628869" y="2250754"/>
                  <a:chExt cx="5844412" cy="4507821"/>
                </a:xfrm>
              </p:grpSpPr>
              <p:pic>
                <p:nvPicPr>
                  <p:cNvPr id="21" name="図 20">
                    <a:extLst>
                      <a:ext uri="{FF2B5EF4-FFF2-40B4-BE49-F238E27FC236}">
                        <a16:creationId xmlns:a16="http://schemas.microsoft.com/office/drawing/2014/main" id="{D56072CA-9828-6153-B1C4-D8169294F698}"/>
                      </a:ext>
                    </a:extLst>
                  </p:cNvPr>
                  <p:cNvPicPr>
                    <a:picLocks noChangeAspect="1"/>
                  </p:cNvPicPr>
                  <p:nvPr/>
                </p:nvPicPr>
                <p:blipFill>
                  <a:blip r:embed="rId5">
                    <a:extLst>
                      <a:ext uri="{28A0092B-C50C-407E-A947-70E740481C1C}">
                        <a14:useLocalDpi xmlns:a14="http://schemas.microsoft.com/office/drawing/2010/main" val="0"/>
                      </a:ext>
                    </a:extLst>
                  </a:blip>
                  <a:srcRect l="48614" t="50162" r="6108" b="404"/>
                  <a:stretch/>
                </p:blipFill>
                <p:spPr>
                  <a:xfrm>
                    <a:off x="794464" y="2478702"/>
                    <a:ext cx="5678817" cy="4279873"/>
                  </a:xfrm>
                  <a:prstGeom prst="rect">
                    <a:avLst/>
                  </a:prstGeom>
                </p:spPr>
              </p:pic>
              <p:sp>
                <p:nvSpPr>
                  <p:cNvPr id="25" name="正方形/長方形 24">
                    <a:extLst>
                      <a:ext uri="{FF2B5EF4-FFF2-40B4-BE49-F238E27FC236}">
                        <a16:creationId xmlns:a16="http://schemas.microsoft.com/office/drawing/2014/main" id="{26BBD3EF-4764-A9E8-AD56-A417A1127348}"/>
                      </a:ext>
                    </a:extLst>
                  </p:cNvPr>
                  <p:cNvSpPr/>
                  <p:nvPr/>
                </p:nvSpPr>
                <p:spPr>
                  <a:xfrm rot="5400000">
                    <a:off x="-952186" y="3831809"/>
                    <a:ext cx="3630244" cy="4681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2" name="図 31">
                  <a:extLst>
                    <a:ext uri="{FF2B5EF4-FFF2-40B4-BE49-F238E27FC236}">
                      <a16:creationId xmlns:a16="http://schemas.microsoft.com/office/drawing/2014/main" id="{FA7C3D30-2492-46B6-3733-549545695810}"/>
                    </a:ext>
                  </a:extLst>
                </p:cNvPr>
                <p:cNvPicPr>
                  <a:picLocks noChangeAspect="1"/>
                </p:cNvPicPr>
                <p:nvPr/>
              </p:nvPicPr>
              <p:blipFill>
                <a:blip r:embed="rId6"/>
                <a:srcRect l="3250" t="48622" r="88095"/>
                <a:stretch/>
              </p:blipFill>
              <p:spPr>
                <a:xfrm>
                  <a:off x="4930309" y="2312625"/>
                  <a:ext cx="1186916" cy="4696930"/>
                </a:xfrm>
                <a:prstGeom prst="rect">
                  <a:avLst/>
                </a:prstGeom>
              </p:spPr>
            </p:pic>
            <mc:AlternateContent xmlns:mc="http://schemas.openxmlformats.org/markup-compatibility/2006" xmlns:a14="http://schemas.microsoft.com/office/drawing/2010/main">
              <mc:Choice Requires="a14">
                <p:sp>
                  <p:nvSpPr>
                    <p:cNvPr id="44" name="テキスト ボックス 43">
                      <a:extLst>
                        <a:ext uri="{FF2B5EF4-FFF2-40B4-BE49-F238E27FC236}">
                          <a16:creationId xmlns:a16="http://schemas.microsoft.com/office/drawing/2014/main" id="{B6DD230E-B6A3-5BE9-1170-ACEBA411E4F4}"/>
                        </a:ext>
                      </a:extLst>
                    </p:cNvPr>
                    <p:cNvSpPr txBox="1"/>
                    <p:nvPr/>
                  </p:nvSpPr>
                  <p:spPr>
                    <a:xfrm flipH="1">
                      <a:off x="5920453" y="6015195"/>
                      <a:ext cx="529287" cy="40011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000" i="1" smtClean="0">
                                    <a:latin typeface="Cambria Math" panose="02040503050406030204" pitchFamily="18" charset="0"/>
                                  </a:rPr>
                                </m:ctrlPr>
                              </m:sSupPr>
                              <m:e>
                                <m:r>
                                  <a:rPr kumimoji="1" lang="en-US" altLang="ja-JP" sz="2000" b="0" i="1" smtClean="0">
                                    <a:latin typeface="Cambria Math" panose="02040503050406030204" pitchFamily="18" charset="0"/>
                                  </a:rPr>
                                  <m:t>10</m:t>
                                </m:r>
                              </m:e>
                              <m:sup>
                                <m:r>
                                  <a:rPr kumimoji="1" lang="en-US" altLang="ja-JP" sz="2000" b="0" i="1" smtClean="0">
                                    <a:latin typeface="Cambria Math" panose="02040503050406030204" pitchFamily="18" charset="0"/>
                                  </a:rPr>
                                  <m:t>12</m:t>
                                </m:r>
                              </m:sup>
                            </m:sSup>
                          </m:oMath>
                        </m:oMathPara>
                      </a14:m>
                      <a:endParaRPr kumimoji="1" lang="en-US" altLang="ja-JP" sz="1500" dirty="0"/>
                    </a:p>
                  </p:txBody>
                </p:sp>
              </mc:Choice>
              <mc:Fallback xmlns="">
                <p:sp>
                  <p:nvSpPr>
                    <p:cNvPr id="44" name="テキスト ボックス 43">
                      <a:extLst>
                        <a:ext uri="{FF2B5EF4-FFF2-40B4-BE49-F238E27FC236}">
                          <a16:creationId xmlns:a16="http://schemas.microsoft.com/office/drawing/2014/main" id="{B6DD230E-B6A3-5BE9-1170-ACEBA411E4F4}"/>
                        </a:ext>
                      </a:extLst>
                    </p:cNvPr>
                    <p:cNvSpPr txBox="1">
                      <a:spLocks noRot="1" noChangeAspect="1" noMove="1" noResize="1" noEditPoints="1" noAdjustHandles="1" noChangeArrowheads="1" noChangeShapeType="1" noTextEdit="1"/>
                    </p:cNvSpPr>
                    <p:nvPr/>
                  </p:nvSpPr>
                  <p:spPr>
                    <a:xfrm flipH="1">
                      <a:off x="5920453" y="6015195"/>
                      <a:ext cx="529287" cy="400110"/>
                    </a:xfrm>
                    <a:prstGeom prst="rect">
                      <a:avLst/>
                    </a:prstGeom>
                    <a:blipFill>
                      <a:blip r:embed="rId7"/>
                      <a:stretch>
                        <a:fillRect r="-2142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8" name="テキスト ボックス 47">
                      <a:extLst>
                        <a:ext uri="{FF2B5EF4-FFF2-40B4-BE49-F238E27FC236}">
                          <a16:creationId xmlns:a16="http://schemas.microsoft.com/office/drawing/2014/main" id="{AA483E71-2B70-8292-1CBA-F5843347D07F}"/>
                        </a:ext>
                      </a:extLst>
                    </p:cNvPr>
                    <p:cNvSpPr txBox="1"/>
                    <p:nvPr/>
                  </p:nvSpPr>
                  <p:spPr>
                    <a:xfrm flipH="1">
                      <a:off x="7060828" y="6002032"/>
                      <a:ext cx="529287" cy="40011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000" i="1" smtClean="0">
                                    <a:latin typeface="Cambria Math" panose="02040503050406030204" pitchFamily="18" charset="0"/>
                                  </a:rPr>
                                </m:ctrlPr>
                              </m:sSupPr>
                              <m:e>
                                <m:r>
                                  <a:rPr kumimoji="1" lang="en-US" altLang="ja-JP" sz="2000" b="0" i="1" smtClean="0">
                                    <a:latin typeface="Cambria Math" panose="02040503050406030204" pitchFamily="18" charset="0"/>
                                  </a:rPr>
                                  <m:t>10</m:t>
                                </m:r>
                              </m:e>
                              <m:sup>
                                <m:r>
                                  <a:rPr kumimoji="1" lang="en-US" altLang="ja-JP" sz="2000" b="0" i="1" smtClean="0">
                                    <a:latin typeface="Cambria Math" panose="02040503050406030204" pitchFamily="18" charset="0"/>
                                  </a:rPr>
                                  <m:t>10</m:t>
                                </m:r>
                              </m:sup>
                            </m:sSup>
                          </m:oMath>
                        </m:oMathPara>
                      </a14:m>
                      <a:endParaRPr kumimoji="1" lang="en-US" altLang="ja-JP" sz="1500" dirty="0"/>
                    </a:p>
                  </p:txBody>
                </p:sp>
              </mc:Choice>
              <mc:Fallback xmlns="">
                <p:sp>
                  <p:nvSpPr>
                    <p:cNvPr id="48" name="テキスト ボックス 47">
                      <a:extLst>
                        <a:ext uri="{FF2B5EF4-FFF2-40B4-BE49-F238E27FC236}">
                          <a16:creationId xmlns:a16="http://schemas.microsoft.com/office/drawing/2014/main" id="{AA483E71-2B70-8292-1CBA-F5843347D07F}"/>
                        </a:ext>
                      </a:extLst>
                    </p:cNvPr>
                    <p:cNvSpPr txBox="1">
                      <a:spLocks noRot="1" noChangeAspect="1" noMove="1" noResize="1" noEditPoints="1" noAdjustHandles="1" noChangeArrowheads="1" noChangeShapeType="1" noTextEdit="1"/>
                    </p:cNvSpPr>
                    <p:nvPr/>
                  </p:nvSpPr>
                  <p:spPr>
                    <a:xfrm flipH="1">
                      <a:off x="7060828" y="6002032"/>
                      <a:ext cx="529287" cy="400110"/>
                    </a:xfrm>
                    <a:prstGeom prst="rect">
                      <a:avLst/>
                    </a:prstGeom>
                    <a:blipFill>
                      <a:blip r:embed="rId8"/>
                      <a:stretch>
                        <a:fillRect r="-2142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0" name="テキスト ボックス 49">
                      <a:extLst>
                        <a:ext uri="{FF2B5EF4-FFF2-40B4-BE49-F238E27FC236}">
                          <a16:creationId xmlns:a16="http://schemas.microsoft.com/office/drawing/2014/main" id="{1BD7E2A5-C294-1553-1806-B11FD6CD001A}"/>
                        </a:ext>
                      </a:extLst>
                    </p:cNvPr>
                    <p:cNvSpPr txBox="1"/>
                    <p:nvPr/>
                  </p:nvSpPr>
                  <p:spPr>
                    <a:xfrm flipH="1">
                      <a:off x="7632240" y="6010175"/>
                      <a:ext cx="529287" cy="40011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000" i="1" smtClean="0">
                                    <a:latin typeface="Cambria Math" panose="02040503050406030204" pitchFamily="18" charset="0"/>
                                  </a:rPr>
                                </m:ctrlPr>
                              </m:sSupPr>
                              <m:e>
                                <m:r>
                                  <a:rPr kumimoji="1" lang="en-US" altLang="ja-JP" sz="2000" b="0" i="1" smtClean="0">
                                    <a:latin typeface="Cambria Math" panose="02040503050406030204" pitchFamily="18" charset="0"/>
                                  </a:rPr>
                                  <m:t>10</m:t>
                                </m:r>
                              </m:e>
                              <m:sup>
                                <m:r>
                                  <a:rPr kumimoji="1" lang="en-US" altLang="ja-JP" sz="2000" b="0" i="1" smtClean="0">
                                    <a:latin typeface="Cambria Math" panose="02040503050406030204" pitchFamily="18" charset="0"/>
                                  </a:rPr>
                                  <m:t>9</m:t>
                                </m:r>
                              </m:sup>
                            </m:sSup>
                          </m:oMath>
                        </m:oMathPara>
                      </a14:m>
                      <a:endParaRPr kumimoji="1" lang="en-US" altLang="ja-JP" sz="1500" dirty="0"/>
                    </a:p>
                  </p:txBody>
                </p:sp>
              </mc:Choice>
              <mc:Fallback xmlns="">
                <p:sp>
                  <p:nvSpPr>
                    <p:cNvPr id="50" name="テキスト ボックス 49">
                      <a:extLst>
                        <a:ext uri="{FF2B5EF4-FFF2-40B4-BE49-F238E27FC236}">
                          <a16:creationId xmlns:a16="http://schemas.microsoft.com/office/drawing/2014/main" id="{1BD7E2A5-C294-1553-1806-B11FD6CD001A}"/>
                        </a:ext>
                      </a:extLst>
                    </p:cNvPr>
                    <p:cNvSpPr txBox="1">
                      <a:spLocks noRot="1" noChangeAspect="1" noMove="1" noResize="1" noEditPoints="1" noAdjustHandles="1" noChangeArrowheads="1" noChangeShapeType="1" noTextEdit="1"/>
                    </p:cNvSpPr>
                    <p:nvPr/>
                  </p:nvSpPr>
                  <p:spPr>
                    <a:xfrm flipH="1">
                      <a:off x="7632240" y="6010175"/>
                      <a:ext cx="529287" cy="400110"/>
                    </a:xfrm>
                    <a:prstGeom prst="rect">
                      <a:avLst/>
                    </a:prstGeom>
                    <a:blipFill>
                      <a:blip r:embed="rId9"/>
                      <a:stretch>
                        <a:fillRect r="-232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1" name="テキスト ボックス 50">
                      <a:extLst>
                        <a:ext uri="{FF2B5EF4-FFF2-40B4-BE49-F238E27FC236}">
                          <a16:creationId xmlns:a16="http://schemas.microsoft.com/office/drawing/2014/main" id="{E353E86B-C4B2-A8F4-6C06-87A495AEA88E}"/>
                        </a:ext>
                      </a:extLst>
                    </p:cNvPr>
                    <p:cNvSpPr txBox="1"/>
                    <p:nvPr/>
                  </p:nvSpPr>
                  <p:spPr>
                    <a:xfrm flipH="1">
                      <a:off x="8145698" y="6351499"/>
                      <a:ext cx="529287" cy="40011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000" i="1" smtClean="0">
                                    <a:latin typeface="Cambria Math" panose="02040503050406030204" pitchFamily="18" charset="0"/>
                                  </a:rPr>
                                </m:ctrlPr>
                              </m:sSupPr>
                              <m:e>
                                <m:r>
                                  <a:rPr kumimoji="1" lang="en-US" altLang="ja-JP" sz="2000" b="0" i="1" smtClean="0">
                                    <a:latin typeface="Cambria Math" panose="02040503050406030204" pitchFamily="18" charset="0"/>
                                  </a:rPr>
                                  <m:t>10</m:t>
                                </m:r>
                              </m:e>
                              <m:sup>
                                <m:r>
                                  <a:rPr kumimoji="1" lang="en-US" altLang="ja-JP" sz="2000" b="0" i="1" smtClean="0">
                                    <a:latin typeface="Cambria Math" panose="02040503050406030204" pitchFamily="18" charset="0"/>
                                  </a:rPr>
                                  <m:t>8</m:t>
                                </m:r>
                              </m:sup>
                            </m:sSup>
                          </m:oMath>
                        </m:oMathPara>
                      </a14:m>
                      <a:endParaRPr kumimoji="1" lang="en-US" altLang="ja-JP" sz="1500" dirty="0"/>
                    </a:p>
                  </p:txBody>
                </p:sp>
              </mc:Choice>
              <mc:Fallback xmlns="">
                <p:sp>
                  <p:nvSpPr>
                    <p:cNvPr id="51" name="テキスト ボックス 50">
                      <a:extLst>
                        <a:ext uri="{FF2B5EF4-FFF2-40B4-BE49-F238E27FC236}">
                          <a16:creationId xmlns:a16="http://schemas.microsoft.com/office/drawing/2014/main" id="{E353E86B-C4B2-A8F4-6C06-87A495AEA88E}"/>
                        </a:ext>
                      </a:extLst>
                    </p:cNvPr>
                    <p:cNvSpPr txBox="1">
                      <a:spLocks noRot="1" noChangeAspect="1" noMove="1" noResize="1" noEditPoints="1" noAdjustHandles="1" noChangeArrowheads="1" noChangeShapeType="1" noTextEdit="1"/>
                    </p:cNvSpPr>
                    <p:nvPr/>
                  </p:nvSpPr>
                  <p:spPr>
                    <a:xfrm flipH="1">
                      <a:off x="8145698" y="6351499"/>
                      <a:ext cx="529287" cy="400110"/>
                    </a:xfrm>
                    <a:prstGeom prst="rect">
                      <a:avLst/>
                    </a:prstGeom>
                    <a:blipFill>
                      <a:blip r:embed="rId10"/>
                      <a:stretch>
                        <a:fillRect r="-232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2" name="テキスト ボックス 51">
                      <a:extLst>
                        <a:ext uri="{FF2B5EF4-FFF2-40B4-BE49-F238E27FC236}">
                          <a16:creationId xmlns:a16="http://schemas.microsoft.com/office/drawing/2014/main" id="{D30BD11B-173C-D8CA-53F9-43AA983AE6E1}"/>
                        </a:ext>
                      </a:extLst>
                    </p:cNvPr>
                    <p:cNvSpPr txBox="1"/>
                    <p:nvPr/>
                  </p:nvSpPr>
                  <p:spPr>
                    <a:xfrm flipH="1">
                      <a:off x="8781112" y="6010175"/>
                      <a:ext cx="529287" cy="40011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000" i="1" smtClean="0">
                                    <a:latin typeface="Cambria Math" panose="02040503050406030204" pitchFamily="18" charset="0"/>
                                  </a:rPr>
                                </m:ctrlPr>
                              </m:sSupPr>
                              <m:e>
                                <m:r>
                                  <a:rPr kumimoji="1" lang="en-US" altLang="ja-JP" sz="2000" b="0" i="1" smtClean="0">
                                    <a:latin typeface="Cambria Math" panose="02040503050406030204" pitchFamily="18" charset="0"/>
                                  </a:rPr>
                                  <m:t>10</m:t>
                                </m:r>
                              </m:e>
                              <m:sup>
                                <m:r>
                                  <a:rPr kumimoji="1" lang="en-US" altLang="ja-JP" sz="2000" b="0" i="1" smtClean="0">
                                    <a:latin typeface="Cambria Math" panose="02040503050406030204" pitchFamily="18" charset="0"/>
                                  </a:rPr>
                                  <m:t>7</m:t>
                                </m:r>
                              </m:sup>
                            </m:sSup>
                          </m:oMath>
                        </m:oMathPara>
                      </a14:m>
                      <a:endParaRPr kumimoji="1" lang="en-US" altLang="ja-JP" sz="1500" dirty="0"/>
                    </a:p>
                  </p:txBody>
                </p:sp>
              </mc:Choice>
              <mc:Fallback xmlns="">
                <p:sp>
                  <p:nvSpPr>
                    <p:cNvPr id="52" name="テキスト ボックス 51">
                      <a:extLst>
                        <a:ext uri="{FF2B5EF4-FFF2-40B4-BE49-F238E27FC236}">
                          <a16:creationId xmlns:a16="http://schemas.microsoft.com/office/drawing/2014/main" id="{D30BD11B-173C-D8CA-53F9-43AA983AE6E1}"/>
                        </a:ext>
                      </a:extLst>
                    </p:cNvPr>
                    <p:cNvSpPr txBox="1">
                      <a:spLocks noRot="1" noChangeAspect="1" noMove="1" noResize="1" noEditPoints="1" noAdjustHandles="1" noChangeArrowheads="1" noChangeShapeType="1" noTextEdit="1"/>
                    </p:cNvSpPr>
                    <p:nvPr/>
                  </p:nvSpPr>
                  <p:spPr>
                    <a:xfrm flipH="1">
                      <a:off x="8781112" y="6010175"/>
                      <a:ext cx="529287" cy="400110"/>
                    </a:xfrm>
                    <a:prstGeom prst="rect">
                      <a:avLst/>
                    </a:prstGeom>
                    <a:blipFill>
                      <a:blip r:embed="rId11"/>
                      <a:stretch>
                        <a:fillRect r="-232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3" name="テキスト ボックス 52">
                      <a:extLst>
                        <a:ext uri="{FF2B5EF4-FFF2-40B4-BE49-F238E27FC236}">
                          <a16:creationId xmlns:a16="http://schemas.microsoft.com/office/drawing/2014/main" id="{D3486EC4-B58B-C89F-94AE-721A3AD5636F}"/>
                        </a:ext>
                      </a:extLst>
                    </p:cNvPr>
                    <p:cNvSpPr txBox="1"/>
                    <p:nvPr/>
                  </p:nvSpPr>
                  <p:spPr>
                    <a:xfrm flipH="1">
                      <a:off x="9343999" y="6002032"/>
                      <a:ext cx="529287" cy="40011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000" i="1" smtClean="0">
                                    <a:latin typeface="Cambria Math" panose="02040503050406030204" pitchFamily="18" charset="0"/>
                                  </a:rPr>
                                </m:ctrlPr>
                              </m:sSupPr>
                              <m:e>
                                <m:r>
                                  <a:rPr kumimoji="1" lang="en-US" altLang="ja-JP" sz="2000" b="0" i="1" smtClean="0">
                                    <a:latin typeface="Cambria Math" panose="02040503050406030204" pitchFamily="18" charset="0"/>
                                  </a:rPr>
                                  <m:t>10</m:t>
                                </m:r>
                              </m:e>
                              <m:sup>
                                <m:r>
                                  <a:rPr kumimoji="1" lang="en-US" altLang="ja-JP" sz="2000" b="0" i="1" smtClean="0">
                                    <a:latin typeface="Cambria Math" panose="02040503050406030204" pitchFamily="18" charset="0"/>
                                  </a:rPr>
                                  <m:t>6</m:t>
                                </m:r>
                              </m:sup>
                            </m:sSup>
                          </m:oMath>
                        </m:oMathPara>
                      </a14:m>
                      <a:endParaRPr kumimoji="1" lang="en-US" altLang="ja-JP" sz="1500" dirty="0"/>
                    </a:p>
                  </p:txBody>
                </p:sp>
              </mc:Choice>
              <mc:Fallback xmlns="">
                <p:sp>
                  <p:nvSpPr>
                    <p:cNvPr id="53" name="テキスト ボックス 52">
                      <a:extLst>
                        <a:ext uri="{FF2B5EF4-FFF2-40B4-BE49-F238E27FC236}">
                          <a16:creationId xmlns:a16="http://schemas.microsoft.com/office/drawing/2014/main" id="{D3486EC4-B58B-C89F-94AE-721A3AD5636F}"/>
                        </a:ext>
                      </a:extLst>
                    </p:cNvPr>
                    <p:cNvSpPr txBox="1">
                      <a:spLocks noRot="1" noChangeAspect="1" noMove="1" noResize="1" noEditPoints="1" noAdjustHandles="1" noChangeArrowheads="1" noChangeShapeType="1" noTextEdit="1"/>
                    </p:cNvSpPr>
                    <p:nvPr/>
                  </p:nvSpPr>
                  <p:spPr>
                    <a:xfrm flipH="1">
                      <a:off x="9343999" y="6002032"/>
                      <a:ext cx="529287" cy="400110"/>
                    </a:xfrm>
                    <a:prstGeom prst="rect">
                      <a:avLst/>
                    </a:prstGeom>
                    <a:blipFill>
                      <a:blip r:embed="rId12"/>
                      <a:stretch>
                        <a:fillRect r="-232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7" name="テキスト ボックス 56">
                      <a:extLst>
                        <a:ext uri="{FF2B5EF4-FFF2-40B4-BE49-F238E27FC236}">
                          <a16:creationId xmlns:a16="http://schemas.microsoft.com/office/drawing/2014/main" id="{C8531467-F78E-6C4A-AC66-C50B163A288F}"/>
                        </a:ext>
                      </a:extLst>
                    </p:cNvPr>
                    <p:cNvSpPr txBox="1"/>
                    <p:nvPr/>
                  </p:nvSpPr>
                  <p:spPr>
                    <a:xfrm flipH="1">
                      <a:off x="10972737" y="5985121"/>
                      <a:ext cx="529287" cy="40011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000" i="1" smtClean="0">
                                    <a:latin typeface="Cambria Math" panose="02040503050406030204" pitchFamily="18" charset="0"/>
                                  </a:rPr>
                                </m:ctrlPr>
                              </m:sSupPr>
                              <m:e>
                                <m:r>
                                  <a:rPr kumimoji="1" lang="en-US" altLang="ja-JP" sz="2000" b="0" i="1" smtClean="0">
                                    <a:latin typeface="Cambria Math" panose="02040503050406030204" pitchFamily="18" charset="0"/>
                                  </a:rPr>
                                  <m:t>10</m:t>
                                </m:r>
                              </m:e>
                              <m:sup>
                                <m:r>
                                  <a:rPr kumimoji="1" lang="en-US" altLang="ja-JP" sz="2000" b="0" i="1" smtClean="0">
                                    <a:latin typeface="Cambria Math" panose="02040503050406030204" pitchFamily="18" charset="0"/>
                                  </a:rPr>
                                  <m:t>3</m:t>
                                </m:r>
                              </m:sup>
                            </m:sSup>
                          </m:oMath>
                        </m:oMathPara>
                      </a14:m>
                      <a:endParaRPr kumimoji="1" lang="en-US" altLang="ja-JP" sz="1500" dirty="0"/>
                    </a:p>
                  </p:txBody>
                </p:sp>
              </mc:Choice>
              <mc:Fallback xmlns="">
                <p:sp>
                  <p:nvSpPr>
                    <p:cNvPr id="57" name="テキスト ボックス 56">
                      <a:extLst>
                        <a:ext uri="{FF2B5EF4-FFF2-40B4-BE49-F238E27FC236}">
                          <a16:creationId xmlns:a16="http://schemas.microsoft.com/office/drawing/2014/main" id="{C8531467-F78E-6C4A-AC66-C50B163A288F}"/>
                        </a:ext>
                      </a:extLst>
                    </p:cNvPr>
                    <p:cNvSpPr txBox="1">
                      <a:spLocks noRot="1" noChangeAspect="1" noMove="1" noResize="1" noEditPoints="1" noAdjustHandles="1" noChangeArrowheads="1" noChangeShapeType="1" noTextEdit="1"/>
                    </p:cNvSpPr>
                    <p:nvPr/>
                  </p:nvSpPr>
                  <p:spPr>
                    <a:xfrm flipH="1">
                      <a:off x="10972737" y="5985121"/>
                      <a:ext cx="529287" cy="400110"/>
                    </a:xfrm>
                    <a:prstGeom prst="rect">
                      <a:avLst/>
                    </a:prstGeom>
                    <a:blipFill>
                      <a:blip r:embed="rId13"/>
                      <a:stretch>
                        <a:fillRect r="-238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5" name="テキスト ボックス 54">
                      <a:extLst>
                        <a:ext uri="{FF2B5EF4-FFF2-40B4-BE49-F238E27FC236}">
                          <a16:creationId xmlns:a16="http://schemas.microsoft.com/office/drawing/2014/main" id="{48E2277F-FB71-77D2-AB1C-A3EEC0FF4F0F}"/>
                        </a:ext>
                      </a:extLst>
                    </p:cNvPr>
                    <p:cNvSpPr txBox="1"/>
                    <p:nvPr/>
                  </p:nvSpPr>
                  <p:spPr>
                    <a:xfrm flipH="1">
                      <a:off x="10435267" y="6002036"/>
                      <a:ext cx="529287" cy="40011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000" i="1" smtClean="0">
                                    <a:latin typeface="Cambria Math" panose="02040503050406030204" pitchFamily="18" charset="0"/>
                                  </a:rPr>
                                </m:ctrlPr>
                              </m:sSupPr>
                              <m:e>
                                <m:r>
                                  <a:rPr kumimoji="1" lang="en-US" altLang="ja-JP" sz="2000" b="0" i="1" smtClean="0">
                                    <a:latin typeface="Cambria Math" panose="02040503050406030204" pitchFamily="18" charset="0"/>
                                  </a:rPr>
                                  <m:t>10</m:t>
                                </m:r>
                              </m:e>
                              <m:sup>
                                <m:r>
                                  <a:rPr kumimoji="1" lang="en-US" altLang="ja-JP" sz="2000" b="0" i="1" smtClean="0">
                                    <a:latin typeface="Cambria Math" panose="02040503050406030204" pitchFamily="18" charset="0"/>
                                  </a:rPr>
                                  <m:t>4</m:t>
                                </m:r>
                              </m:sup>
                            </m:sSup>
                          </m:oMath>
                        </m:oMathPara>
                      </a14:m>
                      <a:endParaRPr kumimoji="1" lang="en-US" altLang="ja-JP" sz="1500" dirty="0"/>
                    </a:p>
                  </p:txBody>
                </p:sp>
              </mc:Choice>
              <mc:Fallback xmlns="">
                <p:sp>
                  <p:nvSpPr>
                    <p:cNvPr id="55" name="テキスト ボックス 54">
                      <a:extLst>
                        <a:ext uri="{FF2B5EF4-FFF2-40B4-BE49-F238E27FC236}">
                          <a16:creationId xmlns:a16="http://schemas.microsoft.com/office/drawing/2014/main" id="{48E2277F-FB71-77D2-AB1C-A3EEC0FF4F0F}"/>
                        </a:ext>
                      </a:extLst>
                    </p:cNvPr>
                    <p:cNvSpPr txBox="1">
                      <a:spLocks noRot="1" noChangeAspect="1" noMove="1" noResize="1" noEditPoints="1" noAdjustHandles="1" noChangeArrowheads="1" noChangeShapeType="1" noTextEdit="1"/>
                    </p:cNvSpPr>
                    <p:nvPr/>
                  </p:nvSpPr>
                  <p:spPr>
                    <a:xfrm flipH="1">
                      <a:off x="10435267" y="6002036"/>
                      <a:ext cx="529287" cy="400110"/>
                    </a:xfrm>
                    <a:prstGeom prst="rect">
                      <a:avLst/>
                    </a:prstGeom>
                    <a:blipFill>
                      <a:blip r:embed="rId14"/>
                      <a:stretch>
                        <a:fillRect r="-232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4" name="テキスト ボックス 53">
                      <a:extLst>
                        <a:ext uri="{FF2B5EF4-FFF2-40B4-BE49-F238E27FC236}">
                          <a16:creationId xmlns:a16="http://schemas.microsoft.com/office/drawing/2014/main" id="{E7C7C2A3-77C2-3B88-3579-BFF926F15294}"/>
                        </a:ext>
                      </a:extLst>
                    </p:cNvPr>
                    <p:cNvSpPr txBox="1"/>
                    <p:nvPr/>
                  </p:nvSpPr>
                  <p:spPr>
                    <a:xfrm flipH="1">
                      <a:off x="9848604" y="5995408"/>
                      <a:ext cx="529287" cy="403637"/>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000" i="1" smtClean="0">
                                    <a:latin typeface="Cambria Math" panose="02040503050406030204" pitchFamily="18" charset="0"/>
                                  </a:rPr>
                                </m:ctrlPr>
                              </m:sSupPr>
                              <m:e>
                                <m:r>
                                  <a:rPr kumimoji="1" lang="en-US" altLang="ja-JP" sz="2000" b="0" i="1" smtClean="0">
                                    <a:latin typeface="Cambria Math" panose="02040503050406030204" pitchFamily="18" charset="0"/>
                                  </a:rPr>
                                  <m:t>10</m:t>
                                </m:r>
                              </m:e>
                              <m:sup>
                                <m:r>
                                  <a:rPr kumimoji="1" lang="en-US" altLang="ja-JP" sz="2000" b="0" i="1" smtClean="0">
                                    <a:latin typeface="Cambria Math" panose="02040503050406030204" pitchFamily="18" charset="0"/>
                                  </a:rPr>
                                  <m:t>5</m:t>
                                </m:r>
                              </m:sup>
                            </m:sSup>
                          </m:oMath>
                        </m:oMathPara>
                      </a14:m>
                      <a:endParaRPr kumimoji="1" lang="en-US" altLang="ja-JP" sz="1500" dirty="0"/>
                    </a:p>
                  </p:txBody>
                </p:sp>
              </mc:Choice>
              <mc:Fallback xmlns="">
                <p:sp>
                  <p:nvSpPr>
                    <p:cNvPr id="54" name="テキスト ボックス 53">
                      <a:extLst>
                        <a:ext uri="{FF2B5EF4-FFF2-40B4-BE49-F238E27FC236}">
                          <a16:creationId xmlns:a16="http://schemas.microsoft.com/office/drawing/2014/main" id="{E7C7C2A3-77C2-3B88-3579-BFF926F15294}"/>
                        </a:ext>
                      </a:extLst>
                    </p:cNvPr>
                    <p:cNvSpPr txBox="1">
                      <a:spLocks noRot="1" noChangeAspect="1" noMove="1" noResize="1" noEditPoints="1" noAdjustHandles="1" noChangeArrowheads="1" noChangeShapeType="1" noTextEdit="1"/>
                    </p:cNvSpPr>
                    <p:nvPr/>
                  </p:nvSpPr>
                  <p:spPr>
                    <a:xfrm flipH="1">
                      <a:off x="9848604" y="5995408"/>
                      <a:ext cx="529287" cy="403637"/>
                    </a:xfrm>
                    <a:prstGeom prst="rect">
                      <a:avLst/>
                    </a:prstGeom>
                    <a:blipFill>
                      <a:blip r:embed="rId15"/>
                      <a:stretch>
                        <a:fillRect r="-232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7" name="テキスト ボックス 46">
                      <a:extLst>
                        <a:ext uri="{FF2B5EF4-FFF2-40B4-BE49-F238E27FC236}">
                          <a16:creationId xmlns:a16="http://schemas.microsoft.com/office/drawing/2014/main" id="{A362CAB1-03EA-2981-223C-898DB0718E0A}"/>
                        </a:ext>
                      </a:extLst>
                    </p:cNvPr>
                    <p:cNvSpPr txBox="1"/>
                    <p:nvPr/>
                  </p:nvSpPr>
                  <p:spPr>
                    <a:xfrm flipH="1">
                      <a:off x="6492721" y="6008262"/>
                      <a:ext cx="620607" cy="40011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000" i="1" smtClean="0">
                                    <a:latin typeface="Cambria Math" panose="02040503050406030204" pitchFamily="18" charset="0"/>
                                  </a:rPr>
                                </m:ctrlPr>
                              </m:sSupPr>
                              <m:e>
                                <m:r>
                                  <a:rPr kumimoji="1" lang="en-US" altLang="ja-JP" sz="2000" b="0" i="1" smtClean="0">
                                    <a:latin typeface="Cambria Math" panose="02040503050406030204" pitchFamily="18" charset="0"/>
                                  </a:rPr>
                                  <m:t>10</m:t>
                                </m:r>
                              </m:e>
                              <m:sup>
                                <m:r>
                                  <a:rPr kumimoji="1" lang="en-US" altLang="ja-JP" sz="2000" b="0" i="1" smtClean="0">
                                    <a:latin typeface="Cambria Math" panose="02040503050406030204" pitchFamily="18" charset="0"/>
                                  </a:rPr>
                                  <m:t>11</m:t>
                                </m:r>
                              </m:sup>
                            </m:sSup>
                          </m:oMath>
                        </m:oMathPara>
                      </a14:m>
                      <a:endParaRPr kumimoji="1" lang="en-US" altLang="ja-JP" sz="1500" dirty="0"/>
                    </a:p>
                  </p:txBody>
                </p:sp>
              </mc:Choice>
              <mc:Fallback xmlns="">
                <p:sp>
                  <p:nvSpPr>
                    <p:cNvPr id="47" name="テキスト ボックス 46">
                      <a:extLst>
                        <a:ext uri="{FF2B5EF4-FFF2-40B4-BE49-F238E27FC236}">
                          <a16:creationId xmlns:a16="http://schemas.microsoft.com/office/drawing/2014/main" id="{A362CAB1-03EA-2981-223C-898DB0718E0A}"/>
                        </a:ext>
                      </a:extLst>
                    </p:cNvPr>
                    <p:cNvSpPr txBox="1">
                      <a:spLocks noRot="1" noChangeAspect="1" noMove="1" noResize="1" noEditPoints="1" noAdjustHandles="1" noChangeArrowheads="1" noChangeShapeType="1" noTextEdit="1"/>
                    </p:cNvSpPr>
                    <p:nvPr/>
                  </p:nvSpPr>
                  <p:spPr>
                    <a:xfrm flipH="1">
                      <a:off x="6492721" y="6008262"/>
                      <a:ext cx="620607" cy="400110"/>
                    </a:xfrm>
                    <a:prstGeom prst="rect">
                      <a:avLst/>
                    </a:prstGeom>
                    <a:blipFill>
                      <a:blip r:embed="rId16"/>
                      <a:stretch>
                        <a:fillRect r="-4000"/>
                      </a:stretch>
                    </a:blipFill>
                  </p:spPr>
                  <p:txBody>
                    <a:bodyPr/>
                    <a:lstStyle/>
                    <a:p>
                      <a:r>
                        <a:rPr lang="ja-JP" altLang="en-US">
                          <a:noFill/>
                        </a:rPr>
                        <a:t> </a:t>
                      </a:r>
                    </a:p>
                  </p:txBody>
                </p:sp>
              </mc:Fallback>
            </mc:AlternateContent>
          </p:grpSp>
        </p:grpSp>
        <mc:AlternateContent xmlns:mc="http://schemas.openxmlformats.org/markup-compatibility/2006" xmlns:a14="http://schemas.microsoft.com/office/drawing/2010/main">
          <mc:Choice Requires="a14">
            <p:sp>
              <p:nvSpPr>
                <p:cNvPr id="61" name="テキスト ボックス 60">
                  <a:extLst>
                    <a:ext uri="{FF2B5EF4-FFF2-40B4-BE49-F238E27FC236}">
                      <a16:creationId xmlns:a16="http://schemas.microsoft.com/office/drawing/2014/main" id="{73738FDB-EC8A-4CAF-6323-87811A54079F}"/>
                    </a:ext>
                  </a:extLst>
                </p:cNvPr>
                <p:cNvSpPr txBox="1"/>
                <p:nvPr/>
              </p:nvSpPr>
              <p:spPr>
                <a:xfrm>
                  <a:off x="8585182" y="6419088"/>
                  <a:ext cx="1280707" cy="430887"/>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200" i="1" smtClean="0">
                                <a:latin typeface="Cambria Math" panose="02040503050406030204" pitchFamily="18" charset="0"/>
                              </a:rPr>
                            </m:ctrlPr>
                          </m:sSubPr>
                          <m:e>
                            <m:r>
                              <a:rPr kumimoji="1" lang="en-US" altLang="ja-JP" sz="2200" b="0" i="1" smtClean="0">
                                <a:latin typeface="Cambria Math" panose="02040503050406030204" pitchFamily="18" charset="0"/>
                              </a:rPr>
                              <m:t>𝑀</m:t>
                            </m:r>
                          </m:e>
                          <m:sub>
                            <m:r>
                              <a:rPr kumimoji="1" lang="en-US" altLang="ja-JP" sz="2200" b="0" i="1" smtClean="0">
                                <a:latin typeface="Cambria Math" panose="02040503050406030204" pitchFamily="18" charset="0"/>
                              </a:rPr>
                              <m:t>∗</m:t>
                            </m:r>
                          </m:sub>
                        </m:sSub>
                      </m:oMath>
                    </m:oMathPara>
                  </a14:m>
                  <a:endParaRPr kumimoji="1" lang="ja-JP" altLang="en-US" sz="2200"/>
                </a:p>
              </p:txBody>
            </p:sp>
          </mc:Choice>
          <mc:Fallback xmlns="">
            <p:sp>
              <p:nvSpPr>
                <p:cNvPr id="61" name="テキスト ボックス 60">
                  <a:extLst>
                    <a:ext uri="{FF2B5EF4-FFF2-40B4-BE49-F238E27FC236}">
                      <a16:creationId xmlns:a16="http://schemas.microsoft.com/office/drawing/2014/main" id="{73738FDB-EC8A-4CAF-6323-87811A54079F}"/>
                    </a:ext>
                  </a:extLst>
                </p:cNvPr>
                <p:cNvSpPr txBox="1">
                  <a:spLocks noRot="1" noChangeAspect="1" noMove="1" noResize="1" noEditPoints="1" noAdjustHandles="1" noChangeArrowheads="1" noChangeShapeType="1" noTextEdit="1"/>
                </p:cNvSpPr>
                <p:nvPr/>
              </p:nvSpPr>
              <p:spPr>
                <a:xfrm>
                  <a:off x="8585182" y="6419088"/>
                  <a:ext cx="1280707" cy="430887"/>
                </a:xfrm>
                <a:prstGeom prst="rect">
                  <a:avLst/>
                </a:prstGeom>
                <a:blipFill>
                  <a:blip r:embed="rId17"/>
                  <a:stretch>
                    <a:fillRect/>
                  </a:stretch>
                </a:blipFill>
              </p:spPr>
              <p:txBody>
                <a:bodyPr/>
                <a:lstStyle/>
                <a:p>
                  <a:r>
                    <a:rPr lang="ja-JP" altLang="en-US">
                      <a:noFill/>
                    </a:rPr>
                    <a:t> </a:t>
                  </a:r>
                </a:p>
              </p:txBody>
            </p:sp>
          </mc:Fallback>
        </mc:AlternateContent>
      </p:grpSp>
      <p:grpSp>
        <p:nvGrpSpPr>
          <p:cNvPr id="66" name="グループ化 65">
            <a:extLst>
              <a:ext uri="{FF2B5EF4-FFF2-40B4-BE49-F238E27FC236}">
                <a16:creationId xmlns:a16="http://schemas.microsoft.com/office/drawing/2014/main" id="{67A59B88-B7BB-E5B2-1970-9496AFC4F90A}"/>
              </a:ext>
            </a:extLst>
          </p:cNvPr>
          <p:cNvGrpSpPr/>
          <p:nvPr/>
        </p:nvGrpSpPr>
        <p:grpSpPr>
          <a:xfrm>
            <a:off x="7378512" y="281751"/>
            <a:ext cx="4682871" cy="2936948"/>
            <a:chOff x="3002026" y="929697"/>
            <a:chExt cx="6314251" cy="3681814"/>
          </a:xfrm>
        </p:grpSpPr>
        <p:pic>
          <p:nvPicPr>
            <p:cNvPr id="70" name="図 69" descr="グラフィカル ユーザー インターフェイス, グラフ&#10;&#10;AI によって生成されたコンテンツは間違っている可能性があります。">
              <a:extLst>
                <a:ext uri="{FF2B5EF4-FFF2-40B4-BE49-F238E27FC236}">
                  <a16:creationId xmlns:a16="http://schemas.microsoft.com/office/drawing/2014/main" id="{371FFDD1-987E-9B2C-2914-64F311AF6A02}"/>
                </a:ext>
              </a:extLst>
            </p:cNvPr>
            <p:cNvPicPr>
              <a:picLocks noChangeAspect="1"/>
            </p:cNvPicPr>
            <p:nvPr/>
          </p:nvPicPr>
          <p:blipFill>
            <a:blip r:embed="rId4">
              <a:extLst>
                <a:ext uri="{28A0092B-C50C-407E-A947-70E740481C1C}">
                  <a14:useLocalDpi xmlns:a14="http://schemas.microsoft.com/office/drawing/2010/main" val="0"/>
                </a:ext>
              </a:extLst>
            </a:blip>
            <a:srcRect l="53348" t="7478" r="2838" b="51687"/>
            <a:stretch/>
          </p:blipFill>
          <p:spPr>
            <a:xfrm>
              <a:off x="3002026" y="929697"/>
              <a:ext cx="6314251" cy="3681814"/>
            </a:xfrm>
            <a:prstGeom prst="rect">
              <a:avLst/>
            </a:prstGeom>
          </p:spPr>
        </p:pic>
        <p:grpSp>
          <p:nvGrpSpPr>
            <p:cNvPr id="71" name="グループ化 70">
              <a:extLst>
                <a:ext uri="{FF2B5EF4-FFF2-40B4-BE49-F238E27FC236}">
                  <a16:creationId xmlns:a16="http://schemas.microsoft.com/office/drawing/2014/main" id="{E73D7177-19CE-D89B-7D0F-E4746712A285}"/>
                </a:ext>
              </a:extLst>
            </p:cNvPr>
            <p:cNvGrpSpPr/>
            <p:nvPr/>
          </p:nvGrpSpPr>
          <p:grpSpPr>
            <a:xfrm>
              <a:off x="3299424" y="1418120"/>
              <a:ext cx="5959816" cy="2875814"/>
              <a:chOff x="691224" y="1483545"/>
              <a:chExt cx="4810260" cy="2769863"/>
            </a:xfrm>
          </p:grpSpPr>
          <p:grpSp>
            <p:nvGrpSpPr>
              <p:cNvPr id="72" name="グループ化 71">
                <a:extLst>
                  <a:ext uri="{FF2B5EF4-FFF2-40B4-BE49-F238E27FC236}">
                    <a16:creationId xmlns:a16="http://schemas.microsoft.com/office/drawing/2014/main" id="{985FE073-AD55-DBF3-59DC-A1AAEE782134}"/>
                  </a:ext>
                </a:extLst>
              </p:cNvPr>
              <p:cNvGrpSpPr/>
              <p:nvPr/>
            </p:nvGrpSpPr>
            <p:grpSpPr>
              <a:xfrm>
                <a:off x="691224" y="1483545"/>
                <a:ext cx="4810260" cy="2174163"/>
                <a:chOff x="666183" y="1431019"/>
                <a:chExt cx="4810260" cy="2174163"/>
              </a:xfrm>
            </p:grpSpPr>
            <p:sp>
              <p:nvSpPr>
                <p:cNvPr id="74" name="テキスト ボックス 73">
                  <a:extLst>
                    <a:ext uri="{FF2B5EF4-FFF2-40B4-BE49-F238E27FC236}">
                      <a16:creationId xmlns:a16="http://schemas.microsoft.com/office/drawing/2014/main" id="{71F3141E-17E2-F76C-0E0F-2C206F55163D}"/>
                    </a:ext>
                  </a:extLst>
                </p:cNvPr>
                <p:cNvSpPr txBox="1"/>
                <p:nvPr/>
              </p:nvSpPr>
              <p:spPr>
                <a:xfrm>
                  <a:off x="2253843" y="1649561"/>
                  <a:ext cx="1527361" cy="408781"/>
                </a:xfrm>
                <a:prstGeom prst="rect">
                  <a:avLst/>
                </a:prstGeom>
                <a:noFill/>
              </p:spPr>
              <p:txBody>
                <a:bodyPr wrap="square" rtlCol="0">
                  <a:spAutoFit/>
                </a:bodyPr>
                <a:lstStyle/>
                <a:p>
                  <a:r>
                    <a:rPr lang="en-US" altLang="ja-JP" sz="1600" b="1" dirty="0"/>
                    <a:t>c</a:t>
                  </a:r>
                  <a:r>
                    <a:rPr kumimoji="1" lang="en-US" altLang="ja-JP" sz="1600" b="1" dirty="0"/>
                    <a:t>usp(CDM)</a:t>
                  </a:r>
                  <a:endParaRPr kumimoji="1" lang="ja-JP" altLang="en-US" sz="1600" b="1" dirty="0"/>
                </a:p>
              </p:txBody>
            </p:sp>
            <p:sp>
              <p:nvSpPr>
                <p:cNvPr id="75" name="テキスト ボックス 74">
                  <a:extLst>
                    <a:ext uri="{FF2B5EF4-FFF2-40B4-BE49-F238E27FC236}">
                      <a16:creationId xmlns:a16="http://schemas.microsoft.com/office/drawing/2014/main" id="{0AC15DA4-8F8A-31E6-86D0-23E7F33DD30F}"/>
                    </a:ext>
                  </a:extLst>
                </p:cNvPr>
                <p:cNvSpPr txBox="1"/>
                <p:nvPr/>
              </p:nvSpPr>
              <p:spPr>
                <a:xfrm>
                  <a:off x="2158973" y="3105046"/>
                  <a:ext cx="779646" cy="369331"/>
                </a:xfrm>
                <a:prstGeom prst="rect">
                  <a:avLst/>
                </a:prstGeom>
                <a:noFill/>
              </p:spPr>
              <p:txBody>
                <a:bodyPr wrap="square" rtlCol="0">
                  <a:spAutoFit/>
                </a:bodyPr>
                <a:lstStyle/>
                <a:p>
                  <a:r>
                    <a:rPr kumimoji="1" lang="en-US" altLang="ja-JP" b="1" dirty="0"/>
                    <a:t>core</a:t>
                  </a:r>
                  <a:endParaRPr kumimoji="1" lang="ja-JP" altLang="en-US" b="1" dirty="0"/>
                </a:p>
              </p:txBody>
            </p:sp>
            <mc:AlternateContent xmlns:mc="http://schemas.openxmlformats.org/markup-compatibility/2006" xmlns:a14="http://schemas.microsoft.com/office/drawing/2010/main">
              <mc:Choice Requires="a14">
                <p:sp>
                  <p:nvSpPr>
                    <p:cNvPr id="76" name="テキスト ボックス 75">
                      <a:extLst>
                        <a:ext uri="{FF2B5EF4-FFF2-40B4-BE49-F238E27FC236}">
                          <a16:creationId xmlns:a16="http://schemas.microsoft.com/office/drawing/2014/main" id="{8E5B95A5-225A-C635-1470-D078319622C6}"/>
                        </a:ext>
                      </a:extLst>
                    </p:cNvPr>
                    <p:cNvSpPr txBox="1"/>
                    <p:nvPr/>
                  </p:nvSpPr>
                  <p:spPr>
                    <a:xfrm>
                      <a:off x="4751318" y="3343572"/>
                      <a:ext cx="725125" cy="2616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sz="1100" b="1" i="1" smtClean="0">
                                <a:solidFill>
                                  <a:prstClr val="black"/>
                                </a:solidFill>
                                <a:latin typeface="Cambria Math" panose="02040503050406030204" pitchFamily="18" charset="0"/>
                              </a:rPr>
                              <m:t>[</m:t>
                            </m:r>
                            <m:r>
                              <a:rPr lang="en-US" altLang="ja-JP" sz="1100" b="1" i="1" smtClean="0">
                                <a:solidFill>
                                  <a:prstClr val="black"/>
                                </a:solidFill>
                                <a:latin typeface="Cambria Math" panose="02040503050406030204" pitchFamily="18" charset="0"/>
                              </a:rPr>
                              <m:t>𝒌𝒎</m:t>
                            </m:r>
                            <m:r>
                              <a:rPr lang="en-US" altLang="ja-JP" sz="1100" b="1" i="1" smtClean="0">
                                <a:solidFill>
                                  <a:prstClr val="black"/>
                                </a:solidFill>
                                <a:latin typeface="Cambria Math" panose="02040503050406030204" pitchFamily="18" charset="0"/>
                              </a:rPr>
                              <m:t>/</m:t>
                            </m:r>
                            <m:r>
                              <a:rPr lang="en-US" altLang="ja-JP" sz="1100" b="1" i="1" smtClean="0">
                                <a:solidFill>
                                  <a:prstClr val="black"/>
                                </a:solidFill>
                                <a:latin typeface="Cambria Math" panose="02040503050406030204" pitchFamily="18" charset="0"/>
                              </a:rPr>
                              <m:t>𝒔</m:t>
                            </m:r>
                            <m:r>
                              <a:rPr lang="en-US" altLang="ja-JP" sz="1100" b="1" i="0" smtClean="0">
                                <a:solidFill>
                                  <a:prstClr val="black"/>
                                </a:solidFill>
                                <a:latin typeface="Cambria Math" panose="02040503050406030204" pitchFamily="18" charset="0"/>
                              </a:rPr>
                              <m:t>]</m:t>
                            </m:r>
                          </m:oMath>
                        </m:oMathPara>
                      </a14:m>
                      <a:endParaRPr kumimoji="1" lang="ja-JP" altLang="en-US" sz="1100" b="1" dirty="0"/>
                    </a:p>
                  </p:txBody>
                </p:sp>
              </mc:Choice>
              <mc:Fallback xmlns="">
                <p:sp>
                  <p:nvSpPr>
                    <p:cNvPr id="64" name="テキスト ボックス 63">
                      <a:extLst>
                        <a:ext uri="{FF2B5EF4-FFF2-40B4-BE49-F238E27FC236}">
                          <a16:creationId xmlns:a16="http://schemas.microsoft.com/office/drawing/2014/main" id="{3819B440-7BC0-DDAB-1A03-AD46323CFE10}"/>
                        </a:ext>
                      </a:extLst>
                    </p:cNvPr>
                    <p:cNvSpPr txBox="1">
                      <a:spLocks noRot="1" noChangeAspect="1" noMove="1" noResize="1" noEditPoints="1" noAdjustHandles="1" noChangeArrowheads="1" noChangeShapeType="1" noTextEdit="1"/>
                    </p:cNvSpPr>
                    <p:nvPr/>
                  </p:nvSpPr>
                  <p:spPr>
                    <a:xfrm>
                      <a:off x="4751318" y="3343572"/>
                      <a:ext cx="725125" cy="261610"/>
                    </a:xfrm>
                    <a:prstGeom prst="rect">
                      <a:avLst/>
                    </a:prstGeom>
                    <a:blipFill>
                      <a:blip r:embed="rId18"/>
                      <a:stretch>
                        <a:fillRect b="-2222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7" name="テキスト ボックス 76">
                      <a:extLst>
                        <a:ext uri="{FF2B5EF4-FFF2-40B4-BE49-F238E27FC236}">
                          <a16:creationId xmlns:a16="http://schemas.microsoft.com/office/drawing/2014/main" id="{CBD76FF5-4EBA-F44E-FB79-6F247047635B}"/>
                        </a:ext>
                      </a:extLst>
                    </p:cNvPr>
                    <p:cNvSpPr txBox="1"/>
                    <p:nvPr/>
                  </p:nvSpPr>
                  <p:spPr>
                    <a:xfrm>
                      <a:off x="666183" y="1431019"/>
                      <a:ext cx="813055" cy="2767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sz="1100" b="1" i="1" smtClean="0">
                                <a:solidFill>
                                  <a:prstClr val="black"/>
                                </a:solidFill>
                                <a:latin typeface="Cambria Math" panose="02040503050406030204" pitchFamily="18" charset="0"/>
                              </a:rPr>
                              <m:t>[</m:t>
                            </m:r>
                            <m:sSub>
                              <m:sSubPr>
                                <m:ctrlPr>
                                  <a:rPr lang="en-US" altLang="ja-JP" sz="1100" b="1" i="1" smtClean="0">
                                    <a:solidFill>
                                      <a:prstClr val="black"/>
                                    </a:solidFill>
                                    <a:latin typeface="Cambria Math" panose="02040503050406030204" pitchFamily="18" charset="0"/>
                                  </a:rPr>
                                </m:ctrlPr>
                              </m:sSubPr>
                              <m:e>
                                <m:r>
                                  <a:rPr lang="en-US" altLang="ja-JP" sz="1100" b="1" i="1">
                                    <a:solidFill>
                                      <a:prstClr val="black"/>
                                    </a:solidFill>
                                    <a:latin typeface="Cambria Math" panose="02040503050406030204" pitchFamily="18" charset="0"/>
                                  </a:rPr>
                                  <m:t>𝑴</m:t>
                                </m:r>
                              </m:e>
                              <m:sub>
                                <m:r>
                                  <a:rPr lang="ja-JP" altLang="en-US" sz="1100" b="1" i="1">
                                    <a:solidFill>
                                      <a:prstClr val="black"/>
                                    </a:solidFill>
                                    <a:latin typeface="Cambria Math" panose="02040503050406030204" pitchFamily="18" charset="0"/>
                                  </a:rPr>
                                  <m:t>⦿</m:t>
                                </m:r>
                              </m:sub>
                            </m:sSub>
                            <m:r>
                              <a:rPr lang="en-US" altLang="ja-JP" sz="1100" b="1" i="1" smtClean="0">
                                <a:solidFill>
                                  <a:prstClr val="black"/>
                                </a:solidFill>
                                <a:latin typeface="Cambria Math" panose="02040503050406030204" pitchFamily="18" charset="0"/>
                              </a:rPr>
                              <m:t>𝒑</m:t>
                            </m:r>
                            <m:sSup>
                              <m:sSupPr>
                                <m:ctrlPr>
                                  <a:rPr lang="en-US" altLang="ja-JP" sz="1100" b="1" i="1" smtClean="0">
                                    <a:solidFill>
                                      <a:prstClr val="black"/>
                                    </a:solidFill>
                                    <a:latin typeface="Cambria Math" panose="02040503050406030204" pitchFamily="18" charset="0"/>
                                  </a:rPr>
                                </m:ctrlPr>
                              </m:sSupPr>
                              <m:e>
                                <m:r>
                                  <a:rPr lang="en-US" altLang="ja-JP" sz="1100" b="1" i="1" smtClean="0">
                                    <a:solidFill>
                                      <a:prstClr val="black"/>
                                    </a:solidFill>
                                    <a:latin typeface="Cambria Math" panose="02040503050406030204" pitchFamily="18" charset="0"/>
                                  </a:rPr>
                                  <m:t>𝒄</m:t>
                                </m:r>
                              </m:e>
                              <m:sup>
                                <m:r>
                                  <a:rPr lang="en-US" altLang="ja-JP" sz="1100" b="1" i="1" smtClean="0">
                                    <a:solidFill>
                                      <a:prstClr val="black"/>
                                    </a:solidFill>
                                    <a:latin typeface="Cambria Math" panose="02040503050406030204" pitchFamily="18" charset="0"/>
                                  </a:rPr>
                                  <m:t>−</m:t>
                                </m:r>
                                <m:r>
                                  <a:rPr lang="en-US" altLang="ja-JP" sz="1100" b="1" i="1" smtClean="0">
                                    <a:solidFill>
                                      <a:prstClr val="black"/>
                                    </a:solidFill>
                                    <a:latin typeface="Cambria Math" panose="02040503050406030204" pitchFamily="18" charset="0"/>
                                  </a:rPr>
                                  <m:t>𝟐</m:t>
                                </m:r>
                              </m:sup>
                            </m:sSup>
                            <m:r>
                              <a:rPr lang="en-US" altLang="ja-JP" sz="1100" b="1" i="0" smtClean="0">
                                <a:solidFill>
                                  <a:prstClr val="black"/>
                                </a:solidFill>
                                <a:latin typeface="Cambria Math" panose="02040503050406030204" pitchFamily="18" charset="0"/>
                              </a:rPr>
                              <m:t>]</m:t>
                            </m:r>
                          </m:oMath>
                        </m:oMathPara>
                      </a14:m>
                      <a:endParaRPr kumimoji="1" lang="ja-JP" altLang="en-US" sz="1100" b="1" dirty="0"/>
                    </a:p>
                  </p:txBody>
                </p:sp>
              </mc:Choice>
              <mc:Fallback xmlns="">
                <p:sp>
                  <p:nvSpPr>
                    <p:cNvPr id="67" name="テキスト ボックス 66">
                      <a:extLst>
                        <a:ext uri="{FF2B5EF4-FFF2-40B4-BE49-F238E27FC236}">
                          <a16:creationId xmlns:a16="http://schemas.microsoft.com/office/drawing/2014/main" id="{3135CA51-BC2D-F37A-3922-DFADDCE0C7DE}"/>
                        </a:ext>
                      </a:extLst>
                    </p:cNvPr>
                    <p:cNvSpPr txBox="1">
                      <a:spLocks noRot="1" noChangeAspect="1" noMove="1" noResize="1" noEditPoints="1" noAdjustHandles="1" noChangeArrowheads="1" noChangeShapeType="1" noTextEdit="1"/>
                    </p:cNvSpPr>
                    <p:nvPr/>
                  </p:nvSpPr>
                  <p:spPr>
                    <a:xfrm>
                      <a:off x="666183" y="1431019"/>
                      <a:ext cx="813055" cy="276742"/>
                    </a:xfrm>
                    <a:prstGeom prst="rect">
                      <a:avLst/>
                    </a:prstGeom>
                    <a:blipFill>
                      <a:blip r:embed="rId19"/>
                      <a:stretch>
                        <a:fillRect r="-5000" b="-21053"/>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73" name="テキスト ボックス 72">
                    <a:extLst>
                      <a:ext uri="{FF2B5EF4-FFF2-40B4-BE49-F238E27FC236}">
                        <a16:creationId xmlns:a16="http://schemas.microsoft.com/office/drawing/2014/main" id="{D31DC65B-69BF-7F83-397A-861D0008D7C1}"/>
                      </a:ext>
                    </a:extLst>
                  </p:cNvPr>
                  <p:cNvSpPr txBox="1"/>
                  <p:nvPr/>
                </p:nvSpPr>
                <p:spPr>
                  <a:xfrm>
                    <a:off x="1174575" y="3968330"/>
                    <a:ext cx="399794" cy="285078"/>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sz="1200" b="1" i="1" smtClean="0">
                              <a:solidFill>
                                <a:prstClr val="black"/>
                              </a:solidFill>
                              <a:latin typeface="Cambria Math" panose="02040503050406030204" pitchFamily="18" charset="0"/>
                            </a:rPr>
                            <m:t>[</m:t>
                          </m:r>
                          <m:sSub>
                            <m:sSubPr>
                              <m:ctrlPr>
                                <a:rPr lang="en-US" altLang="ja-JP" sz="1200" b="1" i="1" smtClean="0">
                                  <a:solidFill>
                                    <a:prstClr val="black"/>
                                  </a:solidFill>
                                  <a:latin typeface="Cambria Math" panose="02040503050406030204" pitchFamily="18" charset="0"/>
                                </a:rPr>
                              </m:ctrlPr>
                            </m:sSubPr>
                            <m:e>
                              <m:r>
                                <a:rPr lang="en-US" altLang="ja-JP" sz="1200" b="1" i="1">
                                  <a:solidFill>
                                    <a:prstClr val="black"/>
                                  </a:solidFill>
                                  <a:latin typeface="Cambria Math" panose="02040503050406030204" pitchFamily="18" charset="0"/>
                                </a:rPr>
                                <m:t>𝑴</m:t>
                              </m:r>
                            </m:e>
                            <m:sub>
                              <m:r>
                                <a:rPr lang="ja-JP" altLang="en-US" sz="1200" b="1" i="1">
                                  <a:solidFill>
                                    <a:prstClr val="black"/>
                                  </a:solidFill>
                                  <a:latin typeface="Cambria Math" panose="02040503050406030204" pitchFamily="18" charset="0"/>
                                </a:rPr>
                                <m:t>⦿</m:t>
                              </m:r>
                            </m:sub>
                          </m:sSub>
                          <m:r>
                            <a:rPr lang="en-US" altLang="ja-JP" sz="1200" b="1" i="0" smtClean="0">
                              <a:solidFill>
                                <a:prstClr val="black"/>
                              </a:solidFill>
                              <a:latin typeface="Cambria Math" panose="02040503050406030204" pitchFamily="18" charset="0"/>
                            </a:rPr>
                            <m:t>]</m:t>
                          </m:r>
                        </m:oMath>
                      </m:oMathPara>
                    </a14:m>
                    <a:endParaRPr kumimoji="1" lang="ja-JP" altLang="en-US" sz="1200" b="1" dirty="0"/>
                  </a:p>
                </p:txBody>
              </p:sp>
            </mc:Choice>
            <mc:Fallback xmlns="">
              <p:sp>
                <p:nvSpPr>
                  <p:cNvPr id="46" name="テキスト ボックス 45">
                    <a:extLst>
                      <a:ext uri="{FF2B5EF4-FFF2-40B4-BE49-F238E27FC236}">
                        <a16:creationId xmlns:a16="http://schemas.microsoft.com/office/drawing/2014/main" id="{63EB861A-66AA-DF83-8CEB-3F6A87EA6499}"/>
                      </a:ext>
                    </a:extLst>
                  </p:cNvPr>
                  <p:cNvSpPr txBox="1">
                    <a:spLocks noRot="1" noChangeAspect="1" noMove="1" noResize="1" noEditPoints="1" noAdjustHandles="1" noChangeArrowheads="1" noChangeShapeType="1" noTextEdit="1"/>
                  </p:cNvSpPr>
                  <p:nvPr/>
                </p:nvSpPr>
                <p:spPr>
                  <a:xfrm>
                    <a:off x="1174575" y="3968330"/>
                    <a:ext cx="399794" cy="285078"/>
                  </a:xfrm>
                  <a:prstGeom prst="rect">
                    <a:avLst/>
                  </a:prstGeom>
                  <a:blipFill>
                    <a:blip r:embed="rId20"/>
                    <a:stretch>
                      <a:fillRect r="-40000" b="-25000"/>
                    </a:stretch>
                  </a:blipFill>
                </p:spPr>
                <p:txBody>
                  <a:bodyPr/>
                  <a:lstStyle/>
                  <a:p>
                    <a:r>
                      <a:rPr lang="ja-JP" altLang="en-US">
                        <a:noFill/>
                      </a:rPr>
                      <a:t> </a:t>
                    </a:r>
                  </a:p>
                </p:txBody>
              </p:sp>
            </mc:Fallback>
          </mc:AlternateContent>
        </p:grpSp>
      </p:grpSp>
      <p:sp>
        <p:nvSpPr>
          <p:cNvPr id="4" name="テキスト ボックス 3">
            <a:extLst>
              <a:ext uri="{FF2B5EF4-FFF2-40B4-BE49-F238E27FC236}">
                <a16:creationId xmlns:a16="http://schemas.microsoft.com/office/drawing/2014/main" id="{1275B209-614E-D2B1-2184-D1EB728A331C}"/>
              </a:ext>
            </a:extLst>
          </p:cNvPr>
          <p:cNvSpPr txBox="1"/>
          <p:nvPr/>
        </p:nvSpPr>
        <p:spPr>
          <a:xfrm>
            <a:off x="10430231" y="3291752"/>
            <a:ext cx="1816115" cy="523220"/>
          </a:xfrm>
          <a:prstGeom prst="rect">
            <a:avLst/>
          </a:prstGeom>
          <a:solidFill>
            <a:schemeClr val="bg1"/>
          </a:solidFill>
        </p:spPr>
        <p:txBody>
          <a:bodyPr wrap="square" rtlCol="0">
            <a:spAutoFit/>
          </a:bodyPr>
          <a:lstStyle/>
          <a:p>
            <a:r>
              <a:rPr lang="en-US" altLang="ja-JP" sz="1400" b="1" dirty="0">
                <a:solidFill>
                  <a:prstClr val="black"/>
                </a:solidFill>
              </a:rPr>
              <a:t>maximum circular velocity</a:t>
            </a:r>
            <a:r>
              <a:rPr lang="ja-JP" altLang="en-US" sz="1400" b="1" dirty="0">
                <a:solidFill>
                  <a:prstClr val="black"/>
                </a:solidFill>
              </a:rPr>
              <a:t>　</a:t>
            </a:r>
            <a:endParaRPr kumimoji="1" lang="ja-JP" altLang="en-US" sz="2000" b="1" dirty="0"/>
          </a:p>
        </p:txBody>
      </p:sp>
      <p:sp>
        <p:nvSpPr>
          <p:cNvPr id="38" name="テキスト ボックス 37">
            <a:extLst>
              <a:ext uri="{FF2B5EF4-FFF2-40B4-BE49-F238E27FC236}">
                <a16:creationId xmlns:a16="http://schemas.microsoft.com/office/drawing/2014/main" id="{D02CFEB4-6573-CFDB-DC00-BDF5C4D4F96A}"/>
              </a:ext>
            </a:extLst>
          </p:cNvPr>
          <p:cNvSpPr txBox="1"/>
          <p:nvPr/>
        </p:nvSpPr>
        <p:spPr>
          <a:xfrm>
            <a:off x="-27119" y="6563880"/>
            <a:ext cx="2580006" cy="307777"/>
          </a:xfrm>
          <a:prstGeom prst="rect">
            <a:avLst/>
          </a:prstGeom>
          <a:noFill/>
        </p:spPr>
        <p:txBody>
          <a:bodyPr wrap="square" rtlCol="0">
            <a:spAutoFit/>
          </a:bodyPr>
          <a:lstStyle/>
          <a:p>
            <a:r>
              <a:rPr kumimoji="1" lang="en-US" altLang="ja-JP" sz="1400" dirty="0"/>
              <a:t>(Shinozaki et al in prep)</a:t>
            </a:r>
            <a:endParaRPr kumimoji="1" lang="ja-JP" altLang="en-US" sz="1400" dirty="0"/>
          </a:p>
        </p:txBody>
      </p:sp>
      <p:sp>
        <p:nvSpPr>
          <p:cNvPr id="6" name="テキスト ボックス 5">
            <a:extLst>
              <a:ext uri="{FF2B5EF4-FFF2-40B4-BE49-F238E27FC236}">
                <a16:creationId xmlns:a16="http://schemas.microsoft.com/office/drawing/2014/main" id="{81726165-EDB7-8582-69F9-980D56C048DE}"/>
              </a:ext>
            </a:extLst>
          </p:cNvPr>
          <p:cNvSpPr txBox="1"/>
          <p:nvPr/>
        </p:nvSpPr>
        <p:spPr>
          <a:xfrm rot="5400000">
            <a:off x="6040010" y="2225329"/>
            <a:ext cx="2594514" cy="584775"/>
          </a:xfrm>
          <a:prstGeom prst="rect">
            <a:avLst/>
          </a:prstGeom>
          <a:solidFill>
            <a:schemeClr val="bg1"/>
          </a:solidFill>
        </p:spPr>
        <p:txBody>
          <a:bodyPr wrap="square" rtlCol="0">
            <a:spAutoFit/>
          </a:bodyPr>
          <a:lstStyle/>
          <a:p>
            <a:r>
              <a:rPr lang="en-US" altLang="ja-JP" sz="1600" b="1" dirty="0"/>
              <a:t>characteristic mean s</a:t>
            </a:r>
            <a:r>
              <a:rPr kumimoji="1" lang="en-US" altLang="ja-JP" sz="1600" b="1" dirty="0"/>
              <a:t>urface density</a:t>
            </a:r>
            <a:endParaRPr kumimoji="1" lang="ja-JP" altLang="en-US" sz="1600" b="1" dirty="0"/>
          </a:p>
        </p:txBody>
      </p:sp>
      <p:sp>
        <p:nvSpPr>
          <p:cNvPr id="2" name="上下矢印 1">
            <a:extLst>
              <a:ext uri="{FF2B5EF4-FFF2-40B4-BE49-F238E27FC236}">
                <a16:creationId xmlns:a16="http://schemas.microsoft.com/office/drawing/2014/main" id="{104A898D-3998-51D7-A275-4F5C6917E8FD}"/>
              </a:ext>
            </a:extLst>
          </p:cNvPr>
          <p:cNvSpPr/>
          <p:nvPr/>
        </p:nvSpPr>
        <p:spPr>
          <a:xfrm>
            <a:off x="2414976" y="3413473"/>
            <a:ext cx="436700" cy="1283499"/>
          </a:xfrm>
          <a:prstGeom prst="up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上下矢印 6">
            <a:extLst>
              <a:ext uri="{FF2B5EF4-FFF2-40B4-BE49-F238E27FC236}">
                <a16:creationId xmlns:a16="http://schemas.microsoft.com/office/drawing/2014/main" id="{6130144B-14CE-7F59-1FBC-12BCB70E6573}"/>
              </a:ext>
            </a:extLst>
          </p:cNvPr>
          <p:cNvSpPr/>
          <p:nvPr/>
        </p:nvSpPr>
        <p:spPr>
          <a:xfrm>
            <a:off x="4401583" y="3381232"/>
            <a:ext cx="436700" cy="971922"/>
          </a:xfrm>
          <a:prstGeom prst="up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E29DFC1C-176D-E47E-EF0E-1B2C32FF5246}"/>
                  </a:ext>
                </a:extLst>
              </p:cNvPr>
              <p:cNvSpPr txBox="1"/>
              <p:nvPr/>
            </p:nvSpPr>
            <p:spPr>
              <a:xfrm flipH="1">
                <a:off x="3309330" y="5744800"/>
                <a:ext cx="529287" cy="40011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000" i="1" smtClean="0">
                              <a:latin typeface="Cambria Math" panose="02040503050406030204" pitchFamily="18" charset="0"/>
                            </a:rPr>
                          </m:ctrlPr>
                        </m:sSupPr>
                        <m:e>
                          <m:r>
                            <a:rPr kumimoji="1" lang="en-US" altLang="ja-JP" sz="2000" b="0" i="1" smtClean="0">
                              <a:latin typeface="Cambria Math" panose="02040503050406030204" pitchFamily="18" charset="0"/>
                            </a:rPr>
                            <m:t>10</m:t>
                          </m:r>
                        </m:e>
                        <m:sup>
                          <m:r>
                            <a:rPr kumimoji="1" lang="en-US" altLang="ja-JP" sz="2000" b="0" i="1" smtClean="0">
                              <a:latin typeface="Cambria Math" panose="02040503050406030204" pitchFamily="18" charset="0"/>
                            </a:rPr>
                            <m:t>8</m:t>
                          </m:r>
                        </m:sup>
                      </m:sSup>
                    </m:oMath>
                  </m:oMathPara>
                </a14:m>
                <a:endParaRPr kumimoji="1" lang="en-US" altLang="ja-JP" sz="1500" dirty="0"/>
              </a:p>
            </p:txBody>
          </p:sp>
        </mc:Choice>
        <mc:Fallback xmlns="">
          <p:sp>
            <p:nvSpPr>
              <p:cNvPr id="15" name="テキスト ボックス 14">
                <a:extLst>
                  <a:ext uri="{FF2B5EF4-FFF2-40B4-BE49-F238E27FC236}">
                    <a16:creationId xmlns:a16="http://schemas.microsoft.com/office/drawing/2014/main" id="{E29DFC1C-176D-E47E-EF0E-1B2C32FF5246}"/>
                  </a:ext>
                </a:extLst>
              </p:cNvPr>
              <p:cNvSpPr txBox="1">
                <a:spLocks noRot="1" noChangeAspect="1" noMove="1" noResize="1" noEditPoints="1" noAdjustHandles="1" noChangeArrowheads="1" noChangeShapeType="1" noTextEdit="1"/>
              </p:cNvSpPr>
              <p:nvPr/>
            </p:nvSpPr>
            <p:spPr>
              <a:xfrm flipH="1">
                <a:off x="3309330" y="5744800"/>
                <a:ext cx="529287" cy="400110"/>
              </a:xfrm>
              <a:prstGeom prst="rect">
                <a:avLst/>
              </a:prstGeom>
              <a:blipFill>
                <a:blip r:embed="rId21"/>
                <a:stretch>
                  <a:fillRect r="-232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F4BEFD04-EBD4-651D-4BFC-8D0880ED2A5A}"/>
                  </a:ext>
                </a:extLst>
              </p:cNvPr>
              <p:cNvSpPr txBox="1"/>
              <p:nvPr/>
            </p:nvSpPr>
            <p:spPr>
              <a:xfrm>
                <a:off x="11383188" y="129824"/>
                <a:ext cx="80881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rPr>
                        <m:t>14/18</m:t>
                      </m:r>
                    </m:oMath>
                  </m:oMathPara>
                </a14:m>
                <a:endParaRPr lang="ja-JP" altLang="en-US"/>
              </a:p>
            </p:txBody>
          </p:sp>
        </mc:Choice>
        <mc:Fallback xmlns="">
          <p:sp>
            <p:nvSpPr>
              <p:cNvPr id="26" name="テキスト ボックス 25">
                <a:extLst>
                  <a:ext uri="{FF2B5EF4-FFF2-40B4-BE49-F238E27FC236}">
                    <a16:creationId xmlns:a16="http://schemas.microsoft.com/office/drawing/2014/main" id="{F4BEFD04-EBD4-651D-4BFC-8D0880ED2A5A}"/>
                  </a:ext>
                </a:extLst>
              </p:cNvPr>
              <p:cNvSpPr txBox="1">
                <a:spLocks noRot="1" noChangeAspect="1" noMove="1" noResize="1" noEditPoints="1" noAdjustHandles="1" noChangeArrowheads="1" noChangeShapeType="1" noTextEdit="1"/>
              </p:cNvSpPr>
              <p:nvPr/>
            </p:nvSpPr>
            <p:spPr>
              <a:xfrm>
                <a:off x="11383188" y="129824"/>
                <a:ext cx="808812" cy="369332"/>
              </a:xfrm>
              <a:prstGeom prst="rect">
                <a:avLst/>
              </a:prstGeom>
              <a:blipFill>
                <a:blip r:embed="rId22"/>
                <a:stretch>
                  <a:fillRect b="-13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3" name="テキスト ボックス 62">
                <a:extLst>
                  <a:ext uri="{FF2B5EF4-FFF2-40B4-BE49-F238E27FC236}">
                    <a16:creationId xmlns:a16="http://schemas.microsoft.com/office/drawing/2014/main" id="{F6AFD9A7-6F51-7508-F4F8-79050E066C41}"/>
                  </a:ext>
                </a:extLst>
              </p:cNvPr>
              <p:cNvSpPr txBox="1"/>
              <p:nvPr/>
            </p:nvSpPr>
            <p:spPr>
              <a:xfrm>
                <a:off x="289512" y="114834"/>
                <a:ext cx="2733849" cy="427746"/>
              </a:xfrm>
              <a:prstGeom prst="rect">
                <a:avLst/>
              </a:prstGeom>
              <a:noFill/>
            </p:spPr>
            <p:txBody>
              <a:bodyPr wrap="square">
                <a:spAutoFit/>
              </a:bodyPr>
              <a:lstStyle/>
              <a:p>
                <a14:m>
                  <m:oMath xmlns:m="http://schemas.openxmlformats.org/officeDocument/2006/math">
                    <m:sSub>
                      <m:sSubPr>
                        <m:ctrlPr>
                          <a:rPr lang="en-US" altLang="ja-JP" sz="2000" b="1" i="1" smtClean="0">
                            <a:latin typeface="Cambria Math" panose="02040503050406030204" pitchFamily="18" charset="0"/>
                          </a:rPr>
                        </m:ctrlPr>
                      </m:sSubPr>
                      <m:e>
                        <m:r>
                          <a:rPr lang="en-US" altLang="ja-JP" sz="2000" b="1" i="1" smtClean="0">
                            <a:latin typeface="Cambria Math" panose="02040503050406030204" pitchFamily="18" charset="0"/>
                          </a:rPr>
                          <m:t>𝑴</m:t>
                        </m:r>
                      </m:e>
                      <m:sub>
                        <m:r>
                          <a:rPr lang="en-US" altLang="ja-JP" sz="2000" b="1" i="1">
                            <a:latin typeface="Cambria Math" panose="02040503050406030204" pitchFamily="18" charset="0"/>
                            <a:ea typeface="Cambria Math" panose="02040503050406030204" pitchFamily="18" charset="0"/>
                          </a:rPr>
                          <m:t>∗</m:t>
                        </m:r>
                      </m:sub>
                    </m:sSub>
                    <m:r>
                      <a:rPr lang="en-US" altLang="ja-JP" sz="2000" b="1" i="0" smtClean="0">
                        <a:latin typeface="Cambria Math" panose="02040503050406030204" pitchFamily="18" charset="0"/>
                      </a:rPr>
                      <m:t>−</m:t>
                    </m:r>
                    <m:sSub>
                      <m:sSubPr>
                        <m:ctrlPr>
                          <a:rPr lang="en-US" altLang="ja-JP" sz="2000" b="1" i="1" smtClean="0">
                            <a:latin typeface="Cambria Math" panose="02040503050406030204" pitchFamily="18" charset="0"/>
                          </a:rPr>
                        </m:ctrlPr>
                      </m:sSubPr>
                      <m:e>
                        <m:r>
                          <a:rPr lang="en-US" altLang="ja-JP" sz="2000" b="1" i="1" smtClean="0">
                            <a:latin typeface="Cambria Math" panose="02040503050406030204" pitchFamily="18" charset="0"/>
                            <a:ea typeface="Cambria Math" panose="02040503050406030204" pitchFamily="18" charset="0"/>
                          </a:rPr>
                          <m:t>𝚺</m:t>
                        </m:r>
                      </m:e>
                      <m:sub>
                        <m:r>
                          <a:rPr lang="en-US" altLang="ja-JP" sz="2000" b="1" i="1" smtClean="0">
                            <a:latin typeface="Cambria Math" panose="02040503050406030204" pitchFamily="18" charset="0"/>
                          </a:rPr>
                          <m:t>𝟎</m:t>
                        </m:r>
                        <m:r>
                          <a:rPr lang="en-US" altLang="ja-JP" sz="2000" b="1" i="1" smtClean="0">
                            <a:latin typeface="Cambria Math" panose="02040503050406030204" pitchFamily="18" charset="0"/>
                          </a:rPr>
                          <m:t>.</m:t>
                        </m:r>
                        <m:r>
                          <a:rPr lang="en-US" altLang="ja-JP" sz="2000" b="1" i="1" smtClean="0">
                            <a:latin typeface="Cambria Math" panose="02040503050406030204" pitchFamily="18" charset="0"/>
                          </a:rPr>
                          <m:t>𝟎𝟏</m:t>
                        </m:r>
                        <m:sSub>
                          <m:sSubPr>
                            <m:ctrlPr>
                              <a:rPr lang="en-US" altLang="ja-JP" sz="2000" b="1" i="1" smtClean="0">
                                <a:latin typeface="Cambria Math" panose="02040503050406030204" pitchFamily="18" charset="0"/>
                              </a:rPr>
                            </m:ctrlPr>
                          </m:sSubPr>
                          <m:e>
                            <m:r>
                              <a:rPr lang="en-US" altLang="ja-JP" sz="2000" b="1" i="1" smtClean="0">
                                <a:latin typeface="Cambria Math" panose="02040503050406030204" pitchFamily="18" charset="0"/>
                              </a:rPr>
                              <m:t>𝒓</m:t>
                            </m:r>
                          </m:e>
                          <m:sub>
                            <m:r>
                              <a:rPr lang="en-US" altLang="ja-JP" sz="2000" b="1" i="1" smtClean="0">
                                <a:latin typeface="Cambria Math" panose="02040503050406030204" pitchFamily="18" charset="0"/>
                              </a:rPr>
                              <m:t>𝒎𝒂𝒙</m:t>
                            </m:r>
                          </m:sub>
                        </m:sSub>
                      </m:sub>
                    </m:sSub>
                  </m:oMath>
                </a14:m>
                <a:r>
                  <a:rPr lang="en-US" altLang="ja-JP" sz="2000" b="1" dirty="0"/>
                  <a:t> plane</a:t>
                </a:r>
                <a:endParaRPr lang="ja-JP" altLang="en-US" sz="2000" b="1" dirty="0"/>
              </a:p>
            </p:txBody>
          </p:sp>
        </mc:Choice>
        <mc:Fallback xmlns="">
          <p:sp>
            <p:nvSpPr>
              <p:cNvPr id="63" name="テキスト ボックス 62">
                <a:extLst>
                  <a:ext uri="{FF2B5EF4-FFF2-40B4-BE49-F238E27FC236}">
                    <a16:creationId xmlns:a16="http://schemas.microsoft.com/office/drawing/2014/main" id="{F6AFD9A7-6F51-7508-F4F8-79050E066C41}"/>
                  </a:ext>
                </a:extLst>
              </p:cNvPr>
              <p:cNvSpPr txBox="1">
                <a:spLocks noRot="1" noChangeAspect="1" noMove="1" noResize="1" noEditPoints="1" noAdjustHandles="1" noChangeArrowheads="1" noChangeShapeType="1" noTextEdit="1"/>
              </p:cNvSpPr>
              <p:nvPr/>
            </p:nvSpPr>
            <p:spPr>
              <a:xfrm>
                <a:off x="289512" y="114834"/>
                <a:ext cx="2733849" cy="427746"/>
              </a:xfrm>
              <a:prstGeom prst="rect">
                <a:avLst/>
              </a:prstGeom>
              <a:blipFill>
                <a:blip r:embed="rId23"/>
                <a:stretch>
                  <a:fillRect t="-5882" b="-20588"/>
                </a:stretch>
              </a:blipFill>
            </p:spPr>
            <p:txBody>
              <a:bodyPr/>
              <a:lstStyle/>
              <a:p>
                <a:r>
                  <a:rPr lang="ja-JP" altLang="en-US">
                    <a:noFill/>
                  </a:rPr>
                  <a:t> </a:t>
                </a:r>
              </a:p>
            </p:txBody>
          </p:sp>
        </mc:Fallback>
      </mc:AlternateContent>
      <p:cxnSp>
        <p:nvCxnSpPr>
          <p:cNvPr id="65" name="直線コネクタ 64">
            <a:extLst>
              <a:ext uri="{FF2B5EF4-FFF2-40B4-BE49-F238E27FC236}">
                <a16:creationId xmlns:a16="http://schemas.microsoft.com/office/drawing/2014/main" id="{C0BAE425-484E-56E2-D7D6-A6C80091905A}"/>
              </a:ext>
            </a:extLst>
          </p:cNvPr>
          <p:cNvCxnSpPr>
            <a:cxnSpLocks/>
          </p:cNvCxnSpPr>
          <p:nvPr/>
        </p:nvCxnSpPr>
        <p:spPr>
          <a:xfrm flipV="1">
            <a:off x="21187" y="499156"/>
            <a:ext cx="3002174" cy="2087"/>
          </a:xfrm>
          <a:prstGeom prst="line">
            <a:avLst/>
          </a:prstGeom>
          <a:ln w="38100">
            <a:solidFill>
              <a:schemeClr val="accent6">
                <a:alpha val="80000"/>
              </a:schemeClr>
            </a:solidFill>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68" name="テキスト ボックス 67">
                <a:extLst>
                  <a:ext uri="{FF2B5EF4-FFF2-40B4-BE49-F238E27FC236}">
                    <a16:creationId xmlns:a16="http://schemas.microsoft.com/office/drawing/2014/main" id="{C6A30D53-CDA7-4077-3FD6-B82735DA2211}"/>
                  </a:ext>
                </a:extLst>
              </p:cNvPr>
              <p:cNvSpPr txBox="1"/>
              <p:nvPr/>
            </p:nvSpPr>
            <p:spPr>
              <a:xfrm>
                <a:off x="4182697" y="6182796"/>
                <a:ext cx="801311" cy="349326"/>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sz="1600" b="1" i="1" smtClean="0">
                          <a:solidFill>
                            <a:prstClr val="black"/>
                          </a:solidFill>
                          <a:latin typeface="Cambria Math" panose="02040503050406030204" pitchFamily="18" charset="0"/>
                        </a:rPr>
                        <m:t>[</m:t>
                      </m:r>
                      <m:sSub>
                        <m:sSubPr>
                          <m:ctrlPr>
                            <a:rPr lang="en-US" altLang="ja-JP" sz="1600" b="1" i="1" smtClean="0">
                              <a:solidFill>
                                <a:prstClr val="black"/>
                              </a:solidFill>
                              <a:latin typeface="Cambria Math" panose="02040503050406030204" pitchFamily="18" charset="0"/>
                            </a:rPr>
                          </m:ctrlPr>
                        </m:sSubPr>
                        <m:e>
                          <m:r>
                            <a:rPr lang="en-US" altLang="ja-JP" sz="1600" b="1" i="1">
                              <a:solidFill>
                                <a:prstClr val="black"/>
                              </a:solidFill>
                              <a:latin typeface="Cambria Math" panose="02040503050406030204" pitchFamily="18" charset="0"/>
                            </a:rPr>
                            <m:t>𝑴</m:t>
                          </m:r>
                        </m:e>
                        <m:sub>
                          <m:r>
                            <a:rPr lang="ja-JP" altLang="en-US" sz="1600" b="1" i="1">
                              <a:solidFill>
                                <a:prstClr val="black"/>
                              </a:solidFill>
                              <a:latin typeface="Cambria Math" panose="02040503050406030204" pitchFamily="18" charset="0"/>
                            </a:rPr>
                            <m:t>⦿</m:t>
                          </m:r>
                        </m:sub>
                      </m:sSub>
                      <m:r>
                        <a:rPr lang="en-US" altLang="ja-JP" sz="1600" b="1" i="0" smtClean="0">
                          <a:solidFill>
                            <a:prstClr val="black"/>
                          </a:solidFill>
                          <a:latin typeface="Cambria Math" panose="02040503050406030204" pitchFamily="18" charset="0"/>
                        </a:rPr>
                        <m:t>]</m:t>
                      </m:r>
                    </m:oMath>
                  </m:oMathPara>
                </a14:m>
                <a:endParaRPr kumimoji="1" lang="ja-JP" altLang="en-US" sz="1600" b="1" dirty="0"/>
              </a:p>
            </p:txBody>
          </p:sp>
        </mc:Choice>
        <mc:Fallback xmlns="">
          <p:sp>
            <p:nvSpPr>
              <p:cNvPr id="68" name="テキスト ボックス 67">
                <a:extLst>
                  <a:ext uri="{FF2B5EF4-FFF2-40B4-BE49-F238E27FC236}">
                    <a16:creationId xmlns:a16="http://schemas.microsoft.com/office/drawing/2014/main" id="{C6A30D53-CDA7-4077-3FD6-B82735DA2211}"/>
                  </a:ext>
                </a:extLst>
              </p:cNvPr>
              <p:cNvSpPr txBox="1">
                <a:spLocks noRot="1" noChangeAspect="1" noMove="1" noResize="1" noEditPoints="1" noAdjustHandles="1" noChangeArrowheads="1" noChangeShapeType="1" noTextEdit="1"/>
              </p:cNvSpPr>
              <p:nvPr/>
            </p:nvSpPr>
            <p:spPr>
              <a:xfrm>
                <a:off x="4182697" y="6182796"/>
                <a:ext cx="801311" cy="349326"/>
              </a:xfrm>
              <a:prstGeom prst="rect">
                <a:avLst/>
              </a:prstGeom>
              <a:blipFill>
                <a:blip r:embed="rId24"/>
                <a:stretch>
                  <a:fillRect b="-689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9" name="テキスト ボックス 68">
                <a:extLst>
                  <a:ext uri="{FF2B5EF4-FFF2-40B4-BE49-F238E27FC236}">
                    <a16:creationId xmlns:a16="http://schemas.microsoft.com/office/drawing/2014/main" id="{DA8B0230-5CCD-8F5B-6208-16273466D571}"/>
                  </a:ext>
                </a:extLst>
              </p:cNvPr>
              <p:cNvSpPr txBox="1"/>
              <p:nvPr/>
            </p:nvSpPr>
            <p:spPr>
              <a:xfrm rot="16200000">
                <a:off x="-195648" y="2719651"/>
                <a:ext cx="1265272" cy="36054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sz="1600" b="1" i="1" smtClean="0">
                          <a:solidFill>
                            <a:prstClr val="black"/>
                          </a:solidFill>
                          <a:latin typeface="Cambria Math" panose="02040503050406030204" pitchFamily="18" charset="0"/>
                        </a:rPr>
                        <m:t>[</m:t>
                      </m:r>
                      <m:sSub>
                        <m:sSubPr>
                          <m:ctrlPr>
                            <a:rPr lang="en-US" altLang="ja-JP" sz="1600" b="1" i="1" smtClean="0">
                              <a:solidFill>
                                <a:prstClr val="black"/>
                              </a:solidFill>
                              <a:latin typeface="Cambria Math" panose="02040503050406030204" pitchFamily="18" charset="0"/>
                            </a:rPr>
                          </m:ctrlPr>
                        </m:sSubPr>
                        <m:e>
                          <m:r>
                            <a:rPr lang="en-US" altLang="ja-JP" sz="1600" b="1" i="1">
                              <a:solidFill>
                                <a:prstClr val="black"/>
                              </a:solidFill>
                              <a:latin typeface="Cambria Math" panose="02040503050406030204" pitchFamily="18" charset="0"/>
                            </a:rPr>
                            <m:t>𝑴</m:t>
                          </m:r>
                        </m:e>
                        <m:sub>
                          <m:r>
                            <a:rPr lang="ja-JP" altLang="en-US" sz="1600" b="1" i="1">
                              <a:solidFill>
                                <a:prstClr val="black"/>
                              </a:solidFill>
                              <a:latin typeface="Cambria Math" panose="02040503050406030204" pitchFamily="18" charset="0"/>
                            </a:rPr>
                            <m:t>⦿</m:t>
                          </m:r>
                        </m:sub>
                      </m:sSub>
                      <m:r>
                        <a:rPr lang="en-US" altLang="ja-JP" sz="1600" b="1" i="1" smtClean="0">
                          <a:solidFill>
                            <a:prstClr val="black"/>
                          </a:solidFill>
                          <a:latin typeface="Cambria Math" panose="02040503050406030204" pitchFamily="18" charset="0"/>
                        </a:rPr>
                        <m:t>𝒑</m:t>
                      </m:r>
                      <m:sSup>
                        <m:sSupPr>
                          <m:ctrlPr>
                            <a:rPr lang="en-US" altLang="ja-JP" sz="1600" b="1" i="1" smtClean="0">
                              <a:solidFill>
                                <a:prstClr val="black"/>
                              </a:solidFill>
                              <a:latin typeface="Cambria Math" panose="02040503050406030204" pitchFamily="18" charset="0"/>
                            </a:rPr>
                          </m:ctrlPr>
                        </m:sSupPr>
                        <m:e>
                          <m:r>
                            <a:rPr lang="en-US" altLang="ja-JP" sz="1600" b="1" i="1" smtClean="0">
                              <a:solidFill>
                                <a:prstClr val="black"/>
                              </a:solidFill>
                              <a:latin typeface="Cambria Math" panose="02040503050406030204" pitchFamily="18" charset="0"/>
                            </a:rPr>
                            <m:t>𝒄</m:t>
                          </m:r>
                        </m:e>
                        <m:sup>
                          <m:r>
                            <a:rPr lang="en-US" altLang="ja-JP" sz="1600" b="1" i="1" smtClean="0">
                              <a:solidFill>
                                <a:prstClr val="black"/>
                              </a:solidFill>
                              <a:latin typeface="Cambria Math" panose="02040503050406030204" pitchFamily="18" charset="0"/>
                            </a:rPr>
                            <m:t>−</m:t>
                          </m:r>
                          <m:r>
                            <a:rPr lang="en-US" altLang="ja-JP" sz="1600" b="1" i="1" smtClean="0">
                              <a:solidFill>
                                <a:prstClr val="black"/>
                              </a:solidFill>
                              <a:latin typeface="Cambria Math" panose="02040503050406030204" pitchFamily="18" charset="0"/>
                            </a:rPr>
                            <m:t>𝟐</m:t>
                          </m:r>
                        </m:sup>
                      </m:sSup>
                      <m:r>
                        <a:rPr lang="en-US" altLang="ja-JP" sz="1600" b="1" i="0" smtClean="0">
                          <a:solidFill>
                            <a:prstClr val="black"/>
                          </a:solidFill>
                          <a:latin typeface="Cambria Math" panose="02040503050406030204" pitchFamily="18" charset="0"/>
                        </a:rPr>
                        <m:t>]</m:t>
                      </m:r>
                    </m:oMath>
                  </m:oMathPara>
                </a14:m>
                <a:endParaRPr kumimoji="1" lang="ja-JP" altLang="en-US" sz="1200" b="1" dirty="0"/>
              </a:p>
            </p:txBody>
          </p:sp>
        </mc:Choice>
        <mc:Fallback xmlns="">
          <p:sp>
            <p:nvSpPr>
              <p:cNvPr id="69" name="テキスト ボックス 68">
                <a:extLst>
                  <a:ext uri="{FF2B5EF4-FFF2-40B4-BE49-F238E27FC236}">
                    <a16:creationId xmlns:a16="http://schemas.microsoft.com/office/drawing/2014/main" id="{DA8B0230-5CCD-8F5B-6208-16273466D571}"/>
                  </a:ext>
                </a:extLst>
              </p:cNvPr>
              <p:cNvSpPr txBox="1">
                <a:spLocks noRot="1" noChangeAspect="1" noMove="1" noResize="1" noEditPoints="1" noAdjustHandles="1" noChangeArrowheads="1" noChangeShapeType="1" noTextEdit="1"/>
              </p:cNvSpPr>
              <p:nvPr/>
            </p:nvSpPr>
            <p:spPr>
              <a:xfrm rot="16200000">
                <a:off x="-195648" y="2719651"/>
                <a:ext cx="1265272" cy="360548"/>
              </a:xfrm>
              <a:prstGeom prst="rect">
                <a:avLst/>
              </a:prstGeom>
              <a:blipFill>
                <a:blip r:embed="rId25"/>
                <a:stretch>
                  <a:fillRect r="-10345"/>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8331243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26E1F-3F6C-A534-0063-67BAA94D1897}"/>
            </a:ext>
          </a:extLst>
        </p:cNvPr>
        <p:cNvGrpSpPr/>
        <p:nvPr/>
      </p:nvGrpSpPr>
      <p:grpSpPr>
        <a:xfrm>
          <a:off x="0" y="0"/>
          <a:ext cx="0" cy="0"/>
          <a:chOff x="0" y="0"/>
          <a:chExt cx="0" cy="0"/>
        </a:xfrm>
      </p:grpSpPr>
      <p:sp>
        <p:nvSpPr>
          <p:cNvPr id="38" name="テキスト ボックス 37">
            <a:extLst>
              <a:ext uri="{FF2B5EF4-FFF2-40B4-BE49-F238E27FC236}">
                <a16:creationId xmlns:a16="http://schemas.microsoft.com/office/drawing/2014/main" id="{221E7BEF-7790-89E2-68E2-6FC9238A9F6B}"/>
              </a:ext>
            </a:extLst>
          </p:cNvPr>
          <p:cNvSpPr txBox="1"/>
          <p:nvPr/>
        </p:nvSpPr>
        <p:spPr>
          <a:xfrm>
            <a:off x="-27119" y="6563880"/>
            <a:ext cx="2580006" cy="307777"/>
          </a:xfrm>
          <a:prstGeom prst="rect">
            <a:avLst/>
          </a:prstGeom>
          <a:noFill/>
        </p:spPr>
        <p:txBody>
          <a:bodyPr wrap="square" rtlCol="0">
            <a:spAutoFit/>
          </a:bodyPr>
          <a:lstStyle/>
          <a:p>
            <a:r>
              <a:rPr kumimoji="1" lang="en-US" altLang="ja-JP" sz="1400" dirty="0"/>
              <a:t>(Shinozaki et al in prep)</a:t>
            </a:r>
            <a:endParaRPr kumimoji="1" lang="ja-JP" altLang="en-US" sz="1400" dirty="0"/>
          </a:p>
        </p:txBody>
      </p:sp>
      <p:sp>
        <p:nvSpPr>
          <p:cNvPr id="33" name="正方形/長方形 32">
            <a:extLst>
              <a:ext uri="{FF2B5EF4-FFF2-40B4-BE49-F238E27FC236}">
                <a16:creationId xmlns:a16="http://schemas.microsoft.com/office/drawing/2014/main" id="{95E0E9E9-0E8F-737A-8CB3-A9BFE0E2EB48}"/>
              </a:ext>
            </a:extLst>
          </p:cNvPr>
          <p:cNvSpPr/>
          <p:nvPr/>
        </p:nvSpPr>
        <p:spPr>
          <a:xfrm>
            <a:off x="1818107" y="3724369"/>
            <a:ext cx="2322819" cy="2765942"/>
          </a:xfrm>
          <a:prstGeom prst="rect">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E6DDC96E-7AF7-E9C4-0ED9-0799990FD313}"/>
              </a:ext>
            </a:extLst>
          </p:cNvPr>
          <p:cNvPicPr>
            <a:picLocks noChangeAspect="1"/>
          </p:cNvPicPr>
          <p:nvPr/>
        </p:nvPicPr>
        <p:blipFill>
          <a:blip r:embed="rId3"/>
          <a:srcRect r="21930"/>
          <a:stretch/>
        </p:blipFill>
        <p:spPr>
          <a:xfrm>
            <a:off x="8368252" y="362045"/>
            <a:ext cx="3088493" cy="2161887"/>
          </a:xfrm>
          <a:prstGeom prst="rect">
            <a:avLst/>
          </a:prstGeom>
        </p:spPr>
      </p:pic>
      <p:grpSp>
        <p:nvGrpSpPr>
          <p:cNvPr id="80" name="グループ化 79">
            <a:extLst>
              <a:ext uri="{FF2B5EF4-FFF2-40B4-BE49-F238E27FC236}">
                <a16:creationId xmlns:a16="http://schemas.microsoft.com/office/drawing/2014/main" id="{0C2F148C-E08B-7F55-F289-9A5A18A05E2E}"/>
              </a:ext>
            </a:extLst>
          </p:cNvPr>
          <p:cNvGrpSpPr/>
          <p:nvPr/>
        </p:nvGrpSpPr>
        <p:grpSpPr>
          <a:xfrm>
            <a:off x="5362483" y="2320154"/>
            <a:ext cx="6677931" cy="4230629"/>
            <a:chOff x="5362483" y="2320154"/>
            <a:chExt cx="6677931" cy="4230629"/>
          </a:xfrm>
        </p:grpSpPr>
        <p:grpSp>
          <p:nvGrpSpPr>
            <p:cNvPr id="75" name="グループ化 74">
              <a:extLst>
                <a:ext uri="{FF2B5EF4-FFF2-40B4-BE49-F238E27FC236}">
                  <a16:creationId xmlns:a16="http://schemas.microsoft.com/office/drawing/2014/main" id="{BA3752BC-28F5-BD45-B54B-2F33BF522992}"/>
                </a:ext>
              </a:extLst>
            </p:cNvPr>
            <p:cNvGrpSpPr/>
            <p:nvPr/>
          </p:nvGrpSpPr>
          <p:grpSpPr>
            <a:xfrm>
              <a:off x="5362483" y="2320154"/>
              <a:ext cx="6677931" cy="4230629"/>
              <a:chOff x="5362483" y="2320154"/>
              <a:chExt cx="6677931" cy="4230629"/>
            </a:xfrm>
          </p:grpSpPr>
          <p:grpSp>
            <p:nvGrpSpPr>
              <p:cNvPr id="52" name="グループ化 51">
                <a:extLst>
                  <a:ext uri="{FF2B5EF4-FFF2-40B4-BE49-F238E27FC236}">
                    <a16:creationId xmlns:a16="http://schemas.microsoft.com/office/drawing/2014/main" id="{D72AC20A-1F50-98F3-A9F6-A4789A90EE63}"/>
                  </a:ext>
                </a:extLst>
              </p:cNvPr>
              <p:cNvGrpSpPr/>
              <p:nvPr/>
            </p:nvGrpSpPr>
            <p:grpSpPr>
              <a:xfrm>
                <a:off x="5362483" y="2320154"/>
                <a:ext cx="6677931" cy="4230629"/>
                <a:chOff x="5327977" y="2406419"/>
                <a:chExt cx="6677931" cy="4230629"/>
              </a:xfrm>
            </p:grpSpPr>
            <p:grpSp>
              <p:nvGrpSpPr>
                <p:cNvPr id="8" name="グループ化 7">
                  <a:extLst>
                    <a:ext uri="{FF2B5EF4-FFF2-40B4-BE49-F238E27FC236}">
                      <a16:creationId xmlns:a16="http://schemas.microsoft.com/office/drawing/2014/main" id="{BD64C29D-0BAB-1060-1672-1BA930B9734F}"/>
                    </a:ext>
                  </a:extLst>
                </p:cNvPr>
                <p:cNvGrpSpPr/>
                <p:nvPr/>
              </p:nvGrpSpPr>
              <p:grpSpPr>
                <a:xfrm>
                  <a:off x="5327977" y="2406419"/>
                  <a:ext cx="6677931" cy="4230629"/>
                  <a:chOff x="5124133" y="1862498"/>
                  <a:chExt cx="6981034" cy="4617153"/>
                </a:xfrm>
              </p:grpSpPr>
              <p:grpSp>
                <p:nvGrpSpPr>
                  <p:cNvPr id="10" name="グループ化 9">
                    <a:extLst>
                      <a:ext uri="{FF2B5EF4-FFF2-40B4-BE49-F238E27FC236}">
                        <a16:creationId xmlns:a16="http://schemas.microsoft.com/office/drawing/2014/main" id="{5DE5787D-BF58-7522-7F36-DA9B9E54B8AF}"/>
                      </a:ext>
                    </a:extLst>
                  </p:cNvPr>
                  <p:cNvGrpSpPr/>
                  <p:nvPr/>
                </p:nvGrpSpPr>
                <p:grpSpPr>
                  <a:xfrm>
                    <a:off x="5124133" y="1862498"/>
                    <a:ext cx="6541623" cy="4617153"/>
                    <a:chOff x="5124133" y="1862498"/>
                    <a:chExt cx="6541623" cy="4617153"/>
                  </a:xfrm>
                </p:grpSpPr>
                <p:pic>
                  <p:nvPicPr>
                    <p:cNvPr id="12" name="図 11">
                      <a:extLst>
                        <a:ext uri="{FF2B5EF4-FFF2-40B4-BE49-F238E27FC236}">
                          <a16:creationId xmlns:a16="http://schemas.microsoft.com/office/drawing/2014/main" id="{3F99E187-A4DB-6377-B190-F169CC50AD25}"/>
                        </a:ext>
                      </a:extLst>
                    </p:cNvPr>
                    <p:cNvPicPr>
                      <a:picLocks noChangeAspect="1"/>
                    </p:cNvPicPr>
                    <p:nvPr/>
                  </p:nvPicPr>
                  <p:blipFill>
                    <a:blip r:embed="rId4">
                      <a:extLst>
                        <a:ext uri="{28A0092B-C50C-407E-A947-70E740481C1C}">
                          <a14:useLocalDpi xmlns:a14="http://schemas.microsoft.com/office/drawing/2010/main" val="0"/>
                        </a:ext>
                      </a:extLst>
                    </a:blip>
                    <a:srcRect l="2854" t="48928" r="48586" b="3010"/>
                    <a:stretch/>
                  </p:blipFill>
                  <p:spPr>
                    <a:xfrm>
                      <a:off x="5124133" y="1990929"/>
                      <a:ext cx="6516293" cy="4488722"/>
                    </a:xfrm>
                    <a:prstGeom prst="rect">
                      <a:avLst/>
                    </a:prstGeom>
                  </p:spPr>
                </p:pic>
                <p:sp>
                  <p:nvSpPr>
                    <p:cNvPr id="14" name="正方形/長方形 13">
                      <a:extLst>
                        <a:ext uri="{FF2B5EF4-FFF2-40B4-BE49-F238E27FC236}">
                          <a16:creationId xmlns:a16="http://schemas.microsoft.com/office/drawing/2014/main" id="{18537D7D-DB1E-BD78-327C-EB695CB890FA}"/>
                        </a:ext>
                      </a:extLst>
                    </p:cNvPr>
                    <p:cNvSpPr/>
                    <p:nvPr/>
                  </p:nvSpPr>
                  <p:spPr>
                    <a:xfrm>
                      <a:off x="6354550" y="1862498"/>
                      <a:ext cx="5311206" cy="2643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正方形/長方形 10">
                    <a:extLst>
                      <a:ext uri="{FF2B5EF4-FFF2-40B4-BE49-F238E27FC236}">
                        <a16:creationId xmlns:a16="http://schemas.microsoft.com/office/drawing/2014/main" id="{E01D3475-EF63-7B12-775D-83AF73EA521C}"/>
                      </a:ext>
                    </a:extLst>
                  </p:cNvPr>
                  <p:cNvSpPr/>
                  <p:nvPr/>
                </p:nvSpPr>
                <p:spPr>
                  <a:xfrm rot="5400000">
                    <a:off x="10111794" y="3631459"/>
                    <a:ext cx="3497366" cy="4893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1" name="正方形/長方形 50">
                  <a:extLst>
                    <a:ext uri="{FF2B5EF4-FFF2-40B4-BE49-F238E27FC236}">
                      <a16:creationId xmlns:a16="http://schemas.microsoft.com/office/drawing/2014/main" id="{80FE449D-F839-E916-ECD3-38EDA6C20AC8}"/>
                    </a:ext>
                  </a:extLst>
                </p:cNvPr>
                <p:cNvSpPr/>
                <p:nvPr/>
              </p:nvSpPr>
              <p:spPr>
                <a:xfrm>
                  <a:off x="11408953" y="5997786"/>
                  <a:ext cx="225598" cy="2726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55" name="直線コネクタ 54">
                <a:extLst>
                  <a:ext uri="{FF2B5EF4-FFF2-40B4-BE49-F238E27FC236}">
                    <a16:creationId xmlns:a16="http://schemas.microsoft.com/office/drawing/2014/main" id="{2C3DB275-CBE1-D153-2444-8237CB8A3A7A}"/>
                  </a:ext>
                </a:extLst>
              </p:cNvPr>
              <p:cNvCxnSpPr>
                <a:cxnSpLocks/>
              </p:cNvCxnSpPr>
              <p:nvPr/>
            </p:nvCxnSpPr>
            <p:spPr>
              <a:xfrm>
                <a:off x="8119872" y="5186407"/>
                <a:ext cx="0" cy="179688"/>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1" name="直線コネクタ 60">
                <a:extLst>
                  <a:ext uri="{FF2B5EF4-FFF2-40B4-BE49-F238E27FC236}">
                    <a16:creationId xmlns:a16="http://schemas.microsoft.com/office/drawing/2014/main" id="{ED36E316-B28E-9FC2-8155-FE74C8362C35}"/>
                  </a:ext>
                </a:extLst>
              </p:cNvPr>
              <p:cNvCxnSpPr>
                <a:cxnSpLocks/>
              </p:cNvCxnSpPr>
              <p:nvPr/>
            </p:nvCxnSpPr>
            <p:spPr>
              <a:xfrm>
                <a:off x="8296986" y="4968102"/>
                <a:ext cx="0" cy="179688"/>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2" name="直線コネクタ 61">
                <a:extLst>
                  <a:ext uri="{FF2B5EF4-FFF2-40B4-BE49-F238E27FC236}">
                    <a16:creationId xmlns:a16="http://schemas.microsoft.com/office/drawing/2014/main" id="{CD633E2F-CDFA-B686-0346-C43CB16D7439}"/>
                  </a:ext>
                </a:extLst>
              </p:cNvPr>
              <p:cNvCxnSpPr>
                <a:cxnSpLocks/>
              </p:cNvCxnSpPr>
              <p:nvPr/>
            </p:nvCxnSpPr>
            <p:spPr>
              <a:xfrm>
                <a:off x="8659454" y="4996932"/>
                <a:ext cx="0" cy="179688"/>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3" name="直線コネクタ 62">
                <a:extLst>
                  <a:ext uri="{FF2B5EF4-FFF2-40B4-BE49-F238E27FC236}">
                    <a16:creationId xmlns:a16="http://schemas.microsoft.com/office/drawing/2014/main" id="{24A6377C-192C-EB26-0EB3-49860BA48962}"/>
                  </a:ext>
                </a:extLst>
              </p:cNvPr>
              <p:cNvCxnSpPr>
                <a:cxnSpLocks/>
              </p:cNvCxnSpPr>
              <p:nvPr/>
            </p:nvCxnSpPr>
            <p:spPr>
              <a:xfrm>
                <a:off x="8873639" y="4778626"/>
                <a:ext cx="0" cy="179688"/>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5" name="直線コネクタ 64">
                <a:extLst>
                  <a:ext uri="{FF2B5EF4-FFF2-40B4-BE49-F238E27FC236}">
                    <a16:creationId xmlns:a16="http://schemas.microsoft.com/office/drawing/2014/main" id="{D81EB167-4FD2-C41F-F271-BBA84C818454}"/>
                  </a:ext>
                </a:extLst>
              </p:cNvPr>
              <p:cNvCxnSpPr>
                <a:cxnSpLocks/>
              </p:cNvCxnSpPr>
              <p:nvPr/>
            </p:nvCxnSpPr>
            <p:spPr>
              <a:xfrm>
                <a:off x="9285534" y="4807456"/>
                <a:ext cx="0" cy="179688"/>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6" name="直線コネクタ 65">
                <a:extLst>
                  <a:ext uri="{FF2B5EF4-FFF2-40B4-BE49-F238E27FC236}">
                    <a16:creationId xmlns:a16="http://schemas.microsoft.com/office/drawing/2014/main" id="{5E89E4C4-2211-8EEC-75A0-340ED641A1A2}"/>
                  </a:ext>
                </a:extLst>
              </p:cNvPr>
              <p:cNvCxnSpPr>
                <a:cxnSpLocks/>
              </p:cNvCxnSpPr>
              <p:nvPr/>
            </p:nvCxnSpPr>
            <p:spPr>
              <a:xfrm>
                <a:off x="9376149" y="4626220"/>
                <a:ext cx="0" cy="179688"/>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8" name="直線コネクタ 67">
                <a:extLst>
                  <a:ext uri="{FF2B5EF4-FFF2-40B4-BE49-F238E27FC236}">
                    <a16:creationId xmlns:a16="http://schemas.microsoft.com/office/drawing/2014/main" id="{0936483F-B9D4-543A-A36E-4C6A690A3018}"/>
                  </a:ext>
                </a:extLst>
              </p:cNvPr>
              <p:cNvCxnSpPr>
                <a:cxnSpLocks/>
              </p:cNvCxnSpPr>
              <p:nvPr/>
            </p:nvCxnSpPr>
            <p:spPr>
              <a:xfrm>
                <a:off x="9825115" y="4655050"/>
                <a:ext cx="0" cy="179688"/>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9" name="直線コネクタ 68">
                <a:extLst>
                  <a:ext uri="{FF2B5EF4-FFF2-40B4-BE49-F238E27FC236}">
                    <a16:creationId xmlns:a16="http://schemas.microsoft.com/office/drawing/2014/main" id="{76CA9D12-1B8D-9D9A-EB8E-14F955FC5B42}"/>
                  </a:ext>
                </a:extLst>
              </p:cNvPr>
              <p:cNvCxnSpPr>
                <a:cxnSpLocks/>
              </p:cNvCxnSpPr>
              <p:nvPr/>
            </p:nvCxnSpPr>
            <p:spPr>
              <a:xfrm>
                <a:off x="9915730" y="4498529"/>
                <a:ext cx="0" cy="179688"/>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0" name="直線コネクタ 69">
                <a:extLst>
                  <a:ext uri="{FF2B5EF4-FFF2-40B4-BE49-F238E27FC236}">
                    <a16:creationId xmlns:a16="http://schemas.microsoft.com/office/drawing/2014/main" id="{1C8DD24D-3518-0318-806D-03D6F2E2D717}"/>
                  </a:ext>
                </a:extLst>
              </p:cNvPr>
              <p:cNvCxnSpPr>
                <a:cxnSpLocks/>
              </p:cNvCxnSpPr>
              <p:nvPr/>
            </p:nvCxnSpPr>
            <p:spPr>
              <a:xfrm>
                <a:off x="8383485" y="3831283"/>
                <a:ext cx="0" cy="179688"/>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1" name="直線コネクタ 70">
                <a:extLst>
                  <a:ext uri="{FF2B5EF4-FFF2-40B4-BE49-F238E27FC236}">
                    <a16:creationId xmlns:a16="http://schemas.microsoft.com/office/drawing/2014/main" id="{AA40E451-66DF-C066-02C3-DB27148C6A47}"/>
                  </a:ext>
                </a:extLst>
              </p:cNvPr>
              <p:cNvCxnSpPr>
                <a:cxnSpLocks/>
              </p:cNvCxnSpPr>
              <p:nvPr/>
            </p:nvCxnSpPr>
            <p:spPr>
              <a:xfrm>
                <a:off x="8956017" y="3699473"/>
                <a:ext cx="0" cy="179688"/>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2" name="直線コネクタ 71">
                <a:extLst>
                  <a:ext uri="{FF2B5EF4-FFF2-40B4-BE49-F238E27FC236}">
                    <a16:creationId xmlns:a16="http://schemas.microsoft.com/office/drawing/2014/main" id="{E78E2A79-5E73-515A-D852-11B237F964B1}"/>
                  </a:ext>
                </a:extLst>
              </p:cNvPr>
              <p:cNvCxnSpPr>
                <a:cxnSpLocks/>
              </p:cNvCxnSpPr>
              <p:nvPr/>
            </p:nvCxnSpPr>
            <p:spPr>
              <a:xfrm>
                <a:off x="9479124" y="3567664"/>
                <a:ext cx="0" cy="179688"/>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3" name="直線コネクタ 72">
                <a:extLst>
                  <a:ext uri="{FF2B5EF4-FFF2-40B4-BE49-F238E27FC236}">
                    <a16:creationId xmlns:a16="http://schemas.microsoft.com/office/drawing/2014/main" id="{A6897768-A444-5569-E71B-9FDE7C76FA31}"/>
                  </a:ext>
                </a:extLst>
              </p:cNvPr>
              <p:cNvCxnSpPr>
                <a:cxnSpLocks/>
              </p:cNvCxnSpPr>
              <p:nvPr/>
            </p:nvCxnSpPr>
            <p:spPr>
              <a:xfrm>
                <a:off x="9989872" y="3448211"/>
                <a:ext cx="0" cy="179688"/>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76" name="テキスト ボックス 75">
                  <a:extLst>
                    <a:ext uri="{FF2B5EF4-FFF2-40B4-BE49-F238E27FC236}">
                      <a16:creationId xmlns:a16="http://schemas.microsoft.com/office/drawing/2014/main" id="{2B73716D-0EDC-4179-3575-B819746D80A5}"/>
                    </a:ext>
                  </a:extLst>
                </p:cNvPr>
                <p:cNvSpPr txBox="1"/>
                <p:nvPr/>
              </p:nvSpPr>
              <p:spPr>
                <a:xfrm>
                  <a:off x="7960659" y="5398194"/>
                  <a:ext cx="249557"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solidFill>
                              <a:srgbClr val="FF0000"/>
                            </a:solidFill>
                            <a:latin typeface="Cambria Math" panose="02040503050406030204" pitchFamily="18" charset="0"/>
                          </a:rPr>
                          <m:t>4</m:t>
                        </m:r>
                      </m:oMath>
                    </m:oMathPara>
                  </a14:m>
                  <a:endParaRPr kumimoji="1" lang="ja-JP" altLang="en-US">
                    <a:solidFill>
                      <a:srgbClr val="FF0000"/>
                    </a:solidFill>
                  </a:endParaRPr>
                </a:p>
              </p:txBody>
            </p:sp>
          </mc:Choice>
          <mc:Fallback xmlns="">
            <p:sp>
              <p:nvSpPr>
                <p:cNvPr id="76" name="テキスト ボックス 75">
                  <a:extLst>
                    <a:ext uri="{FF2B5EF4-FFF2-40B4-BE49-F238E27FC236}">
                      <a16:creationId xmlns:a16="http://schemas.microsoft.com/office/drawing/2014/main" id="{2B73716D-0EDC-4179-3575-B819746D80A5}"/>
                    </a:ext>
                  </a:extLst>
                </p:cNvPr>
                <p:cNvSpPr txBox="1">
                  <a:spLocks noRot="1" noChangeAspect="1" noMove="1" noResize="1" noEditPoints="1" noAdjustHandles="1" noChangeArrowheads="1" noChangeShapeType="1" noTextEdit="1"/>
                </p:cNvSpPr>
                <p:nvPr/>
              </p:nvSpPr>
              <p:spPr>
                <a:xfrm>
                  <a:off x="7960659" y="5398194"/>
                  <a:ext cx="249557" cy="369332"/>
                </a:xfrm>
                <a:prstGeom prst="rect">
                  <a:avLst/>
                </a:prstGeom>
                <a:blipFill>
                  <a:blip r:embed="rId5"/>
                  <a:stretch>
                    <a:fillRect r="-1904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7" name="テキスト ボックス 76">
                  <a:extLst>
                    <a:ext uri="{FF2B5EF4-FFF2-40B4-BE49-F238E27FC236}">
                      <a16:creationId xmlns:a16="http://schemas.microsoft.com/office/drawing/2014/main" id="{C04470E5-B2F6-0337-B2B4-6EBE8737D9F6}"/>
                    </a:ext>
                  </a:extLst>
                </p:cNvPr>
                <p:cNvSpPr txBox="1"/>
                <p:nvPr/>
              </p:nvSpPr>
              <p:spPr>
                <a:xfrm>
                  <a:off x="8518440" y="5214531"/>
                  <a:ext cx="249557"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solidFill>
                              <a:srgbClr val="FF0000"/>
                            </a:solidFill>
                            <a:latin typeface="Cambria Math" panose="02040503050406030204" pitchFamily="18" charset="0"/>
                          </a:rPr>
                          <m:t>6</m:t>
                        </m:r>
                      </m:oMath>
                    </m:oMathPara>
                  </a14:m>
                  <a:endParaRPr kumimoji="1" lang="ja-JP" altLang="en-US">
                    <a:solidFill>
                      <a:srgbClr val="FF0000"/>
                    </a:solidFill>
                  </a:endParaRPr>
                </a:p>
              </p:txBody>
            </p:sp>
          </mc:Choice>
          <mc:Fallback xmlns="">
            <p:sp>
              <p:nvSpPr>
                <p:cNvPr id="77" name="テキスト ボックス 76">
                  <a:extLst>
                    <a:ext uri="{FF2B5EF4-FFF2-40B4-BE49-F238E27FC236}">
                      <a16:creationId xmlns:a16="http://schemas.microsoft.com/office/drawing/2014/main" id="{C04470E5-B2F6-0337-B2B4-6EBE8737D9F6}"/>
                    </a:ext>
                  </a:extLst>
                </p:cNvPr>
                <p:cNvSpPr txBox="1">
                  <a:spLocks noRot="1" noChangeAspect="1" noMove="1" noResize="1" noEditPoints="1" noAdjustHandles="1" noChangeArrowheads="1" noChangeShapeType="1" noTextEdit="1"/>
                </p:cNvSpPr>
                <p:nvPr/>
              </p:nvSpPr>
              <p:spPr>
                <a:xfrm>
                  <a:off x="8518440" y="5214531"/>
                  <a:ext cx="249557" cy="369332"/>
                </a:xfrm>
                <a:prstGeom prst="rect">
                  <a:avLst/>
                </a:prstGeom>
                <a:blipFill>
                  <a:blip r:embed="rId6"/>
                  <a:stretch>
                    <a:fillRect r="-1904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8" name="テキスト ボックス 77">
                  <a:extLst>
                    <a:ext uri="{FF2B5EF4-FFF2-40B4-BE49-F238E27FC236}">
                      <a16:creationId xmlns:a16="http://schemas.microsoft.com/office/drawing/2014/main" id="{89697672-A466-31D1-3C6B-5E7C1EC125D5}"/>
                    </a:ext>
                  </a:extLst>
                </p:cNvPr>
                <p:cNvSpPr txBox="1"/>
                <p:nvPr/>
              </p:nvSpPr>
              <p:spPr>
                <a:xfrm>
                  <a:off x="9147116" y="5047163"/>
                  <a:ext cx="249557"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solidFill>
                              <a:srgbClr val="FF0000"/>
                            </a:solidFill>
                            <a:latin typeface="Cambria Math" panose="02040503050406030204" pitchFamily="18" charset="0"/>
                          </a:rPr>
                          <m:t>8</m:t>
                        </m:r>
                      </m:oMath>
                    </m:oMathPara>
                  </a14:m>
                  <a:endParaRPr kumimoji="1" lang="ja-JP" altLang="en-US">
                    <a:solidFill>
                      <a:srgbClr val="FF0000"/>
                    </a:solidFill>
                  </a:endParaRPr>
                </a:p>
              </p:txBody>
            </p:sp>
          </mc:Choice>
          <mc:Fallback xmlns="">
            <p:sp>
              <p:nvSpPr>
                <p:cNvPr id="78" name="テキスト ボックス 77">
                  <a:extLst>
                    <a:ext uri="{FF2B5EF4-FFF2-40B4-BE49-F238E27FC236}">
                      <a16:creationId xmlns:a16="http://schemas.microsoft.com/office/drawing/2014/main" id="{89697672-A466-31D1-3C6B-5E7C1EC125D5}"/>
                    </a:ext>
                  </a:extLst>
                </p:cNvPr>
                <p:cNvSpPr txBox="1">
                  <a:spLocks noRot="1" noChangeAspect="1" noMove="1" noResize="1" noEditPoints="1" noAdjustHandles="1" noChangeArrowheads="1" noChangeShapeType="1" noTextEdit="1"/>
                </p:cNvSpPr>
                <p:nvPr/>
              </p:nvSpPr>
              <p:spPr>
                <a:xfrm>
                  <a:off x="9147116" y="5047163"/>
                  <a:ext cx="249557" cy="369332"/>
                </a:xfrm>
                <a:prstGeom prst="rect">
                  <a:avLst/>
                </a:prstGeom>
                <a:blipFill>
                  <a:blip r:embed="rId7"/>
                  <a:stretch>
                    <a:fillRect r="-2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9" name="テキスト ボックス 78">
                  <a:extLst>
                    <a:ext uri="{FF2B5EF4-FFF2-40B4-BE49-F238E27FC236}">
                      <a16:creationId xmlns:a16="http://schemas.microsoft.com/office/drawing/2014/main" id="{B546CD2F-E6B9-846E-DD81-71D0D5470918}"/>
                    </a:ext>
                  </a:extLst>
                </p:cNvPr>
                <p:cNvSpPr txBox="1"/>
                <p:nvPr/>
              </p:nvSpPr>
              <p:spPr>
                <a:xfrm>
                  <a:off x="9648177" y="4853584"/>
                  <a:ext cx="379206"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solidFill>
                              <a:srgbClr val="FF0000"/>
                            </a:solidFill>
                            <a:latin typeface="Cambria Math" panose="02040503050406030204" pitchFamily="18" charset="0"/>
                          </a:rPr>
                          <m:t>10</m:t>
                        </m:r>
                      </m:oMath>
                    </m:oMathPara>
                  </a14:m>
                  <a:endParaRPr kumimoji="1" lang="ja-JP" altLang="en-US">
                    <a:solidFill>
                      <a:srgbClr val="FF0000"/>
                    </a:solidFill>
                  </a:endParaRPr>
                </a:p>
              </p:txBody>
            </p:sp>
          </mc:Choice>
          <mc:Fallback xmlns="">
            <p:sp>
              <p:nvSpPr>
                <p:cNvPr id="79" name="テキスト ボックス 78">
                  <a:extLst>
                    <a:ext uri="{FF2B5EF4-FFF2-40B4-BE49-F238E27FC236}">
                      <a16:creationId xmlns:a16="http://schemas.microsoft.com/office/drawing/2014/main" id="{B546CD2F-E6B9-846E-DD81-71D0D5470918}"/>
                    </a:ext>
                  </a:extLst>
                </p:cNvPr>
                <p:cNvSpPr txBox="1">
                  <a:spLocks noRot="1" noChangeAspect="1" noMove="1" noResize="1" noEditPoints="1" noAdjustHandles="1" noChangeArrowheads="1" noChangeShapeType="1" noTextEdit="1"/>
                </p:cNvSpPr>
                <p:nvPr/>
              </p:nvSpPr>
              <p:spPr>
                <a:xfrm>
                  <a:off x="9648177" y="4853584"/>
                  <a:ext cx="379206" cy="369332"/>
                </a:xfrm>
                <a:prstGeom prst="rect">
                  <a:avLst/>
                </a:prstGeom>
                <a:blipFill>
                  <a:blip r:embed="rId8"/>
                  <a:stretch>
                    <a:fillRect r="-9677"/>
                  </a:stretch>
                </a:blipFill>
              </p:spPr>
              <p:txBody>
                <a:bodyPr/>
                <a:lstStyle/>
                <a:p>
                  <a:r>
                    <a:rPr lang="ja-JP" altLang="en-US">
                      <a:noFill/>
                    </a:rPr>
                    <a:t> </a:t>
                  </a:r>
                </a:p>
              </p:txBody>
            </p:sp>
          </mc:Fallback>
        </mc:AlternateContent>
      </p:grpSp>
      <p:grpSp>
        <p:nvGrpSpPr>
          <p:cNvPr id="16" name="グループ化 15">
            <a:extLst>
              <a:ext uri="{FF2B5EF4-FFF2-40B4-BE49-F238E27FC236}">
                <a16:creationId xmlns:a16="http://schemas.microsoft.com/office/drawing/2014/main" id="{7ADDEA26-B59D-FA1B-1613-9C0C26CCCA3F}"/>
              </a:ext>
            </a:extLst>
          </p:cNvPr>
          <p:cNvGrpSpPr/>
          <p:nvPr/>
        </p:nvGrpSpPr>
        <p:grpSpPr>
          <a:xfrm>
            <a:off x="1957944" y="3853927"/>
            <a:ext cx="2091542" cy="2595325"/>
            <a:chOff x="1957944" y="3861476"/>
            <a:chExt cx="1839627" cy="2365705"/>
          </a:xfrm>
        </p:grpSpPr>
        <p:pic>
          <p:nvPicPr>
            <p:cNvPr id="17" name="図 16" descr="グラフィカル ユーザー インターフェイス, グラフ&#10;&#10;AI によって生成されたコンテンツは間違っている可能性があります。">
              <a:extLst>
                <a:ext uri="{FF2B5EF4-FFF2-40B4-BE49-F238E27FC236}">
                  <a16:creationId xmlns:a16="http://schemas.microsoft.com/office/drawing/2014/main" id="{1802159D-AF65-9A25-4AC5-FB831D8CCE20}"/>
                </a:ext>
              </a:extLst>
            </p:cNvPr>
            <p:cNvPicPr>
              <a:picLocks noChangeAspect="1"/>
            </p:cNvPicPr>
            <p:nvPr/>
          </p:nvPicPr>
          <p:blipFill>
            <a:blip r:embed="rId9">
              <a:extLst>
                <a:ext uri="{28A0092B-C50C-407E-A947-70E740481C1C}">
                  <a14:useLocalDpi xmlns:a14="http://schemas.microsoft.com/office/drawing/2010/main" val="0"/>
                </a:ext>
              </a:extLst>
            </a:blip>
            <a:srcRect l="53372" t="2624" r="37061" b="91902"/>
            <a:stretch/>
          </p:blipFill>
          <p:spPr>
            <a:xfrm>
              <a:off x="1957944" y="3861476"/>
              <a:ext cx="1163718" cy="455058"/>
            </a:xfrm>
            <a:prstGeom prst="rect">
              <a:avLst/>
            </a:prstGeom>
          </p:spPr>
        </p:pic>
        <p:pic>
          <p:nvPicPr>
            <p:cNvPr id="18" name="図 17" descr="グラフィカル ユーザー インターフェイス, グラフ&#10;&#10;AI によって生成されたコンテンツは間違っている可能性があります。">
              <a:extLst>
                <a:ext uri="{FF2B5EF4-FFF2-40B4-BE49-F238E27FC236}">
                  <a16:creationId xmlns:a16="http://schemas.microsoft.com/office/drawing/2014/main" id="{7B57B4EA-70F6-6046-ABB6-6E19B227FFFD}"/>
                </a:ext>
              </a:extLst>
            </p:cNvPr>
            <p:cNvPicPr>
              <a:picLocks noChangeAspect="1"/>
            </p:cNvPicPr>
            <p:nvPr/>
          </p:nvPicPr>
          <p:blipFill>
            <a:blip r:embed="rId9">
              <a:extLst>
                <a:ext uri="{28A0092B-C50C-407E-A947-70E740481C1C}">
                  <a14:useLocalDpi xmlns:a14="http://schemas.microsoft.com/office/drawing/2010/main" val="0"/>
                </a:ext>
              </a:extLst>
            </a:blip>
            <a:srcRect l="62799" t="2624" r="27633" b="91788"/>
            <a:stretch/>
          </p:blipFill>
          <p:spPr>
            <a:xfrm>
              <a:off x="1957944" y="4400558"/>
              <a:ext cx="1163718" cy="464557"/>
            </a:xfrm>
            <a:prstGeom prst="rect">
              <a:avLst/>
            </a:prstGeom>
          </p:spPr>
        </p:pic>
        <p:grpSp>
          <p:nvGrpSpPr>
            <p:cNvPr id="19" name="グループ化 18">
              <a:extLst>
                <a:ext uri="{FF2B5EF4-FFF2-40B4-BE49-F238E27FC236}">
                  <a16:creationId xmlns:a16="http://schemas.microsoft.com/office/drawing/2014/main" id="{C639E79D-C4D7-56C1-6E95-73D44ABF72D3}"/>
                </a:ext>
              </a:extLst>
            </p:cNvPr>
            <p:cNvGrpSpPr/>
            <p:nvPr/>
          </p:nvGrpSpPr>
          <p:grpSpPr>
            <a:xfrm>
              <a:off x="1957944" y="4949141"/>
              <a:ext cx="1433438" cy="453937"/>
              <a:chOff x="1957944" y="4949141"/>
              <a:chExt cx="1433438" cy="453937"/>
            </a:xfrm>
          </p:grpSpPr>
          <p:pic>
            <p:nvPicPr>
              <p:cNvPr id="36" name="図 35" descr="グラフィカル ユーザー インターフェイス, グラフ&#10;&#10;AI によって生成されたコンテンツは間違っている可能性があります。">
                <a:extLst>
                  <a:ext uri="{FF2B5EF4-FFF2-40B4-BE49-F238E27FC236}">
                    <a16:creationId xmlns:a16="http://schemas.microsoft.com/office/drawing/2014/main" id="{98BA1C46-B7A1-936C-08B1-DE06D62D1DBD}"/>
                  </a:ext>
                </a:extLst>
              </p:cNvPr>
              <p:cNvPicPr>
                <a:picLocks noChangeAspect="1"/>
              </p:cNvPicPr>
              <p:nvPr/>
            </p:nvPicPr>
            <p:blipFill>
              <a:blip r:embed="rId9">
                <a:extLst>
                  <a:ext uri="{28A0092B-C50C-407E-A947-70E740481C1C}">
                    <a14:useLocalDpi xmlns:a14="http://schemas.microsoft.com/office/drawing/2010/main" val="0"/>
                  </a:ext>
                </a:extLst>
              </a:blip>
              <a:srcRect l="71661" t="2624" r="16554" b="91916"/>
              <a:stretch/>
            </p:blipFill>
            <p:spPr>
              <a:xfrm>
                <a:off x="1957944" y="4949141"/>
                <a:ext cx="1433438" cy="453936"/>
              </a:xfrm>
              <a:prstGeom prst="rect">
                <a:avLst/>
              </a:prstGeom>
            </p:spPr>
          </p:pic>
          <p:sp>
            <p:nvSpPr>
              <p:cNvPr id="37" name="円/楕円 36">
                <a:extLst>
                  <a:ext uri="{FF2B5EF4-FFF2-40B4-BE49-F238E27FC236}">
                    <a16:creationId xmlns:a16="http://schemas.microsoft.com/office/drawing/2014/main" id="{7F7D1B18-8AA1-FFA8-D3BB-0F4DE59057B0}"/>
                  </a:ext>
                </a:extLst>
              </p:cNvPr>
              <p:cNvSpPr/>
              <p:nvPr/>
            </p:nvSpPr>
            <p:spPr>
              <a:xfrm>
                <a:off x="2137172" y="4977971"/>
                <a:ext cx="190902" cy="183104"/>
              </a:xfrm>
              <a:prstGeom prst="ellipse">
                <a:avLst/>
              </a:prstGeom>
              <a:solidFill>
                <a:srgbClr val="FF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38">
                <a:extLst>
                  <a:ext uri="{FF2B5EF4-FFF2-40B4-BE49-F238E27FC236}">
                    <a16:creationId xmlns:a16="http://schemas.microsoft.com/office/drawing/2014/main" id="{812E82E5-0DB9-32EA-9D12-8668F2D96921}"/>
                  </a:ext>
                </a:extLst>
              </p:cNvPr>
              <p:cNvSpPr/>
              <p:nvPr/>
            </p:nvSpPr>
            <p:spPr>
              <a:xfrm>
                <a:off x="2135955" y="5219974"/>
                <a:ext cx="190902" cy="183104"/>
              </a:xfrm>
              <a:prstGeom prst="ellipse">
                <a:avLst/>
              </a:prstGeom>
              <a:solidFill>
                <a:srgbClr val="8D00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円/楕円 40">
                <a:extLst>
                  <a:ext uri="{FF2B5EF4-FFF2-40B4-BE49-F238E27FC236}">
                    <a16:creationId xmlns:a16="http://schemas.microsoft.com/office/drawing/2014/main" id="{E2406EAF-3A4B-D7C9-2C93-C3FC30CDF56F}"/>
                  </a:ext>
                </a:extLst>
              </p:cNvPr>
              <p:cNvSpPr/>
              <p:nvPr/>
            </p:nvSpPr>
            <p:spPr>
              <a:xfrm>
                <a:off x="2191730" y="5024041"/>
                <a:ext cx="85187" cy="8581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41">
                <a:extLst>
                  <a:ext uri="{FF2B5EF4-FFF2-40B4-BE49-F238E27FC236}">
                    <a16:creationId xmlns:a16="http://schemas.microsoft.com/office/drawing/2014/main" id="{D3D6CA3E-6D34-A1C6-69FC-12EECEBB685D}"/>
                  </a:ext>
                </a:extLst>
              </p:cNvPr>
              <p:cNvSpPr/>
              <p:nvPr/>
            </p:nvSpPr>
            <p:spPr>
              <a:xfrm>
                <a:off x="2186866" y="5264664"/>
                <a:ext cx="85187" cy="8581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グループ化 19">
              <a:extLst>
                <a:ext uri="{FF2B5EF4-FFF2-40B4-BE49-F238E27FC236}">
                  <a16:creationId xmlns:a16="http://schemas.microsoft.com/office/drawing/2014/main" id="{D04EFB75-539E-7A0C-BC11-C507E18694E2}"/>
                </a:ext>
              </a:extLst>
            </p:cNvPr>
            <p:cNvGrpSpPr/>
            <p:nvPr/>
          </p:nvGrpSpPr>
          <p:grpSpPr>
            <a:xfrm>
              <a:off x="1957944" y="5476647"/>
              <a:ext cx="1839627" cy="491827"/>
              <a:chOff x="1957944" y="5476647"/>
              <a:chExt cx="1839627" cy="491827"/>
            </a:xfrm>
          </p:grpSpPr>
          <p:pic>
            <p:nvPicPr>
              <p:cNvPr id="29" name="図 28" descr="グラフィカル ユーザー インターフェイス, グラフ&#10;&#10;AI によって生成されたコンテンツは間違っている可能性があります。">
                <a:extLst>
                  <a:ext uri="{FF2B5EF4-FFF2-40B4-BE49-F238E27FC236}">
                    <a16:creationId xmlns:a16="http://schemas.microsoft.com/office/drawing/2014/main" id="{E7C24E54-5F5E-289E-C90B-2DFF199304CE}"/>
                  </a:ext>
                </a:extLst>
              </p:cNvPr>
              <p:cNvPicPr>
                <a:picLocks noChangeAspect="1"/>
              </p:cNvPicPr>
              <p:nvPr/>
            </p:nvPicPr>
            <p:blipFill>
              <a:blip r:embed="rId9">
                <a:extLst>
                  <a:ext uri="{28A0092B-C50C-407E-A947-70E740481C1C}">
                    <a14:useLocalDpi xmlns:a14="http://schemas.microsoft.com/office/drawing/2010/main" val="0"/>
                  </a:ext>
                </a:extLst>
              </a:blip>
              <a:srcRect l="84111" t="2624" r="764" b="91460"/>
              <a:stretch/>
            </p:blipFill>
            <p:spPr>
              <a:xfrm>
                <a:off x="1957944" y="5476647"/>
                <a:ext cx="1839627" cy="491827"/>
              </a:xfrm>
              <a:prstGeom prst="rect">
                <a:avLst/>
              </a:prstGeom>
            </p:spPr>
          </p:pic>
          <p:sp>
            <p:nvSpPr>
              <p:cNvPr id="30" name="円/楕円 29">
                <a:extLst>
                  <a:ext uri="{FF2B5EF4-FFF2-40B4-BE49-F238E27FC236}">
                    <a16:creationId xmlns:a16="http://schemas.microsoft.com/office/drawing/2014/main" id="{8A47304D-F188-7BDB-D937-D99A2C384907}"/>
                  </a:ext>
                </a:extLst>
              </p:cNvPr>
              <p:cNvSpPr/>
              <p:nvPr/>
            </p:nvSpPr>
            <p:spPr>
              <a:xfrm>
                <a:off x="2135955" y="5487103"/>
                <a:ext cx="190902" cy="183104"/>
              </a:xfrm>
              <a:prstGeom prst="ellipse">
                <a:avLst/>
              </a:prstGeom>
              <a:solidFill>
                <a:srgbClr val="629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a:extLst>
                  <a:ext uri="{FF2B5EF4-FFF2-40B4-BE49-F238E27FC236}">
                    <a16:creationId xmlns:a16="http://schemas.microsoft.com/office/drawing/2014/main" id="{D4DD3C32-0137-E5C8-D77B-1CA71E05575C}"/>
                  </a:ext>
                </a:extLst>
              </p:cNvPr>
              <p:cNvSpPr/>
              <p:nvPr/>
            </p:nvSpPr>
            <p:spPr>
              <a:xfrm>
                <a:off x="2135955" y="5724106"/>
                <a:ext cx="190902" cy="183104"/>
              </a:xfrm>
              <a:prstGeom prst="ellipse">
                <a:avLst/>
              </a:prstGeom>
              <a:solidFill>
                <a:srgbClr val="00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a:extLst>
                  <a:ext uri="{FF2B5EF4-FFF2-40B4-BE49-F238E27FC236}">
                    <a16:creationId xmlns:a16="http://schemas.microsoft.com/office/drawing/2014/main" id="{A8B628A7-DDA8-6618-8851-C31FD2FD6907}"/>
                  </a:ext>
                </a:extLst>
              </p:cNvPr>
              <p:cNvSpPr/>
              <p:nvPr/>
            </p:nvSpPr>
            <p:spPr>
              <a:xfrm>
                <a:off x="2186866" y="5534732"/>
                <a:ext cx="85187" cy="8581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a:extLst>
                  <a:ext uri="{FF2B5EF4-FFF2-40B4-BE49-F238E27FC236}">
                    <a16:creationId xmlns:a16="http://schemas.microsoft.com/office/drawing/2014/main" id="{3EF4387F-3888-3E76-E46C-71A79606BF88}"/>
                  </a:ext>
                </a:extLst>
              </p:cNvPr>
              <p:cNvSpPr/>
              <p:nvPr/>
            </p:nvSpPr>
            <p:spPr>
              <a:xfrm>
                <a:off x="2186866" y="5775437"/>
                <a:ext cx="85187" cy="8581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グループ化 21">
              <a:extLst>
                <a:ext uri="{FF2B5EF4-FFF2-40B4-BE49-F238E27FC236}">
                  <a16:creationId xmlns:a16="http://schemas.microsoft.com/office/drawing/2014/main" id="{D57F3B63-6640-D99B-1C01-EAD5F86B9B47}"/>
                </a:ext>
              </a:extLst>
            </p:cNvPr>
            <p:cNvGrpSpPr/>
            <p:nvPr/>
          </p:nvGrpSpPr>
          <p:grpSpPr>
            <a:xfrm>
              <a:off x="2071868" y="5904045"/>
              <a:ext cx="1725702" cy="323136"/>
              <a:chOff x="2071868" y="5904045"/>
              <a:chExt cx="1725702" cy="323136"/>
            </a:xfrm>
          </p:grpSpPr>
          <p:pic>
            <p:nvPicPr>
              <p:cNvPr id="23" name="図 22" descr="グラフィカル ユーザー インターフェイス, グラフ&#10;&#10;AI によって生成されたコンテンツは間違っている可能性があります。">
                <a:extLst>
                  <a:ext uri="{FF2B5EF4-FFF2-40B4-BE49-F238E27FC236}">
                    <a16:creationId xmlns:a16="http://schemas.microsoft.com/office/drawing/2014/main" id="{E13B8E61-2850-6153-F475-414D14EEB530}"/>
                  </a:ext>
                </a:extLst>
              </p:cNvPr>
              <p:cNvPicPr>
                <a:picLocks noChangeAspect="1"/>
              </p:cNvPicPr>
              <p:nvPr/>
            </p:nvPicPr>
            <p:blipFill>
              <a:blip r:embed="rId9">
                <a:extLst>
                  <a:ext uri="{28A0092B-C50C-407E-A947-70E740481C1C}">
                    <a14:useLocalDpi xmlns:a14="http://schemas.microsoft.com/office/drawing/2010/main" val="0"/>
                  </a:ext>
                </a:extLst>
              </a:blip>
              <a:srcRect l="85048" t="2624" r="764" b="94264"/>
              <a:stretch/>
            </p:blipFill>
            <p:spPr>
              <a:xfrm>
                <a:off x="2071868" y="5968475"/>
                <a:ext cx="1725702" cy="258706"/>
              </a:xfrm>
              <a:prstGeom prst="rect">
                <a:avLst/>
              </a:prstGeom>
            </p:spPr>
          </p:pic>
          <p:sp>
            <p:nvSpPr>
              <p:cNvPr id="24" name="円/楕円 23">
                <a:extLst>
                  <a:ext uri="{FF2B5EF4-FFF2-40B4-BE49-F238E27FC236}">
                    <a16:creationId xmlns:a16="http://schemas.microsoft.com/office/drawing/2014/main" id="{EF70D447-EA32-238B-34DE-6F320CC8FA1D}"/>
                  </a:ext>
                </a:extLst>
              </p:cNvPr>
              <p:cNvSpPr/>
              <p:nvPr/>
            </p:nvSpPr>
            <p:spPr>
              <a:xfrm>
                <a:off x="2135955" y="5989310"/>
                <a:ext cx="190902" cy="18310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a:extLst>
                  <a:ext uri="{FF2B5EF4-FFF2-40B4-BE49-F238E27FC236}">
                    <a16:creationId xmlns:a16="http://schemas.microsoft.com/office/drawing/2014/main" id="{36AA2D4A-51EA-4284-AC3B-5FDE5480D48D}"/>
                  </a:ext>
                </a:extLst>
              </p:cNvPr>
              <p:cNvSpPr/>
              <p:nvPr/>
            </p:nvSpPr>
            <p:spPr>
              <a:xfrm>
                <a:off x="2194213" y="6035684"/>
                <a:ext cx="85187" cy="8581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27868B2D-4A69-6B1E-485D-D70195A51A86}"/>
                  </a:ext>
                </a:extLst>
              </p:cNvPr>
              <p:cNvSpPr txBox="1"/>
              <p:nvPr/>
            </p:nvSpPr>
            <p:spPr>
              <a:xfrm>
                <a:off x="2420202" y="5904045"/>
                <a:ext cx="1373369" cy="294573"/>
              </a:xfrm>
              <a:prstGeom prst="rect">
                <a:avLst/>
              </a:prstGeom>
              <a:solidFill>
                <a:schemeClr val="bg1"/>
              </a:solidFill>
            </p:spPr>
            <p:txBody>
              <a:bodyPr wrap="square" rtlCol="0">
                <a:spAutoFit/>
              </a:bodyPr>
              <a:lstStyle/>
              <a:p>
                <a:r>
                  <a:rPr lang="en-US" altLang="ja-JP" sz="1500" b="1" dirty="0">
                    <a:latin typeface="MS PMincho" panose="02020600040205080304" pitchFamily="18" charset="-128"/>
                    <a:ea typeface="MS PMincho" panose="02020600040205080304" pitchFamily="18" charset="-128"/>
                  </a:rPr>
                  <a:t>Galaxy Cluster</a:t>
                </a:r>
                <a:endParaRPr kumimoji="1" lang="ja-JP" altLang="en-US" sz="1500" b="1">
                  <a:latin typeface="MS PMincho" panose="02020600040205080304" pitchFamily="18" charset="-128"/>
                  <a:ea typeface="MS PMincho" panose="02020600040205080304" pitchFamily="18" charset="-128"/>
                </a:endParaRPr>
              </a:p>
            </p:txBody>
          </p:sp>
        </p:grpSp>
      </p:grpSp>
      <p:sp>
        <p:nvSpPr>
          <p:cNvPr id="2" name="テキスト ボックス 1">
            <a:extLst>
              <a:ext uri="{FF2B5EF4-FFF2-40B4-BE49-F238E27FC236}">
                <a16:creationId xmlns:a16="http://schemas.microsoft.com/office/drawing/2014/main" id="{7AA2572C-1336-D0ED-3BBA-FDDB2290FE29}"/>
              </a:ext>
            </a:extLst>
          </p:cNvPr>
          <p:cNvSpPr txBox="1"/>
          <p:nvPr/>
        </p:nvSpPr>
        <p:spPr>
          <a:xfrm>
            <a:off x="9837780" y="54267"/>
            <a:ext cx="1843058" cy="307777"/>
          </a:xfrm>
          <a:prstGeom prst="rect">
            <a:avLst/>
          </a:prstGeom>
          <a:noFill/>
        </p:spPr>
        <p:txBody>
          <a:bodyPr wrap="square" rtlCol="0">
            <a:spAutoFit/>
          </a:bodyPr>
          <a:lstStyle/>
          <a:p>
            <a:r>
              <a:rPr kumimoji="1" lang="en-US" altLang="ja-JP" sz="1400" dirty="0"/>
              <a:t>(</a:t>
            </a:r>
            <a:r>
              <a:rPr lang="en-US" altLang="ja-JP" sz="1400" dirty="0"/>
              <a:t>Hayashi+</a:t>
            </a:r>
            <a:r>
              <a:rPr kumimoji="1" lang="en-US" altLang="ja-JP" sz="1400" dirty="0"/>
              <a:t> in prep)</a:t>
            </a:r>
            <a:endParaRPr kumimoji="1" lang="ja-JP" altLang="en-US" sz="1400" dirty="0"/>
          </a:p>
        </p:txBody>
      </p:sp>
      <p:cxnSp>
        <p:nvCxnSpPr>
          <p:cNvPr id="21" name="直線コネクタ 20">
            <a:extLst>
              <a:ext uri="{FF2B5EF4-FFF2-40B4-BE49-F238E27FC236}">
                <a16:creationId xmlns:a16="http://schemas.microsoft.com/office/drawing/2014/main" id="{1D0896A6-DAE0-C4A9-0A63-2DD60C625A98}"/>
              </a:ext>
            </a:extLst>
          </p:cNvPr>
          <p:cNvCxnSpPr>
            <a:cxnSpLocks/>
          </p:cNvCxnSpPr>
          <p:nvPr/>
        </p:nvCxnSpPr>
        <p:spPr>
          <a:xfrm>
            <a:off x="9865632" y="5831714"/>
            <a:ext cx="0" cy="388178"/>
          </a:xfrm>
          <a:prstGeom prst="line">
            <a:avLst/>
          </a:prstGeom>
          <a:ln w="22860">
            <a:solidFill>
              <a:schemeClr val="tx1"/>
            </a:solidFill>
            <a:prstDash val="solid"/>
            <a:headEnd type="triangle"/>
            <a:tailEnd type="non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5" name="テキスト ボックス 24">
                <a:extLst>
                  <a:ext uri="{FF2B5EF4-FFF2-40B4-BE49-F238E27FC236}">
                    <a16:creationId xmlns:a16="http://schemas.microsoft.com/office/drawing/2014/main" id="{650E7D7F-5E4D-2898-9BC9-69B95FE8B30C}"/>
                  </a:ext>
                </a:extLst>
              </p:cNvPr>
              <p:cNvSpPr txBox="1"/>
              <p:nvPr/>
            </p:nvSpPr>
            <p:spPr>
              <a:xfrm>
                <a:off x="9514978" y="6444964"/>
                <a:ext cx="1893975" cy="369332"/>
              </a:xfrm>
              <a:prstGeom prst="rect">
                <a:avLst/>
              </a:prstGeom>
              <a:noFill/>
            </p:spPr>
            <p:txBody>
              <a:bodyPr wrap="square">
                <a:spAutoFit/>
              </a:bodyPr>
              <a:lstStyle/>
              <a:p>
                <a14:m>
                  <m:oMath xmlns:m="http://schemas.openxmlformats.org/officeDocument/2006/math">
                    <m:sSub>
                      <m:sSubPr>
                        <m:ctrlPr>
                          <a:rPr lang="en-US" altLang="ja-JP" b="1" i="1" smtClean="0">
                            <a:latin typeface="Cambria Math" panose="02040503050406030204" pitchFamily="18" charset="0"/>
                          </a:rPr>
                        </m:ctrlPr>
                      </m:sSubPr>
                      <m:e>
                        <m:r>
                          <a:rPr lang="en-US" altLang="ja-JP" b="1" i="1" smtClean="0">
                            <a:latin typeface="Cambria Math" panose="02040503050406030204" pitchFamily="18" charset="0"/>
                          </a:rPr>
                          <m:t>𝒓</m:t>
                        </m:r>
                      </m:e>
                      <m:sub>
                        <m:r>
                          <a:rPr lang="en-US" altLang="ja-JP" b="1" i="1" smtClean="0">
                            <a:latin typeface="Cambria Math" panose="02040503050406030204" pitchFamily="18" charset="0"/>
                          </a:rPr>
                          <m:t>𝒎𝒂𝒙</m:t>
                        </m:r>
                      </m:sub>
                    </m:sSub>
                    <m:r>
                      <a:rPr lang="en-US" altLang="ja-JP" b="1" i="1" smtClean="0">
                        <a:latin typeface="Cambria Math" panose="02040503050406030204" pitchFamily="18" charset="0"/>
                        <a:ea typeface="Cambria Math" panose="02040503050406030204" pitchFamily="18" charset="0"/>
                      </a:rPr>
                      <m:t>≈</m:t>
                    </m:r>
                  </m:oMath>
                </a14:m>
                <a:r>
                  <a:rPr lang="en-US" altLang="ja-JP" b="1" dirty="0"/>
                  <a:t> </a:t>
                </a:r>
                <a:r>
                  <a:rPr lang="en-US" altLang="ja-JP" sz="1600" b="1" dirty="0"/>
                  <a:t>54 kpc</a:t>
                </a:r>
                <a:endParaRPr lang="ja-JP" altLang="en-US" b="1" dirty="0"/>
              </a:p>
            </p:txBody>
          </p:sp>
        </mc:Choice>
        <mc:Fallback xmlns="">
          <p:sp>
            <p:nvSpPr>
              <p:cNvPr id="25" name="テキスト ボックス 24">
                <a:extLst>
                  <a:ext uri="{FF2B5EF4-FFF2-40B4-BE49-F238E27FC236}">
                    <a16:creationId xmlns:a16="http://schemas.microsoft.com/office/drawing/2014/main" id="{650E7D7F-5E4D-2898-9BC9-69B95FE8B30C}"/>
                  </a:ext>
                </a:extLst>
              </p:cNvPr>
              <p:cNvSpPr txBox="1">
                <a:spLocks noRot="1" noChangeAspect="1" noMove="1" noResize="1" noEditPoints="1" noAdjustHandles="1" noChangeArrowheads="1" noChangeShapeType="1" noTextEdit="1"/>
              </p:cNvSpPr>
              <p:nvPr/>
            </p:nvSpPr>
            <p:spPr>
              <a:xfrm>
                <a:off x="9514978" y="6444964"/>
                <a:ext cx="1893975" cy="369332"/>
              </a:xfrm>
              <a:prstGeom prst="rect">
                <a:avLst/>
              </a:prstGeom>
              <a:blipFill>
                <a:blip r:embed="rId10"/>
                <a:stretch>
                  <a:fillRect t="-6667" b="-26667"/>
                </a:stretch>
              </a:blipFill>
            </p:spPr>
            <p:txBody>
              <a:bodyPr/>
              <a:lstStyle/>
              <a:p>
                <a:r>
                  <a:rPr lang="ja-JP" altLang="en-US">
                    <a:noFill/>
                  </a:rPr>
                  <a:t> </a:t>
                </a:r>
              </a:p>
            </p:txBody>
          </p:sp>
        </mc:Fallback>
      </mc:AlternateContent>
      <p:cxnSp>
        <p:nvCxnSpPr>
          <p:cNvPr id="43" name="直線コネクタ 42">
            <a:extLst>
              <a:ext uri="{FF2B5EF4-FFF2-40B4-BE49-F238E27FC236}">
                <a16:creationId xmlns:a16="http://schemas.microsoft.com/office/drawing/2014/main" id="{1585A5DB-183E-0322-4E9A-69B1C424F0E4}"/>
              </a:ext>
            </a:extLst>
          </p:cNvPr>
          <p:cNvCxnSpPr>
            <a:cxnSpLocks/>
          </p:cNvCxnSpPr>
          <p:nvPr/>
        </p:nvCxnSpPr>
        <p:spPr>
          <a:xfrm>
            <a:off x="8450494" y="5866556"/>
            <a:ext cx="0" cy="623755"/>
          </a:xfrm>
          <a:prstGeom prst="line">
            <a:avLst/>
          </a:prstGeom>
          <a:ln w="22860">
            <a:solidFill>
              <a:schemeClr val="tx1"/>
            </a:solidFill>
            <a:prstDash val="solid"/>
            <a:headEnd type="triangle"/>
            <a:tailEnd type="non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4" name="テキスト ボックス 43">
                <a:extLst>
                  <a:ext uri="{FF2B5EF4-FFF2-40B4-BE49-F238E27FC236}">
                    <a16:creationId xmlns:a16="http://schemas.microsoft.com/office/drawing/2014/main" id="{99A8DE71-22B9-5325-F781-2E30C7D15E8C}"/>
                  </a:ext>
                </a:extLst>
              </p:cNvPr>
              <p:cNvSpPr txBox="1"/>
              <p:nvPr/>
            </p:nvSpPr>
            <p:spPr>
              <a:xfrm>
                <a:off x="7444585" y="6449252"/>
                <a:ext cx="1893975" cy="369332"/>
              </a:xfrm>
              <a:prstGeom prst="rect">
                <a:avLst/>
              </a:prstGeom>
              <a:noFill/>
            </p:spPr>
            <p:txBody>
              <a:bodyPr wrap="square">
                <a:spAutoFit/>
              </a:bodyPr>
              <a:lstStyle/>
              <a:p>
                <a14:m>
                  <m:oMath xmlns:m="http://schemas.openxmlformats.org/officeDocument/2006/math">
                    <m:sSub>
                      <m:sSubPr>
                        <m:ctrlPr>
                          <a:rPr lang="en-US" altLang="ja-JP" b="1" i="1" smtClean="0">
                            <a:latin typeface="Cambria Math" panose="02040503050406030204" pitchFamily="18" charset="0"/>
                          </a:rPr>
                        </m:ctrlPr>
                      </m:sSubPr>
                      <m:e>
                        <m:r>
                          <a:rPr lang="en-US" altLang="ja-JP" b="1" i="1" smtClean="0">
                            <a:latin typeface="Cambria Math" panose="02040503050406030204" pitchFamily="18" charset="0"/>
                          </a:rPr>
                          <m:t>𝒓</m:t>
                        </m:r>
                      </m:e>
                      <m:sub>
                        <m:r>
                          <a:rPr lang="en-US" altLang="ja-JP" b="1" i="1" smtClean="0">
                            <a:latin typeface="Cambria Math" panose="02040503050406030204" pitchFamily="18" charset="0"/>
                          </a:rPr>
                          <m:t>𝒎𝒂𝒙</m:t>
                        </m:r>
                      </m:sub>
                    </m:sSub>
                    <m:r>
                      <a:rPr lang="en-US" altLang="ja-JP" b="1" i="1" smtClean="0">
                        <a:latin typeface="Cambria Math" panose="02040503050406030204" pitchFamily="18" charset="0"/>
                        <a:ea typeface="Cambria Math" panose="02040503050406030204" pitchFamily="18" charset="0"/>
                      </a:rPr>
                      <m:t>≈</m:t>
                    </m:r>
                  </m:oMath>
                </a14:m>
                <a:r>
                  <a:rPr lang="en-US" altLang="ja-JP" b="1" dirty="0"/>
                  <a:t> </a:t>
                </a:r>
                <a:r>
                  <a:rPr lang="en-US" altLang="ja-JP" sz="1600" b="1" dirty="0"/>
                  <a:t>2.2 kpc</a:t>
                </a:r>
                <a:endParaRPr lang="ja-JP" altLang="en-US" b="1" dirty="0"/>
              </a:p>
            </p:txBody>
          </p:sp>
        </mc:Choice>
        <mc:Fallback xmlns="">
          <p:sp>
            <p:nvSpPr>
              <p:cNvPr id="44" name="テキスト ボックス 43">
                <a:extLst>
                  <a:ext uri="{FF2B5EF4-FFF2-40B4-BE49-F238E27FC236}">
                    <a16:creationId xmlns:a16="http://schemas.microsoft.com/office/drawing/2014/main" id="{99A8DE71-22B9-5325-F781-2E30C7D15E8C}"/>
                  </a:ext>
                </a:extLst>
              </p:cNvPr>
              <p:cNvSpPr txBox="1">
                <a:spLocks noRot="1" noChangeAspect="1" noMove="1" noResize="1" noEditPoints="1" noAdjustHandles="1" noChangeArrowheads="1" noChangeShapeType="1" noTextEdit="1"/>
              </p:cNvSpPr>
              <p:nvPr/>
            </p:nvSpPr>
            <p:spPr>
              <a:xfrm>
                <a:off x="7444585" y="6449252"/>
                <a:ext cx="1893975" cy="369332"/>
              </a:xfrm>
              <a:prstGeom prst="rect">
                <a:avLst/>
              </a:prstGeom>
              <a:blipFill>
                <a:blip r:embed="rId11"/>
                <a:stretch>
                  <a:fillRect t="-6452" b="-22581"/>
                </a:stretch>
              </a:blipFill>
            </p:spPr>
            <p:txBody>
              <a:bodyPr/>
              <a:lstStyle/>
              <a:p>
                <a:r>
                  <a:rPr lang="ja-JP" altLang="en-US">
                    <a:noFill/>
                  </a:rPr>
                  <a:t> </a:t>
                </a:r>
              </a:p>
            </p:txBody>
          </p:sp>
        </mc:Fallback>
      </mc:AlternateContent>
      <p:grpSp>
        <p:nvGrpSpPr>
          <p:cNvPr id="13" name="グループ化 12">
            <a:extLst>
              <a:ext uri="{FF2B5EF4-FFF2-40B4-BE49-F238E27FC236}">
                <a16:creationId xmlns:a16="http://schemas.microsoft.com/office/drawing/2014/main" id="{8ACD5469-E3F5-F336-C474-D1F7C904B5BF}"/>
              </a:ext>
            </a:extLst>
          </p:cNvPr>
          <p:cNvGrpSpPr/>
          <p:nvPr/>
        </p:nvGrpSpPr>
        <p:grpSpPr>
          <a:xfrm>
            <a:off x="1201753" y="381545"/>
            <a:ext cx="4682871" cy="2936948"/>
            <a:chOff x="3002026" y="947066"/>
            <a:chExt cx="6314251" cy="3681814"/>
          </a:xfrm>
        </p:grpSpPr>
        <p:pic>
          <p:nvPicPr>
            <p:cNvPr id="9" name="図 8" descr="グラフィカル ユーザー インターフェイス, グラフ&#10;&#10;AI によって生成されたコンテンツは間違っている可能性があります。">
              <a:extLst>
                <a:ext uri="{FF2B5EF4-FFF2-40B4-BE49-F238E27FC236}">
                  <a16:creationId xmlns:a16="http://schemas.microsoft.com/office/drawing/2014/main" id="{73ED4A7B-3D22-94A0-1C3F-65D4F0F61572}"/>
                </a:ext>
              </a:extLst>
            </p:cNvPr>
            <p:cNvPicPr>
              <a:picLocks noChangeAspect="1"/>
            </p:cNvPicPr>
            <p:nvPr/>
          </p:nvPicPr>
          <p:blipFill>
            <a:blip r:embed="rId9">
              <a:extLst>
                <a:ext uri="{28A0092B-C50C-407E-A947-70E740481C1C}">
                  <a14:useLocalDpi xmlns:a14="http://schemas.microsoft.com/office/drawing/2010/main" val="0"/>
                </a:ext>
              </a:extLst>
            </a:blip>
            <a:srcRect l="53348" t="7478" r="2838" b="51687"/>
            <a:stretch/>
          </p:blipFill>
          <p:spPr>
            <a:xfrm>
              <a:off x="3002026" y="947066"/>
              <a:ext cx="6314251" cy="3681814"/>
            </a:xfrm>
            <a:prstGeom prst="rect">
              <a:avLst/>
            </a:prstGeom>
          </p:spPr>
        </p:pic>
        <p:grpSp>
          <p:nvGrpSpPr>
            <p:cNvPr id="40" name="グループ化 39">
              <a:extLst>
                <a:ext uri="{FF2B5EF4-FFF2-40B4-BE49-F238E27FC236}">
                  <a16:creationId xmlns:a16="http://schemas.microsoft.com/office/drawing/2014/main" id="{FA35F381-703C-5ABC-3A67-07FFA6D3D98B}"/>
                </a:ext>
              </a:extLst>
            </p:cNvPr>
            <p:cNvGrpSpPr/>
            <p:nvPr/>
          </p:nvGrpSpPr>
          <p:grpSpPr>
            <a:xfrm>
              <a:off x="3299424" y="1418120"/>
              <a:ext cx="5959816" cy="2875814"/>
              <a:chOff x="691224" y="1483545"/>
              <a:chExt cx="4810260" cy="2769863"/>
            </a:xfrm>
          </p:grpSpPr>
          <p:grpSp>
            <p:nvGrpSpPr>
              <p:cNvPr id="49" name="グループ化 48">
                <a:extLst>
                  <a:ext uri="{FF2B5EF4-FFF2-40B4-BE49-F238E27FC236}">
                    <a16:creationId xmlns:a16="http://schemas.microsoft.com/office/drawing/2014/main" id="{BE7E4BCF-A169-EACB-FF13-363429758E70}"/>
                  </a:ext>
                </a:extLst>
              </p:cNvPr>
              <p:cNvGrpSpPr/>
              <p:nvPr/>
            </p:nvGrpSpPr>
            <p:grpSpPr>
              <a:xfrm>
                <a:off x="691224" y="1483545"/>
                <a:ext cx="4810260" cy="2174163"/>
                <a:chOff x="666183" y="1431019"/>
                <a:chExt cx="4810260" cy="2174163"/>
              </a:xfrm>
            </p:grpSpPr>
            <p:sp>
              <p:nvSpPr>
                <p:cNvPr id="56" name="テキスト ボックス 55">
                  <a:extLst>
                    <a:ext uri="{FF2B5EF4-FFF2-40B4-BE49-F238E27FC236}">
                      <a16:creationId xmlns:a16="http://schemas.microsoft.com/office/drawing/2014/main" id="{664DF8AA-A404-F3B7-59C1-B505EEB02845}"/>
                    </a:ext>
                  </a:extLst>
                </p:cNvPr>
                <p:cNvSpPr txBox="1"/>
                <p:nvPr/>
              </p:nvSpPr>
              <p:spPr>
                <a:xfrm>
                  <a:off x="2253843" y="1649561"/>
                  <a:ext cx="1527361" cy="408781"/>
                </a:xfrm>
                <a:prstGeom prst="rect">
                  <a:avLst/>
                </a:prstGeom>
                <a:noFill/>
              </p:spPr>
              <p:txBody>
                <a:bodyPr wrap="square" rtlCol="0">
                  <a:spAutoFit/>
                </a:bodyPr>
                <a:lstStyle/>
                <a:p>
                  <a:r>
                    <a:rPr lang="en-US" altLang="ja-JP" sz="1600" b="1" dirty="0"/>
                    <a:t>c</a:t>
                  </a:r>
                  <a:r>
                    <a:rPr kumimoji="1" lang="en-US" altLang="ja-JP" sz="1600" b="1" dirty="0"/>
                    <a:t>usp(CDM)</a:t>
                  </a:r>
                  <a:endParaRPr kumimoji="1" lang="ja-JP" altLang="en-US" sz="1600" b="1" dirty="0"/>
                </a:p>
              </p:txBody>
            </p:sp>
            <p:sp>
              <p:nvSpPr>
                <p:cNvPr id="58" name="テキスト ボックス 57">
                  <a:extLst>
                    <a:ext uri="{FF2B5EF4-FFF2-40B4-BE49-F238E27FC236}">
                      <a16:creationId xmlns:a16="http://schemas.microsoft.com/office/drawing/2014/main" id="{E700F774-A814-F2A3-99C2-CE1429FA117A}"/>
                    </a:ext>
                  </a:extLst>
                </p:cNvPr>
                <p:cNvSpPr txBox="1"/>
                <p:nvPr/>
              </p:nvSpPr>
              <p:spPr>
                <a:xfrm>
                  <a:off x="2158973" y="3105046"/>
                  <a:ext cx="779646" cy="369331"/>
                </a:xfrm>
                <a:prstGeom prst="rect">
                  <a:avLst/>
                </a:prstGeom>
                <a:noFill/>
              </p:spPr>
              <p:txBody>
                <a:bodyPr wrap="square" rtlCol="0">
                  <a:spAutoFit/>
                </a:bodyPr>
                <a:lstStyle/>
                <a:p>
                  <a:r>
                    <a:rPr kumimoji="1" lang="en-US" altLang="ja-JP" b="1" dirty="0"/>
                    <a:t>core</a:t>
                  </a:r>
                  <a:endParaRPr kumimoji="1" lang="ja-JP" altLang="en-US" b="1" dirty="0"/>
                </a:p>
              </p:txBody>
            </p:sp>
            <mc:AlternateContent xmlns:mc="http://schemas.openxmlformats.org/markup-compatibility/2006" xmlns:a14="http://schemas.microsoft.com/office/drawing/2010/main">
              <mc:Choice Requires="a14">
                <p:sp>
                  <p:nvSpPr>
                    <p:cNvPr id="64" name="テキスト ボックス 63">
                      <a:extLst>
                        <a:ext uri="{FF2B5EF4-FFF2-40B4-BE49-F238E27FC236}">
                          <a16:creationId xmlns:a16="http://schemas.microsoft.com/office/drawing/2014/main" id="{2F6A2886-82EE-BD8B-B16D-58E6F11D9C38}"/>
                        </a:ext>
                      </a:extLst>
                    </p:cNvPr>
                    <p:cNvSpPr txBox="1"/>
                    <p:nvPr/>
                  </p:nvSpPr>
                  <p:spPr>
                    <a:xfrm>
                      <a:off x="4751318" y="3343572"/>
                      <a:ext cx="725125" cy="2616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sz="1100" b="1" i="1" smtClean="0">
                                <a:solidFill>
                                  <a:prstClr val="black"/>
                                </a:solidFill>
                                <a:latin typeface="Cambria Math" panose="02040503050406030204" pitchFamily="18" charset="0"/>
                              </a:rPr>
                              <m:t>[</m:t>
                            </m:r>
                            <m:r>
                              <a:rPr lang="en-US" altLang="ja-JP" sz="1100" b="1" i="1" smtClean="0">
                                <a:solidFill>
                                  <a:prstClr val="black"/>
                                </a:solidFill>
                                <a:latin typeface="Cambria Math" panose="02040503050406030204" pitchFamily="18" charset="0"/>
                              </a:rPr>
                              <m:t>𝒌𝒎</m:t>
                            </m:r>
                            <m:r>
                              <a:rPr lang="en-US" altLang="ja-JP" sz="1100" b="1" i="1" smtClean="0">
                                <a:solidFill>
                                  <a:prstClr val="black"/>
                                </a:solidFill>
                                <a:latin typeface="Cambria Math" panose="02040503050406030204" pitchFamily="18" charset="0"/>
                              </a:rPr>
                              <m:t>/</m:t>
                            </m:r>
                            <m:r>
                              <a:rPr lang="en-US" altLang="ja-JP" sz="1100" b="1" i="1" smtClean="0">
                                <a:solidFill>
                                  <a:prstClr val="black"/>
                                </a:solidFill>
                                <a:latin typeface="Cambria Math" panose="02040503050406030204" pitchFamily="18" charset="0"/>
                              </a:rPr>
                              <m:t>𝒔</m:t>
                            </m:r>
                            <m:r>
                              <a:rPr lang="en-US" altLang="ja-JP" sz="1100" b="1" i="0" smtClean="0">
                                <a:solidFill>
                                  <a:prstClr val="black"/>
                                </a:solidFill>
                                <a:latin typeface="Cambria Math" panose="02040503050406030204" pitchFamily="18" charset="0"/>
                              </a:rPr>
                              <m:t>]</m:t>
                            </m:r>
                          </m:oMath>
                        </m:oMathPara>
                      </a14:m>
                      <a:endParaRPr kumimoji="1" lang="ja-JP" altLang="en-US" sz="1100" b="1" dirty="0"/>
                    </a:p>
                  </p:txBody>
                </p:sp>
              </mc:Choice>
              <mc:Fallback xmlns="">
                <p:sp>
                  <p:nvSpPr>
                    <p:cNvPr id="64" name="テキスト ボックス 63">
                      <a:extLst>
                        <a:ext uri="{FF2B5EF4-FFF2-40B4-BE49-F238E27FC236}">
                          <a16:creationId xmlns:a16="http://schemas.microsoft.com/office/drawing/2014/main" id="{2F6A2886-82EE-BD8B-B16D-58E6F11D9C38}"/>
                        </a:ext>
                      </a:extLst>
                    </p:cNvPr>
                    <p:cNvSpPr txBox="1">
                      <a:spLocks noRot="1" noChangeAspect="1" noMove="1" noResize="1" noEditPoints="1" noAdjustHandles="1" noChangeArrowheads="1" noChangeShapeType="1" noTextEdit="1"/>
                    </p:cNvSpPr>
                    <p:nvPr/>
                  </p:nvSpPr>
                  <p:spPr>
                    <a:xfrm>
                      <a:off x="4751318" y="3343572"/>
                      <a:ext cx="725125" cy="261610"/>
                    </a:xfrm>
                    <a:prstGeom prst="rect">
                      <a:avLst/>
                    </a:prstGeom>
                    <a:blipFill>
                      <a:blip r:embed="rId12"/>
                      <a:stretch>
                        <a:fillRect b="-1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7" name="テキスト ボックス 66">
                      <a:extLst>
                        <a:ext uri="{FF2B5EF4-FFF2-40B4-BE49-F238E27FC236}">
                          <a16:creationId xmlns:a16="http://schemas.microsoft.com/office/drawing/2014/main" id="{7E593156-4635-BDA3-09A8-B4649822FF6C}"/>
                        </a:ext>
                      </a:extLst>
                    </p:cNvPr>
                    <p:cNvSpPr txBox="1"/>
                    <p:nvPr/>
                  </p:nvSpPr>
                  <p:spPr>
                    <a:xfrm>
                      <a:off x="666183" y="1431019"/>
                      <a:ext cx="813055" cy="2767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sz="1100" b="1" i="1" smtClean="0">
                                <a:solidFill>
                                  <a:prstClr val="black"/>
                                </a:solidFill>
                                <a:latin typeface="Cambria Math" panose="02040503050406030204" pitchFamily="18" charset="0"/>
                              </a:rPr>
                              <m:t>[</m:t>
                            </m:r>
                            <m:sSub>
                              <m:sSubPr>
                                <m:ctrlPr>
                                  <a:rPr lang="en-US" altLang="ja-JP" sz="1100" b="1" i="1" smtClean="0">
                                    <a:solidFill>
                                      <a:prstClr val="black"/>
                                    </a:solidFill>
                                    <a:latin typeface="Cambria Math" panose="02040503050406030204" pitchFamily="18" charset="0"/>
                                  </a:rPr>
                                </m:ctrlPr>
                              </m:sSubPr>
                              <m:e>
                                <m:r>
                                  <a:rPr lang="en-US" altLang="ja-JP" sz="1100" b="1" i="1">
                                    <a:solidFill>
                                      <a:prstClr val="black"/>
                                    </a:solidFill>
                                    <a:latin typeface="Cambria Math" panose="02040503050406030204" pitchFamily="18" charset="0"/>
                                  </a:rPr>
                                  <m:t>𝑴</m:t>
                                </m:r>
                              </m:e>
                              <m:sub>
                                <m:r>
                                  <a:rPr lang="ja-JP" altLang="en-US" sz="1100" b="1" i="1">
                                    <a:solidFill>
                                      <a:prstClr val="black"/>
                                    </a:solidFill>
                                    <a:latin typeface="Cambria Math" panose="02040503050406030204" pitchFamily="18" charset="0"/>
                                  </a:rPr>
                                  <m:t>⦿</m:t>
                                </m:r>
                              </m:sub>
                            </m:sSub>
                            <m:r>
                              <a:rPr lang="en-US" altLang="ja-JP" sz="1100" b="1" i="1" smtClean="0">
                                <a:solidFill>
                                  <a:prstClr val="black"/>
                                </a:solidFill>
                                <a:latin typeface="Cambria Math" panose="02040503050406030204" pitchFamily="18" charset="0"/>
                              </a:rPr>
                              <m:t>𝒑</m:t>
                            </m:r>
                            <m:sSup>
                              <m:sSupPr>
                                <m:ctrlPr>
                                  <a:rPr lang="en-US" altLang="ja-JP" sz="1100" b="1" i="1" smtClean="0">
                                    <a:solidFill>
                                      <a:prstClr val="black"/>
                                    </a:solidFill>
                                    <a:latin typeface="Cambria Math" panose="02040503050406030204" pitchFamily="18" charset="0"/>
                                  </a:rPr>
                                </m:ctrlPr>
                              </m:sSupPr>
                              <m:e>
                                <m:r>
                                  <a:rPr lang="en-US" altLang="ja-JP" sz="1100" b="1" i="1" smtClean="0">
                                    <a:solidFill>
                                      <a:prstClr val="black"/>
                                    </a:solidFill>
                                    <a:latin typeface="Cambria Math" panose="02040503050406030204" pitchFamily="18" charset="0"/>
                                  </a:rPr>
                                  <m:t>𝒄</m:t>
                                </m:r>
                              </m:e>
                              <m:sup>
                                <m:r>
                                  <a:rPr lang="en-US" altLang="ja-JP" sz="1100" b="1" i="1" smtClean="0">
                                    <a:solidFill>
                                      <a:prstClr val="black"/>
                                    </a:solidFill>
                                    <a:latin typeface="Cambria Math" panose="02040503050406030204" pitchFamily="18" charset="0"/>
                                  </a:rPr>
                                  <m:t>−</m:t>
                                </m:r>
                                <m:r>
                                  <a:rPr lang="en-US" altLang="ja-JP" sz="1100" b="1" i="1" smtClean="0">
                                    <a:solidFill>
                                      <a:prstClr val="black"/>
                                    </a:solidFill>
                                    <a:latin typeface="Cambria Math" panose="02040503050406030204" pitchFamily="18" charset="0"/>
                                  </a:rPr>
                                  <m:t>𝟐</m:t>
                                </m:r>
                              </m:sup>
                            </m:sSup>
                            <m:r>
                              <a:rPr lang="en-US" altLang="ja-JP" sz="1100" b="1" i="0" smtClean="0">
                                <a:solidFill>
                                  <a:prstClr val="black"/>
                                </a:solidFill>
                                <a:latin typeface="Cambria Math" panose="02040503050406030204" pitchFamily="18" charset="0"/>
                              </a:rPr>
                              <m:t>]</m:t>
                            </m:r>
                          </m:oMath>
                        </m:oMathPara>
                      </a14:m>
                      <a:endParaRPr kumimoji="1" lang="ja-JP" altLang="en-US" sz="1100" b="1" dirty="0"/>
                    </a:p>
                  </p:txBody>
                </p:sp>
              </mc:Choice>
              <mc:Fallback xmlns="">
                <p:sp>
                  <p:nvSpPr>
                    <p:cNvPr id="67" name="テキスト ボックス 66">
                      <a:extLst>
                        <a:ext uri="{FF2B5EF4-FFF2-40B4-BE49-F238E27FC236}">
                          <a16:creationId xmlns:a16="http://schemas.microsoft.com/office/drawing/2014/main" id="{7E593156-4635-BDA3-09A8-B4649822FF6C}"/>
                        </a:ext>
                      </a:extLst>
                    </p:cNvPr>
                    <p:cNvSpPr txBox="1">
                      <a:spLocks noRot="1" noChangeAspect="1" noMove="1" noResize="1" noEditPoints="1" noAdjustHandles="1" noChangeArrowheads="1" noChangeShapeType="1" noTextEdit="1"/>
                    </p:cNvSpPr>
                    <p:nvPr/>
                  </p:nvSpPr>
                  <p:spPr>
                    <a:xfrm>
                      <a:off x="666183" y="1431019"/>
                      <a:ext cx="813055" cy="276742"/>
                    </a:xfrm>
                    <a:prstGeom prst="rect">
                      <a:avLst/>
                    </a:prstGeom>
                    <a:blipFill>
                      <a:blip r:embed="rId13"/>
                      <a:stretch>
                        <a:fillRect r="-6667" b="-21053"/>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46" name="テキスト ボックス 45">
                    <a:extLst>
                      <a:ext uri="{FF2B5EF4-FFF2-40B4-BE49-F238E27FC236}">
                        <a16:creationId xmlns:a16="http://schemas.microsoft.com/office/drawing/2014/main" id="{FEEDFE84-1F47-BEBE-A425-D1581D527F84}"/>
                      </a:ext>
                    </a:extLst>
                  </p:cNvPr>
                  <p:cNvSpPr txBox="1"/>
                  <p:nvPr/>
                </p:nvSpPr>
                <p:spPr>
                  <a:xfrm>
                    <a:off x="1174575" y="3968330"/>
                    <a:ext cx="399794" cy="285078"/>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sz="1200" b="1" i="1" smtClean="0">
                              <a:solidFill>
                                <a:prstClr val="black"/>
                              </a:solidFill>
                              <a:latin typeface="Cambria Math" panose="02040503050406030204" pitchFamily="18" charset="0"/>
                            </a:rPr>
                            <m:t>[</m:t>
                          </m:r>
                          <m:sSub>
                            <m:sSubPr>
                              <m:ctrlPr>
                                <a:rPr lang="en-US" altLang="ja-JP" sz="1200" b="1" i="1" smtClean="0">
                                  <a:solidFill>
                                    <a:prstClr val="black"/>
                                  </a:solidFill>
                                  <a:latin typeface="Cambria Math" panose="02040503050406030204" pitchFamily="18" charset="0"/>
                                </a:rPr>
                              </m:ctrlPr>
                            </m:sSubPr>
                            <m:e>
                              <m:r>
                                <a:rPr lang="en-US" altLang="ja-JP" sz="1200" b="1" i="1">
                                  <a:solidFill>
                                    <a:prstClr val="black"/>
                                  </a:solidFill>
                                  <a:latin typeface="Cambria Math" panose="02040503050406030204" pitchFamily="18" charset="0"/>
                                </a:rPr>
                                <m:t>𝑴</m:t>
                              </m:r>
                            </m:e>
                            <m:sub>
                              <m:r>
                                <a:rPr lang="ja-JP" altLang="en-US" sz="1200" b="1" i="1">
                                  <a:solidFill>
                                    <a:prstClr val="black"/>
                                  </a:solidFill>
                                  <a:latin typeface="Cambria Math" panose="02040503050406030204" pitchFamily="18" charset="0"/>
                                </a:rPr>
                                <m:t>⦿</m:t>
                              </m:r>
                            </m:sub>
                          </m:sSub>
                          <m:r>
                            <a:rPr lang="en-US" altLang="ja-JP" sz="1200" b="1" i="0" smtClean="0">
                              <a:solidFill>
                                <a:prstClr val="black"/>
                              </a:solidFill>
                              <a:latin typeface="Cambria Math" panose="02040503050406030204" pitchFamily="18" charset="0"/>
                            </a:rPr>
                            <m:t>]</m:t>
                          </m:r>
                        </m:oMath>
                      </m:oMathPara>
                    </a14:m>
                    <a:endParaRPr kumimoji="1" lang="ja-JP" altLang="en-US" sz="1200" b="1" dirty="0"/>
                  </a:p>
                </p:txBody>
              </p:sp>
            </mc:Choice>
            <mc:Fallback xmlns="">
              <p:sp>
                <p:nvSpPr>
                  <p:cNvPr id="46" name="テキスト ボックス 45">
                    <a:extLst>
                      <a:ext uri="{FF2B5EF4-FFF2-40B4-BE49-F238E27FC236}">
                        <a16:creationId xmlns:a16="http://schemas.microsoft.com/office/drawing/2014/main" id="{FEEDFE84-1F47-BEBE-A425-D1581D527F84}"/>
                      </a:ext>
                    </a:extLst>
                  </p:cNvPr>
                  <p:cNvSpPr txBox="1">
                    <a:spLocks noRot="1" noChangeAspect="1" noMove="1" noResize="1" noEditPoints="1" noAdjustHandles="1" noChangeArrowheads="1" noChangeShapeType="1" noTextEdit="1"/>
                  </p:cNvSpPr>
                  <p:nvPr/>
                </p:nvSpPr>
                <p:spPr>
                  <a:xfrm>
                    <a:off x="1174575" y="3968330"/>
                    <a:ext cx="399794" cy="285078"/>
                  </a:xfrm>
                  <a:prstGeom prst="rect">
                    <a:avLst/>
                  </a:prstGeom>
                  <a:blipFill>
                    <a:blip r:embed="rId14"/>
                    <a:stretch>
                      <a:fillRect r="-43333" b="-20000"/>
                    </a:stretch>
                  </a:blipFill>
                </p:spPr>
                <p:txBody>
                  <a:bodyPr/>
                  <a:lstStyle/>
                  <a:p>
                    <a:r>
                      <a:rPr lang="ja-JP" altLang="en-US">
                        <a:noFill/>
                      </a:rPr>
                      <a:t> </a:t>
                    </a:r>
                  </a:p>
                </p:txBody>
              </p:sp>
            </mc:Fallback>
          </mc:AlternateContent>
        </p:grpSp>
      </p:grpSp>
      <p:sp>
        <p:nvSpPr>
          <p:cNvPr id="6" name="テキスト ボックス 5">
            <a:extLst>
              <a:ext uri="{FF2B5EF4-FFF2-40B4-BE49-F238E27FC236}">
                <a16:creationId xmlns:a16="http://schemas.microsoft.com/office/drawing/2014/main" id="{1474549C-9852-51B5-8030-E6A71203DC27}"/>
              </a:ext>
            </a:extLst>
          </p:cNvPr>
          <p:cNvSpPr txBox="1"/>
          <p:nvPr/>
        </p:nvSpPr>
        <p:spPr>
          <a:xfrm rot="5400000">
            <a:off x="-54489" y="1910729"/>
            <a:ext cx="2451770" cy="584775"/>
          </a:xfrm>
          <a:prstGeom prst="rect">
            <a:avLst/>
          </a:prstGeom>
          <a:solidFill>
            <a:schemeClr val="bg1"/>
          </a:solidFill>
        </p:spPr>
        <p:txBody>
          <a:bodyPr wrap="square" rtlCol="0">
            <a:spAutoFit/>
          </a:bodyPr>
          <a:lstStyle/>
          <a:p>
            <a:r>
              <a:rPr lang="en-US" altLang="ja-JP" sz="1600" b="1" dirty="0"/>
              <a:t>characteristic mean s</a:t>
            </a:r>
            <a:r>
              <a:rPr kumimoji="1" lang="en-US" altLang="ja-JP" sz="1600" b="1" dirty="0"/>
              <a:t>urface density</a:t>
            </a:r>
            <a:endParaRPr kumimoji="1" lang="ja-JP" altLang="en-US" sz="1600" b="1" dirty="0"/>
          </a:p>
        </p:txBody>
      </p:sp>
      <p:sp>
        <p:nvSpPr>
          <p:cNvPr id="5" name="テキスト ボックス 4">
            <a:extLst>
              <a:ext uri="{FF2B5EF4-FFF2-40B4-BE49-F238E27FC236}">
                <a16:creationId xmlns:a16="http://schemas.microsoft.com/office/drawing/2014/main" id="{A053E2B3-14DC-A104-2074-4C834A85AD74}"/>
              </a:ext>
            </a:extLst>
          </p:cNvPr>
          <p:cNvSpPr txBox="1"/>
          <p:nvPr/>
        </p:nvSpPr>
        <p:spPr>
          <a:xfrm>
            <a:off x="1737886" y="3205207"/>
            <a:ext cx="1321888" cy="307777"/>
          </a:xfrm>
          <a:prstGeom prst="rect">
            <a:avLst/>
          </a:prstGeom>
          <a:solidFill>
            <a:schemeClr val="bg1"/>
          </a:solidFill>
        </p:spPr>
        <p:txBody>
          <a:bodyPr wrap="square" rtlCol="0">
            <a:spAutoFit/>
          </a:bodyPr>
          <a:lstStyle/>
          <a:p>
            <a:r>
              <a:rPr lang="en-US" altLang="ja-JP" sz="1400" b="1" dirty="0">
                <a:solidFill>
                  <a:prstClr val="black"/>
                </a:solidFill>
              </a:rPr>
              <a:t>stellar</a:t>
            </a:r>
            <a:r>
              <a:rPr lang="ja-JP" altLang="en-US" sz="1400" b="1" dirty="0">
                <a:solidFill>
                  <a:prstClr val="black"/>
                </a:solidFill>
              </a:rPr>
              <a:t> </a:t>
            </a:r>
            <a:r>
              <a:rPr lang="en-US" altLang="ja-JP" sz="1400" b="1" dirty="0">
                <a:solidFill>
                  <a:prstClr val="black"/>
                </a:solidFill>
              </a:rPr>
              <a:t>mass</a:t>
            </a:r>
            <a:r>
              <a:rPr lang="ja-JP" altLang="en-US" sz="1400" b="1" dirty="0">
                <a:solidFill>
                  <a:prstClr val="black"/>
                </a:solidFill>
              </a:rPr>
              <a:t>　</a:t>
            </a:r>
            <a:endParaRPr kumimoji="1" lang="ja-JP" altLang="en-US" sz="2000" b="1" dirty="0"/>
          </a:p>
        </p:txBody>
      </p:sp>
      <p:sp>
        <p:nvSpPr>
          <p:cNvPr id="4" name="テキスト ボックス 3">
            <a:extLst>
              <a:ext uri="{FF2B5EF4-FFF2-40B4-BE49-F238E27FC236}">
                <a16:creationId xmlns:a16="http://schemas.microsoft.com/office/drawing/2014/main" id="{B262D1B8-C2C1-5DD6-B43B-64982965B881}"/>
              </a:ext>
            </a:extLst>
          </p:cNvPr>
          <p:cNvSpPr txBox="1"/>
          <p:nvPr/>
        </p:nvSpPr>
        <p:spPr>
          <a:xfrm>
            <a:off x="4039425" y="3218471"/>
            <a:ext cx="1816115" cy="523220"/>
          </a:xfrm>
          <a:prstGeom prst="rect">
            <a:avLst/>
          </a:prstGeom>
          <a:solidFill>
            <a:schemeClr val="bg1"/>
          </a:solidFill>
        </p:spPr>
        <p:txBody>
          <a:bodyPr wrap="square" rtlCol="0">
            <a:spAutoFit/>
          </a:bodyPr>
          <a:lstStyle/>
          <a:p>
            <a:r>
              <a:rPr lang="en-US" altLang="ja-JP" sz="1400" b="1" dirty="0">
                <a:solidFill>
                  <a:prstClr val="black"/>
                </a:solidFill>
              </a:rPr>
              <a:t>maximum circular velocity</a:t>
            </a:r>
            <a:r>
              <a:rPr lang="ja-JP" altLang="en-US" sz="1400" b="1" dirty="0">
                <a:solidFill>
                  <a:prstClr val="black"/>
                </a:solidFill>
              </a:rPr>
              <a:t>　</a:t>
            </a:r>
            <a:endParaRPr kumimoji="1" lang="ja-JP" altLang="en-US" sz="2000" b="1" dirty="0"/>
          </a:p>
        </p:txBody>
      </p:sp>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A8643BB3-DB14-0107-F5A2-C26F818A44C7}"/>
                  </a:ext>
                </a:extLst>
              </p:cNvPr>
              <p:cNvSpPr txBox="1"/>
              <p:nvPr/>
            </p:nvSpPr>
            <p:spPr>
              <a:xfrm>
                <a:off x="11383188" y="129824"/>
                <a:ext cx="80881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mtClean="0">
                          <a:solidFill>
                            <a:prstClr val="black"/>
                          </a:solidFill>
                          <a:latin typeface="Cambria Math" panose="02040503050406030204" pitchFamily="18" charset="0"/>
                        </a:rPr>
                        <m:t>1</m:t>
                      </m:r>
                      <m:r>
                        <a:rPr lang="en-US" altLang="ja-JP" b="0" i="0" smtClean="0">
                          <a:solidFill>
                            <a:prstClr val="black"/>
                          </a:solidFill>
                          <a:latin typeface="Cambria Math" panose="02040503050406030204" pitchFamily="18" charset="0"/>
                        </a:rPr>
                        <m:t>5</m:t>
                      </m:r>
                      <m: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rPr>
                        <m:t>/18</m:t>
                      </m:r>
                    </m:oMath>
                  </m:oMathPara>
                </a14:m>
                <a:endParaRPr lang="ja-JP" altLang="en-US"/>
              </a:p>
            </p:txBody>
          </p:sp>
        </mc:Choice>
        <mc:Fallback xmlns="">
          <p:sp>
            <p:nvSpPr>
              <p:cNvPr id="26" name="テキスト ボックス 25">
                <a:extLst>
                  <a:ext uri="{FF2B5EF4-FFF2-40B4-BE49-F238E27FC236}">
                    <a16:creationId xmlns:a16="http://schemas.microsoft.com/office/drawing/2014/main" id="{A8643BB3-DB14-0107-F5A2-C26F818A44C7}"/>
                  </a:ext>
                </a:extLst>
              </p:cNvPr>
              <p:cNvSpPr txBox="1">
                <a:spLocks noRot="1" noChangeAspect="1" noMove="1" noResize="1" noEditPoints="1" noAdjustHandles="1" noChangeArrowheads="1" noChangeShapeType="1" noTextEdit="1"/>
              </p:cNvSpPr>
              <p:nvPr/>
            </p:nvSpPr>
            <p:spPr>
              <a:xfrm>
                <a:off x="11383188" y="129824"/>
                <a:ext cx="808812" cy="369332"/>
              </a:xfrm>
              <a:prstGeom prst="rect">
                <a:avLst/>
              </a:prstGeom>
              <a:blipFill>
                <a:blip r:embed="rId15"/>
                <a:stretch>
                  <a:fillRect b="-13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E88504AA-0BE5-9216-C452-FCAE90B13F52}"/>
                  </a:ext>
                </a:extLst>
              </p:cNvPr>
              <p:cNvSpPr txBox="1"/>
              <p:nvPr/>
            </p:nvSpPr>
            <p:spPr>
              <a:xfrm>
                <a:off x="222102" y="100147"/>
                <a:ext cx="2781613" cy="427746"/>
              </a:xfrm>
              <a:prstGeom prst="rect">
                <a:avLst/>
              </a:prstGeom>
              <a:noFill/>
            </p:spPr>
            <p:txBody>
              <a:bodyPr wrap="square">
                <a:spAutoFit/>
              </a:bodyPr>
              <a:lstStyle/>
              <a:p>
                <a14:m>
                  <m:oMath xmlns:m="http://schemas.openxmlformats.org/officeDocument/2006/math">
                    <m:sSub>
                      <m:sSubPr>
                        <m:ctrlPr>
                          <a:rPr lang="en-US" altLang="ja-JP" sz="2000" b="1" i="1" smtClean="0">
                            <a:latin typeface="Cambria Math" panose="02040503050406030204" pitchFamily="18" charset="0"/>
                          </a:rPr>
                        </m:ctrlPr>
                      </m:sSubPr>
                      <m:e>
                        <m:r>
                          <a:rPr lang="en-US" altLang="ja-JP" sz="2000" b="1" i="1" smtClean="0">
                            <a:latin typeface="Cambria Math" panose="02040503050406030204" pitchFamily="18" charset="0"/>
                          </a:rPr>
                          <m:t>𝑽</m:t>
                        </m:r>
                      </m:e>
                      <m:sub>
                        <m:r>
                          <a:rPr lang="en-US" altLang="ja-JP" sz="2000" b="1" i="1" smtClean="0">
                            <a:latin typeface="Cambria Math" panose="02040503050406030204" pitchFamily="18" charset="0"/>
                          </a:rPr>
                          <m:t>𝒎𝒂𝒙</m:t>
                        </m:r>
                      </m:sub>
                    </m:sSub>
                    <m:r>
                      <a:rPr lang="en-US" altLang="ja-JP" sz="2000" b="1" i="1" smtClean="0">
                        <a:latin typeface="Cambria Math" panose="02040503050406030204" pitchFamily="18" charset="0"/>
                      </a:rPr>
                      <m:t>−</m:t>
                    </m:r>
                    <m:sSub>
                      <m:sSubPr>
                        <m:ctrlPr>
                          <a:rPr lang="en-US" altLang="ja-JP" sz="2000" b="1" i="1">
                            <a:latin typeface="Cambria Math" panose="02040503050406030204" pitchFamily="18" charset="0"/>
                          </a:rPr>
                        </m:ctrlPr>
                      </m:sSubPr>
                      <m:e>
                        <m:r>
                          <a:rPr lang="en-US" altLang="ja-JP" sz="2000" b="1" i="1">
                            <a:latin typeface="Cambria Math" panose="02040503050406030204" pitchFamily="18" charset="0"/>
                            <a:ea typeface="Cambria Math" panose="02040503050406030204" pitchFamily="18" charset="0"/>
                          </a:rPr>
                          <m:t>𝚺</m:t>
                        </m:r>
                      </m:e>
                      <m:sub>
                        <m:r>
                          <a:rPr lang="en-US" altLang="ja-JP" sz="2000" b="1" i="1">
                            <a:latin typeface="Cambria Math" panose="02040503050406030204" pitchFamily="18" charset="0"/>
                          </a:rPr>
                          <m:t>𝟎</m:t>
                        </m:r>
                        <m:r>
                          <a:rPr lang="en-US" altLang="ja-JP" sz="2000" b="1" i="1">
                            <a:latin typeface="Cambria Math" panose="02040503050406030204" pitchFamily="18" charset="0"/>
                          </a:rPr>
                          <m:t>.</m:t>
                        </m:r>
                        <m:r>
                          <a:rPr lang="en-US" altLang="ja-JP" sz="2000" b="1" i="1">
                            <a:latin typeface="Cambria Math" panose="02040503050406030204" pitchFamily="18" charset="0"/>
                          </a:rPr>
                          <m:t>𝟎𝟏</m:t>
                        </m:r>
                        <m:sSub>
                          <m:sSubPr>
                            <m:ctrlPr>
                              <a:rPr lang="en-US" altLang="ja-JP" sz="2000" b="1" i="1">
                                <a:latin typeface="Cambria Math" panose="02040503050406030204" pitchFamily="18" charset="0"/>
                              </a:rPr>
                            </m:ctrlPr>
                          </m:sSubPr>
                          <m:e>
                            <m:r>
                              <a:rPr lang="en-US" altLang="ja-JP" sz="2000" b="1" i="1">
                                <a:latin typeface="Cambria Math" panose="02040503050406030204" pitchFamily="18" charset="0"/>
                              </a:rPr>
                              <m:t>𝒓</m:t>
                            </m:r>
                          </m:e>
                          <m:sub>
                            <m:r>
                              <a:rPr lang="en-US" altLang="ja-JP" sz="2000" b="1" i="1">
                                <a:latin typeface="Cambria Math" panose="02040503050406030204" pitchFamily="18" charset="0"/>
                              </a:rPr>
                              <m:t>𝒎𝒂𝒙</m:t>
                            </m:r>
                          </m:sub>
                        </m:sSub>
                      </m:sub>
                    </m:sSub>
                  </m:oMath>
                </a14:m>
                <a:r>
                  <a:rPr lang="en-US" altLang="ja-JP" sz="2000" b="1" dirty="0"/>
                  <a:t>plane</a:t>
                </a:r>
                <a:endParaRPr lang="ja-JP" altLang="en-US" sz="2000" b="1" dirty="0"/>
              </a:p>
            </p:txBody>
          </p:sp>
        </mc:Choice>
        <mc:Fallback xmlns="">
          <p:sp>
            <p:nvSpPr>
              <p:cNvPr id="32" name="テキスト ボックス 31">
                <a:extLst>
                  <a:ext uri="{FF2B5EF4-FFF2-40B4-BE49-F238E27FC236}">
                    <a16:creationId xmlns:a16="http://schemas.microsoft.com/office/drawing/2014/main" id="{E88504AA-0BE5-9216-C452-FCAE90B13F52}"/>
                  </a:ext>
                </a:extLst>
              </p:cNvPr>
              <p:cNvSpPr txBox="1">
                <a:spLocks noRot="1" noChangeAspect="1" noMove="1" noResize="1" noEditPoints="1" noAdjustHandles="1" noChangeArrowheads="1" noChangeShapeType="1" noTextEdit="1"/>
              </p:cNvSpPr>
              <p:nvPr/>
            </p:nvSpPr>
            <p:spPr>
              <a:xfrm>
                <a:off x="222102" y="100147"/>
                <a:ext cx="2781613" cy="427746"/>
              </a:xfrm>
              <a:prstGeom prst="rect">
                <a:avLst/>
              </a:prstGeom>
              <a:blipFill>
                <a:blip r:embed="rId16"/>
                <a:stretch>
                  <a:fillRect t="-2857" b="-20000"/>
                </a:stretch>
              </a:blipFill>
            </p:spPr>
            <p:txBody>
              <a:bodyPr/>
              <a:lstStyle/>
              <a:p>
                <a:r>
                  <a:rPr lang="ja-JP" altLang="en-US">
                    <a:noFill/>
                  </a:rPr>
                  <a:t> </a:t>
                </a:r>
              </a:p>
            </p:txBody>
          </p:sp>
        </mc:Fallback>
      </mc:AlternateContent>
      <p:cxnSp>
        <p:nvCxnSpPr>
          <p:cNvPr id="45" name="直線コネクタ 44">
            <a:extLst>
              <a:ext uri="{FF2B5EF4-FFF2-40B4-BE49-F238E27FC236}">
                <a16:creationId xmlns:a16="http://schemas.microsoft.com/office/drawing/2014/main" id="{857FAC25-EAE5-98D4-C266-E49A97DFBA61}"/>
              </a:ext>
            </a:extLst>
          </p:cNvPr>
          <p:cNvCxnSpPr>
            <a:cxnSpLocks/>
          </p:cNvCxnSpPr>
          <p:nvPr/>
        </p:nvCxnSpPr>
        <p:spPr>
          <a:xfrm>
            <a:off x="21187" y="501243"/>
            <a:ext cx="3038587" cy="0"/>
          </a:xfrm>
          <a:prstGeom prst="line">
            <a:avLst/>
          </a:prstGeom>
          <a:ln w="38100">
            <a:solidFill>
              <a:schemeClr val="accent6">
                <a:alpha val="80000"/>
              </a:schemeClr>
            </a:solidFill>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48" name="テキスト ボックス 47">
                <a:extLst>
                  <a:ext uri="{FF2B5EF4-FFF2-40B4-BE49-F238E27FC236}">
                    <a16:creationId xmlns:a16="http://schemas.microsoft.com/office/drawing/2014/main" id="{69512167-F835-353C-7090-F079FBC19CF0}"/>
                  </a:ext>
                </a:extLst>
              </p:cNvPr>
              <p:cNvSpPr txBox="1"/>
              <p:nvPr/>
            </p:nvSpPr>
            <p:spPr>
              <a:xfrm>
                <a:off x="9252078" y="6219892"/>
                <a:ext cx="1061029"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sz="1600" b="1" i="1" smtClean="0">
                          <a:solidFill>
                            <a:prstClr val="black"/>
                          </a:solidFill>
                          <a:latin typeface="Cambria Math" panose="02040503050406030204" pitchFamily="18" charset="0"/>
                        </a:rPr>
                        <m:t>[</m:t>
                      </m:r>
                      <m:r>
                        <a:rPr lang="en-US" altLang="ja-JP" sz="1600" b="1" i="1" smtClean="0">
                          <a:solidFill>
                            <a:prstClr val="black"/>
                          </a:solidFill>
                          <a:latin typeface="Cambria Math" panose="02040503050406030204" pitchFamily="18" charset="0"/>
                        </a:rPr>
                        <m:t>𝒌𝒎</m:t>
                      </m:r>
                      <m:r>
                        <a:rPr lang="en-US" altLang="ja-JP" sz="1600" b="1" i="1" smtClean="0">
                          <a:solidFill>
                            <a:prstClr val="black"/>
                          </a:solidFill>
                          <a:latin typeface="Cambria Math" panose="02040503050406030204" pitchFamily="18" charset="0"/>
                        </a:rPr>
                        <m:t>/</m:t>
                      </m:r>
                      <m:r>
                        <a:rPr lang="en-US" altLang="ja-JP" sz="1600" b="1" i="1" smtClean="0">
                          <a:solidFill>
                            <a:prstClr val="black"/>
                          </a:solidFill>
                          <a:latin typeface="Cambria Math" panose="02040503050406030204" pitchFamily="18" charset="0"/>
                        </a:rPr>
                        <m:t>𝒔</m:t>
                      </m:r>
                      <m:r>
                        <a:rPr lang="en-US" altLang="ja-JP" sz="1600" b="1" i="0" smtClean="0">
                          <a:solidFill>
                            <a:prstClr val="black"/>
                          </a:solidFill>
                          <a:latin typeface="Cambria Math" panose="02040503050406030204" pitchFamily="18" charset="0"/>
                        </a:rPr>
                        <m:t>]</m:t>
                      </m:r>
                    </m:oMath>
                  </m:oMathPara>
                </a14:m>
                <a:endParaRPr kumimoji="1" lang="ja-JP" altLang="en-US" sz="1600" b="1" dirty="0"/>
              </a:p>
            </p:txBody>
          </p:sp>
        </mc:Choice>
        <mc:Fallback xmlns="">
          <p:sp>
            <p:nvSpPr>
              <p:cNvPr id="48" name="テキスト ボックス 47">
                <a:extLst>
                  <a:ext uri="{FF2B5EF4-FFF2-40B4-BE49-F238E27FC236}">
                    <a16:creationId xmlns:a16="http://schemas.microsoft.com/office/drawing/2014/main" id="{69512167-F835-353C-7090-F079FBC19CF0}"/>
                  </a:ext>
                </a:extLst>
              </p:cNvPr>
              <p:cNvSpPr txBox="1">
                <a:spLocks noRot="1" noChangeAspect="1" noMove="1" noResize="1" noEditPoints="1" noAdjustHandles="1" noChangeArrowheads="1" noChangeShapeType="1" noTextEdit="1"/>
              </p:cNvSpPr>
              <p:nvPr/>
            </p:nvSpPr>
            <p:spPr>
              <a:xfrm>
                <a:off x="9252078" y="6219892"/>
                <a:ext cx="1061029" cy="338554"/>
              </a:xfrm>
              <a:prstGeom prst="rect">
                <a:avLst/>
              </a:prstGeom>
              <a:blipFill>
                <a:blip r:embed="rId17"/>
                <a:stretch>
                  <a:fillRect b="-1428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3" name="テキスト ボックス 52">
                <a:extLst>
                  <a:ext uri="{FF2B5EF4-FFF2-40B4-BE49-F238E27FC236}">
                    <a16:creationId xmlns:a16="http://schemas.microsoft.com/office/drawing/2014/main" id="{3FC5BC2F-2CFE-E0E1-56F5-FC23F8568B68}"/>
                  </a:ext>
                </a:extLst>
              </p:cNvPr>
              <p:cNvSpPr txBox="1"/>
              <p:nvPr/>
            </p:nvSpPr>
            <p:spPr>
              <a:xfrm rot="16200000">
                <a:off x="5281711" y="3144788"/>
                <a:ext cx="1265272" cy="32694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sz="1400" b="1" i="1" smtClean="0">
                          <a:solidFill>
                            <a:prstClr val="black"/>
                          </a:solidFill>
                          <a:latin typeface="Cambria Math" panose="02040503050406030204" pitchFamily="18" charset="0"/>
                        </a:rPr>
                        <m:t>[</m:t>
                      </m:r>
                      <m:sSub>
                        <m:sSubPr>
                          <m:ctrlPr>
                            <a:rPr lang="en-US" altLang="ja-JP" sz="1400" b="1" i="1" smtClean="0">
                              <a:solidFill>
                                <a:prstClr val="black"/>
                              </a:solidFill>
                              <a:latin typeface="Cambria Math" panose="02040503050406030204" pitchFamily="18" charset="0"/>
                            </a:rPr>
                          </m:ctrlPr>
                        </m:sSubPr>
                        <m:e>
                          <m:r>
                            <a:rPr lang="en-US" altLang="ja-JP" sz="1400" b="1" i="1">
                              <a:solidFill>
                                <a:prstClr val="black"/>
                              </a:solidFill>
                              <a:latin typeface="Cambria Math" panose="02040503050406030204" pitchFamily="18" charset="0"/>
                            </a:rPr>
                            <m:t>𝑴</m:t>
                          </m:r>
                        </m:e>
                        <m:sub>
                          <m:r>
                            <a:rPr lang="ja-JP" altLang="en-US" sz="1400" b="1" i="1">
                              <a:solidFill>
                                <a:prstClr val="black"/>
                              </a:solidFill>
                              <a:latin typeface="Cambria Math" panose="02040503050406030204" pitchFamily="18" charset="0"/>
                            </a:rPr>
                            <m:t>⦿</m:t>
                          </m:r>
                        </m:sub>
                      </m:sSub>
                      <m:r>
                        <a:rPr lang="en-US" altLang="ja-JP" sz="1400" b="1" i="1" smtClean="0">
                          <a:solidFill>
                            <a:prstClr val="black"/>
                          </a:solidFill>
                          <a:latin typeface="Cambria Math" panose="02040503050406030204" pitchFamily="18" charset="0"/>
                        </a:rPr>
                        <m:t>𝒑</m:t>
                      </m:r>
                      <m:sSup>
                        <m:sSupPr>
                          <m:ctrlPr>
                            <a:rPr lang="en-US" altLang="ja-JP" sz="1400" b="1" i="1" smtClean="0">
                              <a:solidFill>
                                <a:prstClr val="black"/>
                              </a:solidFill>
                              <a:latin typeface="Cambria Math" panose="02040503050406030204" pitchFamily="18" charset="0"/>
                            </a:rPr>
                          </m:ctrlPr>
                        </m:sSupPr>
                        <m:e>
                          <m:r>
                            <a:rPr lang="en-US" altLang="ja-JP" sz="1400" b="1" i="1" smtClean="0">
                              <a:solidFill>
                                <a:prstClr val="black"/>
                              </a:solidFill>
                              <a:latin typeface="Cambria Math" panose="02040503050406030204" pitchFamily="18" charset="0"/>
                            </a:rPr>
                            <m:t>𝒄</m:t>
                          </m:r>
                        </m:e>
                        <m:sup>
                          <m:r>
                            <a:rPr lang="en-US" altLang="ja-JP" sz="1400" b="1" i="1" smtClean="0">
                              <a:solidFill>
                                <a:prstClr val="black"/>
                              </a:solidFill>
                              <a:latin typeface="Cambria Math" panose="02040503050406030204" pitchFamily="18" charset="0"/>
                            </a:rPr>
                            <m:t>−</m:t>
                          </m:r>
                          <m:r>
                            <a:rPr lang="en-US" altLang="ja-JP" sz="1400" b="1" i="1" smtClean="0">
                              <a:solidFill>
                                <a:prstClr val="black"/>
                              </a:solidFill>
                              <a:latin typeface="Cambria Math" panose="02040503050406030204" pitchFamily="18" charset="0"/>
                            </a:rPr>
                            <m:t>𝟐</m:t>
                          </m:r>
                        </m:sup>
                      </m:sSup>
                      <m:r>
                        <a:rPr lang="en-US" altLang="ja-JP" sz="1400" b="1" i="0" smtClean="0">
                          <a:solidFill>
                            <a:prstClr val="black"/>
                          </a:solidFill>
                          <a:latin typeface="Cambria Math" panose="02040503050406030204" pitchFamily="18" charset="0"/>
                        </a:rPr>
                        <m:t>]</m:t>
                      </m:r>
                    </m:oMath>
                  </m:oMathPara>
                </a14:m>
                <a:endParaRPr kumimoji="1" lang="ja-JP" altLang="en-US" sz="1100" b="1" dirty="0"/>
              </a:p>
            </p:txBody>
          </p:sp>
        </mc:Choice>
        <mc:Fallback xmlns="">
          <p:sp>
            <p:nvSpPr>
              <p:cNvPr id="53" name="テキスト ボックス 52">
                <a:extLst>
                  <a:ext uri="{FF2B5EF4-FFF2-40B4-BE49-F238E27FC236}">
                    <a16:creationId xmlns:a16="http://schemas.microsoft.com/office/drawing/2014/main" id="{3FC5BC2F-2CFE-E0E1-56F5-FC23F8568B68}"/>
                  </a:ext>
                </a:extLst>
              </p:cNvPr>
              <p:cNvSpPr txBox="1">
                <a:spLocks noRot="1" noChangeAspect="1" noMove="1" noResize="1" noEditPoints="1" noAdjustHandles="1" noChangeArrowheads="1" noChangeShapeType="1" noTextEdit="1"/>
              </p:cNvSpPr>
              <p:nvPr/>
            </p:nvSpPr>
            <p:spPr>
              <a:xfrm rot="16200000">
                <a:off x="5281711" y="3144788"/>
                <a:ext cx="1265272" cy="326949"/>
              </a:xfrm>
              <a:prstGeom prst="rect">
                <a:avLst/>
              </a:prstGeom>
              <a:blipFill>
                <a:blip r:embed="rId18"/>
                <a:stretch>
                  <a:fillRect r="-7407"/>
                </a:stretch>
              </a:blipFill>
            </p:spPr>
            <p:txBody>
              <a:bodyPr/>
              <a:lstStyle/>
              <a:p>
                <a:r>
                  <a:rPr lang="ja-JP" altLang="en-US">
                    <a:noFill/>
                  </a:rPr>
                  <a:t> </a:t>
                </a:r>
              </a:p>
            </p:txBody>
          </p:sp>
        </mc:Fallback>
      </mc:AlternateContent>
      <p:sp>
        <p:nvSpPr>
          <p:cNvPr id="3" name="円/楕円 2">
            <a:extLst>
              <a:ext uri="{FF2B5EF4-FFF2-40B4-BE49-F238E27FC236}">
                <a16:creationId xmlns:a16="http://schemas.microsoft.com/office/drawing/2014/main" id="{9500EC7D-384E-2FE2-011B-8E7FBECCCED8}"/>
              </a:ext>
            </a:extLst>
          </p:cNvPr>
          <p:cNvSpPr/>
          <p:nvPr/>
        </p:nvSpPr>
        <p:spPr>
          <a:xfrm>
            <a:off x="9614547" y="3291752"/>
            <a:ext cx="595901" cy="1591286"/>
          </a:xfrm>
          <a:prstGeom prst="ellipse">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noFill/>
            </a:endParaRPr>
          </a:p>
        </p:txBody>
      </p:sp>
      <p:sp>
        <p:nvSpPr>
          <p:cNvPr id="7" name="円/楕円 6">
            <a:extLst>
              <a:ext uri="{FF2B5EF4-FFF2-40B4-BE49-F238E27FC236}">
                <a16:creationId xmlns:a16="http://schemas.microsoft.com/office/drawing/2014/main" id="{13BF3700-BD50-D6BA-0365-CCC3B94A5BE7}"/>
              </a:ext>
            </a:extLst>
          </p:cNvPr>
          <p:cNvSpPr/>
          <p:nvPr/>
        </p:nvSpPr>
        <p:spPr>
          <a:xfrm>
            <a:off x="8070444" y="3632192"/>
            <a:ext cx="595901" cy="1591286"/>
          </a:xfrm>
          <a:prstGeom prst="ellipse">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noFill/>
            </a:endParaRPr>
          </a:p>
        </p:txBody>
      </p:sp>
      <mc:AlternateContent xmlns:mc="http://schemas.openxmlformats.org/markup-compatibility/2006" xmlns:a14="http://schemas.microsoft.com/office/drawing/2010/main">
        <mc:Choice Requires="a14">
          <p:sp>
            <p:nvSpPr>
              <p:cNvPr id="81" name="テキスト ボックス 80">
                <a:extLst>
                  <a:ext uri="{FF2B5EF4-FFF2-40B4-BE49-F238E27FC236}">
                    <a16:creationId xmlns:a16="http://schemas.microsoft.com/office/drawing/2014/main" id="{0B9D8C8E-BFAB-D498-C75E-9D093B76330B}"/>
                  </a:ext>
                </a:extLst>
              </p:cNvPr>
              <p:cNvSpPr txBox="1"/>
              <p:nvPr/>
            </p:nvSpPr>
            <p:spPr>
              <a:xfrm>
                <a:off x="6703438" y="2788667"/>
                <a:ext cx="909993" cy="2569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kumimoji="1" lang="en" altLang="ja-JP" sz="1600" i="1" smtClean="0">
                              <a:solidFill>
                                <a:srgbClr val="FF0000"/>
                              </a:solidFill>
                              <a:latin typeface="Cambria Math" panose="02040503050406030204" pitchFamily="18" charset="0"/>
                            </a:rPr>
                          </m:ctrlPr>
                        </m:funcPr>
                        <m:fName>
                          <m:r>
                            <m:rPr>
                              <m:sty m:val="p"/>
                            </m:rPr>
                            <a:rPr kumimoji="1" lang="en" altLang="ja-JP" sz="1600" i="0" smtClean="0">
                              <a:solidFill>
                                <a:srgbClr val="FF0000"/>
                              </a:solidFill>
                              <a:latin typeface="Cambria Math" panose="02040503050406030204" pitchFamily="18" charset="0"/>
                            </a:rPr>
                            <m:t>log</m:t>
                          </m:r>
                        </m:fName>
                        <m:e>
                          <m:sSub>
                            <m:sSubPr>
                              <m:ctrlPr>
                                <a:rPr kumimoji="1" lang="en" altLang="ja-JP" sz="1600" i="1" smtClean="0">
                                  <a:solidFill>
                                    <a:srgbClr val="FF0000"/>
                                  </a:solidFill>
                                  <a:latin typeface="Cambria Math" panose="02040503050406030204" pitchFamily="18" charset="0"/>
                                </a:rPr>
                              </m:ctrlPr>
                            </m:sSubPr>
                            <m:e>
                              <m:r>
                                <a:rPr kumimoji="1" lang="en-US" altLang="ja-JP" sz="1600" b="0" i="1" smtClean="0">
                                  <a:solidFill>
                                    <a:srgbClr val="FF0000"/>
                                  </a:solidFill>
                                  <a:latin typeface="Cambria Math" panose="02040503050406030204" pitchFamily="18" charset="0"/>
                                </a:rPr>
                                <m:t>𝑀</m:t>
                              </m:r>
                            </m:e>
                            <m:sub>
                              <m:r>
                                <a:rPr kumimoji="1" lang="en" altLang="ja-JP" sz="1600" i="1" smtClean="0">
                                  <a:solidFill>
                                    <a:srgbClr val="FF0000"/>
                                  </a:solidFill>
                                  <a:latin typeface="Cambria Math" panose="02040503050406030204" pitchFamily="18" charset="0"/>
                                  <a:ea typeface="Cambria Math" panose="02040503050406030204" pitchFamily="18" charset="0"/>
                                </a:rPr>
                                <m:t>∗</m:t>
                              </m:r>
                              <m:r>
                                <a:rPr kumimoji="1" lang="en-US" altLang="ja-JP" sz="1600" b="0" i="1" smtClean="0">
                                  <a:solidFill>
                                    <a:srgbClr val="FF0000"/>
                                  </a:solidFill>
                                  <a:latin typeface="Cambria Math" panose="02040503050406030204" pitchFamily="18" charset="0"/>
                                  <a:ea typeface="Cambria Math" panose="02040503050406030204" pitchFamily="18" charset="0"/>
                                </a:rPr>
                                <m:t>, </m:t>
                              </m:r>
                              <m:r>
                                <a:rPr kumimoji="1" lang="en-US" altLang="ja-JP" sz="1600" b="0" i="1" smtClean="0">
                                  <a:solidFill>
                                    <a:srgbClr val="FF0000"/>
                                  </a:solidFill>
                                  <a:latin typeface="Cambria Math" panose="02040503050406030204" pitchFamily="18" charset="0"/>
                                  <a:ea typeface="Cambria Math" panose="02040503050406030204" pitchFamily="18" charset="0"/>
                                </a:rPr>
                                <m:t>𝑐𝑟𝑖𝑡</m:t>
                              </m:r>
                            </m:sub>
                          </m:sSub>
                        </m:e>
                      </m:func>
                    </m:oMath>
                  </m:oMathPara>
                </a14:m>
                <a:endParaRPr kumimoji="1" lang="ja-JP" altLang="en-US" b="1"/>
              </a:p>
            </p:txBody>
          </p:sp>
        </mc:Choice>
        <mc:Fallback xmlns="">
          <p:sp>
            <p:nvSpPr>
              <p:cNvPr id="81" name="テキスト ボックス 80">
                <a:extLst>
                  <a:ext uri="{FF2B5EF4-FFF2-40B4-BE49-F238E27FC236}">
                    <a16:creationId xmlns:a16="http://schemas.microsoft.com/office/drawing/2014/main" id="{0B9D8C8E-BFAB-D498-C75E-9D093B76330B}"/>
                  </a:ext>
                </a:extLst>
              </p:cNvPr>
              <p:cNvSpPr txBox="1">
                <a:spLocks noRot="1" noChangeAspect="1" noMove="1" noResize="1" noEditPoints="1" noAdjustHandles="1" noChangeArrowheads="1" noChangeShapeType="1" noTextEdit="1"/>
              </p:cNvSpPr>
              <p:nvPr/>
            </p:nvSpPr>
            <p:spPr>
              <a:xfrm>
                <a:off x="6703438" y="2788667"/>
                <a:ext cx="909993" cy="256993"/>
              </a:xfrm>
              <a:prstGeom prst="rect">
                <a:avLst/>
              </a:prstGeom>
              <a:blipFill>
                <a:blip r:embed="rId19"/>
                <a:stretch>
                  <a:fillRect l="-6944" b="-18182"/>
                </a:stretch>
              </a:blipFill>
            </p:spPr>
            <p:txBody>
              <a:bodyPr/>
              <a:lstStyle/>
              <a:p>
                <a:r>
                  <a:rPr lang="ja-JP" altLang="en-US">
                    <a:noFill/>
                  </a:rPr>
                  <a:t> </a:t>
                </a:r>
              </a:p>
            </p:txBody>
          </p:sp>
        </mc:Fallback>
      </mc:AlternateContent>
      <p:cxnSp>
        <p:nvCxnSpPr>
          <p:cNvPr id="82" name="直線コネクタ 81">
            <a:extLst>
              <a:ext uri="{FF2B5EF4-FFF2-40B4-BE49-F238E27FC236}">
                <a16:creationId xmlns:a16="http://schemas.microsoft.com/office/drawing/2014/main" id="{636CBFDB-2FEB-A1F8-057F-49C52DCA1AC1}"/>
              </a:ext>
            </a:extLst>
          </p:cNvPr>
          <p:cNvCxnSpPr>
            <a:cxnSpLocks/>
          </p:cNvCxnSpPr>
          <p:nvPr/>
        </p:nvCxnSpPr>
        <p:spPr>
          <a:xfrm flipH="1">
            <a:off x="7707980" y="2927693"/>
            <a:ext cx="215608"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838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31CD0-1E5C-E9F6-235C-B9D08216B4D4}"/>
            </a:ext>
          </a:extLst>
        </p:cNvPr>
        <p:cNvGrpSpPr/>
        <p:nvPr/>
      </p:nvGrpSpPr>
      <p:grpSpPr>
        <a:xfrm>
          <a:off x="0" y="0"/>
          <a:ext cx="0" cy="0"/>
          <a:chOff x="0" y="0"/>
          <a:chExt cx="0" cy="0"/>
        </a:xfrm>
      </p:grpSpPr>
      <p:grpSp>
        <p:nvGrpSpPr>
          <p:cNvPr id="52" name="グループ化 51">
            <a:extLst>
              <a:ext uri="{FF2B5EF4-FFF2-40B4-BE49-F238E27FC236}">
                <a16:creationId xmlns:a16="http://schemas.microsoft.com/office/drawing/2014/main" id="{512B7345-A546-A56B-333F-BF3AFEDA1F44}"/>
              </a:ext>
            </a:extLst>
          </p:cNvPr>
          <p:cNvGrpSpPr/>
          <p:nvPr/>
        </p:nvGrpSpPr>
        <p:grpSpPr>
          <a:xfrm>
            <a:off x="5516058" y="2483522"/>
            <a:ext cx="6677931" cy="4230629"/>
            <a:chOff x="5327977" y="2406419"/>
            <a:chExt cx="6677931" cy="4230629"/>
          </a:xfrm>
        </p:grpSpPr>
        <p:grpSp>
          <p:nvGrpSpPr>
            <p:cNvPr id="8" name="グループ化 7">
              <a:extLst>
                <a:ext uri="{FF2B5EF4-FFF2-40B4-BE49-F238E27FC236}">
                  <a16:creationId xmlns:a16="http://schemas.microsoft.com/office/drawing/2014/main" id="{D8D33C95-13CA-0272-4AF1-EA29AA30B100}"/>
                </a:ext>
              </a:extLst>
            </p:cNvPr>
            <p:cNvGrpSpPr/>
            <p:nvPr/>
          </p:nvGrpSpPr>
          <p:grpSpPr>
            <a:xfrm>
              <a:off x="5327977" y="2406419"/>
              <a:ext cx="6677931" cy="4230629"/>
              <a:chOff x="5124133" y="1862498"/>
              <a:chExt cx="6981034" cy="4617153"/>
            </a:xfrm>
          </p:grpSpPr>
          <p:grpSp>
            <p:nvGrpSpPr>
              <p:cNvPr id="10" name="グループ化 9">
                <a:extLst>
                  <a:ext uri="{FF2B5EF4-FFF2-40B4-BE49-F238E27FC236}">
                    <a16:creationId xmlns:a16="http://schemas.microsoft.com/office/drawing/2014/main" id="{C7BB8EA8-35AB-D793-33A4-C3DA70F07123}"/>
                  </a:ext>
                </a:extLst>
              </p:cNvPr>
              <p:cNvGrpSpPr/>
              <p:nvPr/>
            </p:nvGrpSpPr>
            <p:grpSpPr>
              <a:xfrm>
                <a:off x="5124133" y="1862498"/>
                <a:ext cx="6541623" cy="4617153"/>
                <a:chOff x="5124133" y="1862498"/>
                <a:chExt cx="6541623" cy="4617153"/>
              </a:xfrm>
            </p:grpSpPr>
            <p:pic>
              <p:nvPicPr>
                <p:cNvPr id="12" name="図 11">
                  <a:extLst>
                    <a:ext uri="{FF2B5EF4-FFF2-40B4-BE49-F238E27FC236}">
                      <a16:creationId xmlns:a16="http://schemas.microsoft.com/office/drawing/2014/main" id="{707EE47D-A2FC-FD9F-265D-2161D908E20C}"/>
                    </a:ext>
                  </a:extLst>
                </p:cNvPr>
                <p:cNvPicPr>
                  <a:picLocks noChangeAspect="1"/>
                </p:cNvPicPr>
                <p:nvPr/>
              </p:nvPicPr>
              <p:blipFill>
                <a:blip r:embed="rId3">
                  <a:extLst>
                    <a:ext uri="{28A0092B-C50C-407E-A947-70E740481C1C}">
                      <a14:useLocalDpi xmlns:a14="http://schemas.microsoft.com/office/drawing/2010/main" val="0"/>
                    </a:ext>
                  </a:extLst>
                </a:blip>
                <a:srcRect l="2854" t="48928" r="48586" b="3010"/>
                <a:stretch/>
              </p:blipFill>
              <p:spPr>
                <a:xfrm>
                  <a:off x="5124133" y="1990929"/>
                  <a:ext cx="6516293" cy="4488722"/>
                </a:xfrm>
                <a:prstGeom prst="rect">
                  <a:avLst/>
                </a:prstGeom>
              </p:spPr>
            </p:pic>
            <p:sp>
              <p:nvSpPr>
                <p:cNvPr id="14" name="正方形/長方形 13">
                  <a:extLst>
                    <a:ext uri="{FF2B5EF4-FFF2-40B4-BE49-F238E27FC236}">
                      <a16:creationId xmlns:a16="http://schemas.microsoft.com/office/drawing/2014/main" id="{14BBFCA4-FF6A-C452-590D-32634A841B4F}"/>
                    </a:ext>
                  </a:extLst>
                </p:cNvPr>
                <p:cNvSpPr/>
                <p:nvPr/>
              </p:nvSpPr>
              <p:spPr>
                <a:xfrm>
                  <a:off x="6354550" y="1862498"/>
                  <a:ext cx="5311206" cy="2643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正方形/長方形 10">
                <a:extLst>
                  <a:ext uri="{FF2B5EF4-FFF2-40B4-BE49-F238E27FC236}">
                    <a16:creationId xmlns:a16="http://schemas.microsoft.com/office/drawing/2014/main" id="{3A16ACED-96ED-FDCB-FA24-79C76F548FDB}"/>
                  </a:ext>
                </a:extLst>
              </p:cNvPr>
              <p:cNvSpPr/>
              <p:nvPr/>
            </p:nvSpPr>
            <p:spPr>
              <a:xfrm rot="5400000">
                <a:off x="10111794" y="3631459"/>
                <a:ext cx="3497366" cy="4893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1" name="正方形/長方形 50">
              <a:extLst>
                <a:ext uri="{FF2B5EF4-FFF2-40B4-BE49-F238E27FC236}">
                  <a16:creationId xmlns:a16="http://schemas.microsoft.com/office/drawing/2014/main" id="{D8CD8174-3F09-C582-4C76-FB6795AFBDA6}"/>
                </a:ext>
              </a:extLst>
            </p:cNvPr>
            <p:cNvSpPr/>
            <p:nvPr/>
          </p:nvSpPr>
          <p:spPr>
            <a:xfrm>
              <a:off x="11408953" y="5997786"/>
              <a:ext cx="225598" cy="2726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8" name="テキスト ボックス 37">
            <a:extLst>
              <a:ext uri="{FF2B5EF4-FFF2-40B4-BE49-F238E27FC236}">
                <a16:creationId xmlns:a16="http://schemas.microsoft.com/office/drawing/2014/main" id="{F3288346-6141-931C-65A7-8DA18760422F}"/>
              </a:ext>
            </a:extLst>
          </p:cNvPr>
          <p:cNvSpPr txBox="1"/>
          <p:nvPr/>
        </p:nvSpPr>
        <p:spPr>
          <a:xfrm>
            <a:off x="-27119" y="6563880"/>
            <a:ext cx="2580006" cy="307777"/>
          </a:xfrm>
          <a:prstGeom prst="rect">
            <a:avLst/>
          </a:prstGeom>
          <a:noFill/>
        </p:spPr>
        <p:txBody>
          <a:bodyPr wrap="square" rtlCol="0">
            <a:spAutoFit/>
          </a:bodyPr>
          <a:lstStyle/>
          <a:p>
            <a:r>
              <a:rPr kumimoji="1" lang="en-US" altLang="ja-JP" sz="1400" dirty="0"/>
              <a:t>(Shinozaki et al in prep)</a:t>
            </a:r>
            <a:endParaRPr kumimoji="1" lang="ja-JP" altLang="en-US" sz="1400" dirty="0"/>
          </a:p>
        </p:txBody>
      </p:sp>
      <p:sp>
        <p:nvSpPr>
          <p:cNvPr id="33" name="正方形/長方形 32">
            <a:extLst>
              <a:ext uri="{FF2B5EF4-FFF2-40B4-BE49-F238E27FC236}">
                <a16:creationId xmlns:a16="http://schemas.microsoft.com/office/drawing/2014/main" id="{74152E6B-6A97-FA72-DD1C-D1A45ACBB5AE}"/>
              </a:ext>
            </a:extLst>
          </p:cNvPr>
          <p:cNvSpPr/>
          <p:nvPr/>
        </p:nvSpPr>
        <p:spPr>
          <a:xfrm>
            <a:off x="2192182" y="4056881"/>
            <a:ext cx="2322819" cy="2765942"/>
          </a:xfrm>
          <a:prstGeom prst="rect">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EB5A26AF-C1F8-11CC-EF82-4E7F6A23D41B}"/>
              </a:ext>
            </a:extLst>
          </p:cNvPr>
          <p:cNvPicPr>
            <a:picLocks noChangeAspect="1"/>
          </p:cNvPicPr>
          <p:nvPr/>
        </p:nvPicPr>
        <p:blipFill>
          <a:blip r:embed="rId4"/>
          <a:srcRect r="21930"/>
          <a:stretch/>
        </p:blipFill>
        <p:spPr>
          <a:xfrm>
            <a:off x="8368252" y="362045"/>
            <a:ext cx="3088493" cy="2161887"/>
          </a:xfrm>
          <a:prstGeom prst="rect">
            <a:avLst/>
          </a:prstGeom>
        </p:spPr>
      </p:pic>
      <p:grpSp>
        <p:nvGrpSpPr>
          <p:cNvPr id="16" name="グループ化 15">
            <a:extLst>
              <a:ext uri="{FF2B5EF4-FFF2-40B4-BE49-F238E27FC236}">
                <a16:creationId xmlns:a16="http://schemas.microsoft.com/office/drawing/2014/main" id="{B561537B-BBAC-A86A-2DFD-B8E0700D38D4}"/>
              </a:ext>
            </a:extLst>
          </p:cNvPr>
          <p:cNvGrpSpPr/>
          <p:nvPr/>
        </p:nvGrpSpPr>
        <p:grpSpPr>
          <a:xfrm>
            <a:off x="2332019" y="4186439"/>
            <a:ext cx="2091542" cy="2595325"/>
            <a:chOff x="1957944" y="3861476"/>
            <a:chExt cx="1839627" cy="2365705"/>
          </a:xfrm>
        </p:grpSpPr>
        <p:pic>
          <p:nvPicPr>
            <p:cNvPr id="17" name="図 16" descr="グラフィカル ユーザー インターフェイス, グラフ&#10;&#10;AI によって生成されたコンテンツは間違っている可能性があります。">
              <a:extLst>
                <a:ext uri="{FF2B5EF4-FFF2-40B4-BE49-F238E27FC236}">
                  <a16:creationId xmlns:a16="http://schemas.microsoft.com/office/drawing/2014/main" id="{493C5DE1-8E0A-2038-47B6-A230A29D3BA3}"/>
                </a:ext>
              </a:extLst>
            </p:cNvPr>
            <p:cNvPicPr>
              <a:picLocks noChangeAspect="1"/>
            </p:cNvPicPr>
            <p:nvPr/>
          </p:nvPicPr>
          <p:blipFill>
            <a:blip r:embed="rId5">
              <a:extLst>
                <a:ext uri="{28A0092B-C50C-407E-A947-70E740481C1C}">
                  <a14:useLocalDpi xmlns:a14="http://schemas.microsoft.com/office/drawing/2010/main" val="0"/>
                </a:ext>
              </a:extLst>
            </a:blip>
            <a:srcRect l="53372" t="2624" r="37061" b="91902"/>
            <a:stretch/>
          </p:blipFill>
          <p:spPr>
            <a:xfrm>
              <a:off x="1957944" y="3861476"/>
              <a:ext cx="1163718" cy="455058"/>
            </a:xfrm>
            <a:prstGeom prst="rect">
              <a:avLst/>
            </a:prstGeom>
          </p:spPr>
        </p:pic>
        <p:pic>
          <p:nvPicPr>
            <p:cNvPr id="18" name="図 17" descr="グラフィカル ユーザー インターフェイス, グラフ&#10;&#10;AI によって生成されたコンテンツは間違っている可能性があります。">
              <a:extLst>
                <a:ext uri="{FF2B5EF4-FFF2-40B4-BE49-F238E27FC236}">
                  <a16:creationId xmlns:a16="http://schemas.microsoft.com/office/drawing/2014/main" id="{C9A88C5C-7316-346D-01CC-2456F1779B5D}"/>
                </a:ext>
              </a:extLst>
            </p:cNvPr>
            <p:cNvPicPr>
              <a:picLocks noChangeAspect="1"/>
            </p:cNvPicPr>
            <p:nvPr/>
          </p:nvPicPr>
          <p:blipFill>
            <a:blip r:embed="rId5">
              <a:extLst>
                <a:ext uri="{28A0092B-C50C-407E-A947-70E740481C1C}">
                  <a14:useLocalDpi xmlns:a14="http://schemas.microsoft.com/office/drawing/2010/main" val="0"/>
                </a:ext>
              </a:extLst>
            </a:blip>
            <a:srcRect l="62799" t="2624" r="27633" b="91788"/>
            <a:stretch/>
          </p:blipFill>
          <p:spPr>
            <a:xfrm>
              <a:off x="1957944" y="4400558"/>
              <a:ext cx="1163718" cy="464557"/>
            </a:xfrm>
            <a:prstGeom prst="rect">
              <a:avLst/>
            </a:prstGeom>
          </p:spPr>
        </p:pic>
        <p:grpSp>
          <p:nvGrpSpPr>
            <p:cNvPr id="19" name="グループ化 18">
              <a:extLst>
                <a:ext uri="{FF2B5EF4-FFF2-40B4-BE49-F238E27FC236}">
                  <a16:creationId xmlns:a16="http://schemas.microsoft.com/office/drawing/2014/main" id="{C5BD6934-71EA-4DA8-502B-6461A6266D78}"/>
                </a:ext>
              </a:extLst>
            </p:cNvPr>
            <p:cNvGrpSpPr/>
            <p:nvPr/>
          </p:nvGrpSpPr>
          <p:grpSpPr>
            <a:xfrm>
              <a:off x="1957944" y="4949141"/>
              <a:ext cx="1433438" cy="453937"/>
              <a:chOff x="1957944" y="4949141"/>
              <a:chExt cx="1433438" cy="453937"/>
            </a:xfrm>
          </p:grpSpPr>
          <p:pic>
            <p:nvPicPr>
              <p:cNvPr id="36" name="図 35" descr="グラフィカル ユーザー インターフェイス, グラフ&#10;&#10;AI によって生成されたコンテンツは間違っている可能性があります。">
                <a:extLst>
                  <a:ext uri="{FF2B5EF4-FFF2-40B4-BE49-F238E27FC236}">
                    <a16:creationId xmlns:a16="http://schemas.microsoft.com/office/drawing/2014/main" id="{8C55EE1C-171F-059E-0D85-325165F0B0DF}"/>
                  </a:ext>
                </a:extLst>
              </p:cNvPr>
              <p:cNvPicPr>
                <a:picLocks noChangeAspect="1"/>
              </p:cNvPicPr>
              <p:nvPr/>
            </p:nvPicPr>
            <p:blipFill>
              <a:blip r:embed="rId5">
                <a:extLst>
                  <a:ext uri="{28A0092B-C50C-407E-A947-70E740481C1C}">
                    <a14:useLocalDpi xmlns:a14="http://schemas.microsoft.com/office/drawing/2010/main" val="0"/>
                  </a:ext>
                </a:extLst>
              </a:blip>
              <a:srcRect l="71661" t="2624" r="16554" b="91916"/>
              <a:stretch/>
            </p:blipFill>
            <p:spPr>
              <a:xfrm>
                <a:off x="1957944" y="4949141"/>
                <a:ext cx="1433438" cy="453936"/>
              </a:xfrm>
              <a:prstGeom prst="rect">
                <a:avLst/>
              </a:prstGeom>
            </p:spPr>
          </p:pic>
          <p:sp>
            <p:nvSpPr>
              <p:cNvPr id="37" name="円/楕円 36">
                <a:extLst>
                  <a:ext uri="{FF2B5EF4-FFF2-40B4-BE49-F238E27FC236}">
                    <a16:creationId xmlns:a16="http://schemas.microsoft.com/office/drawing/2014/main" id="{5C704F43-28F1-7410-5E63-DAE3AEB96474}"/>
                  </a:ext>
                </a:extLst>
              </p:cNvPr>
              <p:cNvSpPr/>
              <p:nvPr/>
            </p:nvSpPr>
            <p:spPr>
              <a:xfrm>
                <a:off x="2137172" y="4977971"/>
                <a:ext cx="190902" cy="183104"/>
              </a:xfrm>
              <a:prstGeom prst="ellipse">
                <a:avLst/>
              </a:prstGeom>
              <a:solidFill>
                <a:srgbClr val="FF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38">
                <a:extLst>
                  <a:ext uri="{FF2B5EF4-FFF2-40B4-BE49-F238E27FC236}">
                    <a16:creationId xmlns:a16="http://schemas.microsoft.com/office/drawing/2014/main" id="{FBC38B4C-2072-3BFC-6B6C-A4A43D93F474}"/>
                  </a:ext>
                </a:extLst>
              </p:cNvPr>
              <p:cNvSpPr/>
              <p:nvPr/>
            </p:nvSpPr>
            <p:spPr>
              <a:xfrm>
                <a:off x="2135955" y="5219974"/>
                <a:ext cx="190902" cy="183104"/>
              </a:xfrm>
              <a:prstGeom prst="ellipse">
                <a:avLst/>
              </a:prstGeom>
              <a:solidFill>
                <a:srgbClr val="8D00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円/楕円 40">
                <a:extLst>
                  <a:ext uri="{FF2B5EF4-FFF2-40B4-BE49-F238E27FC236}">
                    <a16:creationId xmlns:a16="http://schemas.microsoft.com/office/drawing/2014/main" id="{451FDF78-C0C1-DC09-12FD-761583DE776D}"/>
                  </a:ext>
                </a:extLst>
              </p:cNvPr>
              <p:cNvSpPr/>
              <p:nvPr/>
            </p:nvSpPr>
            <p:spPr>
              <a:xfrm>
                <a:off x="2191730" y="5024041"/>
                <a:ext cx="85187" cy="8581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41">
                <a:extLst>
                  <a:ext uri="{FF2B5EF4-FFF2-40B4-BE49-F238E27FC236}">
                    <a16:creationId xmlns:a16="http://schemas.microsoft.com/office/drawing/2014/main" id="{556582F5-9A46-9E0E-0A41-88F42B1D0B0D}"/>
                  </a:ext>
                </a:extLst>
              </p:cNvPr>
              <p:cNvSpPr/>
              <p:nvPr/>
            </p:nvSpPr>
            <p:spPr>
              <a:xfrm>
                <a:off x="2186866" y="5264664"/>
                <a:ext cx="85187" cy="8581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グループ化 19">
              <a:extLst>
                <a:ext uri="{FF2B5EF4-FFF2-40B4-BE49-F238E27FC236}">
                  <a16:creationId xmlns:a16="http://schemas.microsoft.com/office/drawing/2014/main" id="{4DA787E9-42C7-BEC1-676F-DA932D4EAE5D}"/>
                </a:ext>
              </a:extLst>
            </p:cNvPr>
            <p:cNvGrpSpPr/>
            <p:nvPr/>
          </p:nvGrpSpPr>
          <p:grpSpPr>
            <a:xfrm>
              <a:off x="1957944" y="5476647"/>
              <a:ext cx="1839627" cy="491827"/>
              <a:chOff x="1957944" y="5476647"/>
              <a:chExt cx="1839627" cy="491827"/>
            </a:xfrm>
          </p:grpSpPr>
          <p:pic>
            <p:nvPicPr>
              <p:cNvPr id="29" name="図 28" descr="グラフィカル ユーザー インターフェイス, グラフ&#10;&#10;AI によって生成されたコンテンツは間違っている可能性があります。">
                <a:extLst>
                  <a:ext uri="{FF2B5EF4-FFF2-40B4-BE49-F238E27FC236}">
                    <a16:creationId xmlns:a16="http://schemas.microsoft.com/office/drawing/2014/main" id="{B93F5FE7-40F9-4F4D-54B9-EC7AAF8D9A05}"/>
                  </a:ext>
                </a:extLst>
              </p:cNvPr>
              <p:cNvPicPr>
                <a:picLocks noChangeAspect="1"/>
              </p:cNvPicPr>
              <p:nvPr/>
            </p:nvPicPr>
            <p:blipFill>
              <a:blip r:embed="rId5">
                <a:extLst>
                  <a:ext uri="{28A0092B-C50C-407E-A947-70E740481C1C}">
                    <a14:useLocalDpi xmlns:a14="http://schemas.microsoft.com/office/drawing/2010/main" val="0"/>
                  </a:ext>
                </a:extLst>
              </a:blip>
              <a:srcRect l="84111" t="2624" r="764" b="91460"/>
              <a:stretch/>
            </p:blipFill>
            <p:spPr>
              <a:xfrm>
                <a:off x="1957944" y="5476647"/>
                <a:ext cx="1839627" cy="491827"/>
              </a:xfrm>
              <a:prstGeom prst="rect">
                <a:avLst/>
              </a:prstGeom>
            </p:spPr>
          </p:pic>
          <p:sp>
            <p:nvSpPr>
              <p:cNvPr id="30" name="円/楕円 29">
                <a:extLst>
                  <a:ext uri="{FF2B5EF4-FFF2-40B4-BE49-F238E27FC236}">
                    <a16:creationId xmlns:a16="http://schemas.microsoft.com/office/drawing/2014/main" id="{DB84D358-E3D4-F4E9-530B-8B2CDF8A8DD0}"/>
                  </a:ext>
                </a:extLst>
              </p:cNvPr>
              <p:cNvSpPr/>
              <p:nvPr/>
            </p:nvSpPr>
            <p:spPr>
              <a:xfrm>
                <a:off x="2135955" y="5487103"/>
                <a:ext cx="190902" cy="183104"/>
              </a:xfrm>
              <a:prstGeom prst="ellipse">
                <a:avLst/>
              </a:prstGeom>
              <a:solidFill>
                <a:srgbClr val="629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a:extLst>
                  <a:ext uri="{FF2B5EF4-FFF2-40B4-BE49-F238E27FC236}">
                    <a16:creationId xmlns:a16="http://schemas.microsoft.com/office/drawing/2014/main" id="{7ACC2CA0-6033-B848-B0DF-85E600181A91}"/>
                  </a:ext>
                </a:extLst>
              </p:cNvPr>
              <p:cNvSpPr/>
              <p:nvPr/>
            </p:nvSpPr>
            <p:spPr>
              <a:xfrm>
                <a:off x="2135955" y="5724106"/>
                <a:ext cx="190902" cy="183104"/>
              </a:xfrm>
              <a:prstGeom prst="ellipse">
                <a:avLst/>
              </a:prstGeom>
              <a:solidFill>
                <a:srgbClr val="00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a:extLst>
                  <a:ext uri="{FF2B5EF4-FFF2-40B4-BE49-F238E27FC236}">
                    <a16:creationId xmlns:a16="http://schemas.microsoft.com/office/drawing/2014/main" id="{C077D2EF-B6C7-37B6-D570-646D5A382A6A}"/>
                  </a:ext>
                </a:extLst>
              </p:cNvPr>
              <p:cNvSpPr/>
              <p:nvPr/>
            </p:nvSpPr>
            <p:spPr>
              <a:xfrm>
                <a:off x="2186866" y="5534732"/>
                <a:ext cx="85187" cy="8581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a:extLst>
                  <a:ext uri="{FF2B5EF4-FFF2-40B4-BE49-F238E27FC236}">
                    <a16:creationId xmlns:a16="http://schemas.microsoft.com/office/drawing/2014/main" id="{4887501B-0523-D40B-98FF-ED6B16F82483}"/>
                  </a:ext>
                </a:extLst>
              </p:cNvPr>
              <p:cNvSpPr/>
              <p:nvPr/>
            </p:nvSpPr>
            <p:spPr>
              <a:xfrm>
                <a:off x="2186866" y="5775437"/>
                <a:ext cx="85187" cy="8581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グループ化 21">
              <a:extLst>
                <a:ext uri="{FF2B5EF4-FFF2-40B4-BE49-F238E27FC236}">
                  <a16:creationId xmlns:a16="http://schemas.microsoft.com/office/drawing/2014/main" id="{0FD34083-FBAB-D9A8-A1B3-F68FE8B2B7CE}"/>
                </a:ext>
              </a:extLst>
            </p:cNvPr>
            <p:cNvGrpSpPr/>
            <p:nvPr/>
          </p:nvGrpSpPr>
          <p:grpSpPr>
            <a:xfrm>
              <a:off x="2071868" y="5904045"/>
              <a:ext cx="1725702" cy="323136"/>
              <a:chOff x="2071868" y="5904045"/>
              <a:chExt cx="1725702" cy="323136"/>
            </a:xfrm>
          </p:grpSpPr>
          <p:pic>
            <p:nvPicPr>
              <p:cNvPr id="23" name="図 22" descr="グラフィカル ユーザー インターフェイス, グラフ&#10;&#10;AI によって生成されたコンテンツは間違っている可能性があります。">
                <a:extLst>
                  <a:ext uri="{FF2B5EF4-FFF2-40B4-BE49-F238E27FC236}">
                    <a16:creationId xmlns:a16="http://schemas.microsoft.com/office/drawing/2014/main" id="{55AB34B7-A693-2D52-00C1-7863764FD3EC}"/>
                  </a:ext>
                </a:extLst>
              </p:cNvPr>
              <p:cNvPicPr>
                <a:picLocks noChangeAspect="1"/>
              </p:cNvPicPr>
              <p:nvPr/>
            </p:nvPicPr>
            <p:blipFill>
              <a:blip r:embed="rId5">
                <a:extLst>
                  <a:ext uri="{28A0092B-C50C-407E-A947-70E740481C1C}">
                    <a14:useLocalDpi xmlns:a14="http://schemas.microsoft.com/office/drawing/2010/main" val="0"/>
                  </a:ext>
                </a:extLst>
              </a:blip>
              <a:srcRect l="85048" t="2624" r="764" b="94264"/>
              <a:stretch/>
            </p:blipFill>
            <p:spPr>
              <a:xfrm>
                <a:off x="2071868" y="5968475"/>
                <a:ext cx="1725702" cy="258706"/>
              </a:xfrm>
              <a:prstGeom prst="rect">
                <a:avLst/>
              </a:prstGeom>
            </p:spPr>
          </p:pic>
          <p:sp>
            <p:nvSpPr>
              <p:cNvPr id="24" name="円/楕円 23">
                <a:extLst>
                  <a:ext uri="{FF2B5EF4-FFF2-40B4-BE49-F238E27FC236}">
                    <a16:creationId xmlns:a16="http://schemas.microsoft.com/office/drawing/2014/main" id="{E39FB756-CDA3-9A0F-6BF9-ED6DB4038804}"/>
                  </a:ext>
                </a:extLst>
              </p:cNvPr>
              <p:cNvSpPr/>
              <p:nvPr/>
            </p:nvSpPr>
            <p:spPr>
              <a:xfrm>
                <a:off x="2135955" y="5989310"/>
                <a:ext cx="190902" cy="18310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a:extLst>
                  <a:ext uri="{FF2B5EF4-FFF2-40B4-BE49-F238E27FC236}">
                    <a16:creationId xmlns:a16="http://schemas.microsoft.com/office/drawing/2014/main" id="{BCB1E587-E4F6-26F0-8FE5-062EF839C7B3}"/>
                  </a:ext>
                </a:extLst>
              </p:cNvPr>
              <p:cNvSpPr/>
              <p:nvPr/>
            </p:nvSpPr>
            <p:spPr>
              <a:xfrm>
                <a:off x="2194213" y="6035684"/>
                <a:ext cx="85187" cy="8581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E4C81D43-C6DC-DF67-00BD-D76822EEB21D}"/>
                  </a:ext>
                </a:extLst>
              </p:cNvPr>
              <p:cNvSpPr txBox="1"/>
              <p:nvPr/>
            </p:nvSpPr>
            <p:spPr>
              <a:xfrm>
                <a:off x="2420202" y="5904045"/>
                <a:ext cx="1373369" cy="294573"/>
              </a:xfrm>
              <a:prstGeom prst="rect">
                <a:avLst/>
              </a:prstGeom>
              <a:solidFill>
                <a:schemeClr val="bg1"/>
              </a:solidFill>
            </p:spPr>
            <p:txBody>
              <a:bodyPr wrap="square" rtlCol="0">
                <a:spAutoFit/>
              </a:bodyPr>
              <a:lstStyle/>
              <a:p>
                <a:r>
                  <a:rPr lang="en-US" altLang="ja-JP" sz="1500" b="1" dirty="0">
                    <a:latin typeface="MS PMincho" panose="02020600040205080304" pitchFamily="18" charset="-128"/>
                    <a:ea typeface="MS PMincho" panose="02020600040205080304" pitchFamily="18" charset="-128"/>
                  </a:rPr>
                  <a:t>Galaxy Cluster</a:t>
                </a:r>
                <a:endParaRPr kumimoji="1" lang="ja-JP" altLang="en-US" sz="1500" b="1">
                  <a:latin typeface="MS PMincho" panose="02020600040205080304" pitchFamily="18" charset="-128"/>
                  <a:ea typeface="MS PMincho" panose="02020600040205080304" pitchFamily="18" charset="-128"/>
                </a:endParaRPr>
              </a:p>
            </p:txBody>
          </p:sp>
        </p:grpSp>
      </p:grpSp>
      <p:sp>
        <p:nvSpPr>
          <p:cNvPr id="2" name="テキスト ボックス 1">
            <a:extLst>
              <a:ext uri="{FF2B5EF4-FFF2-40B4-BE49-F238E27FC236}">
                <a16:creationId xmlns:a16="http://schemas.microsoft.com/office/drawing/2014/main" id="{DCE92C30-E6AD-A352-532F-4F7E9551FA06}"/>
              </a:ext>
            </a:extLst>
          </p:cNvPr>
          <p:cNvSpPr txBox="1"/>
          <p:nvPr/>
        </p:nvSpPr>
        <p:spPr>
          <a:xfrm>
            <a:off x="9837780" y="54267"/>
            <a:ext cx="1843058" cy="307777"/>
          </a:xfrm>
          <a:prstGeom prst="rect">
            <a:avLst/>
          </a:prstGeom>
          <a:noFill/>
        </p:spPr>
        <p:txBody>
          <a:bodyPr wrap="square" rtlCol="0">
            <a:spAutoFit/>
          </a:bodyPr>
          <a:lstStyle/>
          <a:p>
            <a:r>
              <a:rPr kumimoji="1" lang="en-US" altLang="ja-JP" sz="1400" dirty="0"/>
              <a:t>(</a:t>
            </a:r>
            <a:r>
              <a:rPr lang="en-US" altLang="ja-JP" sz="1400" dirty="0"/>
              <a:t>Hayashi+</a:t>
            </a:r>
            <a:r>
              <a:rPr kumimoji="1" lang="en-US" altLang="ja-JP" sz="1400" dirty="0"/>
              <a:t> in prep)</a:t>
            </a:r>
            <a:endParaRPr kumimoji="1" lang="ja-JP" altLang="en-US" sz="1400" dirty="0"/>
          </a:p>
        </p:txBody>
      </p:sp>
      <p:cxnSp>
        <p:nvCxnSpPr>
          <p:cNvPr id="21" name="直線コネクタ 20">
            <a:extLst>
              <a:ext uri="{FF2B5EF4-FFF2-40B4-BE49-F238E27FC236}">
                <a16:creationId xmlns:a16="http://schemas.microsoft.com/office/drawing/2014/main" id="{7CB40C8A-1424-2857-4A61-8FE0FDD54E35}"/>
              </a:ext>
            </a:extLst>
          </p:cNvPr>
          <p:cNvCxnSpPr>
            <a:cxnSpLocks/>
          </p:cNvCxnSpPr>
          <p:nvPr/>
        </p:nvCxnSpPr>
        <p:spPr>
          <a:xfrm>
            <a:off x="9865632" y="5831714"/>
            <a:ext cx="0" cy="658597"/>
          </a:xfrm>
          <a:prstGeom prst="line">
            <a:avLst/>
          </a:prstGeom>
          <a:ln w="22860">
            <a:solidFill>
              <a:schemeClr val="tx1"/>
            </a:solidFill>
            <a:prstDash val="solid"/>
            <a:headEnd type="triangle"/>
            <a:tailEnd type="non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5" name="テキスト ボックス 24">
                <a:extLst>
                  <a:ext uri="{FF2B5EF4-FFF2-40B4-BE49-F238E27FC236}">
                    <a16:creationId xmlns:a16="http://schemas.microsoft.com/office/drawing/2014/main" id="{4C4C7E3A-FB64-8470-BA80-6CE2BCB1DE5C}"/>
                  </a:ext>
                </a:extLst>
              </p:cNvPr>
              <p:cNvSpPr txBox="1"/>
              <p:nvPr/>
            </p:nvSpPr>
            <p:spPr>
              <a:xfrm>
                <a:off x="9514978" y="6444964"/>
                <a:ext cx="1893975" cy="369332"/>
              </a:xfrm>
              <a:prstGeom prst="rect">
                <a:avLst/>
              </a:prstGeom>
              <a:noFill/>
            </p:spPr>
            <p:txBody>
              <a:bodyPr wrap="square">
                <a:spAutoFit/>
              </a:bodyPr>
              <a:lstStyle/>
              <a:p>
                <a14:m>
                  <m:oMath xmlns:m="http://schemas.openxmlformats.org/officeDocument/2006/math">
                    <m:sSub>
                      <m:sSubPr>
                        <m:ctrlPr>
                          <a:rPr lang="en-US" altLang="ja-JP" b="1" i="1" smtClean="0">
                            <a:latin typeface="Cambria Math" panose="02040503050406030204" pitchFamily="18" charset="0"/>
                          </a:rPr>
                        </m:ctrlPr>
                      </m:sSubPr>
                      <m:e>
                        <m:r>
                          <a:rPr lang="en-US" altLang="ja-JP" b="1" i="1" smtClean="0">
                            <a:latin typeface="Cambria Math" panose="02040503050406030204" pitchFamily="18" charset="0"/>
                          </a:rPr>
                          <m:t>𝒓</m:t>
                        </m:r>
                      </m:e>
                      <m:sub>
                        <m:r>
                          <a:rPr lang="en-US" altLang="ja-JP" b="1" i="1" smtClean="0">
                            <a:latin typeface="Cambria Math" panose="02040503050406030204" pitchFamily="18" charset="0"/>
                          </a:rPr>
                          <m:t>𝒎𝒂𝒙</m:t>
                        </m:r>
                      </m:sub>
                    </m:sSub>
                    <m:r>
                      <a:rPr lang="en-US" altLang="ja-JP" b="1" i="1" smtClean="0">
                        <a:latin typeface="Cambria Math" panose="02040503050406030204" pitchFamily="18" charset="0"/>
                        <a:ea typeface="Cambria Math" panose="02040503050406030204" pitchFamily="18" charset="0"/>
                      </a:rPr>
                      <m:t>≈</m:t>
                    </m:r>
                  </m:oMath>
                </a14:m>
                <a:r>
                  <a:rPr lang="en-US" altLang="ja-JP" b="1" dirty="0"/>
                  <a:t> </a:t>
                </a:r>
                <a:r>
                  <a:rPr lang="en-US" altLang="ja-JP" sz="1600" b="1" dirty="0"/>
                  <a:t>54 kpc</a:t>
                </a:r>
                <a:endParaRPr lang="ja-JP" altLang="en-US" b="1" dirty="0"/>
              </a:p>
            </p:txBody>
          </p:sp>
        </mc:Choice>
        <mc:Fallback xmlns="">
          <p:sp>
            <p:nvSpPr>
              <p:cNvPr id="25" name="テキスト ボックス 24">
                <a:extLst>
                  <a:ext uri="{FF2B5EF4-FFF2-40B4-BE49-F238E27FC236}">
                    <a16:creationId xmlns:a16="http://schemas.microsoft.com/office/drawing/2014/main" id="{4C4C7E3A-FB64-8470-BA80-6CE2BCB1DE5C}"/>
                  </a:ext>
                </a:extLst>
              </p:cNvPr>
              <p:cNvSpPr txBox="1">
                <a:spLocks noRot="1" noChangeAspect="1" noMove="1" noResize="1" noEditPoints="1" noAdjustHandles="1" noChangeArrowheads="1" noChangeShapeType="1" noTextEdit="1"/>
              </p:cNvSpPr>
              <p:nvPr/>
            </p:nvSpPr>
            <p:spPr>
              <a:xfrm>
                <a:off x="9514978" y="6444964"/>
                <a:ext cx="1893975" cy="369332"/>
              </a:xfrm>
              <a:prstGeom prst="rect">
                <a:avLst/>
              </a:prstGeom>
              <a:blipFill>
                <a:blip r:embed="rId6"/>
                <a:stretch>
                  <a:fillRect t="-6667" b="-26667"/>
                </a:stretch>
              </a:blipFill>
            </p:spPr>
            <p:txBody>
              <a:bodyPr/>
              <a:lstStyle/>
              <a:p>
                <a:r>
                  <a:rPr lang="ja-JP" altLang="en-US">
                    <a:noFill/>
                  </a:rPr>
                  <a:t> </a:t>
                </a:r>
              </a:p>
            </p:txBody>
          </p:sp>
        </mc:Fallback>
      </mc:AlternateContent>
      <p:cxnSp>
        <p:nvCxnSpPr>
          <p:cNvPr id="43" name="直線コネクタ 42">
            <a:extLst>
              <a:ext uri="{FF2B5EF4-FFF2-40B4-BE49-F238E27FC236}">
                <a16:creationId xmlns:a16="http://schemas.microsoft.com/office/drawing/2014/main" id="{E7C5C9D3-8C31-9D99-A529-2570EE74FBA7}"/>
              </a:ext>
            </a:extLst>
          </p:cNvPr>
          <p:cNvCxnSpPr>
            <a:cxnSpLocks/>
          </p:cNvCxnSpPr>
          <p:nvPr/>
        </p:nvCxnSpPr>
        <p:spPr>
          <a:xfrm>
            <a:off x="8450494" y="5866556"/>
            <a:ext cx="0" cy="623755"/>
          </a:xfrm>
          <a:prstGeom prst="line">
            <a:avLst/>
          </a:prstGeom>
          <a:ln w="22860">
            <a:solidFill>
              <a:schemeClr val="tx1"/>
            </a:solidFill>
            <a:prstDash val="solid"/>
            <a:headEnd type="triangle"/>
            <a:tailEnd type="non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4" name="テキスト ボックス 43">
                <a:extLst>
                  <a:ext uri="{FF2B5EF4-FFF2-40B4-BE49-F238E27FC236}">
                    <a16:creationId xmlns:a16="http://schemas.microsoft.com/office/drawing/2014/main" id="{C3254344-6C18-A861-EEFA-EDBABC105D59}"/>
                  </a:ext>
                </a:extLst>
              </p:cNvPr>
              <p:cNvSpPr txBox="1"/>
              <p:nvPr/>
            </p:nvSpPr>
            <p:spPr>
              <a:xfrm>
                <a:off x="7444585" y="6449252"/>
                <a:ext cx="1893975" cy="369332"/>
              </a:xfrm>
              <a:prstGeom prst="rect">
                <a:avLst/>
              </a:prstGeom>
              <a:noFill/>
            </p:spPr>
            <p:txBody>
              <a:bodyPr wrap="square">
                <a:spAutoFit/>
              </a:bodyPr>
              <a:lstStyle/>
              <a:p>
                <a14:m>
                  <m:oMath xmlns:m="http://schemas.openxmlformats.org/officeDocument/2006/math">
                    <m:sSub>
                      <m:sSubPr>
                        <m:ctrlPr>
                          <a:rPr lang="en-US" altLang="ja-JP" b="1" i="1" smtClean="0">
                            <a:latin typeface="Cambria Math" panose="02040503050406030204" pitchFamily="18" charset="0"/>
                          </a:rPr>
                        </m:ctrlPr>
                      </m:sSubPr>
                      <m:e>
                        <m:r>
                          <a:rPr lang="en-US" altLang="ja-JP" b="1" i="1" smtClean="0">
                            <a:latin typeface="Cambria Math" panose="02040503050406030204" pitchFamily="18" charset="0"/>
                          </a:rPr>
                          <m:t>𝒓</m:t>
                        </m:r>
                      </m:e>
                      <m:sub>
                        <m:r>
                          <a:rPr lang="en-US" altLang="ja-JP" b="1" i="1" smtClean="0">
                            <a:latin typeface="Cambria Math" panose="02040503050406030204" pitchFamily="18" charset="0"/>
                          </a:rPr>
                          <m:t>𝒎𝒂𝒙</m:t>
                        </m:r>
                      </m:sub>
                    </m:sSub>
                    <m:r>
                      <a:rPr lang="en-US" altLang="ja-JP" b="1" i="1" smtClean="0">
                        <a:latin typeface="Cambria Math" panose="02040503050406030204" pitchFamily="18" charset="0"/>
                        <a:ea typeface="Cambria Math" panose="02040503050406030204" pitchFamily="18" charset="0"/>
                      </a:rPr>
                      <m:t>≈</m:t>
                    </m:r>
                  </m:oMath>
                </a14:m>
                <a:r>
                  <a:rPr lang="en-US" altLang="ja-JP" b="1" dirty="0"/>
                  <a:t> </a:t>
                </a:r>
                <a:r>
                  <a:rPr lang="en-US" altLang="ja-JP" sz="1600" b="1" dirty="0"/>
                  <a:t>2.2 kpc</a:t>
                </a:r>
                <a:endParaRPr lang="ja-JP" altLang="en-US" b="1" dirty="0"/>
              </a:p>
            </p:txBody>
          </p:sp>
        </mc:Choice>
        <mc:Fallback xmlns="">
          <p:sp>
            <p:nvSpPr>
              <p:cNvPr id="44" name="テキスト ボックス 43">
                <a:extLst>
                  <a:ext uri="{FF2B5EF4-FFF2-40B4-BE49-F238E27FC236}">
                    <a16:creationId xmlns:a16="http://schemas.microsoft.com/office/drawing/2014/main" id="{C3254344-6C18-A861-EEFA-EDBABC105D59}"/>
                  </a:ext>
                </a:extLst>
              </p:cNvPr>
              <p:cNvSpPr txBox="1">
                <a:spLocks noRot="1" noChangeAspect="1" noMove="1" noResize="1" noEditPoints="1" noAdjustHandles="1" noChangeArrowheads="1" noChangeShapeType="1" noTextEdit="1"/>
              </p:cNvSpPr>
              <p:nvPr/>
            </p:nvSpPr>
            <p:spPr>
              <a:xfrm>
                <a:off x="7444585" y="6449252"/>
                <a:ext cx="1893975" cy="369332"/>
              </a:xfrm>
              <a:prstGeom prst="rect">
                <a:avLst/>
              </a:prstGeom>
              <a:blipFill>
                <a:blip r:embed="rId7"/>
                <a:stretch>
                  <a:fillRect t="-6452" b="-22581"/>
                </a:stretch>
              </a:blipFill>
            </p:spPr>
            <p:txBody>
              <a:bodyPr/>
              <a:lstStyle/>
              <a:p>
                <a:r>
                  <a:rPr lang="ja-JP" altLang="en-US">
                    <a:noFill/>
                  </a:rPr>
                  <a:t> </a:t>
                </a:r>
              </a:p>
            </p:txBody>
          </p:sp>
        </mc:Fallback>
      </mc:AlternateContent>
      <p:grpSp>
        <p:nvGrpSpPr>
          <p:cNvPr id="13" name="グループ化 12">
            <a:extLst>
              <a:ext uri="{FF2B5EF4-FFF2-40B4-BE49-F238E27FC236}">
                <a16:creationId xmlns:a16="http://schemas.microsoft.com/office/drawing/2014/main" id="{E949E244-AABF-8F91-4FD6-0422870AD094}"/>
              </a:ext>
            </a:extLst>
          </p:cNvPr>
          <p:cNvGrpSpPr/>
          <p:nvPr/>
        </p:nvGrpSpPr>
        <p:grpSpPr>
          <a:xfrm>
            <a:off x="1201753" y="367690"/>
            <a:ext cx="4682871" cy="2936948"/>
            <a:chOff x="3002026" y="929697"/>
            <a:chExt cx="6314251" cy="3681814"/>
          </a:xfrm>
        </p:grpSpPr>
        <p:pic>
          <p:nvPicPr>
            <p:cNvPr id="9" name="図 8" descr="グラフィカル ユーザー インターフェイス, グラフ&#10;&#10;AI によって生成されたコンテンツは間違っている可能性があります。">
              <a:extLst>
                <a:ext uri="{FF2B5EF4-FFF2-40B4-BE49-F238E27FC236}">
                  <a16:creationId xmlns:a16="http://schemas.microsoft.com/office/drawing/2014/main" id="{A0A513E3-4A13-1648-8ACE-D306B7F66989}"/>
                </a:ext>
              </a:extLst>
            </p:cNvPr>
            <p:cNvPicPr>
              <a:picLocks noChangeAspect="1"/>
            </p:cNvPicPr>
            <p:nvPr/>
          </p:nvPicPr>
          <p:blipFill>
            <a:blip r:embed="rId5">
              <a:extLst>
                <a:ext uri="{28A0092B-C50C-407E-A947-70E740481C1C}">
                  <a14:useLocalDpi xmlns:a14="http://schemas.microsoft.com/office/drawing/2010/main" val="0"/>
                </a:ext>
              </a:extLst>
            </a:blip>
            <a:srcRect l="53348" t="7478" r="2838" b="51687"/>
            <a:stretch/>
          </p:blipFill>
          <p:spPr>
            <a:xfrm>
              <a:off x="3002026" y="929697"/>
              <a:ext cx="6314251" cy="3681814"/>
            </a:xfrm>
            <a:prstGeom prst="rect">
              <a:avLst/>
            </a:prstGeom>
          </p:spPr>
        </p:pic>
        <p:grpSp>
          <p:nvGrpSpPr>
            <p:cNvPr id="40" name="グループ化 39">
              <a:extLst>
                <a:ext uri="{FF2B5EF4-FFF2-40B4-BE49-F238E27FC236}">
                  <a16:creationId xmlns:a16="http://schemas.microsoft.com/office/drawing/2014/main" id="{570B9DF5-5E0B-CFCE-18AD-9A839809FE70}"/>
                </a:ext>
              </a:extLst>
            </p:cNvPr>
            <p:cNvGrpSpPr/>
            <p:nvPr/>
          </p:nvGrpSpPr>
          <p:grpSpPr>
            <a:xfrm>
              <a:off x="3299424" y="1418120"/>
              <a:ext cx="5959816" cy="2875814"/>
              <a:chOff x="691224" y="1483545"/>
              <a:chExt cx="4810260" cy="2769863"/>
            </a:xfrm>
          </p:grpSpPr>
          <p:grpSp>
            <p:nvGrpSpPr>
              <p:cNvPr id="49" name="グループ化 48">
                <a:extLst>
                  <a:ext uri="{FF2B5EF4-FFF2-40B4-BE49-F238E27FC236}">
                    <a16:creationId xmlns:a16="http://schemas.microsoft.com/office/drawing/2014/main" id="{DDE7DE7C-5A6E-C257-1707-65105035C36E}"/>
                  </a:ext>
                </a:extLst>
              </p:cNvPr>
              <p:cNvGrpSpPr/>
              <p:nvPr/>
            </p:nvGrpSpPr>
            <p:grpSpPr>
              <a:xfrm>
                <a:off x="691224" y="1483545"/>
                <a:ext cx="4810260" cy="2174163"/>
                <a:chOff x="666183" y="1431019"/>
                <a:chExt cx="4810260" cy="2174163"/>
              </a:xfrm>
            </p:grpSpPr>
            <p:sp>
              <p:nvSpPr>
                <p:cNvPr id="56" name="テキスト ボックス 55">
                  <a:extLst>
                    <a:ext uri="{FF2B5EF4-FFF2-40B4-BE49-F238E27FC236}">
                      <a16:creationId xmlns:a16="http://schemas.microsoft.com/office/drawing/2014/main" id="{7D00D9A6-04C0-D452-9378-722D45D24076}"/>
                    </a:ext>
                  </a:extLst>
                </p:cNvPr>
                <p:cNvSpPr txBox="1"/>
                <p:nvPr/>
              </p:nvSpPr>
              <p:spPr>
                <a:xfrm>
                  <a:off x="2253843" y="1649561"/>
                  <a:ext cx="1527361" cy="408781"/>
                </a:xfrm>
                <a:prstGeom prst="rect">
                  <a:avLst/>
                </a:prstGeom>
                <a:noFill/>
              </p:spPr>
              <p:txBody>
                <a:bodyPr wrap="square" rtlCol="0">
                  <a:spAutoFit/>
                </a:bodyPr>
                <a:lstStyle/>
                <a:p>
                  <a:r>
                    <a:rPr lang="en-US" altLang="ja-JP" sz="1600" b="1" dirty="0"/>
                    <a:t>c</a:t>
                  </a:r>
                  <a:r>
                    <a:rPr kumimoji="1" lang="en-US" altLang="ja-JP" sz="1600" b="1" dirty="0"/>
                    <a:t>usp(CDM)</a:t>
                  </a:r>
                  <a:endParaRPr kumimoji="1" lang="ja-JP" altLang="en-US" sz="1600" b="1" dirty="0"/>
                </a:p>
              </p:txBody>
            </p:sp>
            <p:sp>
              <p:nvSpPr>
                <p:cNvPr id="58" name="テキスト ボックス 57">
                  <a:extLst>
                    <a:ext uri="{FF2B5EF4-FFF2-40B4-BE49-F238E27FC236}">
                      <a16:creationId xmlns:a16="http://schemas.microsoft.com/office/drawing/2014/main" id="{F3B56D66-FD9D-E375-CD4B-527963230C1D}"/>
                    </a:ext>
                  </a:extLst>
                </p:cNvPr>
                <p:cNvSpPr txBox="1"/>
                <p:nvPr/>
              </p:nvSpPr>
              <p:spPr>
                <a:xfrm>
                  <a:off x="2158973" y="3105046"/>
                  <a:ext cx="779646" cy="369331"/>
                </a:xfrm>
                <a:prstGeom prst="rect">
                  <a:avLst/>
                </a:prstGeom>
                <a:noFill/>
              </p:spPr>
              <p:txBody>
                <a:bodyPr wrap="square" rtlCol="0">
                  <a:spAutoFit/>
                </a:bodyPr>
                <a:lstStyle/>
                <a:p>
                  <a:r>
                    <a:rPr kumimoji="1" lang="en-US" altLang="ja-JP" b="1" dirty="0"/>
                    <a:t>core</a:t>
                  </a:r>
                  <a:endParaRPr kumimoji="1" lang="ja-JP" altLang="en-US" b="1" dirty="0"/>
                </a:p>
              </p:txBody>
            </p:sp>
            <mc:AlternateContent xmlns:mc="http://schemas.openxmlformats.org/markup-compatibility/2006" xmlns:a14="http://schemas.microsoft.com/office/drawing/2010/main">
              <mc:Choice Requires="a14">
                <p:sp>
                  <p:nvSpPr>
                    <p:cNvPr id="64" name="テキスト ボックス 63">
                      <a:extLst>
                        <a:ext uri="{FF2B5EF4-FFF2-40B4-BE49-F238E27FC236}">
                          <a16:creationId xmlns:a16="http://schemas.microsoft.com/office/drawing/2014/main" id="{0289696A-8C06-6199-D532-853C864A391C}"/>
                        </a:ext>
                      </a:extLst>
                    </p:cNvPr>
                    <p:cNvSpPr txBox="1"/>
                    <p:nvPr/>
                  </p:nvSpPr>
                  <p:spPr>
                    <a:xfrm>
                      <a:off x="4751318" y="3343572"/>
                      <a:ext cx="725125" cy="2616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sz="1100" b="1" i="1" smtClean="0">
                                <a:solidFill>
                                  <a:prstClr val="black"/>
                                </a:solidFill>
                                <a:latin typeface="Cambria Math" panose="02040503050406030204" pitchFamily="18" charset="0"/>
                              </a:rPr>
                              <m:t>[</m:t>
                            </m:r>
                            <m:r>
                              <a:rPr lang="en-US" altLang="ja-JP" sz="1100" b="1" i="1" smtClean="0">
                                <a:solidFill>
                                  <a:prstClr val="black"/>
                                </a:solidFill>
                                <a:latin typeface="Cambria Math" panose="02040503050406030204" pitchFamily="18" charset="0"/>
                              </a:rPr>
                              <m:t>𝒌𝒎</m:t>
                            </m:r>
                            <m:r>
                              <a:rPr lang="en-US" altLang="ja-JP" sz="1100" b="1" i="1" smtClean="0">
                                <a:solidFill>
                                  <a:prstClr val="black"/>
                                </a:solidFill>
                                <a:latin typeface="Cambria Math" panose="02040503050406030204" pitchFamily="18" charset="0"/>
                              </a:rPr>
                              <m:t>/</m:t>
                            </m:r>
                            <m:r>
                              <a:rPr lang="en-US" altLang="ja-JP" sz="1100" b="1" i="1" smtClean="0">
                                <a:solidFill>
                                  <a:prstClr val="black"/>
                                </a:solidFill>
                                <a:latin typeface="Cambria Math" panose="02040503050406030204" pitchFamily="18" charset="0"/>
                              </a:rPr>
                              <m:t>𝒔</m:t>
                            </m:r>
                            <m:r>
                              <a:rPr lang="en-US" altLang="ja-JP" sz="1100" b="1" i="0" smtClean="0">
                                <a:solidFill>
                                  <a:prstClr val="black"/>
                                </a:solidFill>
                                <a:latin typeface="Cambria Math" panose="02040503050406030204" pitchFamily="18" charset="0"/>
                              </a:rPr>
                              <m:t>]</m:t>
                            </m:r>
                          </m:oMath>
                        </m:oMathPara>
                      </a14:m>
                      <a:endParaRPr kumimoji="1" lang="ja-JP" altLang="en-US" sz="1100" b="1" dirty="0"/>
                    </a:p>
                  </p:txBody>
                </p:sp>
              </mc:Choice>
              <mc:Fallback xmlns="">
                <p:sp>
                  <p:nvSpPr>
                    <p:cNvPr id="64" name="テキスト ボックス 63">
                      <a:extLst>
                        <a:ext uri="{FF2B5EF4-FFF2-40B4-BE49-F238E27FC236}">
                          <a16:creationId xmlns:a16="http://schemas.microsoft.com/office/drawing/2014/main" id="{0289696A-8C06-6199-D532-853C864A391C}"/>
                        </a:ext>
                      </a:extLst>
                    </p:cNvPr>
                    <p:cNvSpPr txBox="1">
                      <a:spLocks noRot="1" noChangeAspect="1" noMove="1" noResize="1" noEditPoints="1" noAdjustHandles="1" noChangeArrowheads="1" noChangeShapeType="1" noTextEdit="1"/>
                    </p:cNvSpPr>
                    <p:nvPr/>
                  </p:nvSpPr>
                  <p:spPr>
                    <a:xfrm>
                      <a:off x="4751318" y="3343572"/>
                      <a:ext cx="725125" cy="261610"/>
                    </a:xfrm>
                    <a:prstGeom prst="rect">
                      <a:avLst/>
                    </a:prstGeom>
                    <a:blipFill>
                      <a:blip r:embed="rId8"/>
                      <a:stretch>
                        <a:fillRect b="-1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7" name="テキスト ボックス 66">
                      <a:extLst>
                        <a:ext uri="{FF2B5EF4-FFF2-40B4-BE49-F238E27FC236}">
                          <a16:creationId xmlns:a16="http://schemas.microsoft.com/office/drawing/2014/main" id="{F3729108-0D11-5185-BF11-1EE63D9B2B05}"/>
                        </a:ext>
                      </a:extLst>
                    </p:cNvPr>
                    <p:cNvSpPr txBox="1"/>
                    <p:nvPr/>
                  </p:nvSpPr>
                  <p:spPr>
                    <a:xfrm>
                      <a:off x="666183" y="1431019"/>
                      <a:ext cx="813055" cy="2767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sz="1100" b="1" i="1" smtClean="0">
                                <a:solidFill>
                                  <a:prstClr val="black"/>
                                </a:solidFill>
                                <a:latin typeface="Cambria Math" panose="02040503050406030204" pitchFamily="18" charset="0"/>
                              </a:rPr>
                              <m:t>[</m:t>
                            </m:r>
                            <m:sSub>
                              <m:sSubPr>
                                <m:ctrlPr>
                                  <a:rPr lang="en-US" altLang="ja-JP" sz="1100" b="1" i="1" smtClean="0">
                                    <a:solidFill>
                                      <a:prstClr val="black"/>
                                    </a:solidFill>
                                    <a:latin typeface="Cambria Math" panose="02040503050406030204" pitchFamily="18" charset="0"/>
                                  </a:rPr>
                                </m:ctrlPr>
                              </m:sSubPr>
                              <m:e>
                                <m:r>
                                  <a:rPr lang="en-US" altLang="ja-JP" sz="1100" b="1" i="1">
                                    <a:solidFill>
                                      <a:prstClr val="black"/>
                                    </a:solidFill>
                                    <a:latin typeface="Cambria Math" panose="02040503050406030204" pitchFamily="18" charset="0"/>
                                  </a:rPr>
                                  <m:t>𝑴</m:t>
                                </m:r>
                              </m:e>
                              <m:sub>
                                <m:r>
                                  <a:rPr lang="ja-JP" altLang="en-US" sz="1100" b="1" i="1">
                                    <a:solidFill>
                                      <a:prstClr val="black"/>
                                    </a:solidFill>
                                    <a:latin typeface="Cambria Math" panose="02040503050406030204" pitchFamily="18" charset="0"/>
                                  </a:rPr>
                                  <m:t>⦿</m:t>
                                </m:r>
                              </m:sub>
                            </m:sSub>
                            <m:r>
                              <a:rPr lang="en-US" altLang="ja-JP" sz="1100" b="1" i="1" smtClean="0">
                                <a:solidFill>
                                  <a:prstClr val="black"/>
                                </a:solidFill>
                                <a:latin typeface="Cambria Math" panose="02040503050406030204" pitchFamily="18" charset="0"/>
                              </a:rPr>
                              <m:t>𝒑</m:t>
                            </m:r>
                            <m:sSup>
                              <m:sSupPr>
                                <m:ctrlPr>
                                  <a:rPr lang="en-US" altLang="ja-JP" sz="1100" b="1" i="1" smtClean="0">
                                    <a:solidFill>
                                      <a:prstClr val="black"/>
                                    </a:solidFill>
                                    <a:latin typeface="Cambria Math" panose="02040503050406030204" pitchFamily="18" charset="0"/>
                                  </a:rPr>
                                </m:ctrlPr>
                              </m:sSupPr>
                              <m:e>
                                <m:r>
                                  <a:rPr lang="en-US" altLang="ja-JP" sz="1100" b="1" i="1" smtClean="0">
                                    <a:solidFill>
                                      <a:prstClr val="black"/>
                                    </a:solidFill>
                                    <a:latin typeface="Cambria Math" panose="02040503050406030204" pitchFamily="18" charset="0"/>
                                  </a:rPr>
                                  <m:t>𝒄</m:t>
                                </m:r>
                              </m:e>
                              <m:sup>
                                <m:r>
                                  <a:rPr lang="en-US" altLang="ja-JP" sz="1100" b="1" i="1" smtClean="0">
                                    <a:solidFill>
                                      <a:prstClr val="black"/>
                                    </a:solidFill>
                                    <a:latin typeface="Cambria Math" panose="02040503050406030204" pitchFamily="18" charset="0"/>
                                  </a:rPr>
                                  <m:t>−</m:t>
                                </m:r>
                                <m:r>
                                  <a:rPr lang="en-US" altLang="ja-JP" sz="1100" b="1" i="1" smtClean="0">
                                    <a:solidFill>
                                      <a:prstClr val="black"/>
                                    </a:solidFill>
                                    <a:latin typeface="Cambria Math" panose="02040503050406030204" pitchFamily="18" charset="0"/>
                                  </a:rPr>
                                  <m:t>𝟐</m:t>
                                </m:r>
                              </m:sup>
                            </m:sSup>
                            <m:r>
                              <a:rPr lang="en-US" altLang="ja-JP" sz="1100" b="1" i="0" smtClean="0">
                                <a:solidFill>
                                  <a:prstClr val="black"/>
                                </a:solidFill>
                                <a:latin typeface="Cambria Math" panose="02040503050406030204" pitchFamily="18" charset="0"/>
                              </a:rPr>
                              <m:t>]</m:t>
                            </m:r>
                          </m:oMath>
                        </m:oMathPara>
                      </a14:m>
                      <a:endParaRPr kumimoji="1" lang="ja-JP" altLang="en-US" sz="1100" b="1" dirty="0"/>
                    </a:p>
                  </p:txBody>
                </p:sp>
              </mc:Choice>
              <mc:Fallback xmlns="">
                <p:sp>
                  <p:nvSpPr>
                    <p:cNvPr id="67" name="テキスト ボックス 66">
                      <a:extLst>
                        <a:ext uri="{FF2B5EF4-FFF2-40B4-BE49-F238E27FC236}">
                          <a16:creationId xmlns:a16="http://schemas.microsoft.com/office/drawing/2014/main" id="{F3729108-0D11-5185-BF11-1EE63D9B2B05}"/>
                        </a:ext>
                      </a:extLst>
                    </p:cNvPr>
                    <p:cNvSpPr txBox="1">
                      <a:spLocks noRot="1" noChangeAspect="1" noMove="1" noResize="1" noEditPoints="1" noAdjustHandles="1" noChangeArrowheads="1" noChangeShapeType="1" noTextEdit="1"/>
                    </p:cNvSpPr>
                    <p:nvPr/>
                  </p:nvSpPr>
                  <p:spPr>
                    <a:xfrm>
                      <a:off x="666183" y="1431019"/>
                      <a:ext cx="813055" cy="276742"/>
                    </a:xfrm>
                    <a:prstGeom prst="rect">
                      <a:avLst/>
                    </a:prstGeom>
                    <a:blipFill>
                      <a:blip r:embed="rId9"/>
                      <a:stretch>
                        <a:fillRect r="-6667" b="-21053"/>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46" name="テキスト ボックス 45">
                    <a:extLst>
                      <a:ext uri="{FF2B5EF4-FFF2-40B4-BE49-F238E27FC236}">
                        <a16:creationId xmlns:a16="http://schemas.microsoft.com/office/drawing/2014/main" id="{4EEBE9A4-7EF3-46C2-E7D1-A3BE61C876D6}"/>
                      </a:ext>
                    </a:extLst>
                  </p:cNvPr>
                  <p:cNvSpPr txBox="1"/>
                  <p:nvPr/>
                </p:nvSpPr>
                <p:spPr>
                  <a:xfrm>
                    <a:off x="1174575" y="3968330"/>
                    <a:ext cx="399794" cy="285078"/>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sz="1200" b="1" i="1" smtClean="0">
                              <a:solidFill>
                                <a:prstClr val="black"/>
                              </a:solidFill>
                              <a:latin typeface="Cambria Math" panose="02040503050406030204" pitchFamily="18" charset="0"/>
                            </a:rPr>
                            <m:t>[</m:t>
                          </m:r>
                          <m:sSub>
                            <m:sSubPr>
                              <m:ctrlPr>
                                <a:rPr lang="en-US" altLang="ja-JP" sz="1200" b="1" i="1" smtClean="0">
                                  <a:solidFill>
                                    <a:prstClr val="black"/>
                                  </a:solidFill>
                                  <a:latin typeface="Cambria Math" panose="02040503050406030204" pitchFamily="18" charset="0"/>
                                </a:rPr>
                              </m:ctrlPr>
                            </m:sSubPr>
                            <m:e>
                              <m:r>
                                <a:rPr lang="en-US" altLang="ja-JP" sz="1200" b="1" i="1">
                                  <a:solidFill>
                                    <a:prstClr val="black"/>
                                  </a:solidFill>
                                  <a:latin typeface="Cambria Math" panose="02040503050406030204" pitchFamily="18" charset="0"/>
                                </a:rPr>
                                <m:t>𝑴</m:t>
                              </m:r>
                            </m:e>
                            <m:sub>
                              <m:r>
                                <a:rPr lang="ja-JP" altLang="en-US" sz="1200" b="1" i="1">
                                  <a:solidFill>
                                    <a:prstClr val="black"/>
                                  </a:solidFill>
                                  <a:latin typeface="Cambria Math" panose="02040503050406030204" pitchFamily="18" charset="0"/>
                                </a:rPr>
                                <m:t>⦿</m:t>
                              </m:r>
                            </m:sub>
                          </m:sSub>
                          <m:r>
                            <a:rPr lang="en-US" altLang="ja-JP" sz="1200" b="1" i="0" smtClean="0">
                              <a:solidFill>
                                <a:prstClr val="black"/>
                              </a:solidFill>
                              <a:latin typeface="Cambria Math" panose="02040503050406030204" pitchFamily="18" charset="0"/>
                            </a:rPr>
                            <m:t>]</m:t>
                          </m:r>
                        </m:oMath>
                      </m:oMathPara>
                    </a14:m>
                    <a:endParaRPr kumimoji="1" lang="ja-JP" altLang="en-US" sz="1200" b="1" dirty="0"/>
                  </a:p>
                </p:txBody>
              </p:sp>
            </mc:Choice>
            <mc:Fallback xmlns="">
              <p:sp>
                <p:nvSpPr>
                  <p:cNvPr id="46" name="テキスト ボックス 45">
                    <a:extLst>
                      <a:ext uri="{FF2B5EF4-FFF2-40B4-BE49-F238E27FC236}">
                        <a16:creationId xmlns:a16="http://schemas.microsoft.com/office/drawing/2014/main" id="{4EEBE9A4-7EF3-46C2-E7D1-A3BE61C876D6}"/>
                      </a:ext>
                    </a:extLst>
                  </p:cNvPr>
                  <p:cNvSpPr txBox="1">
                    <a:spLocks noRot="1" noChangeAspect="1" noMove="1" noResize="1" noEditPoints="1" noAdjustHandles="1" noChangeArrowheads="1" noChangeShapeType="1" noTextEdit="1"/>
                  </p:cNvSpPr>
                  <p:nvPr/>
                </p:nvSpPr>
                <p:spPr>
                  <a:xfrm>
                    <a:off x="1174575" y="3968330"/>
                    <a:ext cx="399794" cy="285078"/>
                  </a:xfrm>
                  <a:prstGeom prst="rect">
                    <a:avLst/>
                  </a:prstGeom>
                  <a:blipFill>
                    <a:blip r:embed="rId10"/>
                    <a:stretch>
                      <a:fillRect r="-43333" b="-20000"/>
                    </a:stretch>
                  </a:blipFill>
                </p:spPr>
                <p:txBody>
                  <a:bodyPr/>
                  <a:lstStyle/>
                  <a:p>
                    <a:r>
                      <a:rPr lang="ja-JP" altLang="en-US">
                        <a:noFill/>
                      </a:rPr>
                      <a:t> </a:t>
                    </a:r>
                  </a:p>
                </p:txBody>
              </p:sp>
            </mc:Fallback>
          </mc:AlternateContent>
        </p:grpSp>
      </p:grpSp>
      <p:sp>
        <p:nvSpPr>
          <p:cNvPr id="6" name="テキスト ボックス 5">
            <a:extLst>
              <a:ext uri="{FF2B5EF4-FFF2-40B4-BE49-F238E27FC236}">
                <a16:creationId xmlns:a16="http://schemas.microsoft.com/office/drawing/2014/main" id="{F6F0431A-FAC8-9145-E904-4A8E41A9BF68}"/>
              </a:ext>
            </a:extLst>
          </p:cNvPr>
          <p:cNvSpPr txBox="1"/>
          <p:nvPr/>
        </p:nvSpPr>
        <p:spPr>
          <a:xfrm rot="5400000">
            <a:off x="229527" y="1626713"/>
            <a:ext cx="1883738" cy="584775"/>
          </a:xfrm>
          <a:prstGeom prst="rect">
            <a:avLst/>
          </a:prstGeom>
          <a:solidFill>
            <a:schemeClr val="bg1"/>
          </a:solidFill>
        </p:spPr>
        <p:txBody>
          <a:bodyPr wrap="square" rtlCol="0">
            <a:spAutoFit/>
          </a:bodyPr>
          <a:lstStyle/>
          <a:p>
            <a:r>
              <a:rPr lang="en-US" altLang="ja-JP" sz="1600" b="1" dirty="0"/>
              <a:t>characteristic s</a:t>
            </a:r>
            <a:r>
              <a:rPr kumimoji="1" lang="en-US" altLang="ja-JP" sz="1600" b="1" dirty="0"/>
              <a:t>urface density</a:t>
            </a:r>
            <a:endParaRPr kumimoji="1" lang="ja-JP" altLang="en-US" sz="1600" b="1" dirty="0"/>
          </a:p>
        </p:txBody>
      </p:sp>
      <p:sp>
        <p:nvSpPr>
          <p:cNvPr id="5" name="テキスト ボックス 4">
            <a:extLst>
              <a:ext uri="{FF2B5EF4-FFF2-40B4-BE49-F238E27FC236}">
                <a16:creationId xmlns:a16="http://schemas.microsoft.com/office/drawing/2014/main" id="{7F058136-7E3B-06CF-4880-4C16B492F1F8}"/>
              </a:ext>
            </a:extLst>
          </p:cNvPr>
          <p:cNvSpPr txBox="1"/>
          <p:nvPr/>
        </p:nvSpPr>
        <p:spPr>
          <a:xfrm>
            <a:off x="1737886" y="3205207"/>
            <a:ext cx="1321888" cy="307777"/>
          </a:xfrm>
          <a:prstGeom prst="rect">
            <a:avLst/>
          </a:prstGeom>
          <a:solidFill>
            <a:schemeClr val="bg1"/>
          </a:solidFill>
        </p:spPr>
        <p:txBody>
          <a:bodyPr wrap="square" rtlCol="0">
            <a:spAutoFit/>
          </a:bodyPr>
          <a:lstStyle/>
          <a:p>
            <a:r>
              <a:rPr lang="en-US" altLang="ja-JP" sz="1400" b="1" dirty="0">
                <a:solidFill>
                  <a:prstClr val="black"/>
                </a:solidFill>
              </a:rPr>
              <a:t>stellar</a:t>
            </a:r>
            <a:r>
              <a:rPr lang="ja-JP" altLang="en-US" sz="1400" b="1" dirty="0">
                <a:solidFill>
                  <a:prstClr val="black"/>
                </a:solidFill>
              </a:rPr>
              <a:t> </a:t>
            </a:r>
            <a:r>
              <a:rPr lang="en-US" altLang="ja-JP" sz="1400" b="1" dirty="0">
                <a:solidFill>
                  <a:prstClr val="black"/>
                </a:solidFill>
              </a:rPr>
              <a:t>mass</a:t>
            </a:r>
            <a:r>
              <a:rPr lang="ja-JP" altLang="en-US" sz="1400" b="1" dirty="0">
                <a:solidFill>
                  <a:prstClr val="black"/>
                </a:solidFill>
              </a:rPr>
              <a:t>　</a:t>
            </a:r>
            <a:endParaRPr kumimoji="1" lang="ja-JP" altLang="en-US" sz="2000" b="1" dirty="0"/>
          </a:p>
        </p:txBody>
      </p:sp>
      <p:sp>
        <p:nvSpPr>
          <p:cNvPr id="4" name="テキスト ボックス 3">
            <a:extLst>
              <a:ext uri="{FF2B5EF4-FFF2-40B4-BE49-F238E27FC236}">
                <a16:creationId xmlns:a16="http://schemas.microsoft.com/office/drawing/2014/main" id="{DFD1C9BF-41C4-209E-1F9B-7D66500B08EE}"/>
              </a:ext>
            </a:extLst>
          </p:cNvPr>
          <p:cNvSpPr txBox="1"/>
          <p:nvPr/>
        </p:nvSpPr>
        <p:spPr>
          <a:xfrm>
            <a:off x="4267968" y="3291752"/>
            <a:ext cx="1816115" cy="523220"/>
          </a:xfrm>
          <a:prstGeom prst="rect">
            <a:avLst/>
          </a:prstGeom>
          <a:solidFill>
            <a:schemeClr val="bg1"/>
          </a:solidFill>
        </p:spPr>
        <p:txBody>
          <a:bodyPr wrap="square" rtlCol="0">
            <a:spAutoFit/>
          </a:bodyPr>
          <a:lstStyle/>
          <a:p>
            <a:r>
              <a:rPr lang="en-US" altLang="ja-JP" sz="1400" b="1" dirty="0">
                <a:solidFill>
                  <a:prstClr val="black"/>
                </a:solidFill>
              </a:rPr>
              <a:t>maximum circular velocity</a:t>
            </a:r>
            <a:r>
              <a:rPr lang="ja-JP" altLang="en-US" sz="1400" b="1" dirty="0">
                <a:solidFill>
                  <a:prstClr val="black"/>
                </a:solidFill>
              </a:rPr>
              <a:t>　</a:t>
            </a:r>
            <a:endParaRPr kumimoji="1" lang="ja-JP" altLang="en-US" sz="2000" b="1" dirty="0"/>
          </a:p>
        </p:txBody>
      </p:sp>
      <p:pic>
        <p:nvPicPr>
          <p:cNvPr id="32" name="図 31" descr="グラフィカル ユーザー インターフェイス&#10;&#10;AI によって生成されたコンテンツは間違っている可能性があります。">
            <a:extLst>
              <a:ext uri="{FF2B5EF4-FFF2-40B4-BE49-F238E27FC236}">
                <a16:creationId xmlns:a16="http://schemas.microsoft.com/office/drawing/2014/main" id="{7345CCCF-E69F-52E4-B05F-CF4470A68AEB}"/>
              </a:ext>
            </a:extLst>
          </p:cNvPr>
          <p:cNvPicPr>
            <a:picLocks noChangeAspect="1"/>
          </p:cNvPicPr>
          <p:nvPr/>
        </p:nvPicPr>
        <p:blipFill>
          <a:blip r:embed="rId11">
            <a:extLst>
              <a:ext uri="{28A0092B-C50C-407E-A947-70E740481C1C}">
                <a14:useLocalDpi xmlns:a14="http://schemas.microsoft.com/office/drawing/2010/main" val="0"/>
              </a:ext>
            </a:extLst>
          </a:blip>
          <a:srcRect l="4403" t="49787" r="48646" b="3060"/>
          <a:stretch/>
        </p:blipFill>
        <p:spPr>
          <a:xfrm>
            <a:off x="54192" y="82438"/>
            <a:ext cx="5919748" cy="3963455"/>
          </a:xfrm>
          <a:prstGeom prst="rect">
            <a:avLst/>
          </a:prstGeom>
        </p:spPr>
      </p:pic>
      <p:sp>
        <p:nvSpPr>
          <p:cNvPr id="7" name="円/楕円 6">
            <a:extLst>
              <a:ext uri="{FF2B5EF4-FFF2-40B4-BE49-F238E27FC236}">
                <a16:creationId xmlns:a16="http://schemas.microsoft.com/office/drawing/2014/main" id="{D0A4446C-7777-0CD3-10D0-1106218DCB29}"/>
              </a:ext>
            </a:extLst>
          </p:cNvPr>
          <p:cNvSpPr/>
          <p:nvPr/>
        </p:nvSpPr>
        <p:spPr>
          <a:xfrm>
            <a:off x="2548020" y="1131179"/>
            <a:ext cx="595901" cy="1591286"/>
          </a:xfrm>
          <a:prstGeom prst="ellipse">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noFill/>
            </a:endParaRPr>
          </a:p>
        </p:txBody>
      </p:sp>
      <p:sp>
        <p:nvSpPr>
          <p:cNvPr id="3" name="円/楕円 2">
            <a:extLst>
              <a:ext uri="{FF2B5EF4-FFF2-40B4-BE49-F238E27FC236}">
                <a16:creationId xmlns:a16="http://schemas.microsoft.com/office/drawing/2014/main" id="{57640544-6C21-C9B8-60A9-176A5E0581BC}"/>
              </a:ext>
            </a:extLst>
          </p:cNvPr>
          <p:cNvSpPr/>
          <p:nvPr/>
        </p:nvSpPr>
        <p:spPr>
          <a:xfrm>
            <a:off x="3765204" y="790702"/>
            <a:ext cx="595901" cy="1591286"/>
          </a:xfrm>
          <a:prstGeom prst="ellipse">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noFill/>
            </a:endParaRPr>
          </a:p>
        </p:txBody>
      </p:sp>
      <p:sp>
        <p:nvSpPr>
          <p:cNvPr id="26" name="円/楕円 25">
            <a:extLst>
              <a:ext uri="{FF2B5EF4-FFF2-40B4-BE49-F238E27FC236}">
                <a16:creationId xmlns:a16="http://schemas.microsoft.com/office/drawing/2014/main" id="{F0A95F57-D601-F5FB-46CE-16081BE4CAF4}"/>
              </a:ext>
            </a:extLst>
          </p:cNvPr>
          <p:cNvSpPr/>
          <p:nvPr/>
        </p:nvSpPr>
        <p:spPr>
          <a:xfrm>
            <a:off x="8235252" y="3814972"/>
            <a:ext cx="595901" cy="1591286"/>
          </a:xfrm>
          <a:prstGeom prst="ellipse">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noFill/>
            </a:endParaRPr>
          </a:p>
        </p:txBody>
      </p:sp>
      <p:sp>
        <p:nvSpPr>
          <p:cNvPr id="45" name="円/楕円 44">
            <a:extLst>
              <a:ext uri="{FF2B5EF4-FFF2-40B4-BE49-F238E27FC236}">
                <a16:creationId xmlns:a16="http://schemas.microsoft.com/office/drawing/2014/main" id="{FE8C3A03-F2A3-0AF9-B7AD-389695B7E2CF}"/>
              </a:ext>
            </a:extLst>
          </p:cNvPr>
          <p:cNvSpPr/>
          <p:nvPr/>
        </p:nvSpPr>
        <p:spPr>
          <a:xfrm>
            <a:off x="9592986" y="3516054"/>
            <a:ext cx="595901" cy="1591286"/>
          </a:xfrm>
          <a:prstGeom prst="ellipse">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noFill/>
            </a:endParaRPr>
          </a:p>
        </p:txBody>
      </p:sp>
      <p:sp>
        <p:nvSpPr>
          <p:cNvPr id="50" name="左右矢印 49">
            <a:extLst>
              <a:ext uri="{FF2B5EF4-FFF2-40B4-BE49-F238E27FC236}">
                <a16:creationId xmlns:a16="http://schemas.microsoft.com/office/drawing/2014/main" id="{A5CBF410-285A-7F63-D007-6AD8BEAA3D3E}"/>
              </a:ext>
            </a:extLst>
          </p:cNvPr>
          <p:cNvSpPr/>
          <p:nvPr/>
        </p:nvSpPr>
        <p:spPr>
          <a:xfrm>
            <a:off x="3829182" y="2689739"/>
            <a:ext cx="598690" cy="307777"/>
          </a:xfrm>
          <a:prstGeom prst="leftRightArrow">
            <a:avLst/>
          </a:prstGeom>
          <a:solidFill>
            <a:srgbClr val="FFFF0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47" name="左右矢印 46">
            <a:extLst>
              <a:ext uri="{FF2B5EF4-FFF2-40B4-BE49-F238E27FC236}">
                <a16:creationId xmlns:a16="http://schemas.microsoft.com/office/drawing/2014/main" id="{66E5BB7F-AD5C-1635-05D8-276F0F1571FA}"/>
              </a:ext>
            </a:extLst>
          </p:cNvPr>
          <p:cNvSpPr/>
          <p:nvPr/>
        </p:nvSpPr>
        <p:spPr>
          <a:xfrm>
            <a:off x="2602931" y="2871025"/>
            <a:ext cx="598690" cy="307777"/>
          </a:xfrm>
          <a:prstGeom prst="leftRightArrow">
            <a:avLst/>
          </a:prstGeom>
          <a:solidFill>
            <a:srgbClr val="FFFF0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48" name="テキスト ボックス 47">
                <a:extLst>
                  <a:ext uri="{FF2B5EF4-FFF2-40B4-BE49-F238E27FC236}">
                    <a16:creationId xmlns:a16="http://schemas.microsoft.com/office/drawing/2014/main" id="{5590E248-4FC4-AEE9-4D61-77B60969DCA6}"/>
                  </a:ext>
                </a:extLst>
              </p:cNvPr>
              <p:cNvSpPr txBox="1"/>
              <p:nvPr/>
            </p:nvSpPr>
            <p:spPr>
              <a:xfrm>
                <a:off x="11383188" y="129824"/>
                <a:ext cx="80881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mtClean="0">
                          <a:solidFill>
                            <a:prstClr val="black"/>
                          </a:solidFill>
                          <a:latin typeface="Cambria Math" panose="02040503050406030204" pitchFamily="18" charset="0"/>
                        </a:rPr>
                        <m:t>1</m:t>
                      </m:r>
                      <m:r>
                        <a:rPr lang="en-US" altLang="ja-JP" b="0" i="0" smtClean="0">
                          <a:solidFill>
                            <a:prstClr val="black"/>
                          </a:solidFill>
                          <a:latin typeface="Cambria Math" panose="02040503050406030204" pitchFamily="18" charset="0"/>
                        </a:rPr>
                        <m:t>6</m:t>
                      </m:r>
                      <m: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rPr>
                        <m:t>/18</m:t>
                      </m:r>
                    </m:oMath>
                  </m:oMathPara>
                </a14:m>
                <a:endParaRPr lang="ja-JP" altLang="en-US"/>
              </a:p>
            </p:txBody>
          </p:sp>
        </mc:Choice>
        <mc:Fallback xmlns="">
          <p:sp>
            <p:nvSpPr>
              <p:cNvPr id="48" name="テキスト ボックス 47">
                <a:extLst>
                  <a:ext uri="{FF2B5EF4-FFF2-40B4-BE49-F238E27FC236}">
                    <a16:creationId xmlns:a16="http://schemas.microsoft.com/office/drawing/2014/main" id="{5590E248-4FC4-AEE9-4D61-77B60969DCA6}"/>
                  </a:ext>
                </a:extLst>
              </p:cNvPr>
              <p:cNvSpPr txBox="1">
                <a:spLocks noRot="1" noChangeAspect="1" noMove="1" noResize="1" noEditPoints="1" noAdjustHandles="1" noChangeArrowheads="1" noChangeShapeType="1" noTextEdit="1"/>
              </p:cNvSpPr>
              <p:nvPr/>
            </p:nvSpPr>
            <p:spPr>
              <a:xfrm>
                <a:off x="11383188" y="129824"/>
                <a:ext cx="808812" cy="369332"/>
              </a:xfrm>
              <a:prstGeom prst="rect">
                <a:avLst/>
              </a:prstGeom>
              <a:blipFill>
                <a:blip r:embed="rId12"/>
                <a:stretch>
                  <a:fillRect b="-13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3" name="テキスト ボックス 52">
                <a:extLst>
                  <a:ext uri="{FF2B5EF4-FFF2-40B4-BE49-F238E27FC236}">
                    <a16:creationId xmlns:a16="http://schemas.microsoft.com/office/drawing/2014/main" id="{76242736-58AD-2998-F7B4-D09A44948C61}"/>
                  </a:ext>
                </a:extLst>
              </p:cNvPr>
              <p:cNvSpPr txBox="1"/>
              <p:nvPr/>
            </p:nvSpPr>
            <p:spPr>
              <a:xfrm rot="16200000">
                <a:off x="5451446" y="3260771"/>
                <a:ext cx="1265272" cy="32694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sz="1400" b="1" i="1" smtClean="0">
                          <a:solidFill>
                            <a:prstClr val="black"/>
                          </a:solidFill>
                          <a:latin typeface="Cambria Math" panose="02040503050406030204" pitchFamily="18" charset="0"/>
                        </a:rPr>
                        <m:t>[</m:t>
                      </m:r>
                      <m:sSub>
                        <m:sSubPr>
                          <m:ctrlPr>
                            <a:rPr lang="en-US" altLang="ja-JP" sz="1400" b="1" i="1" smtClean="0">
                              <a:solidFill>
                                <a:prstClr val="black"/>
                              </a:solidFill>
                              <a:latin typeface="Cambria Math" panose="02040503050406030204" pitchFamily="18" charset="0"/>
                            </a:rPr>
                          </m:ctrlPr>
                        </m:sSubPr>
                        <m:e>
                          <m:r>
                            <a:rPr lang="en-US" altLang="ja-JP" sz="1400" b="1" i="1">
                              <a:solidFill>
                                <a:prstClr val="black"/>
                              </a:solidFill>
                              <a:latin typeface="Cambria Math" panose="02040503050406030204" pitchFamily="18" charset="0"/>
                            </a:rPr>
                            <m:t>𝑴</m:t>
                          </m:r>
                        </m:e>
                        <m:sub>
                          <m:r>
                            <a:rPr lang="ja-JP" altLang="en-US" sz="1400" b="1" i="1">
                              <a:solidFill>
                                <a:prstClr val="black"/>
                              </a:solidFill>
                              <a:latin typeface="Cambria Math" panose="02040503050406030204" pitchFamily="18" charset="0"/>
                            </a:rPr>
                            <m:t>⦿</m:t>
                          </m:r>
                        </m:sub>
                      </m:sSub>
                      <m:r>
                        <a:rPr lang="en-US" altLang="ja-JP" sz="1400" b="1" i="1" smtClean="0">
                          <a:solidFill>
                            <a:prstClr val="black"/>
                          </a:solidFill>
                          <a:latin typeface="Cambria Math" panose="02040503050406030204" pitchFamily="18" charset="0"/>
                        </a:rPr>
                        <m:t>𝒑</m:t>
                      </m:r>
                      <m:sSup>
                        <m:sSupPr>
                          <m:ctrlPr>
                            <a:rPr lang="en-US" altLang="ja-JP" sz="1400" b="1" i="1" smtClean="0">
                              <a:solidFill>
                                <a:prstClr val="black"/>
                              </a:solidFill>
                              <a:latin typeface="Cambria Math" panose="02040503050406030204" pitchFamily="18" charset="0"/>
                            </a:rPr>
                          </m:ctrlPr>
                        </m:sSupPr>
                        <m:e>
                          <m:r>
                            <a:rPr lang="en-US" altLang="ja-JP" sz="1400" b="1" i="1" smtClean="0">
                              <a:solidFill>
                                <a:prstClr val="black"/>
                              </a:solidFill>
                              <a:latin typeface="Cambria Math" panose="02040503050406030204" pitchFamily="18" charset="0"/>
                            </a:rPr>
                            <m:t>𝒄</m:t>
                          </m:r>
                        </m:e>
                        <m:sup>
                          <m:r>
                            <a:rPr lang="en-US" altLang="ja-JP" sz="1400" b="1" i="1" smtClean="0">
                              <a:solidFill>
                                <a:prstClr val="black"/>
                              </a:solidFill>
                              <a:latin typeface="Cambria Math" panose="02040503050406030204" pitchFamily="18" charset="0"/>
                            </a:rPr>
                            <m:t>−</m:t>
                          </m:r>
                          <m:r>
                            <a:rPr lang="en-US" altLang="ja-JP" sz="1400" b="1" i="1" smtClean="0">
                              <a:solidFill>
                                <a:prstClr val="black"/>
                              </a:solidFill>
                              <a:latin typeface="Cambria Math" panose="02040503050406030204" pitchFamily="18" charset="0"/>
                            </a:rPr>
                            <m:t>𝟐</m:t>
                          </m:r>
                        </m:sup>
                      </m:sSup>
                      <m:r>
                        <a:rPr lang="en-US" altLang="ja-JP" sz="1400" b="1" i="0" smtClean="0">
                          <a:solidFill>
                            <a:prstClr val="black"/>
                          </a:solidFill>
                          <a:latin typeface="Cambria Math" panose="02040503050406030204" pitchFamily="18" charset="0"/>
                        </a:rPr>
                        <m:t>]</m:t>
                      </m:r>
                    </m:oMath>
                  </m:oMathPara>
                </a14:m>
                <a:endParaRPr kumimoji="1" lang="ja-JP" altLang="en-US" sz="1100" b="1" dirty="0"/>
              </a:p>
            </p:txBody>
          </p:sp>
        </mc:Choice>
        <mc:Fallback xmlns="">
          <p:sp>
            <p:nvSpPr>
              <p:cNvPr id="53" name="テキスト ボックス 52">
                <a:extLst>
                  <a:ext uri="{FF2B5EF4-FFF2-40B4-BE49-F238E27FC236}">
                    <a16:creationId xmlns:a16="http://schemas.microsoft.com/office/drawing/2014/main" id="{76242736-58AD-2998-F7B4-D09A44948C61}"/>
                  </a:ext>
                </a:extLst>
              </p:cNvPr>
              <p:cNvSpPr txBox="1">
                <a:spLocks noRot="1" noChangeAspect="1" noMove="1" noResize="1" noEditPoints="1" noAdjustHandles="1" noChangeArrowheads="1" noChangeShapeType="1" noTextEdit="1"/>
              </p:cNvSpPr>
              <p:nvPr/>
            </p:nvSpPr>
            <p:spPr>
              <a:xfrm rot="16200000">
                <a:off x="5451446" y="3260771"/>
                <a:ext cx="1265272" cy="326949"/>
              </a:xfrm>
              <a:prstGeom prst="rect">
                <a:avLst/>
              </a:prstGeom>
              <a:blipFill>
                <a:blip r:embed="rId13"/>
                <a:stretch>
                  <a:fillRect r="-370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4" name="テキスト ボックス 53">
                <a:extLst>
                  <a:ext uri="{FF2B5EF4-FFF2-40B4-BE49-F238E27FC236}">
                    <a16:creationId xmlns:a16="http://schemas.microsoft.com/office/drawing/2014/main" id="{65C89EE5-B659-E854-9CB0-03E4F737FDE9}"/>
                  </a:ext>
                </a:extLst>
              </p:cNvPr>
              <p:cNvSpPr txBox="1"/>
              <p:nvPr/>
            </p:nvSpPr>
            <p:spPr>
              <a:xfrm>
                <a:off x="3452147" y="3708343"/>
                <a:ext cx="1265272" cy="31720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sz="1400" b="1" i="1" smtClean="0">
                          <a:solidFill>
                            <a:prstClr val="black"/>
                          </a:solidFill>
                          <a:latin typeface="Cambria Math" panose="02040503050406030204" pitchFamily="18" charset="0"/>
                        </a:rPr>
                        <m:t>[</m:t>
                      </m:r>
                      <m:r>
                        <a:rPr lang="en-US" altLang="ja-JP" sz="1400" b="1" i="1" smtClean="0">
                          <a:solidFill>
                            <a:prstClr val="black"/>
                          </a:solidFill>
                          <a:latin typeface="Cambria Math" panose="02040503050406030204" pitchFamily="18" charset="0"/>
                        </a:rPr>
                        <m:t>𝒌𝒑</m:t>
                      </m:r>
                      <m:r>
                        <a:rPr lang="en-US" altLang="ja-JP" sz="1400" b="1" i="0" smtClean="0">
                          <a:solidFill>
                            <a:prstClr val="black"/>
                          </a:solidFill>
                          <a:latin typeface="Cambria Math" panose="02040503050406030204" pitchFamily="18" charset="0"/>
                        </a:rPr>
                        <m:t>𝐜</m:t>
                      </m:r>
                      <m:r>
                        <a:rPr lang="en-US" altLang="ja-JP" sz="1400" b="1" i="0" smtClean="0">
                          <a:solidFill>
                            <a:prstClr val="black"/>
                          </a:solidFill>
                          <a:latin typeface="Cambria Math" panose="02040503050406030204" pitchFamily="18" charset="0"/>
                        </a:rPr>
                        <m:t>]</m:t>
                      </m:r>
                    </m:oMath>
                  </m:oMathPara>
                </a14:m>
                <a:endParaRPr kumimoji="1" lang="ja-JP" altLang="en-US" sz="1100" b="1" dirty="0"/>
              </a:p>
            </p:txBody>
          </p:sp>
        </mc:Choice>
        <mc:Fallback xmlns="">
          <p:sp>
            <p:nvSpPr>
              <p:cNvPr id="54" name="テキスト ボックス 53">
                <a:extLst>
                  <a:ext uri="{FF2B5EF4-FFF2-40B4-BE49-F238E27FC236}">
                    <a16:creationId xmlns:a16="http://schemas.microsoft.com/office/drawing/2014/main" id="{65C89EE5-B659-E854-9CB0-03E4F737FDE9}"/>
                  </a:ext>
                </a:extLst>
              </p:cNvPr>
              <p:cNvSpPr txBox="1">
                <a:spLocks noRot="1" noChangeAspect="1" noMove="1" noResize="1" noEditPoints="1" noAdjustHandles="1" noChangeArrowheads="1" noChangeShapeType="1" noTextEdit="1"/>
              </p:cNvSpPr>
              <p:nvPr/>
            </p:nvSpPr>
            <p:spPr>
              <a:xfrm>
                <a:off x="3452147" y="3708343"/>
                <a:ext cx="1265272" cy="317203"/>
              </a:xfrm>
              <a:prstGeom prst="rect">
                <a:avLst/>
              </a:prstGeom>
              <a:blipFill>
                <a:blip r:embed="rId14"/>
                <a:stretch>
                  <a:fillRect b="-769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5" name="テキスト ボックス 54">
                <a:extLst>
                  <a:ext uri="{FF2B5EF4-FFF2-40B4-BE49-F238E27FC236}">
                    <a16:creationId xmlns:a16="http://schemas.microsoft.com/office/drawing/2014/main" id="{206ABE13-E535-6005-AF8C-358672AA9DC8}"/>
                  </a:ext>
                </a:extLst>
              </p:cNvPr>
              <p:cNvSpPr txBox="1"/>
              <p:nvPr/>
            </p:nvSpPr>
            <p:spPr>
              <a:xfrm rot="16200000">
                <a:off x="-320179" y="677316"/>
                <a:ext cx="1265272" cy="32694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sz="1400" b="1" i="1" smtClean="0">
                          <a:solidFill>
                            <a:prstClr val="black"/>
                          </a:solidFill>
                          <a:latin typeface="Cambria Math" panose="02040503050406030204" pitchFamily="18" charset="0"/>
                        </a:rPr>
                        <m:t>[</m:t>
                      </m:r>
                      <m:sSub>
                        <m:sSubPr>
                          <m:ctrlPr>
                            <a:rPr lang="en-US" altLang="ja-JP" sz="1400" b="1" i="1" smtClean="0">
                              <a:solidFill>
                                <a:prstClr val="black"/>
                              </a:solidFill>
                              <a:latin typeface="Cambria Math" panose="02040503050406030204" pitchFamily="18" charset="0"/>
                            </a:rPr>
                          </m:ctrlPr>
                        </m:sSubPr>
                        <m:e>
                          <m:r>
                            <a:rPr lang="en-US" altLang="ja-JP" sz="1400" b="1" i="1">
                              <a:solidFill>
                                <a:prstClr val="black"/>
                              </a:solidFill>
                              <a:latin typeface="Cambria Math" panose="02040503050406030204" pitchFamily="18" charset="0"/>
                            </a:rPr>
                            <m:t>𝑴</m:t>
                          </m:r>
                        </m:e>
                        <m:sub>
                          <m:r>
                            <a:rPr lang="ja-JP" altLang="en-US" sz="1400" b="1" i="1">
                              <a:solidFill>
                                <a:prstClr val="black"/>
                              </a:solidFill>
                              <a:latin typeface="Cambria Math" panose="02040503050406030204" pitchFamily="18" charset="0"/>
                            </a:rPr>
                            <m:t>⦿</m:t>
                          </m:r>
                        </m:sub>
                      </m:sSub>
                      <m:r>
                        <a:rPr lang="en-US" altLang="ja-JP" sz="1400" b="1" i="1" smtClean="0">
                          <a:solidFill>
                            <a:prstClr val="black"/>
                          </a:solidFill>
                          <a:latin typeface="Cambria Math" panose="02040503050406030204" pitchFamily="18" charset="0"/>
                        </a:rPr>
                        <m:t>𝒑</m:t>
                      </m:r>
                      <m:sSup>
                        <m:sSupPr>
                          <m:ctrlPr>
                            <a:rPr lang="en-US" altLang="ja-JP" sz="1400" b="1" i="1" smtClean="0">
                              <a:solidFill>
                                <a:prstClr val="black"/>
                              </a:solidFill>
                              <a:latin typeface="Cambria Math" panose="02040503050406030204" pitchFamily="18" charset="0"/>
                            </a:rPr>
                          </m:ctrlPr>
                        </m:sSupPr>
                        <m:e>
                          <m:r>
                            <a:rPr lang="en-US" altLang="ja-JP" sz="1400" b="1" i="1" smtClean="0">
                              <a:solidFill>
                                <a:prstClr val="black"/>
                              </a:solidFill>
                              <a:latin typeface="Cambria Math" panose="02040503050406030204" pitchFamily="18" charset="0"/>
                            </a:rPr>
                            <m:t>𝒄</m:t>
                          </m:r>
                        </m:e>
                        <m:sup>
                          <m:r>
                            <a:rPr lang="en-US" altLang="ja-JP" sz="1400" b="1" i="1" smtClean="0">
                              <a:solidFill>
                                <a:prstClr val="black"/>
                              </a:solidFill>
                              <a:latin typeface="Cambria Math" panose="02040503050406030204" pitchFamily="18" charset="0"/>
                            </a:rPr>
                            <m:t>−</m:t>
                          </m:r>
                          <m:r>
                            <a:rPr lang="en-US" altLang="ja-JP" sz="1400" b="1" i="1" smtClean="0">
                              <a:solidFill>
                                <a:prstClr val="black"/>
                              </a:solidFill>
                              <a:latin typeface="Cambria Math" panose="02040503050406030204" pitchFamily="18" charset="0"/>
                            </a:rPr>
                            <m:t>𝟐</m:t>
                          </m:r>
                        </m:sup>
                      </m:sSup>
                      <m:r>
                        <a:rPr lang="en-US" altLang="ja-JP" sz="1400" b="1" i="0" smtClean="0">
                          <a:solidFill>
                            <a:prstClr val="black"/>
                          </a:solidFill>
                          <a:latin typeface="Cambria Math" panose="02040503050406030204" pitchFamily="18" charset="0"/>
                        </a:rPr>
                        <m:t>]</m:t>
                      </m:r>
                    </m:oMath>
                  </m:oMathPara>
                </a14:m>
                <a:endParaRPr kumimoji="1" lang="ja-JP" altLang="en-US" sz="1100" b="1" dirty="0"/>
              </a:p>
            </p:txBody>
          </p:sp>
        </mc:Choice>
        <mc:Fallback xmlns="">
          <p:sp>
            <p:nvSpPr>
              <p:cNvPr id="55" name="テキスト ボックス 54">
                <a:extLst>
                  <a:ext uri="{FF2B5EF4-FFF2-40B4-BE49-F238E27FC236}">
                    <a16:creationId xmlns:a16="http://schemas.microsoft.com/office/drawing/2014/main" id="{206ABE13-E535-6005-AF8C-358672AA9DC8}"/>
                  </a:ext>
                </a:extLst>
              </p:cNvPr>
              <p:cNvSpPr txBox="1">
                <a:spLocks noRot="1" noChangeAspect="1" noMove="1" noResize="1" noEditPoints="1" noAdjustHandles="1" noChangeArrowheads="1" noChangeShapeType="1" noTextEdit="1"/>
              </p:cNvSpPr>
              <p:nvPr/>
            </p:nvSpPr>
            <p:spPr>
              <a:xfrm rot="16200000">
                <a:off x="-320179" y="677316"/>
                <a:ext cx="1265272" cy="326949"/>
              </a:xfrm>
              <a:prstGeom prst="rect">
                <a:avLst/>
              </a:prstGeom>
              <a:blipFill>
                <a:blip r:embed="rId15"/>
                <a:stretch>
                  <a:fillRect r="-3704"/>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431521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15000"/>
          </a:schemeClr>
        </a:solidFill>
        <a:effectLst/>
      </p:bgPr>
    </p:bg>
    <p:spTree>
      <p:nvGrpSpPr>
        <p:cNvPr id="1" name="">
          <a:extLst>
            <a:ext uri="{FF2B5EF4-FFF2-40B4-BE49-F238E27FC236}">
              <a16:creationId xmlns:a16="http://schemas.microsoft.com/office/drawing/2014/main" id="{E373EFFF-A284-16A9-59FC-CFFCCAB8E865}"/>
            </a:ext>
          </a:extLst>
        </p:cNvPr>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7817112A-CF2E-00B3-5E98-3A4AF16FA09D}"/>
              </a:ext>
            </a:extLst>
          </p:cNvPr>
          <p:cNvGrpSpPr/>
          <p:nvPr/>
        </p:nvGrpSpPr>
        <p:grpSpPr>
          <a:xfrm>
            <a:off x="4111184" y="3379831"/>
            <a:ext cx="3724338" cy="2436386"/>
            <a:chOff x="3002024" y="929698"/>
            <a:chExt cx="6314252" cy="3792222"/>
          </a:xfrm>
        </p:grpSpPr>
        <p:pic>
          <p:nvPicPr>
            <p:cNvPr id="9" name="図 8" descr="グラフィカル ユーザー インターフェイス, グラフ&#10;&#10;AI によって生成されたコンテンツは間違っている可能性があります。">
              <a:extLst>
                <a:ext uri="{FF2B5EF4-FFF2-40B4-BE49-F238E27FC236}">
                  <a16:creationId xmlns:a16="http://schemas.microsoft.com/office/drawing/2014/main" id="{7913C34B-5BD3-8D2E-FA70-D7DA36E893F4}"/>
                </a:ext>
              </a:extLst>
            </p:cNvPr>
            <p:cNvPicPr>
              <a:picLocks noChangeAspect="1"/>
            </p:cNvPicPr>
            <p:nvPr/>
          </p:nvPicPr>
          <p:blipFill>
            <a:blip r:embed="rId3">
              <a:extLst>
                <a:ext uri="{28A0092B-C50C-407E-A947-70E740481C1C}">
                  <a14:useLocalDpi xmlns:a14="http://schemas.microsoft.com/office/drawing/2010/main" val="0"/>
                </a:ext>
              </a:extLst>
            </a:blip>
            <a:srcRect l="53348" t="7478" r="2838" b="51687"/>
            <a:stretch/>
          </p:blipFill>
          <p:spPr>
            <a:xfrm>
              <a:off x="3002024" y="929698"/>
              <a:ext cx="6314252" cy="3681814"/>
            </a:xfrm>
            <a:prstGeom prst="rect">
              <a:avLst/>
            </a:prstGeom>
          </p:spPr>
        </p:pic>
        <p:grpSp>
          <p:nvGrpSpPr>
            <p:cNvPr id="40" name="グループ化 39">
              <a:extLst>
                <a:ext uri="{FF2B5EF4-FFF2-40B4-BE49-F238E27FC236}">
                  <a16:creationId xmlns:a16="http://schemas.microsoft.com/office/drawing/2014/main" id="{7AE051E4-93F3-0407-2AD6-AFE337724177}"/>
                </a:ext>
              </a:extLst>
            </p:cNvPr>
            <p:cNvGrpSpPr/>
            <p:nvPr/>
          </p:nvGrpSpPr>
          <p:grpSpPr>
            <a:xfrm>
              <a:off x="3459689" y="1295890"/>
              <a:ext cx="5690850" cy="3426030"/>
              <a:chOff x="820576" y="1365819"/>
              <a:chExt cx="4593173" cy="3299807"/>
            </a:xfrm>
          </p:grpSpPr>
          <p:grpSp>
            <p:nvGrpSpPr>
              <p:cNvPr id="49" name="グループ化 48">
                <a:extLst>
                  <a:ext uri="{FF2B5EF4-FFF2-40B4-BE49-F238E27FC236}">
                    <a16:creationId xmlns:a16="http://schemas.microsoft.com/office/drawing/2014/main" id="{7CC4A5AC-FD76-FE5D-1DB4-D5CBB1A3DD68}"/>
                  </a:ext>
                </a:extLst>
              </p:cNvPr>
              <p:cNvGrpSpPr/>
              <p:nvPr/>
            </p:nvGrpSpPr>
            <p:grpSpPr>
              <a:xfrm>
                <a:off x="820576" y="1365819"/>
                <a:ext cx="4593173" cy="3299807"/>
                <a:chOff x="795535" y="1313293"/>
                <a:chExt cx="4593173" cy="3299807"/>
              </a:xfrm>
            </p:grpSpPr>
            <p:sp>
              <p:nvSpPr>
                <p:cNvPr id="56" name="テキスト ボックス 55">
                  <a:extLst>
                    <a:ext uri="{FF2B5EF4-FFF2-40B4-BE49-F238E27FC236}">
                      <a16:creationId xmlns:a16="http://schemas.microsoft.com/office/drawing/2014/main" id="{C00A4DAB-589E-2971-96E9-D23E4B563AB5}"/>
                    </a:ext>
                  </a:extLst>
                </p:cNvPr>
                <p:cNvSpPr txBox="1"/>
                <p:nvPr/>
              </p:nvSpPr>
              <p:spPr>
                <a:xfrm>
                  <a:off x="2253843" y="1649561"/>
                  <a:ext cx="2087997" cy="507543"/>
                </a:xfrm>
                <a:prstGeom prst="rect">
                  <a:avLst/>
                </a:prstGeom>
                <a:noFill/>
              </p:spPr>
              <p:txBody>
                <a:bodyPr wrap="square" rtlCol="0">
                  <a:spAutoFit/>
                </a:bodyPr>
                <a:lstStyle/>
                <a:p>
                  <a:r>
                    <a:rPr lang="en-US" altLang="ja-JP" sz="1600" b="1" dirty="0"/>
                    <a:t>c</a:t>
                  </a:r>
                  <a:r>
                    <a:rPr kumimoji="1" lang="en-US" altLang="ja-JP" sz="1600" b="1" dirty="0"/>
                    <a:t>usp(CDM)</a:t>
                  </a:r>
                  <a:endParaRPr kumimoji="1" lang="ja-JP" altLang="en-US" sz="1600" b="1" dirty="0"/>
                </a:p>
              </p:txBody>
            </p:sp>
            <p:sp>
              <p:nvSpPr>
                <p:cNvPr id="58" name="テキスト ボックス 57">
                  <a:extLst>
                    <a:ext uri="{FF2B5EF4-FFF2-40B4-BE49-F238E27FC236}">
                      <a16:creationId xmlns:a16="http://schemas.microsoft.com/office/drawing/2014/main" id="{9201CB0A-F138-BB35-0B8E-840EAB079072}"/>
                    </a:ext>
                  </a:extLst>
                </p:cNvPr>
                <p:cNvSpPr txBox="1"/>
                <p:nvPr/>
              </p:nvSpPr>
              <p:spPr>
                <a:xfrm>
                  <a:off x="2158971" y="3105047"/>
                  <a:ext cx="1191230" cy="553684"/>
                </a:xfrm>
                <a:prstGeom prst="rect">
                  <a:avLst/>
                </a:prstGeom>
                <a:noFill/>
              </p:spPr>
              <p:txBody>
                <a:bodyPr wrap="square" rtlCol="0">
                  <a:spAutoFit/>
                </a:bodyPr>
                <a:lstStyle/>
                <a:p>
                  <a:r>
                    <a:rPr kumimoji="1" lang="en-US" altLang="ja-JP" b="1" dirty="0"/>
                    <a:t>core</a:t>
                  </a:r>
                  <a:endParaRPr kumimoji="1" lang="ja-JP" altLang="en-US" b="1" dirty="0"/>
                </a:p>
              </p:txBody>
            </p:sp>
            <mc:AlternateContent xmlns:mc="http://schemas.openxmlformats.org/markup-compatibility/2006" xmlns:a14="http://schemas.microsoft.com/office/drawing/2010/main">
              <mc:Choice Requires="a14">
                <p:sp>
                  <p:nvSpPr>
                    <p:cNvPr id="64" name="テキスト ボックス 63">
                      <a:extLst>
                        <a:ext uri="{FF2B5EF4-FFF2-40B4-BE49-F238E27FC236}">
                          <a16:creationId xmlns:a16="http://schemas.microsoft.com/office/drawing/2014/main" id="{BDB0CCB9-321C-642F-97D9-2670A11F8546}"/>
                        </a:ext>
                      </a:extLst>
                    </p:cNvPr>
                    <p:cNvSpPr txBox="1"/>
                    <p:nvPr/>
                  </p:nvSpPr>
                  <p:spPr>
                    <a:xfrm>
                      <a:off x="4090062" y="4232442"/>
                      <a:ext cx="1298646" cy="38065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sz="1050" b="1" i="1" smtClean="0">
                                <a:solidFill>
                                  <a:prstClr val="black"/>
                                </a:solidFill>
                                <a:latin typeface="Cambria Math" panose="02040503050406030204" pitchFamily="18" charset="0"/>
                              </a:rPr>
                              <m:t>[</m:t>
                            </m:r>
                            <m:r>
                              <a:rPr lang="en-US" altLang="ja-JP" sz="1050" b="1" i="1" smtClean="0">
                                <a:solidFill>
                                  <a:prstClr val="black"/>
                                </a:solidFill>
                                <a:latin typeface="Cambria Math" panose="02040503050406030204" pitchFamily="18" charset="0"/>
                              </a:rPr>
                              <m:t>𝒌𝒎</m:t>
                            </m:r>
                            <m:r>
                              <a:rPr lang="en-US" altLang="ja-JP" sz="1050" b="1" i="1" smtClean="0">
                                <a:solidFill>
                                  <a:prstClr val="black"/>
                                </a:solidFill>
                                <a:latin typeface="Cambria Math" panose="02040503050406030204" pitchFamily="18" charset="0"/>
                              </a:rPr>
                              <m:t>/</m:t>
                            </m:r>
                            <m:r>
                              <a:rPr lang="en-US" altLang="ja-JP" sz="1050" b="1" i="1" smtClean="0">
                                <a:solidFill>
                                  <a:prstClr val="black"/>
                                </a:solidFill>
                                <a:latin typeface="Cambria Math" panose="02040503050406030204" pitchFamily="18" charset="0"/>
                              </a:rPr>
                              <m:t>𝒔</m:t>
                            </m:r>
                            <m:r>
                              <a:rPr lang="en-US" altLang="ja-JP" sz="1050" b="1" i="0" smtClean="0">
                                <a:solidFill>
                                  <a:prstClr val="black"/>
                                </a:solidFill>
                                <a:latin typeface="Cambria Math" panose="02040503050406030204" pitchFamily="18" charset="0"/>
                              </a:rPr>
                              <m:t>]</m:t>
                            </m:r>
                          </m:oMath>
                        </m:oMathPara>
                      </a14:m>
                      <a:endParaRPr kumimoji="1" lang="ja-JP" altLang="en-US" sz="1050" b="1" dirty="0"/>
                    </a:p>
                  </p:txBody>
                </p:sp>
              </mc:Choice>
              <mc:Fallback xmlns="">
                <p:sp>
                  <p:nvSpPr>
                    <p:cNvPr id="64" name="テキスト ボックス 63">
                      <a:extLst>
                        <a:ext uri="{FF2B5EF4-FFF2-40B4-BE49-F238E27FC236}">
                          <a16:creationId xmlns:a16="http://schemas.microsoft.com/office/drawing/2014/main" id="{BDB0CCB9-321C-642F-97D9-2670A11F8546}"/>
                        </a:ext>
                      </a:extLst>
                    </p:cNvPr>
                    <p:cNvSpPr txBox="1">
                      <a:spLocks noRot="1" noChangeAspect="1" noMove="1" noResize="1" noEditPoints="1" noAdjustHandles="1" noChangeArrowheads="1" noChangeShapeType="1" noTextEdit="1"/>
                    </p:cNvSpPr>
                    <p:nvPr/>
                  </p:nvSpPr>
                  <p:spPr>
                    <a:xfrm>
                      <a:off x="4090062" y="4232442"/>
                      <a:ext cx="1298646" cy="380658"/>
                    </a:xfrm>
                    <a:prstGeom prst="rect">
                      <a:avLst/>
                    </a:prstGeom>
                    <a:blipFill>
                      <a:blip r:embed="rId4"/>
                      <a:stretch>
                        <a:fillRect b="-476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7" name="テキスト ボックス 66">
                      <a:extLst>
                        <a:ext uri="{FF2B5EF4-FFF2-40B4-BE49-F238E27FC236}">
                          <a16:creationId xmlns:a16="http://schemas.microsoft.com/office/drawing/2014/main" id="{B1BF569F-22D8-6B63-180F-51E570D6D8AF}"/>
                        </a:ext>
                      </a:extLst>
                    </p:cNvPr>
                    <p:cNvSpPr txBox="1"/>
                    <p:nvPr/>
                  </p:nvSpPr>
                  <p:spPr>
                    <a:xfrm>
                      <a:off x="795535" y="1313293"/>
                      <a:ext cx="813055" cy="2767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sz="1100" b="1" i="1" smtClean="0">
                                <a:solidFill>
                                  <a:prstClr val="black"/>
                                </a:solidFill>
                                <a:latin typeface="Cambria Math" panose="02040503050406030204" pitchFamily="18" charset="0"/>
                              </a:rPr>
                              <m:t>[</m:t>
                            </m:r>
                            <m:sSub>
                              <m:sSubPr>
                                <m:ctrlPr>
                                  <a:rPr lang="en-US" altLang="ja-JP" sz="1100" b="1" i="1" smtClean="0">
                                    <a:solidFill>
                                      <a:prstClr val="black"/>
                                    </a:solidFill>
                                    <a:latin typeface="Cambria Math" panose="02040503050406030204" pitchFamily="18" charset="0"/>
                                  </a:rPr>
                                </m:ctrlPr>
                              </m:sSubPr>
                              <m:e>
                                <m:r>
                                  <a:rPr lang="en-US" altLang="ja-JP" sz="1100" b="1" i="1">
                                    <a:solidFill>
                                      <a:prstClr val="black"/>
                                    </a:solidFill>
                                    <a:latin typeface="Cambria Math" panose="02040503050406030204" pitchFamily="18" charset="0"/>
                                  </a:rPr>
                                  <m:t>𝑴</m:t>
                                </m:r>
                              </m:e>
                              <m:sub>
                                <m:r>
                                  <a:rPr lang="ja-JP" altLang="en-US" sz="1100" b="1" i="1">
                                    <a:solidFill>
                                      <a:prstClr val="black"/>
                                    </a:solidFill>
                                    <a:latin typeface="Cambria Math" panose="02040503050406030204" pitchFamily="18" charset="0"/>
                                  </a:rPr>
                                  <m:t>⦿</m:t>
                                </m:r>
                              </m:sub>
                            </m:sSub>
                            <m:r>
                              <a:rPr lang="en-US" altLang="ja-JP" sz="1100" b="1" i="1" smtClean="0">
                                <a:solidFill>
                                  <a:prstClr val="black"/>
                                </a:solidFill>
                                <a:latin typeface="Cambria Math" panose="02040503050406030204" pitchFamily="18" charset="0"/>
                              </a:rPr>
                              <m:t>𝒑</m:t>
                            </m:r>
                            <m:sSup>
                              <m:sSupPr>
                                <m:ctrlPr>
                                  <a:rPr lang="en-US" altLang="ja-JP" sz="1100" b="1" i="1" smtClean="0">
                                    <a:solidFill>
                                      <a:prstClr val="black"/>
                                    </a:solidFill>
                                    <a:latin typeface="Cambria Math" panose="02040503050406030204" pitchFamily="18" charset="0"/>
                                  </a:rPr>
                                </m:ctrlPr>
                              </m:sSupPr>
                              <m:e>
                                <m:r>
                                  <a:rPr lang="en-US" altLang="ja-JP" sz="1100" b="1" i="1" smtClean="0">
                                    <a:solidFill>
                                      <a:prstClr val="black"/>
                                    </a:solidFill>
                                    <a:latin typeface="Cambria Math" panose="02040503050406030204" pitchFamily="18" charset="0"/>
                                  </a:rPr>
                                  <m:t>𝒄</m:t>
                                </m:r>
                              </m:e>
                              <m:sup>
                                <m:r>
                                  <a:rPr lang="en-US" altLang="ja-JP" sz="1100" b="1" i="1" smtClean="0">
                                    <a:solidFill>
                                      <a:prstClr val="black"/>
                                    </a:solidFill>
                                    <a:latin typeface="Cambria Math" panose="02040503050406030204" pitchFamily="18" charset="0"/>
                                  </a:rPr>
                                  <m:t>−</m:t>
                                </m:r>
                                <m:r>
                                  <a:rPr lang="en-US" altLang="ja-JP" sz="1100" b="1" i="1" smtClean="0">
                                    <a:solidFill>
                                      <a:prstClr val="black"/>
                                    </a:solidFill>
                                    <a:latin typeface="Cambria Math" panose="02040503050406030204" pitchFamily="18" charset="0"/>
                                  </a:rPr>
                                  <m:t>𝟐</m:t>
                                </m:r>
                              </m:sup>
                            </m:sSup>
                            <m:r>
                              <a:rPr lang="en-US" altLang="ja-JP" sz="1100" b="1" i="0" smtClean="0">
                                <a:solidFill>
                                  <a:prstClr val="black"/>
                                </a:solidFill>
                                <a:latin typeface="Cambria Math" panose="02040503050406030204" pitchFamily="18" charset="0"/>
                              </a:rPr>
                              <m:t>]</m:t>
                            </m:r>
                          </m:oMath>
                        </m:oMathPara>
                      </a14:m>
                      <a:endParaRPr kumimoji="1" lang="ja-JP" altLang="en-US" sz="1100" b="1" dirty="0"/>
                    </a:p>
                  </p:txBody>
                </p:sp>
              </mc:Choice>
              <mc:Fallback xmlns="">
                <p:sp>
                  <p:nvSpPr>
                    <p:cNvPr id="67" name="テキスト ボックス 66">
                      <a:extLst>
                        <a:ext uri="{FF2B5EF4-FFF2-40B4-BE49-F238E27FC236}">
                          <a16:creationId xmlns:a16="http://schemas.microsoft.com/office/drawing/2014/main" id="{B1BF569F-22D8-6B63-180F-51E570D6D8AF}"/>
                        </a:ext>
                      </a:extLst>
                    </p:cNvPr>
                    <p:cNvSpPr txBox="1">
                      <a:spLocks noRot="1" noChangeAspect="1" noMove="1" noResize="1" noEditPoints="1" noAdjustHandles="1" noChangeArrowheads="1" noChangeShapeType="1" noTextEdit="1"/>
                    </p:cNvSpPr>
                    <p:nvPr/>
                  </p:nvSpPr>
                  <p:spPr>
                    <a:xfrm>
                      <a:off x="795535" y="1313293"/>
                      <a:ext cx="813055" cy="276742"/>
                    </a:xfrm>
                    <a:prstGeom prst="rect">
                      <a:avLst/>
                    </a:prstGeom>
                    <a:blipFill>
                      <a:blip r:embed="rId5"/>
                      <a:stretch>
                        <a:fillRect r="-19231" b="-35294"/>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46" name="テキスト ボックス 45">
                    <a:extLst>
                      <a:ext uri="{FF2B5EF4-FFF2-40B4-BE49-F238E27FC236}">
                        <a16:creationId xmlns:a16="http://schemas.microsoft.com/office/drawing/2014/main" id="{5487E255-8D41-E884-FA07-F7111F02EFD2}"/>
                      </a:ext>
                    </a:extLst>
                  </p:cNvPr>
                  <p:cNvSpPr txBox="1"/>
                  <p:nvPr/>
                </p:nvSpPr>
                <p:spPr>
                  <a:xfrm>
                    <a:off x="1212791" y="4042967"/>
                    <a:ext cx="573467" cy="344213"/>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sz="1200" b="1" i="1" smtClean="0">
                              <a:solidFill>
                                <a:prstClr val="black"/>
                              </a:solidFill>
                              <a:latin typeface="Cambria Math" panose="02040503050406030204" pitchFamily="18" charset="0"/>
                            </a:rPr>
                            <m:t>[</m:t>
                          </m:r>
                          <m:sSub>
                            <m:sSubPr>
                              <m:ctrlPr>
                                <a:rPr lang="en-US" altLang="ja-JP" sz="1200" b="1" i="1" smtClean="0">
                                  <a:solidFill>
                                    <a:prstClr val="black"/>
                                  </a:solidFill>
                                  <a:latin typeface="Cambria Math" panose="02040503050406030204" pitchFamily="18" charset="0"/>
                                </a:rPr>
                              </m:ctrlPr>
                            </m:sSubPr>
                            <m:e>
                              <m:r>
                                <a:rPr lang="en-US" altLang="ja-JP" sz="1200" b="1" i="1">
                                  <a:solidFill>
                                    <a:prstClr val="black"/>
                                  </a:solidFill>
                                  <a:latin typeface="Cambria Math" panose="02040503050406030204" pitchFamily="18" charset="0"/>
                                </a:rPr>
                                <m:t>𝑴</m:t>
                              </m:r>
                            </m:e>
                            <m:sub>
                              <m:r>
                                <a:rPr lang="ja-JP" altLang="en-US" sz="1200" b="1" i="1">
                                  <a:solidFill>
                                    <a:prstClr val="black"/>
                                  </a:solidFill>
                                  <a:latin typeface="Cambria Math" panose="02040503050406030204" pitchFamily="18" charset="0"/>
                                </a:rPr>
                                <m:t>⦿</m:t>
                              </m:r>
                            </m:sub>
                          </m:sSub>
                          <m:r>
                            <a:rPr lang="en-US" altLang="ja-JP" sz="1200" b="1" i="0" smtClean="0">
                              <a:solidFill>
                                <a:prstClr val="black"/>
                              </a:solidFill>
                              <a:latin typeface="Cambria Math" panose="02040503050406030204" pitchFamily="18" charset="0"/>
                            </a:rPr>
                            <m:t>]</m:t>
                          </m:r>
                        </m:oMath>
                      </m:oMathPara>
                    </a14:m>
                    <a:endParaRPr kumimoji="1" lang="ja-JP" altLang="en-US" sz="1200" b="1" dirty="0"/>
                  </a:p>
                </p:txBody>
              </p:sp>
            </mc:Choice>
            <mc:Fallback xmlns="">
              <p:sp>
                <p:nvSpPr>
                  <p:cNvPr id="46" name="テキスト ボックス 45">
                    <a:extLst>
                      <a:ext uri="{FF2B5EF4-FFF2-40B4-BE49-F238E27FC236}">
                        <a16:creationId xmlns:a16="http://schemas.microsoft.com/office/drawing/2014/main" id="{5487E255-8D41-E884-FA07-F7111F02EFD2}"/>
                      </a:ext>
                    </a:extLst>
                  </p:cNvPr>
                  <p:cNvSpPr txBox="1">
                    <a:spLocks noRot="1" noChangeAspect="1" noMove="1" noResize="1" noEditPoints="1" noAdjustHandles="1" noChangeArrowheads="1" noChangeShapeType="1" noTextEdit="1"/>
                  </p:cNvSpPr>
                  <p:nvPr/>
                </p:nvSpPr>
                <p:spPr>
                  <a:xfrm>
                    <a:off x="1212791" y="4042967"/>
                    <a:ext cx="573467" cy="344213"/>
                  </a:xfrm>
                  <a:prstGeom prst="rect">
                    <a:avLst/>
                  </a:prstGeom>
                  <a:blipFill>
                    <a:blip r:embed="rId6"/>
                    <a:stretch>
                      <a:fillRect r="-13158" b="-20000"/>
                    </a:stretch>
                  </a:blipFill>
                </p:spPr>
                <p:txBody>
                  <a:bodyPr/>
                  <a:lstStyle/>
                  <a:p>
                    <a:r>
                      <a:rPr lang="ja-JP" altLang="en-US">
                        <a:noFill/>
                      </a:rPr>
                      <a:t> </a:t>
                    </a:r>
                  </a:p>
                </p:txBody>
              </p:sp>
            </mc:Fallback>
          </mc:AlternateContent>
        </p:grpSp>
      </p:grpSp>
      <p:sp>
        <p:nvSpPr>
          <p:cNvPr id="38" name="テキスト ボックス 37">
            <a:extLst>
              <a:ext uri="{FF2B5EF4-FFF2-40B4-BE49-F238E27FC236}">
                <a16:creationId xmlns:a16="http://schemas.microsoft.com/office/drawing/2014/main" id="{242CAD1B-7553-135B-2FCC-63192ECBE63E}"/>
              </a:ext>
            </a:extLst>
          </p:cNvPr>
          <p:cNvSpPr txBox="1"/>
          <p:nvPr/>
        </p:nvSpPr>
        <p:spPr>
          <a:xfrm>
            <a:off x="-78356" y="6620048"/>
            <a:ext cx="2580006" cy="307777"/>
          </a:xfrm>
          <a:prstGeom prst="rect">
            <a:avLst/>
          </a:prstGeom>
          <a:noFill/>
        </p:spPr>
        <p:txBody>
          <a:bodyPr wrap="square" rtlCol="0">
            <a:spAutoFit/>
          </a:bodyPr>
          <a:lstStyle/>
          <a:p>
            <a:r>
              <a:rPr kumimoji="1" lang="en-US" altLang="ja-JP" sz="1400" dirty="0"/>
              <a:t>(Shinozaki et al in prep)</a:t>
            </a:r>
            <a:endParaRPr kumimoji="1" lang="ja-JP" altLang="en-US" sz="1400" dirty="0"/>
          </a:p>
        </p:txBody>
      </p:sp>
      <p:grpSp>
        <p:nvGrpSpPr>
          <p:cNvPr id="50" name="グループ化 49">
            <a:extLst>
              <a:ext uri="{FF2B5EF4-FFF2-40B4-BE49-F238E27FC236}">
                <a16:creationId xmlns:a16="http://schemas.microsoft.com/office/drawing/2014/main" id="{7A14DAD4-BEF4-D11E-0554-90C3A3F78688}"/>
              </a:ext>
            </a:extLst>
          </p:cNvPr>
          <p:cNvGrpSpPr/>
          <p:nvPr/>
        </p:nvGrpSpPr>
        <p:grpSpPr>
          <a:xfrm>
            <a:off x="7526960" y="3332968"/>
            <a:ext cx="4895258" cy="3257267"/>
            <a:chOff x="5327977" y="2406419"/>
            <a:chExt cx="6677931" cy="4230629"/>
          </a:xfrm>
        </p:grpSpPr>
        <p:grpSp>
          <p:nvGrpSpPr>
            <p:cNvPr id="51" name="グループ化 50">
              <a:extLst>
                <a:ext uri="{FF2B5EF4-FFF2-40B4-BE49-F238E27FC236}">
                  <a16:creationId xmlns:a16="http://schemas.microsoft.com/office/drawing/2014/main" id="{3308E3B0-FAC0-0D8F-304E-5F9945D86E2F}"/>
                </a:ext>
              </a:extLst>
            </p:cNvPr>
            <p:cNvGrpSpPr/>
            <p:nvPr/>
          </p:nvGrpSpPr>
          <p:grpSpPr>
            <a:xfrm>
              <a:off x="5327977" y="2406419"/>
              <a:ext cx="6677931" cy="4230629"/>
              <a:chOff x="5124133" y="1862498"/>
              <a:chExt cx="6981034" cy="4617153"/>
            </a:xfrm>
          </p:grpSpPr>
          <p:grpSp>
            <p:nvGrpSpPr>
              <p:cNvPr id="53" name="グループ化 52">
                <a:extLst>
                  <a:ext uri="{FF2B5EF4-FFF2-40B4-BE49-F238E27FC236}">
                    <a16:creationId xmlns:a16="http://schemas.microsoft.com/office/drawing/2014/main" id="{5406F351-B567-30EB-363B-F5447823BAD7}"/>
                  </a:ext>
                </a:extLst>
              </p:cNvPr>
              <p:cNvGrpSpPr/>
              <p:nvPr/>
            </p:nvGrpSpPr>
            <p:grpSpPr>
              <a:xfrm>
                <a:off x="5124133" y="1862498"/>
                <a:ext cx="6541623" cy="4617153"/>
                <a:chOff x="5124133" y="1862498"/>
                <a:chExt cx="6541623" cy="4617153"/>
              </a:xfrm>
            </p:grpSpPr>
            <p:pic>
              <p:nvPicPr>
                <p:cNvPr id="55" name="図 54">
                  <a:extLst>
                    <a:ext uri="{FF2B5EF4-FFF2-40B4-BE49-F238E27FC236}">
                      <a16:creationId xmlns:a16="http://schemas.microsoft.com/office/drawing/2014/main" id="{ED2DCA56-D1A1-096B-477F-DFD98EFCB3AE}"/>
                    </a:ext>
                  </a:extLst>
                </p:cNvPr>
                <p:cNvPicPr>
                  <a:picLocks noChangeAspect="1"/>
                </p:cNvPicPr>
                <p:nvPr/>
              </p:nvPicPr>
              <p:blipFill>
                <a:blip r:embed="rId7">
                  <a:extLst>
                    <a:ext uri="{28A0092B-C50C-407E-A947-70E740481C1C}">
                      <a14:useLocalDpi xmlns:a14="http://schemas.microsoft.com/office/drawing/2010/main" val="0"/>
                    </a:ext>
                  </a:extLst>
                </a:blip>
                <a:srcRect l="2854" t="48928" r="48586" b="3010"/>
                <a:stretch/>
              </p:blipFill>
              <p:spPr>
                <a:xfrm>
                  <a:off x="5124133" y="1990929"/>
                  <a:ext cx="6516293" cy="4488722"/>
                </a:xfrm>
                <a:prstGeom prst="rect">
                  <a:avLst/>
                </a:prstGeom>
              </p:spPr>
            </p:pic>
            <p:sp>
              <p:nvSpPr>
                <p:cNvPr id="57" name="正方形/長方形 56">
                  <a:extLst>
                    <a:ext uri="{FF2B5EF4-FFF2-40B4-BE49-F238E27FC236}">
                      <a16:creationId xmlns:a16="http://schemas.microsoft.com/office/drawing/2014/main" id="{CC706435-1A61-00ED-552D-02884F755FD7}"/>
                    </a:ext>
                  </a:extLst>
                </p:cNvPr>
                <p:cNvSpPr/>
                <p:nvPr/>
              </p:nvSpPr>
              <p:spPr>
                <a:xfrm>
                  <a:off x="6354550" y="1862498"/>
                  <a:ext cx="5311206" cy="2643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4" name="正方形/長方形 53">
                <a:extLst>
                  <a:ext uri="{FF2B5EF4-FFF2-40B4-BE49-F238E27FC236}">
                    <a16:creationId xmlns:a16="http://schemas.microsoft.com/office/drawing/2014/main" id="{36B8464F-563E-8CA7-CBB7-7D7CC3927AEC}"/>
                  </a:ext>
                </a:extLst>
              </p:cNvPr>
              <p:cNvSpPr/>
              <p:nvPr/>
            </p:nvSpPr>
            <p:spPr>
              <a:xfrm rot="5400000">
                <a:off x="10111794" y="3631459"/>
                <a:ext cx="3497366" cy="4893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2" name="正方形/長方形 51">
              <a:extLst>
                <a:ext uri="{FF2B5EF4-FFF2-40B4-BE49-F238E27FC236}">
                  <a16:creationId xmlns:a16="http://schemas.microsoft.com/office/drawing/2014/main" id="{011C6CF7-40B0-508B-A39D-58735F4314F6}"/>
                </a:ext>
              </a:extLst>
            </p:cNvPr>
            <p:cNvSpPr/>
            <p:nvPr/>
          </p:nvSpPr>
          <p:spPr>
            <a:xfrm>
              <a:off x="11408953" y="5997786"/>
              <a:ext cx="225598" cy="2726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9" name="グループ化 58">
            <a:extLst>
              <a:ext uri="{FF2B5EF4-FFF2-40B4-BE49-F238E27FC236}">
                <a16:creationId xmlns:a16="http://schemas.microsoft.com/office/drawing/2014/main" id="{9F1F2C8F-341E-FF22-3D4E-A9734AB96684}"/>
              </a:ext>
            </a:extLst>
          </p:cNvPr>
          <p:cNvGrpSpPr/>
          <p:nvPr/>
        </p:nvGrpSpPr>
        <p:grpSpPr>
          <a:xfrm>
            <a:off x="3117148" y="42999"/>
            <a:ext cx="4594022" cy="3117814"/>
            <a:chOff x="309727" y="209507"/>
            <a:chExt cx="5924775" cy="4277080"/>
          </a:xfrm>
        </p:grpSpPr>
        <p:pic>
          <p:nvPicPr>
            <p:cNvPr id="60" name="図 59" descr="グラフィカル ユーザー インターフェイス&#10;&#10;AI によって生成されたコンテンツは間違っている可能性があります。">
              <a:extLst>
                <a:ext uri="{FF2B5EF4-FFF2-40B4-BE49-F238E27FC236}">
                  <a16:creationId xmlns:a16="http://schemas.microsoft.com/office/drawing/2014/main" id="{404BDE7E-E3A2-9E92-EC10-6D9270695C9E}"/>
                </a:ext>
              </a:extLst>
            </p:cNvPr>
            <p:cNvPicPr>
              <a:picLocks noChangeAspect="1"/>
            </p:cNvPicPr>
            <p:nvPr/>
          </p:nvPicPr>
          <p:blipFill>
            <a:blip r:embed="rId7">
              <a:extLst>
                <a:ext uri="{28A0092B-C50C-407E-A947-70E740481C1C}">
                  <a14:useLocalDpi xmlns:a14="http://schemas.microsoft.com/office/drawing/2010/main" val="0"/>
                </a:ext>
              </a:extLst>
            </a:blip>
            <a:srcRect l="4476" t="8741" r="47060" b="49656"/>
            <a:stretch/>
          </p:blipFill>
          <p:spPr>
            <a:xfrm>
              <a:off x="309727" y="209507"/>
              <a:ext cx="5924775" cy="3532538"/>
            </a:xfrm>
            <a:prstGeom prst="rect">
              <a:avLst/>
            </a:prstGeom>
          </p:spPr>
        </p:pic>
        <p:sp>
          <p:nvSpPr>
            <p:cNvPr id="61" name="正方形/長方形 60">
              <a:extLst>
                <a:ext uri="{FF2B5EF4-FFF2-40B4-BE49-F238E27FC236}">
                  <a16:creationId xmlns:a16="http://schemas.microsoft.com/office/drawing/2014/main" id="{0AC16A32-9E0A-6DF8-DE4E-512E54FD91E9}"/>
                </a:ext>
              </a:extLst>
            </p:cNvPr>
            <p:cNvSpPr/>
            <p:nvPr/>
          </p:nvSpPr>
          <p:spPr>
            <a:xfrm>
              <a:off x="863356" y="3593647"/>
              <a:ext cx="372122" cy="3414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2" name="図 61">
              <a:extLst>
                <a:ext uri="{FF2B5EF4-FFF2-40B4-BE49-F238E27FC236}">
                  <a16:creationId xmlns:a16="http://schemas.microsoft.com/office/drawing/2014/main" id="{10397A39-D7B3-FAC6-831B-F02691D64B55}"/>
                </a:ext>
              </a:extLst>
            </p:cNvPr>
            <p:cNvPicPr>
              <a:picLocks noChangeAspect="1"/>
            </p:cNvPicPr>
            <p:nvPr/>
          </p:nvPicPr>
          <p:blipFill>
            <a:blip r:embed="rId8"/>
            <a:srcRect l="9803" t="89255" r="51262" b="2071"/>
            <a:stretch/>
          </p:blipFill>
          <p:spPr>
            <a:xfrm>
              <a:off x="931462" y="3766432"/>
              <a:ext cx="4820644" cy="720155"/>
            </a:xfrm>
            <a:prstGeom prst="rect">
              <a:avLst/>
            </a:prstGeom>
          </p:spPr>
        </p:pic>
      </p:grpSp>
      <p:sp>
        <p:nvSpPr>
          <p:cNvPr id="4" name="上下矢印 3">
            <a:extLst>
              <a:ext uri="{FF2B5EF4-FFF2-40B4-BE49-F238E27FC236}">
                <a16:creationId xmlns:a16="http://schemas.microsoft.com/office/drawing/2014/main" id="{E6F0226E-7947-969B-8630-EA142699969C}"/>
              </a:ext>
            </a:extLst>
          </p:cNvPr>
          <p:cNvSpPr/>
          <p:nvPr/>
        </p:nvSpPr>
        <p:spPr>
          <a:xfrm>
            <a:off x="10047707" y="4467272"/>
            <a:ext cx="284630" cy="743913"/>
          </a:xfrm>
          <a:prstGeom prst="upDownArrow">
            <a:avLst/>
          </a:prstGeom>
          <a:solidFill>
            <a:schemeClr val="bg1"/>
          </a:solidFill>
          <a:ln>
            <a:solidFill>
              <a:srgbClr val="E834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上下矢印 5">
            <a:extLst>
              <a:ext uri="{FF2B5EF4-FFF2-40B4-BE49-F238E27FC236}">
                <a16:creationId xmlns:a16="http://schemas.microsoft.com/office/drawing/2014/main" id="{01C636C3-8295-88CF-D318-118AD2EC4E6B}"/>
              </a:ext>
            </a:extLst>
          </p:cNvPr>
          <p:cNvSpPr/>
          <p:nvPr/>
        </p:nvSpPr>
        <p:spPr>
          <a:xfrm rot="18250836">
            <a:off x="5351228" y="1073379"/>
            <a:ext cx="288657" cy="591727"/>
          </a:xfrm>
          <a:prstGeom prst="upDownArrow">
            <a:avLst/>
          </a:prstGeom>
          <a:solidFill>
            <a:schemeClr val="bg1"/>
          </a:solidFill>
          <a:ln>
            <a:solidFill>
              <a:srgbClr val="E834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上下矢印 44">
            <a:extLst>
              <a:ext uri="{FF2B5EF4-FFF2-40B4-BE49-F238E27FC236}">
                <a16:creationId xmlns:a16="http://schemas.microsoft.com/office/drawing/2014/main" id="{A4B373A8-5D50-5267-ED58-1D6EE0FD1BA4}"/>
              </a:ext>
            </a:extLst>
          </p:cNvPr>
          <p:cNvSpPr/>
          <p:nvPr/>
        </p:nvSpPr>
        <p:spPr>
          <a:xfrm>
            <a:off x="5777451" y="784989"/>
            <a:ext cx="221568" cy="442880"/>
          </a:xfrm>
          <a:prstGeom prst="upDownArrow">
            <a:avLst/>
          </a:prstGeom>
          <a:solidFill>
            <a:schemeClr val="bg1"/>
          </a:solidFill>
          <a:ln>
            <a:solidFill>
              <a:srgbClr val="E834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0F3F5813-B951-5CDC-C504-FD572AEA45CD}"/>
              </a:ext>
            </a:extLst>
          </p:cNvPr>
          <p:cNvSpPr/>
          <p:nvPr/>
        </p:nvSpPr>
        <p:spPr>
          <a:xfrm>
            <a:off x="76395" y="156204"/>
            <a:ext cx="2322819" cy="2765942"/>
          </a:xfrm>
          <a:prstGeom prst="rect">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a:extLst>
              <a:ext uri="{FF2B5EF4-FFF2-40B4-BE49-F238E27FC236}">
                <a16:creationId xmlns:a16="http://schemas.microsoft.com/office/drawing/2014/main" id="{12961172-8F3E-C831-85FE-6489AB43B362}"/>
              </a:ext>
            </a:extLst>
          </p:cNvPr>
          <p:cNvGrpSpPr/>
          <p:nvPr/>
        </p:nvGrpSpPr>
        <p:grpSpPr>
          <a:xfrm>
            <a:off x="216232" y="285762"/>
            <a:ext cx="2091542" cy="2595325"/>
            <a:chOff x="1957944" y="3861476"/>
            <a:chExt cx="1839627" cy="2365705"/>
          </a:xfrm>
        </p:grpSpPr>
        <p:pic>
          <p:nvPicPr>
            <p:cNvPr id="17" name="図 16" descr="グラフィカル ユーザー インターフェイス, グラフ&#10;&#10;AI によって生成されたコンテンツは間違っている可能性があります。">
              <a:extLst>
                <a:ext uri="{FF2B5EF4-FFF2-40B4-BE49-F238E27FC236}">
                  <a16:creationId xmlns:a16="http://schemas.microsoft.com/office/drawing/2014/main" id="{073D76EB-681B-5705-B4A1-4DA305FF9F96}"/>
                </a:ext>
              </a:extLst>
            </p:cNvPr>
            <p:cNvPicPr>
              <a:picLocks noChangeAspect="1"/>
            </p:cNvPicPr>
            <p:nvPr/>
          </p:nvPicPr>
          <p:blipFill>
            <a:blip r:embed="rId3">
              <a:extLst>
                <a:ext uri="{28A0092B-C50C-407E-A947-70E740481C1C}">
                  <a14:useLocalDpi xmlns:a14="http://schemas.microsoft.com/office/drawing/2010/main" val="0"/>
                </a:ext>
              </a:extLst>
            </a:blip>
            <a:srcRect l="53372" t="2624" r="37061" b="91902"/>
            <a:stretch/>
          </p:blipFill>
          <p:spPr>
            <a:xfrm>
              <a:off x="1957944" y="3861476"/>
              <a:ext cx="1163718" cy="455058"/>
            </a:xfrm>
            <a:prstGeom prst="rect">
              <a:avLst/>
            </a:prstGeom>
          </p:spPr>
        </p:pic>
        <p:pic>
          <p:nvPicPr>
            <p:cNvPr id="18" name="図 17" descr="グラフィカル ユーザー インターフェイス, グラフ&#10;&#10;AI によって生成されたコンテンツは間違っている可能性があります。">
              <a:extLst>
                <a:ext uri="{FF2B5EF4-FFF2-40B4-BE49-F238E27FC236}">
                  <a16:creationId xmlns:a16="http://schemas.microsoft.com/office/drawing/2014/main" id="{BB4EF135-1648-EEA8-D16B-C923552AE353}"/>
                </a:ext>
              </a:extLst>
            </p:cNvPr>
            <p:cNvPicPr>
              <a:picLocks noChangeAspect="1"/>
            </p:cNvPicPr>
            <p:nvPr/>
          </p:nvPicPr>
          <p:blipFill>
            <a:blip r:embed="rId3">
              <a:extLst>
                <a:ext uri="{28A0092B-C50C-407E-A947-70E740481C1C}">
                  <a14:useLocalDpi xmlns:a14="http://schemas.microsoft.com/office/drawing/2010/main" val="0"/>
                </a:ext>
              </a:extLst>
            </a:blip>
            <a:srcRect l="62799" t="2624" r="27633" b="91788"/>
            <a:stretch/>
          </p:blipFill>
          <p:spPr>
            <a:xfrm>
              <a:off x="1957944" y="4400558"/>
              <a:ext cx="1163718" cy="464557"/>
            </a:xfrm>
            <a:prstGeom prst="rect">
              <a:avLst/>
            </a:prstGeom>
          </p:spPr>
        </p:pic>
        <p:grpSp>
          <p:nvGrpSpPr>
            <p:cNvPr id="19" name="グループ化 18">
              <a:extLst>
                <a:ext uri="{FF2B5EF4-FFF2-40B4-BE49-F238E27FC236}">
                  <a16:creationId xmlns:a16="http://schemas.microsoft.com/office/drawing/2014/main" id="{069C650A-899C-3576-7FE0-1343786CE741}"/>
                </a:ext>
              </a:extLst>
            </p:cNvPr>
            <p:cNvGrpSpPr/>
            <p:nvPr/>
          </p:nvGrpSpPr>
          <p:grpSpPr>
            <a:xfrm>
              <a:off x="1957944" y="4949141"/>
              <a:ext cx="1433438" cy="453937"/>
              <a:chOff x="1957944" y="4949141"/>
              <a:chExt cx="1433438" cy="453937"/>
            </a:xfrm>
          </p:grpSpPr>
          <p:pic>
            <p:nvPicPr>
              <p:cNvPr id="36" name="図 35" descr="グラフィカル ユーザー インターフェイス, グラフ&#10;&#10;AI によって生成されたコンテンツは間違っている可能性があります。">
                <a:extLst>
                  <a:ext uri="{FF2B5EF4-FFF2-40B4-BE49-F238E27FC236}">
                    <a16:creationId xmlns:a16="http://schemas.microsoft.com/office/drawing/2014/main" id="{99C5CE5A-8D77-14FE-3C1C-2186C98C82FF}"/>
                  </a:ext>
                </a:extLst>
              </p:cNvPr>
              <p:cNvPicPr>
                <a:picLocks noChangeAspect="1"/>
              </p:cNvPicPr>
              <p:nvPr/>
            </p:nvPicPr>
            <p:blipFill>
              <a:blip r:embed="rId3">
                <a:extLst>
                  <a:ext uri="{28A0092B-C50C-407E-A947-70E740481C1C}">
                    <a14:useLocalDpi xmlns:a14="http://schemas.microsoft.com/office/drawing/2010/main" val="0"/>
                  </a:ext>
                </a:extLst>
              </a:blip>
              <a:srcRect l="71661" t="2624" r="16554" b="91916"/>
              <a:stretch/>
            </p:blipFill>
            <p:spPr>
              <a:xfrm>
                <a:off x="1957944" y="4949141"/>
                <a:ext cx="1433438" cy="453936"/>
              </a:xfrm>
              <a:prstGeom prst="rect">
                <a:avLst/>
              </a:prstGeom>
            </p:spPr>
          </p:pic>
          <p:sp>
            <p:nvSpPr>
              <p:cNvPr id="37" name="円/楕円 36">
                <a:extLst>
                  <a:ext uri="{FF2B5EF4-FFF2-40B4-BE49-F238E27FC236}">
                    <a16:creationId xmlns:a16="http://schemas.microsoft.com/office/drawing/2014/main" id="{2111DB32-C1B5-75FE-3B01-E1EBCC86E7BA}"/>
                  </a:ext>
                </a:extLst>
              </p:cNvPr>
              <p:cNvSpPr/>
              <p:nvPr/>
            </p:nvSpPr>
            <p:spPr>
              <a:xfrm>
                <a:off x="2137172" y="4977971"/>
                <a:ext cx="190902" cy="183104"/>
              </a:xfrm>
              <a:prstGeom prst="ellipse">
                <a:avLst/>
              </a:prstGeom>
              <a:solidFill>
                <a:srgbClr val="FF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38">
                <a:extLst>
                  <a:ext uri="{FF2B5EF4-FFF2-40B4-BE49-F238E27FC236}">
                    <a16:creationId xmlns:a16="http://schemas.microsoft.com/office/drawing/2014/main" id="{02097627-6ACC-9FBA-823A-9367E4CBCAAE}"/>
                  </a:ext>
                </a:extLst>
              </p:cNvPr>
              <p:cNvSpPr/>
              <p:nvPr/>
            </p:nvSpPr>
            <p:spPr>
              <a:xfrm>
                <a:off x="2135955" y="5219974"/>
                <a:ext cx="190902" cy="183104"/>
              </a:xfrm>
              <a:prstGeom prst="ellipse">
                <a:avLst/>
              </a:prstGeom>
              <a:solidFill>
                <a:srgbClr val="8D00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円/楕円 40">
                <a:extLst>
                  <a:ext uri="{FF2B5EF4-FFF2-40B4-BE49-F238E27FC236}">
                    <a16:creationId xmlns:a16="http://schemas.microsoft.com/office/drawing/2014/main" id="{00E7BDF7-ACCC-BF18-C8B6-E893FADE5BC3}"/>
                  </a:ext>
                </a:extLst>
              </p:cNvPr>
              <p:cNvSpPr/>
              <p:nvPr/>
            </p:nvSpPr>
            <p:spPr>
              <a:xfrm>
                <a:off x="2191730" y="5024041"/>
                <a:ext cx="85187" cy="8581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41">
                <a:extLst>
                  <a:ext uri="{FF2B5EF4-FFF2-40B4-BE49-F238E27FC236}">
                    <a16:creationId xmlns:a16="http://schemas.microsoft.com/office/drawing/2014/main" id="{6EC5A674-2D3A-2782-FC6E-F121D6669637}"/>
                  </a:ext>
                </a:extLst>
              </p:cNvPr>
              <p:cNvSpPr/>
              <p:nvPr/>
            </p:nvSpPr>
            <p:spPr>
              <a:xfrm>
                <a:off x="2186866" y="5264664"/>
                <a:ext cx="85187" cy="8581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グループ化 19">
              <a:extLst>
                <a:ext uri="{FF2B5EF4-FFF2-40B4-BE49-F238E27FC236}">
                  <a16:creationId xmlns:a16="http://schemas.microsoft.com/office/drawing/2014/main" id="{B56ADE84-407F-3A20-D803-208906616116}"/>
                </a:ext>
              </a:extLst>
            </p:cNvPr>
            <p:cNvGrpSpPr/>
            <p:nvPr/>
          </p:nvGrpSpPr>
          <p:grpSpPr>
            <a:xfrm>
              <a:off x="1957944" y="5476647"/>
              <a:ext cx="1839627" cy="491827"/>
              <a:chOff x="1957944" y="5476647"/>
              <a:chExt cx="1839627" cy="491827"/>
            </a:xfrm>
          </p:grpSpPr>
          <p:pic>
            <p:nvPicPr>
              <p:cNvPr id="29" name="図 28" descr="グラフィカル ユーザー インターフェイス, グラフ&#10;&#10;AI によって生成されたコンテンツは間違っている可能性があります。">
                <a:extLst>
                  <a:ext uri="{FF2B5EF4-FFF2-40B4-BE49-F238E27FC236}">
                    <a16:creationId xmlns:a16="http://schemas.microsoft.com/office/drawing/2014/main" id="{F86BDDDF-CCA9-B033-E3AC-55ADE125D015}"/>
                  </a:ext>
                </a:extLst>
              </p:cNvPr>
              <p:cNvPicPr>
                <a:picLocks noChangeAspect="1"/>
              </p:cNvPicPr>
              <p:nvPr/>
            </p:nvPicPr>
            <p:blipFill>
              <a:blip r:embed="rId3">
                <a:extLst>
                  <a:ext uri="{28A0092B-C50C-407E-A947-70E740481C1C}">
                    <a14:useLocalDpi xmlns:a14="http://schemas.microsoft.com/office/drawing/2010/main" val="0"/>
                  </a:ext>
                </a:extLst>
              </a:blip>
              <a:srcRect l="84111" t="2624" r="764" b="91460"/>
              <a:stretch/>
            </p:blipFill>
            <p:spPr>
              <a:xfrm>
                <a:off x="1957944" y="5476647"/>
                <a:ext cx="1839627" cy="491827"/>
              </a:xfrm>
              <a:prstGeom prst="rect">
                <a:avLst/>
              </a:prstGeom>
            </p:spPr>
          </p:pic>
          <p:sp>
            <p:nvSpPr>
              <p:cNvPr id="30" name="円/楕円 29">
                <a:extLst>
                  <a:ext uri="{FF2B5EF4-FFF2-40B4-BE49-F238E27FC236}">
                    <a16:creationId xmlns:a16="http://schemas.microsoft.com/office/drawing/2014/main" id="{80304BA1-7241-3651-9171-8A48E6833D93}"/>
                  </a:ext>
                </a:extLst>
              </p:cNvPr>
              <p:cNvSpPr/>
              <p:nvPr/>
            </p:nvSpPr>
            <p:spPr>
              <a:xfrm>
                <a:off x="2135955" y="5487103"/>
                <a:ext cx="190902" cy="183104"/>
              </a:xfrm>
              <a:prstGeom prst="ellipse">
                <a:avLst/>
              </a:prstGeom>
              <a:solidFill>
                <a:srgbClr val="629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a:extLst>
                  <a:ext uri="{FF2B5EF4-FFF2-40B4-BE49-F238E27FC236}">
                    <a16:creationId xmlns:a16="http://schemas.microsoft.com/office/drawing/2014/main" id="{9DC8DBA8-2AB0-2EAA-DAD7-2BBB8F82751E}"/>
                  </a:ext>
                </a:extLst>
              </p:cNvPr>
              <p:cNvSpPr/>
              <p:nvPr/>
            </p:nvSpPr>
            <p:spPr>
              <a:xfrm>
                <a:off x="2135955" y="5724106"/>
                <a:ext cx="190902" cy="183104"/>
              </a:xfrm>
              <a:prstGeom prst="ellipse">
                <a:avLst/>
              </a:prstGeom>
              <a:solidFill>
                <a:srgbClr val="00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a:extLst>
                  <a:ext uri="{FF2B5EF4-FFF2-40B4-BE49-F238E27FC236}">
                    <a16:creationId xmlns:a16="http://schemas.microsoft.com/office/drawing/2014/main" id="{110C0E74-BCE4-EBE6-EA6B-3DA2BE31EBCD}"/>
                  </a:ext>
                </a:extLst>
              </p:cNvPr>
              <p:cNvSpPr/>
              <p:nvPr/>
            </p:nvSpPr>
            <p:spPr>
              <a:xfrm>
                <a:off x="2186866" y="5534732"/>
                <a:ext cx="85187" cy="8581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a:extLst>
                  <a:ext uri="{FF2B5EF4-FFF2-40B4-BE49-F238E27FC236}">
                    <a16:creationId xmlns:a16="http://schemas.microsoft.com/office/drawing/2014/main" id="{B5357A58-1C32-D4D8-37E4-0CBBC35E8EB2}"/>
                  </a:ext>
                </a:extLst>
              </p:cNvPr>
              <p:cNvSpPr/>
              <p:nvPr/>
            </p:nvSpPr>
            <p:spPr>
              <a:xfrm>
                <a:off x="2186866" y="5775437"/>
                <a:ext cx="85187" cy="8581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グループ化 21">
              <a:extLst>
                <a:ext uri="{FF2B5EF4-FFF2-40B4-BE49-F238E27FC236}">
                  <a16:creationId xmlns:a16="http://schemas.microsoft.com/office/drawing/2014/main" id="{D302A81A-5DFB-456C-F005-21ECDBBA67BE}"/>
                </a:ext>
              </a:extLst>
            </p:cNvPr>
            <p:cNvGrpSpPr/>
            <p:nvPr/>
          </p:nvGrpSpPr>
          <p:grpSpPr>
            <a:xfrm>
              <a:off x="2071868" y="5904045"/>
              <a:ext cx="1725702" cy="323136"/>
              <a:chOff x="2071868" y="5904045"/>
              <a:chExt cx="1725702" cy="323136"/>
            </a:xfrm>
          </p:grpSpPr>
          <p:pic>
            <p:nvPicPr>
              <p:cNvPr id="23" name="図 22" descr="グラフィカル ユーザー インターフェイス, グラフ&#10;&#10;AI によって生成されたコンテンツは間違っている可能性があります。">
                <a:extLst>
                  <a:ext uri="{FF2B5EF4-FFF2-40B4-BE49-F238E27FC236}">
                    <a16:creationId xmlns:a16="http://schemas.microsoft.com/office/drawing/2014/main" id="{39BEE732-20AD-67B5-8B7E-39F73A2F577A}"/>
                  </a:ext>
                </a:extLst>
              </p:cNvPr>
              <p:cNvPicPr>
                <a:picLocks noChangeAspect="1"/>
              </p:cNvPicPr>
              <p:nvPr/>
            </p:nvPicPr>
            <p:blipFill>
              <a:blip r:embed="rId3">
                <a:extLst>
                  <a:ext uri="{28A0092B-C50C-407E-A947-70E740481C1C}">
                    <a14:useLocalDpi xmlns:a14="http://schemas.microsoft.com/office/drawing/2010/main" val="0"/>
                  </a:ext>
                </a:extLst>
              </a:blip>
              <a:srcRect l="85048" t="2624" r="764" b="94264"/>
              <a:stretch/>
            </p:blipFill>
            <p:spPr>
              <a:xfrm>
                <a:off x="2071868" y="5968475"/>
                <a:ext cx="1725702" cy="258706"/>
              </a:xfrm>
              <a:prstGeom prst="rect">
                <a:avLst/>
              </a:prstGeom>
            </p:spPr>
          </p:pic>
          <p:sp>
            <p:nvSpPr>
              <p:cNvPr id="24" name="円/楕円 23">
                <a:extLst>
                  <a:ext uri="{FF2B5EF4-FFF2-40B4-BE49-F238E27FC236}">
                    <a16:creationId xmlns:a16="http://schemas.microsoft.com/office/drawing/2014/main" id="{D244615A-2DD2-A313-4899-F0E689DFC580}"/>
                  </a:ext>
                </a:extLst>
              </p:cNvPr>
              <p:cNvSpPr/>
              <p:nvPr/>
            </p:nvSpPr>
            <p:spPr>
              <a:xfrm>
                <a:off x="2135955" y="5989310"/>
                <a:ext cx="190902" cy="18310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a:extLst>
                  <a:ext uri="{FF2B5EF4-FFF2-40B4-BE49-F238E27FC236}">
                    <a16:creationId xmlns:a16="http://schemas.microsoft.com/office/drawing/2014/main" id="{1344FE8A-A81E-1907-82E4-1F212FD219A4}"/>
                  </a:ext>
                </a:extLst>
              </p:cNvPr>
              <p:cNvSpPr/>
              <p:nvPr/>
            </p:nvSpPr>
            <p:spPr>
              <a:xfrm>
                <a:off x="2194213" y="6035684"/>
                <a:ext cx="85187" cy="8581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E66D657F-F600-EA24-8BD1-354A197C8557}"/>
                  </a:ext>
                </a:extLst>
              </p:cNvPr>
              <p:cNvSpPr txBox="1"/>
              <p:nvPr/>
            </p:nvSpPr>
            <p:spPr>
              <a:xfrm>
                <a:off x="2420202" y="5904045"/>
                <a:ext cx="1373369" cy="294573"/>
              </a:xfrm>
              <a:prstGeom prst="rect">
                <a:avLst/>
              </a:prstGeom>
              <a:solidFill>
                <a:schemeClr val="bg1"/>
              </a:solidFill>
            </p:spPr>
            <p:txBody>
              <a:bodyPr wrap="square" rtlCol="0">
                <a:spAutoFit/>
              </a:bodyPr>
              <a:lstStyle/>
              <a:p>
                <a:r>
                  <a:rPr lang="en-US" altLang="ja-JP" sz="1500" b="1" dirty="0">
                    <a:latin typeface="MS PMincho" panose="02020600040205080304" pitchFamily="18" charset="-128"/>
                    <a:ea typeface="MS PMincho" panose="02020600040205080304" pitchFamily="18" charset="-128"/>
                  </a:rPr>
                  <a:t>Galaxy Cluster</a:t>
                </a:r>
                <a:endParaRPr kumimoji="1" lang="ja-JP" altLang="en-US" sz="1500" b="1">
                  <a:latin typeface="MS PMincho" panose="02020600040205080304" pitchFamily="18" charset="-128"/>
                  <a:ea typeface="MS PMincho" panose="02020600040205080304" pitchFamily="18" charset="-128"/>
                </a:endParaRPr>
              </a:p>
            </p:txBody>
          </p:sp>
        </p:grpSp>
      </p:grpSp>
      <p:sp>
        <p:nvSpPr>
          <p:cNvPr id="5" name="テキスト ボックス 4">
            <a:extLst>
              <a:ext uri="{FF2B5EF4-FFF2-40B4-BE49-F238E27FC236}">
                <a16:creationId xmlns:a16="http://schemas.microsoft.com/office/drawing/2014/main" id="{19D999B6-5336-F844-45B8-286767B6D14D}"/>
              </a:ext>
            </a:extLst>
          </p:cNvPr>
          <p:cNvSpPr txBox="1"/>
          <p:nvPr/>
        </p:nvSpPr>
        <p:spPr>
          <a:xfrm>
            <a:off x="8014034" y="1071163"/>
            <a:ext cx="3648102" cy="400110"/>
          </a:xfrm>
          <a:prstGeom prst="rect">
            <a:avLst/>
          </a:prstGeom>
          <a:noFill/>
        </p:spPr>
        <p:txBody>
          <a:bodyPr wrap="square" rtlCol="0">
            <a:spAutoFit/>
          </a:bodyPr>
          <a:lstStyle/>
          <a:p>
            <a:r>
              <a:rPr lang="en" altLang="ja-JP" sz="2000" b="1" dirty="0"/>
              <a:t>Diversity of density profiles</a:t>
            </a:r>
            <a:endParaRPr kumimoji="1" lang="ja-JP" altLang="en-US" sz="2000" b="1"/>
          </a:p>
        </p:txBody>
      </p:sp>
      <mc:AlternateContent xmlns:mc="http://schemas.openxmlformats.org/markup-compatibility/2006">
        <mc:Choice xmlns:a14="http://schemas.microsoft.com/office/drawing/2010/main" Requires="a14">
          <p:sp>
            <p:nvSpPr>
              <p:cNvPr id="44" name="テキスト ボックス 43">
                <a:extLst>
                  <a:ext uri="{FF2B5EF4-FFF2-40B4-BE49-F238E27FC236}">
                    <a16:creationId xmlns:a16="http://schemas.microsoft.com/office/drawing/2014/main" id="{832402E1-B485-6B97-8F8A-BC976914775C}"/>
                  </a:ext>
                </a:extLst>
              </p:cNvPr>
              <p:cNvSpPr txBox="1"/>
              <p:nvPr/>
            </p:nvSpPr>
            <p:spPr>
              <a:xfrm>
                <a:off x="8025224" y="2161228"/>
                <a:ext cx="3925234" cy="406714"/>
              </a:xfrm>
              <a:prstGeom prst="rect">
                <a:avLst/>
              </a:prstGeom>
              <a:noFill/>
            </p:spPr>
            <p:txBody>
              <a:bodyPr wrap="square" rtlCol="0">
                <a:spAutoFit/>
              </a:bodyPr>
              <a:lstStyle/>
              <a:p>
                <a14:m>
                  <m:oMath xmlns:m="http://schemas.openxmlformats.org/officeDocument/2006/math">
                    <m:r>
                      <a:rPr lang="en-US" altLang="ja-JP" sz="2000" b="1" i="1" smtClean="0">
                        <a:solidFill>
                          <a:schemeClr val="tx1"/>
                        </a:solidFill>
                        <a:latin typeface="Cambria Math" panose="02040503050406030204" pitchFamily="18" charset="0"/>
                      </a:rPr>
                      <m:t>① </m:t>
                    </m:r>
                    <m:r>
                      <a:rPr lang="ja-JP" altLang="en-US" sz="2000" b="1" i="1">
                        <a:solidFill>
                          <a:schemeClr val="tx1"/>
                        </a:solidFill>
                        <a:latin typeface="Cambria Math" panose="02040503050406030204" pitchFamily="18" charset="0"/>
                      </a:rPr>
                      <m:t>𝜺</m:t>
                    </m:r>
                  </m:oMath>
                </a14:m>
                <a:r>
                  <a:rPr lang="en-US" altLang="ja-JP" sz="2000" dirty="0">
                    <a:solidFill>
                      <a:schemeClr val="tx1"/>
                    </a:solidFill>
                    <a:latin typeface="Cambria Math" panose="02040503050406030204" pitchFamily="18" charset="0"/>
                  </a:rPr>
                  <a:t> : </a:t>
                </a:r>
                <a:r>
                  <a:rPr lang="en" altLang="ja-JP" sz="2000" dirty="0">
                    <a:solidFill>
                      <a:schemeClr val="tx1"/>
                    </a:solidFill>
                    <a:latin typeface="Cambria Math" panose="02040503050406030204" pitchFamily="18" charset="0"/>
                  </a:rPr>
                  <a:t>energy conversion efficiency </a:t>
                </a:r>
                <a:endParaRPr kumimoji="1" lang="ja-JP" altLang="en-US" sz="2000">
                  <a:solidFill>
                    <a:schemeClr val="tx1"/>
                  </a:solidFill>
                </a:endParaRPr>
              </a:p>
            </p:txBody>
          </p:sp>
        </mc:Choice>
        <mc:Fallback>
          <p:sp>
            <p:nvSpPr>
              <p:cNvPr id="44" name="テキスト ボックス 43">
                <a:extLst>
                  <a:ext uri="{FF2B5EF4-FFF2-40B4-BE49-F238E27FC236}">
                    <a16:creationId xmlns:a16="http://schemas.microsoft.com/office/drawing/2014/main" id="{832402E1-B485-6B97-8F8A-BC976914775C}"/>
                  </a:ext>
                </a:extLst>
              </p:cNvPr>
              <p:cNvSpPr txBox="1">
                <a:spLocks noRot="1" noChangeAspect="1" noMove="1" noResize="1" noEditPoints="1" noAdjustHandles="1" noChangeArrowheads="1" noChangeShapeType="1" noTextEdit="1"/>
              </p:cNvSpPr>
              <p:nvPr/>
            </p:nvSpPr>
            <p:spPr>
              <a:xfrm>
                <a:off x="8025224" y="2161228"/>
                <a:ext cx="3925234" cy="406714"/>
              </a:xfrm>
              <a:prstGeom prst="rect">
                <a:avLst/>
              </a:prstGeom>
              <a:blipFill>
                <a:blip r:embed="rId9"/>
                <a:stretch>
                  <a:fillRect l="-645" t="-9091" r="-2258" b="-24242"/>
                </a:stretch>
              </a:blipFill>
            </p:spPr>
            <p:txBody>
              <a:bodyPr/>
              <a:lstStyle/>
              <a:p>
                <a:r>
                  <a:rPr lang="ja-JP" altLang="en-US">
                    <a:noFill/>
                  </a:rPr>
                  <a:t> </a:t>
                </a:r>
              </a:p>
            </p:txBody>
          </p:sp>
        </mc:Fallback>
      </mc:AlternateContent>
      <p:sp>
        <p:nvSpPr>
          <p:cNvPr id="47" name="テキスト ボックス 46">
            <a:extLst>
              <a:ext uri="{FF2B5EF4-FFF2-40B4-BE49-F238E27FC236}">
                <a16:creationId xmlns:a16="http://schemas.microsoft.com/office/drawing/2014/main" id="{9500A052-C18F-2DC4-DBDB-FFD81E4A1B2F}"/>
              </a:ext>
            </a:extLst>
          </p:cNvPr>
          <p:cNvSpPr txBox="1"/>
          <p:nvPr/>
        </p:nvSpPr>
        <p:spPr>
          <a:xfrm>
            <a:off x="8022880" y="2563455"/>
            <a:ext cx="4149190" cy="400110"/>
          </a:xfrm>
          <a:prstGeom prst="rect">
            <a:avLst/>
          </a:prstGeom>
          <a:noFill/>
        </p:spPr>
        <p:txBody>
          <a:bodyPr wrap="square" rtlCol="0">
            <a:spAutoFit/>
          </a:bodyPr>
          <a:lstStyle/>
          <a:p>
            <a:r>
              <a:rPr lang="en-US" altLang="ja-JP" sz="2000" dirty="0"/>
              <a:t>②</a:t>
            </a:r>
            <a:r>
              <a:rPr lang="en" altLang="ja-JP" sz="2000" dirty="0">
                <a:latin typeface="Cambria Math" panose="02040503050406030204" pitchFamily="18" charset="0"/>
              </a:rPr>
              <a:t> Star Formation Efficiency (SFE)</a:t>
            </a:r>
            <a:endParaRPr kumimoji="1" lang="ja-JP" altLang="en-US" sz="2000"/>
          </a:p>
        </p:txBody>
      </p:sp>
      <p:sp>
        <p:nvSpPr>
          <p:cNvPr id="48" name="テキスト ボックス 47">
            <a:extLst>
              <a:ext uri="{FF2B5EF4-FFF2-40B4-BE49-F238E27FC236}">
                <a16:creationId xmlns:a16="http://schemas.microsoft.com/office/drawing/2014/main" id="{0CA5B5DB-0663-CD84-81CD-C54949514B94}"/>
              </a:ext>
            </a:extLst>
          </p:cNvPr>
          <p:cNvSpPr txBox="1"/>
          <p:nvPr/>
        </p:nvSpPr>
        <p:spPr>
          <a:xfrm>
            <a:off x="8014034" y="1757108"/>
            <a:ext cx="2941415" cy="369332"/>
          </a:xfrm>
          <a:prstGeom prst="rect">
            <a:avLst/>
          </a:prstGeom>
          <a:noFill/>
        </p:spPr>
        <p:txBody>
          <a:bodyPr wrap="square" rtlCol="0">
            <a:spAutoFit/>
          </a:bodyPr>
          <a:lstStyle/>
          <a:p>
            <a:r>
              <a:rPr lang="en" altLang="ja-JP" dirty="0"/>
              <a:t>drivers of the diversity </a:t>
            </a:r>
            <a:r>
              <a:rPr kumimoji="1" lang="ja-JP" altLang="en-US"/>
              <a:t>：</a:t>
            </a:r>
          </a:p>
        </p:txBody>
      </p:sp>
      <p:grpSp>
        <p:nvGrpSpPr>
          <p:cNvPr id="3" name="グループ化 2">
            <a:extLst>
              <a:ext uri="{FF2B5EF4-FFF2-40B4-BE49-F238E27FC236}">
                <a16:creationId xmlns:a16="http://schemas.microsoft.com/office/drawing/2014/main" id="{CA795950-B3F3-08B2-4EBB-E816120B9D76}"/>
              </a:ext>
            </a:extLst>
          </p:cNvPr>
          <p:cNvGrpSpPr/>
          <p:nvPr/>
        </p:nvGrpSpPr>
        <p:grpSpPr>
          <a:xfrm>
            <a:off x="8418" y="3059745"/>
            <a:ext cx="4382521" cy="3161231"/>
            <a:chOff x="8418" y="3059745"/>
            <a:chExt cx="4382521" cy="3161231"/>
          </a:xfrm>
        </p:grpSpPr>
        <p:grpSp>
          <p:nvGrpSpPr>
            <p:cNvPr id="63" name="グループ化 62">
              <a:extLst>
                <a:ext uri="{FF2B5EF4-FFF2-40B4-BE49-F238E27FC236}">
                  <a16:creationId xmlns:a16="http://schemas.microsoft.com/office/drawing/2014/main" id="{B0E7A2E1-849B-FA67-FD3B-26F998872483}"/>
                </a:ext>
              </a:extLst>
            </p:cNvPr>
            <p:cNvGrpSpPr/>
            <p:nvPr/>
          </p:nvGrpSpPr>
          <p:grpSpPr>
            <a:xfrm>
              <a:off x="8418" y="3059745"/>
              <a:ext cx="4382521" cy="3161231"/>
              <a:chOff x="5336928" y="2116614"/>
              <a:chExt cx="6928398" cy="4916645"/>
            </a:xfrm>
          </p:grpSpPr>
          <p:grpSp>
            <p:nvGrpSpPr>
              <p:cNvPr id="65" name="グループ化 64">
                <a:extLst>
                  <a:ext uri="{FF2B5EF4-FFF2-40B4-BE49-F238E27FC236}">
                    <a16:creationId xmlns:a16="http://schemas.microsoft.com/office/drawing/2014/main" id="{3C10B057-15B8-23F8-27C4-B67FBC5750B4}"/>
                  </a:ext>
                </a:extLst>
              </p:cNvPr>
              <p:cNvGrpSpPr/>
              <p:nvPr/>
            </p:nvGrpSpPr>
            <p:grpSpPr>
              <a:xfrm>
                <a:off x="5336928" y="2116614"/>
                <a:ext cx="6928398" cy="4916645"/>
                <a:chOff x="4983113" y="1252241"/>
                <a:chExt cx="6928398" cy="4916645"/>
              </a:xfrm>
            </p:grpSpPr>
            <p:sp>
              <p:nvSpPr>
                <p:cNvPr id="92" name="正方形/長方形 91">
                  <a:extLst>
                    <a:ext uri="{FF2B5EF4-FFF2-40B4-BE49-F238E27FC236}">
                      <a16:creationId xmlns:a16="http://schemas.microsoft.com/office/drawing/2014/main" id="{1AEEAD9C-4C93-AA68-6B41-986CEA492FAE}"/>
                    </a:ext>
                  </a:extLst>
                </p:cNvPr>
                <p:cNvSpPr/>
                <p:nvPr/>
              </p:nvSpPr>
              <p:spPr>
                <a:xfrm>
                  <a:off x="5910174" y="5170310"/>
                  <a:ext cx="5886275" cy="3703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3" name="グループ化 92">
                  <a:extLst>
                    <a:ext uri="{FF2B5EF4-FFF2-40B4-BE49-F238E27FC236}">
                      <a16:creationId xmlns:a16="http://schemas.microsoft.com/office/drawing/2014/main" id="{306ADFFF-820F-82B4-3FB4-FE9A2D1E99A9}"/>
                    </a:ext>
                  </a:extLst>
                </p:cNvPr>
                <p:cNvGrpSpPr/>
                <p:nvPr/>
              </p:nvGrpSpPr>
              <p:grpSpPr>
                <a:xfrm>
                  <a:off x="4983113" y="1252241"/>
                  <a:ext cx="6928398" cy="4916645"/>
                  <a:chOff x="4930309" y="2092910"/>
                  <a:chExt cx="6928398" cy="4916645"/>
                </a:xfrm>
              </p:grpSpPr>
              <p:grpSp>
                <p:nvGrpSpPr>
                  <p:cNvPr id="94" name="グループ化 93">
                    <a:extLst>
                      <a:ext uri="{FF2B5EF4-FFF2-40B4-BE49-F238E27FC236}">
                        <a16:creationId xmlns:a16="http://schemas.microsoft.com/office/drawing/2014/main" id="{DD96D0DF-C7CC-B0C1-7606-A8CAD3980289}"/>
                      </a:ext>
                    </a:extLst>
                  </p:cNvPr>
                  <p:cNvGrpSpPr/>
                  <p:nvPr/>
                </p:nvGrpSpPr>
                <p:grpSpPr>
                  <a:xfrm flipH="1">
                    <a:off x="5643944" y="2092910"/>
                    <a:ext cx="6214763" cy="4878784"/>
                    <a:chOff x="628869" y="2250754"/>
                    <a:chExt cx="5844412" cy="4507821"/>
                  </a:xfrm>
                </p:grpSpPr>
                <p:pic>
                  <p:nvPicPr>
                    <p:cNvPr id="106" name="図 105">
                      <a:extLst>
                        <a:ext uri="{FF2B5EF4-FFF2-40B4-BE49-F238E27FC236}">
                          <a16:creationId xmlns:a16="http://schemas.microsoft.com/office/drawing/2014/main" id="{ADA70066-CB04-2614-7349-8E210A2AC085}"/>
                        </a:ext>
                      </a:extLst>
                    </p:cNvPr>
                    <p:cNvPicPr>
                      <a:picLocks noChangeAspect="1"/>
                    </p:cNvPicPr>
                    <p:nvPr/>
                  </p:nvPicPr>
                  <p:blipFill>
                    <a:blip r:embed="rId7">
                      <a:extLst>
                        <a:ext uri="{28A0092B-C50C-407E-A947-70E740481C1C}">
                          <a14:useLocalDpi xmlns:a14="http://schemas.microsoft.com/office/drawing/2010/main" val="0"/>
                        </a:ext>
                      </a:extLst>
                    </a:blip>
                    <a:srcRect l="48614" t="50162" r="6108" b="404"/>
                    <a:stretch/>
                  </p:blipFill>
                  <p:spPr>
                    <a:xfrm>
                      <a:off x="794464" y="2478702"/>
                      <a:ext cx="5678817" cy="4279873"/>
                    </a:xfrm>
                    <a:prstGeom prst="rect">
                      <a:avLst/>
                    </a:prstGeom>
                  </p:spPr>
                </p:pic>
                <p:sp>
                  <p:nvSpPr>
                    <p:cNvPr id="107" name="正方形/長方形 106">
                      <a:extLst>
                        <a:ext uri="{FF2B5EF4-FFF2-40B4-BE49-F238E27FC236}">
                          <a16:creationId xmlns:a16="http://schemas.microsoft.com/office/drawing/2014/main" id="{AF7DD948-90EB-F829-C583-A3E40C9DC98D}"/>
                        </a:ext>
                      </a:extLst>
                    </p:cNvPr>
                    <p:cNvSpPr/>
                    <p:nvPr/>
                  </p:nvSpPr>
                  <p:spPr>
                    <a:xfrm rot="5400000">
                      <a:off x="-952186" y="3831809"/>
                      <a:ext cx="3630244" cy="4681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95" name="図 94">
                    <a:extLst>
                      <a:ext uri="{FF2B5EF4-FFF2-40B4-BE49-F238E27FC236}">
                        <a16:creationId xmlns:a16="http://schemas.microsoft.com/office/drawing/2014/main" id="{FCC360AA-2509-AE1C-E65A-B450347BFEEF}"/>
                      </a:ext>
                    </a:extLst>
                  </p:cNvPr>
                  <p:cNvPicPr>
                    <a:picLocks noChangeAspect="1"/>
                  </p:cNvPicPr>
                  <p:nvPr/>
                </p:nvPicPr>
                <p:blipFill>
                  <a:blip r:embed="rId8"/>
                  <a:srcRect l="3250" t="48622" r="88095"/>
                  <a:stretch/>
                </p:blipFill>
                <p:spPr>
                  <a:xfrm>
                    <a:off x="4930309" y="2312625"/>
                    <a:ext cx="1186916" cy="4696930"/>
                  </a:xfrm>
                  <a:prstGeom prst="rect">
                    <a:avLst/>
                  </a:prstGeom>
                </p:spPr>
              </p:pic>
              <mc:AlternateContent xmlns:mc="http://schemas.openxmlformats.org/markup-compatibility/2006" xmlns:a14="http://schemas.microsoft.com/office/drawing/2010/main">
                <mc:Choice Requires="a14">
                  <p:sp>
                    <p:nvSpPr>
                      <p:cNvPr id="96" name="テキスト ボックス 95">
                        <a:extLst>
                          <a:ext uri="{FF2B5EF4-FFF2-40B4-BE49-F238E27FC236}">
                            <a16:creationId xmlns:a16="http://schemas.microsoft.com/office/drawing/2014/main" id="{3FC2D3BB-F89C-63CD-C8FA-8D8256590CE9}"/>
                          </a:ext>
                        </a:extLst>
                      </p:cNvPr>
                      <p:cNvSpPr txBox="1"/>
                      <p:nvPr/>
                    </p:nvSpPr>
                    <p:spPr>
                      <a:xfrm flipH="1">
                        <a:off x="5920453" y="6015195"/>
                        <a:ext cx="529286" cy="425584"/>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1200" i="1" smtClean="0">
                                      <a:latin typeface="Cambria Math" panose="02040503050406030204" pitchFamily="18" charset="0"/>
                                    </a:rPr>
                                  </m:ctrlPr>
                                </m:sSupPr>
                                <m:e>
                                  <m:r>
                                    <a:rPr kumimoji="1" lang="en-US" altLang="ja-JP" sz="1200" b="0" i="1" smtClean="0">
                                      <a:latin typeface="Cambria Math" panose="02040503050406030204" pitchFamily="18" charset="0"/>
                                    </a:rPr>
                                    <m:t>10</m:t>
                                  </m:r>
                                </m:e>
                                <m:sup>
                                  <m:r>
                                    <a:rPr kumimoji="1" lang="en-US" altLang="ja-JP" sz="1200" b="0" i="1" smtClean="0">
                                      <a:latin typeface="Cambria Math" panose="02040503050406030204" pitchFamily="18" charset="0"/>
                                    </a:rPr>
                                    <m:t>12</m:t>
                                  </m:r>
                                </m:sup>
                              </m:sSup>
                            </m:oMath>
                          </m:oMathPara>
                        </a14:m>
                        <a:endParaRPr kumimoji="1" lang="en-US" altLang="ja-JP" sz="1500" dirty="0"/>
                      </a:p>
                    </p:txBody>
                  </p:sp>
                </mc:Choice>
                <mc:Fallback xmlns="">
                  <p:sp>
                    <p:nvSpPr>
                      <p:cNvPr id="96" name="テキスト ボックス 95">
                        <a:extLst>
                          <a:ext uri="{FF2B5EF4-FFF2-40B4-BE49-F238E27FC236}">
                            <a16:creationId xmlns:a16="http://schemas.microsoft.com/office/drawing/2014/main" id="{3FC2D3BB-F89C-63CD-C8FA-8D8256590CE9}"/>
                          </a:ext>
                        </a:extLst>
                      </p:cNvPr>
                      <p:cNvSpPr txBox="1">
                        <a:spLocks noRot="1" noChangeAspect="1" noMove="1" noResize="1" noEditPoints="1" noAdjustHandles="1" noChangeArrowheads="1" noChangeShapeType="1" noTextEdit="1"/>
                      </p:cNvSpPr>
                      <p:nvPr/>
                    </p:nvSpPr>
                    <p:spPr>
                      <a:xfrm flipH="1">
                        <a:off x="5920453" y="6015195"/>
                        <a:ext cx="529286" cy="425584"/>
                      </a:xfrm>
                      <a:prstGeom prst="rect">
                        <a:avLst/>
                      </a:prstGeom>
                      <a:blipFill>
                        <a:blip r:embed="rId10"/>
                        <a:stretch>
                          <a:fillRect r="-13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7" name="テキスト ボックス 96">
                        <a:extLst>
                          <a:ext uri="{FF2B5EF4-FFF2-40B4-BE49-F238E27FC236}">
                            <a16:creationId xmlns:a16="http://schemas.microsoft.com/office/drawing/2014/main" id="{E5C7ABDC-EC6F-C40A-083B-020C484ABA3F}"/>
                          </a:ext>
                        </a:extLst>
                      </p:cNvPr>
                      <p:cNvSpPr txBox="1"/>
                      <p:nvPr/>
                    </p:nvSpPr>
                    <p:spPr>
                      <a:xfrm flipH="1">
                        <a:off x="7049119" y="6014355"/>
                        <a:ext cx="529286" cy="425584"/>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1200" i="1" smtClean="0">
                                      <a:latin typeface="Cambria Math" panose="02040503050406030204" pitchFamily="18" charset="0"/>
                                    </a:rPr>
                                  </m:ctrlPr>
                                </m:sSupPr>
                                <m:e>
                                  <m:r>
                                    <a:rPr kumimoji="1" lang="en-US" altLang="ja-JP" sz="1200" b="0" i="1" smtClean="0">
                                      <a:latin typeface="Cambria Math" panose="02040503050406030204" pitchFamily="18" charset="0"/>
                                    </a:rPr>
                                    <m:t>10</m:t>
                                  </m:r>
                                </m:e>
                                <m:sup>
                                  <m:r>
                                    <a:rPr kumimoji="1" lang="en-US" altLang="ja-JP" sz="1200" b="0" i="1" smtClean="0">
                                      <a:latin typeface="Cambria Math" panose="02040503050406030204" pitchFamily="18" charset="0"/>
                                    </a:rPr>
                                    <m:t>10</m:t>
                                  </m:r>
                                </m:sup>
                              </m:sSup>
                            </m:oMath>
                          </m:oMathPara>
                        </a14:m>
                        <a:endParaRPr kumimoji="1" lang="en-US" altLang="ja-JP" sz="1500" dirty="0"/>
                      </a:p>
                    </p:txBody>
                  </p:sp>
                </mc:Choice>
                <mc:Fallback xmlns="">
                  <p:sp>
                    <p:nvSpPr>
                      <p:cNvPr id="97" name="テキスト ボックス 96">
                        <a:extLst>
                          <a:ext uri="{FF2B5EF4-FFF2-40B4-BE49-F238E27FC236}">
                            <a16:creationId xmlns:a16="http://schemas.microsoft.com/office/drawing/2014/main" id="{E5C7ABDC-EC6F-C40A-083B-020C484ABA3F}"/>
                          </a:ext>
                        </a:extLst>
                      </p:cNvPr>
                      <p:cNvSpPr txBox="1">
                        <a:spLocks noRot="1" noChangeAspect="1" noMove="1" noResize="1" noEditPoints="1" noAdjustHandles="1" noChangeArrowheads="1" noChangeShapeType="1" noTextEdit="1"/>
                      </p:cNvSpPr>
                      <p:nvPr/>
                    </p:nvSpPr>
                    <p:spPr>
                      <a:xfrm flipH="1">
                        <a:off x="7049119" y="6014355"/>
                        <a:ext cx="529286" cy="425584"/>
                      </a:xfrm>
                      <a:prstGeom prst="rect">
                        <a:avLst/>
                      </a:prstGeom>
                      <a:blipFill>
                        <a:blip r:embed="rId11"/>
                        <a:stretch>
                          <a:fillRect r="-13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8" name="テキスト ボックス 97">
                        <a:extLst>
                          <a:ext uri="{FF2B5EF4-FFF2-40B4-BE49-F238E27FC236}">
                            <a16:creationId xmlns:a16="http://schemas.microsoft.com/office/drawing/2014/main" id="{7B891B29-69A9-3271-230A-1980FF17653C}"/>
                          </a:ext>
                        </a:extLst>
                      </p:cNvPr>
                      <p:cNvSpPr txBox="1"/>
                      <p:nvPr/>
                    </p:nvSpPr>
                    <p:spPr>
                      <a:xfrm flipH="1">
                        <a:off x="7632239" y="6010176"/>
                        <a:ext cx="529286" cy="425584"/>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1200" i="1" smtClean="0">
                                      <a:latin typeface="Cambria Math" panose="02040503050406030204" pitchFamily="18" charset="0"/>
                                    </a:rPr>
                                  </m:ctrlPr>
                                </m:sSupPr>
                                <m:e>
                                  <m:r>
                                    <a:rPr kumimoji="1" lang="en-US" altLang="ja-JP" sz="1200" b="0" i="1" smtClean="0">
                                      <a:latin typeface="Cambria Math" panose="02040503050406030204" pitchFamily="18" charset="0"/>
                                    </a:rPr>
                                    <m:t>10</m:t>
                                  </m:r>
                                </m:e>
                                <m:sup>
                                  <m:r>
                                    <a:rPr kumimoji="1" lang="en-US" altLang="ja-JP" sz="1200" b="0" i="1" smtClean="0">
                                      <a:latin typeface="Cambria Math" panose="02040503050406030204" pitchFamily="18" charset="0"/>
                                    </a:rPr>
                                    <m:t>9</m:t>
                                  </m:r>
                                </m:sup>
                              </m:sSup>
                            </m:oMath>
                          </m:oMathPara>
                        </a14:m>
                        <a:endParaRPr kumimoji="1" lang="en-US" altLang="ja-JP" sz="1500" dirty="0"/>
                      </a:p>
                    </p:txBody>
                  </p:sp>
                </mc:Choice>
                <mc:Fallback xmlns="">
                  <p:sp>
                    <p:nvSpPr>
                      <p:cNvPr id="98" name="テキスト ボックス 97">
                        <a:extLst>
                          <a:ext uri="{FF2B5EF4-FFF2-40B4-BE49-F238E27FC236}">
                            <a16:creationId xmlns:a16="http://schemas.microsoft.com/office/drawing/2014/main" id="{7B891B29-69A9-3271-230A-1980FF17653C}"/>
                          </a:ext>
                        </a:extLst>
                      </p:cNvPr>
                      <p:cNvSpPr txBox="1">
                        <a:spLocks noRot="1" noChangeAspect="1" noMove="1" noResize="1" noEditPoints="1" noAdjustHandles="1" noChangeArrowheads="1" noChangeShapeType="1" noTextEdit="1"/>
                      </p:cNvSpPr>
                      <p:nvPr/>
                    </p:nvSpPr>
                    <p:spPr>
                      <a:xfrm flipH="1">
                        <a:off x="7632239" y="6010176"/>
                        <a:ext cx="529286" cy="425584"/>
                      </a:xfrm>
                      <a:prstGeom prst="rect">
                        <a:avLst/>
                      </a:prstGeom>
                      <a:blipFill>
                        <a:blip r:embed="rId1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9" name="テキスト ボックス 98">
                        <a:extLst>
                          <a:ext uri="{FF2B5EF4-FFF2-40B4-BE49-F238E27FC236}">
                            <a16:creationId xmlns:a16="http://schemas.microsoft.com/office/drawing/2014/main" id="{ADA74210-0D37-0323-4907-F85581CE9DB8}"/>
                          </a:ext>
                        </a:extLst>
                      </p:cNvPr>
                      <p:cNvSpPr txBox="1"/>
                      <p:nvPr/>
                    </p:nvSpPr>
                    <p:spPr>
                      <a:xfrm flipH="1">
                        <a:off x="8145698" y="6351499"/>
                        <a:ext cx="529287" cy="40011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000" i="1" smtClean="0">
                                      <a:latin typeface="Cambria Math" panose="02040503050406030204" pitchFamily="18" charset="0"/>
                                    </a:rPr>
                                  </m:ctrlPr>
                                </m:sSupPr>
                                <m:e>
                                  <m:r>
                                    <a:rPr kumimoji="1" lang="en-US" altLang="ja-JP" sz="2000" b="0" i="1" smtClean="0">
                                      <a:latin typeface="Cambria Math" panose="02040503050406030204" pitchFamily="18" charset="0"/>
                                    </a:rPr>
                                    <m:t>10</m:t>
                                  </m:r>
                                </m:e>
                                <m:sup>
                                  <m:r>
                                    <a:rPr kumimoji="1" lang="en-US" altLang="ja-JP" sz="2000" b="0" i="1" smtClean="0">
                                      <a:latin typeface="Cambria Math" panose="02040503050406030204" pitchFamily="18" charset="0"/>
                                    </a:rPr>
                                    <m:t>8</m:t>
                                  </m:r>
                                </m:sup>
                              </m:sSup>
                            </m:oMath>
                          </m:oMathPara>
                        </a14:m>
                        <a:endParaRPr kumimoji="1" lang="en-US" altLang="ja-JP" sz="1500" dirty="0"/>
                      </a:p>
                    </p:txBody>
                  </p:sp>
                </mc:Choice>
                <mc:Fallback xmlns="">
                  <p:sp>
                    <p:nvSpPr>
                      <p:cNvPr id="99" name="テキスト ボックス 98">
                        <a:extLst>
                          <a:ext uri="{FF2B5EF4-FFF2-40B4-BE49-F238E27FC236}">
                            <a16:creationId xmlns:a16="http://schemas.microsoft.com/office/drawing/2014/main" id="{ADA74210-0D37-0323-4907-F85581CE9DB8}"/>
                          </a:ext>
                        </a:extLst>
                      </p:cNvPr>
                      <p:cNvSpPr txBox="1">
                        <a:spLocks noRot="1" noChangeAspect="1" noMove="1" noResize="1" noEditPoints="1" noAdjustHandles="1" noChangeArrowheads="1" noChangeShapeType="1" noTextEdit="1"/>
                      </p:cNvSpPr>
                      <p:nvPr/>
                    </p:nvSpPr>
                    <p:spPr>
                      <a:xfrm flipH="1">
                        <a:off x="8145698" y="6351499"/>
                        <a:ext cx="529287" cy="400110"/>
                      </a:xfrm>
                      <a:prstGeom prst="rect">
                        <a:avLst/>
                      </a:prstGeom>
                      <a:blipFill>
                        <a:blip r:embed="rId13"/>
                        <a:stretch>
                          <a:fillRect r="-46667" b="-4285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0" name="テキスト ボックス 99">
                        <a:extLst>
                          <a:ext uri="{FF2B5EF4-FFF2-40B4-BE49-F238E27FC236}">
                            <a16:creationId xmlns:a16="http://schemas.microsoft.com/office/drawing/2014/main" id="{A9F296C2-BD1C-6EA4-876C-33E019CC3DDB}"/>
                          </a:ext>
                        </a:extLst>
                      </p:cNvPr>
                      <p:cNvSpPr txBox="1"/>
                      <p:nvPr/>
                    </p:nvSpPr>
                    <p:spPr>
                      <a:xfrm flipH="1">
                        <a:off x="8732508" y="6021522"/>
                        <a:ext cx="529286" cy="425584"/>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1200" i="1" smtClean="0">
                                      <a:latin typeface="Cambria Math" panose="02040503050406030204" pitchFamily="18" charset="0"/>
                                    </a:rPr>
                                  </m:ctrlPr>
                                </m:sSupPr>
                                <m:e>
                                  <m:r>
                                    <a:rPr kumimoji="1" lang="en-US" altLang="ja-JP" sz="1200" b="0" i="1" smtClean="0">
                                      <a:latin typeface="Cambria Math" panose="02040503050406030204" pitchFamily="18" charset="0"/>
                                    </a:rPr>
                                    <m:t>10</m:t>
                                  </m:r>
                                </m:e>
                                <m:sup>
                                  <m:r>
                                    <a:rPr kumimoji="1" lang="en-US" altLang="ja-JP" sz="1200" b="0" i="1" smtClean="0">
                                      <a:latin typeface="Cambria Math" panose="02040503050406030204" pitchFamily="18" charset="0"/>
                                    </a:rPr>
                                    <m:t>7</m:t>
                                  </m:r>
                                </m:sup>
                              </m:sSup>
                            </m:oMath>
                          </m:oMathPara>
                        </a14:m>
                        <a:endParaRPr kumimoji="1" lang="en-US" altLang="ja-JP" sz="1500" dirty="0"/>
                      </a:p>
                    </p:txBody>
                  </p:sp>
                </mc:Choice>
                <mc:Fallback xmlns="">
                  <p:sp>
                    <p:nvSpPr>
                      <p:cNvPr id="100" name="テキスト ボックス 99">
                        <a:extLst>
                          <a:ext uri="{FF2B5EF4-FFF2-40B4-BE49-F238E27FC236}">
                            <a16:creationId xmlns:a16="http://schemas.microsoft.com/office/drawing/2014/main" id="{A9F296C2-BD1C-6EA4-876C-33E019CC3DDB}"/>
                          </a:ext>
                        </a:extLst>
                      </p:cNvPr>
                      <p:cNvSpPr txBox="1">
                        <a:spLocks noRot="1" noChangeAspect="1" noMove="1" noResize="1" noEditPoints="1" noAdjustHandles="1" noChangeArrowheads="1" noChangeShapeType="1" noTextEdit="1"/>
                      </p:cNvSpPr>
                      <p:nvPr/>
                    </p:nvSpPr>
                    <p:spPr>
                      <a:xfrm flipH="1">
                        <a:off x="8732508" y="6021522"/>
                        <a:ext cx="529286" cy="425584"/>
                      </a:xfrm>
                      <a:prstGeom prst="rect">
                        <a:avLst/>
                      </a:prstGeom>
                      <a:blipFill>
                        <a:blip r:embed="rId1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1" name="テキスト ボックス 100">
                        <a:extLst>
                          <a:ext uri="{FF2B5EF4-FFF2-40B4-BE49-F238E27FC236}">
                            <a16:creationId xmlns:a16="http://schemas.microsoft.com/office/drawing/2014/main" id="{B28DD2FB-E283-DA62-0921-A6BD523B5F0B}"/>
                          </a:ext>
                        </a:extLst>
                      </p:cNvPr>
                      <p:cNvSpPr txBox="1"/>
                      <p:nvPr/>
                    </p:nvSpPr>
                    <p:spPr>
                      <a:xfrm flipH="1">
                        <a:off x="9343999" y="6002031"/>
                        <a:ext cx="529286" cy="425584"/>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1200" i="1" smtClean="0">
                                      <a:latin typeface="Cambria Math" panose="02040503050406030204" pitchFamily="18" charset="0"/>
                                    </a:rPr>
                                  </m:ctrlPr>
                                </m:sSupPr>
                                <m:e>
                                  <m:r>
                                    <a:rPr kumimoji="1" lang="en-US" altLang="ja-JP" sz="1200" b="0" i="1" smtClean="0">
                                      <a:latin typeface="Cambria Math" panose="02040503050406030204" pitchFamily="18" charset="0"/>
                                    </a:rPr>
                                    <m:t>10</m:t>
                                  </m:r>
                                </m:e>
                                <m:sup>
                                  <m:r>
                                    <a:rPr kumimoji="1" lang="en-US" altLang="ja-JP" sz="1200" b="0" i="1" smtClean="0">
                                      <a:latin typeface="Cambria Math" panose="02040503050406030204" pitchFamily="18" charset="0"/>
                                    </a:rPr>
                                    <m:t>6</m:t>
                                  </m:r>
                                </m:sup>
                              </m:sSup>
                            </m:oMath>
                          </m:oMathPara>
                        </a14:m>
                        <a:endParaRPr kumimoji="1" lang="en-US" altLang="ja-JP" sz="1500" dirty="0"/>
                      </a:p>
                    </p:txBody>
                  </p:sp>
                </mc:Choice>
                <mc:Fallback xmlns="">
                  <p:sp>
                    <p:nvSpPr>
                      <p:cNvPr id="101" name="テキスト ボックス 100">
                        <a:extLst>
                          <a:ext uri="{FF2B5EF4-FFF2-40B4-BE49-F238E27FC236}">
                            <a16:creationId xmlns:a16="http://schemas.microsoft.com/office/drawing/2014/main" id="{B28DD2FB-E283-DA62-0921-A6BD523B5F0B}"/>
                          </a:ext>
                        </a:extLst>
                      </p:cNvPr>
                      <p:cNvSpPr txBox="1">
                        <a:spLocks noRot="1" noChangeAspect="1" noMove="1" noResize="1" noEditPoints="1" noAdjustHandles="1" noChangeArrowheads="1" noChangeShapeType="1" noTextEdit="1"/>
                      </p:cNvSpPr>
                      <p:nvPr/>
                    </p:nvSpPr>
                    <p:spPr>
                      <a:xfrm flipH="1">
                        <a:off x="9343999" y="6002031"/>
                        <a:ext cx="529286" cy="425584"/>
                      </a:xfrm>
                      <a:prstGeom prst="rect">
                        <a:avLst/>
                      </a:prstGeom>
                      <a:blipFill>
                        <a:blip r:embed="rId1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2" name="テキスト ボックス 101">
                        <a:extLst>
                          <a:ext uri="{FF2B5EF4-FFF2-40B4-BE49-F238E27FC236}">
                            <a16:creationId xmlns:a16="http://schemas.microsoft.com/office/drawing/2014/main" id="{C97D4F53-7CCB-112F-E999-6D46B7D02CE0}"/>
                          </a:ext>
                        </a:extLst>
                      </p:cNvPr>
                      <p:cNvSpPr txBox="1"/>
                      <p:nvPr/>
                    </p:nvSpPr>
                    <p:spPr>
                      <a:xfrm flipH="1">
                        <a:off x="10972736" y="5985122"/>
                        <a:ext cx="529286" cy="425584"/>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1200" i="1" smtClean="0">
                                      <a:latin typeface="Cambria Math" panose="02040503050406030204" pitchFamily="18" charset="0"/>
                                    </a:rPr>
                                  </m:ctrlPr>
                                </m:sSupPr>
                                <m:e>
                                  <m:r>
                                    <a:rPr kumimoji="1" lang="en-US" altLang="ja-JP" sz="1200" b="0" i="1" smtClean="0">
                                      <a:latin typeface="Cambria Math" panose="02040503050406030204" pitchFamily="18" charset="0"/>
                                    </a:rPr>
                                    <m:t>10</m:t>
                                  </m:r>
                                </m:e>
                                <m:sup>
                                  <m:r>
                                    <a:rPr kumimoji="1" lang="en-US" altLang="ja-JP" sz="1200" b="0" i="1" smtClean="0">
                                      <a:latin typeface="Cambria Math" panose="02040503050406030204" pitchFamily="18" charset="0"/>
                                    </a:rPr>
                                    <m:t>3</m:t>
                                  </m:r>
                                </m:sup>
                              </m:sSup>
                            </m:oMath>
                          </m:oMathPara>
                        </a14:m>
                        <a:endParaRPr kumimoji="1" lang="en-US" altLang="ja-JP" sz="1500" dirty="0"/>
                      </a:p>
                    </p:txBody>
                  </p:sp>
                </mc:Choice>
                <mc:Fallback xmlns="">
                  <p:sp>
                    <p:nvSpPr>
                      <p:cNvPr id="102" name="テキスト ボックス 101">
                        <a:extLst>
                          <a:ext uri="{FF2B5EF4-FFF2-40B4-BE49-F238E27FC236}">
                            <a16:creationId xmlns:a16="http://schemas.microsoft.com/office/drawing/2014/main" id="{C97D4F53-7CCB-112F-E999-6D46B7D02CE0}"/>
                          </a:ext>
                        </a:extLst>
                      </p:cNvPr>
                      <p:cNvSpPr txBox="1">
                        <a:spLocks noRot="1" noChangeAspect="1" noMove="1" noResize="1" noEditPoints="1" noAdjustHandles="1" noChangeArrowheads="1" noChangeShapeType="1" noTextEdit="1"/>
                      </p:cNvSpPr>
                      <p:nvPr/>
                    </p:nvSpPr>
                    <p:spPr>
                      <a:xfrm flipH="1">
                        <a:off x="10972736" y="5985122"/>
                        <a:ext cx="529286" cy="425584"/>
                      </a:xfrm>
                      <a:prstGeom prst="rect">
                        <a:avLst/>
                      </a:prstGeom>
                      <a:blipFill>
                        <a:blip r:embed="rId1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3" name="テキスト ボックス 102">
                        <a:extLst>
                          <a:ext uri="{FF2B5EF4-FFF2-40B4-BE49-F238E27FC236}">
                            <a16:creationId xmlns:a16="http://schemas.microsoft.com/office/drawing/2014/main" id="{8898F0EE-5058-5B21-24F4-C3D95BBA7277}"/>
                          </a:ext>
                        </a:extLst>
                      </p:cNvPr>
                      <p:cNvSpPr txBox="1"/>
                      <p:nvPr/>
                    </p:nvSpPr>
                    <p:spPr>
                      <a:xfrm flipH="1">
                        <a:off x="10435268" y="6002036"/>
                        <a:ext cx="529286" cy="425584"/>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1200" i="1" smtClean="0">
                                      <a:latin typeface="Cambria Math" panose="02040503050406030204" pitchFamily="18" charset="0"/>
                                    </a:rPr>
                                  </m:ctrlPr>
                                </m:sSupPr>
                                <m:e>
                                  <m:r>
                                    <a:rPr kumimoji="1" lang="en-US" altLang="ja-JP" sz="1200" b="0" i="1" smtClean="0">
                                      <a:latin typeface="Cambria Math" panose="02040503050406030204" pitchFamily="18" charset="0"/>
                                    </a:rPr>
                                    <m:t>10</m:t>
                                  </m:r>
                                </m:e>
                                <m:sup>
                                  <m:r>
                                    <a:rPr kumimoji="1" lang="en-US" altLang="ja-JP" sz="1200" b="0" i="1" smtClean="0">
                                      <a:latin typeface="Cambria Math" panose="02040503050406030204" pitchFamily="18" charset="0"/>
                                    </a:rPr>
                                    <m:t>4</m:t>
                                  </m:r>
                                </m:sup>
                              </m:sSup>
                            </m:oMath>
                          </m:oMathPara>
                        </a14:m>
                        <a:endParaRPr kumimoji="1" lang="en-US" altLang="ja-JP" sz="1500" dirty="0"/>
                      </a:p>
                    </p:txBody>
                  </p:sp>
                </mc:Choice>
                <mc:Fallback xmlns="">
                  <p:sp>
                    <p:nvSpPr>
                      <p:cNvPr id="103" name="テキスト ボックス 102">
                        <a:extLst>
                          <a:ext uri="{FF2B5EF4-FFF2-40B4-BE49-F238E27FC236}">
                            <a16:creationId xmlns:a16="http://schemas.microsoft.com/office/drawing/2014/main" id="{8898F0EE-5058-5B21-24F4-C3D95BBA7277}"/>
                          </a:ext>
                        </a:extLst>
                      </p:cNvPr>
                      <p:cNvSpPr txBox="1">
                        <a:spLocks noRot="1" noChangeAspect="1" noMove="1" noResize="1" noEditPoints="1" noAdjustHandles="1" noChangeArrowheads="1" noChangeShapeType="1" noTextEdit="1"/>
                      </p:cNvSpPr>
                      <p:nvPr/>
                    </p:nvSpPr>
                    <p:spPr>
                      <a:xfrm flipH="1">
                        <a:off x="10435268" y="6002036"/>
                        <a:ext cx="529286" cy="425584"/>
                      </a:xfrm>
                      <a:prstGeom prst="rect">
                        <a:avLst/>
                      </a:prstGeom>
                      <a:blipFill>
                        <a:blip r:embed="rId1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4" name="テキスト ボックス 103">
                        <a:extLst>
                          <a:ext uri="{FF2B5EF4-FFF2-40B4-BE49-F238E27FC236}">
                            <a16:creationId xmlns:a16="http://schemas.microsoft.com/office/drawing/2014/main" id="{6E9D58BF-4BD6-B111-42BF-D81495F61408}"/>
                          </a:ext>
                        </a:extLst>
                      </p:cNvPr>
                      <p:cNvSpPr txBox="1"/>
                      <p:nvPr/>
                    </p:nvSpPr>
                    <p:spPr>
                      <a:xfrm flipH="1">
                        <a:off x="9848604" y="5995408"/>
                        <a:ext cx="529286" cy="428835"/>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1200" i="1" smtClean="0">
                                      <a:latin typeface="Cambria Math" panose="02040503050406030204" pitchFamily="18" charset="0"/>
                                    </a:rPr>
                                  </m:ctrlPr>
                                </m:sSupPr>
                                <m:e>
                                  <m:r>
                                    <a:rPr kumimoji="1" lang="en-US" altLang="ja-JP" sz="1200" b="0" i="1" smtClean="0">
                                      <a:latin typeface="Cambria Math" panose="02040503050406030204" pitchFamily="18" charset="0"/>
                                    </a:rPr>
                                    <m:t>10</m:t>
                                  </m:r>
                                </m:e>
                                <m:sup>
                                  <m:r>
                                    <a:rPr kumimoji="1" lang="en-US" altLang="ja-JP" sz="1200" b="0" i="1" smtClean="0">
                                      <a:latin typeface="Cambria Math" panose="02040503050406030204" pitchFamily="18" charset="0"/>
                                    </a:rPr>
                                    <m:t>5</m:t>
                                  </m:r>
                                </m:sup>
                              </m:sSup>
                            </m:oMath>
                          </m:oMathPara>
                        </a14:m>
                        <a:endParaRPr kumimoji="1" lang="en-US" altLang="ja-JP" sz="1500" dirty="0"/>
                      </a:p>
                    </p:txBody>
                  </p:sp>
                </mc:Choice>
                <mc:Fallback xmlns="">
                  <p:sp>
                    <p:nvSpPr>
                      <p:cNvPr id="104" name="テキスト ボックス 103">
                        <a:extLst>
                          <a:ext uri="{FF2B5EF4-FFF2-40B4-BE49-F238E27FC236}">
                            <a16:creationId xmlns:a16="http://schemas.microsoft.com/office/drawing/2014/main" id="{6E9D58BF-4BD6-B111-42BF-D81495F61408}"/>
                          </a:ext>
                        </a:extLst>
                      </p:cNvPr>
                      <p:cNvSpPr txBox="1">
                        <a:spLocks noRot="1" noChangeAspect="1" noMove="1" noResize="1" noEditPoints="1" noAdjustHandles="1" noChangeArrowheads="1" noChangeShapeType="1" noTextEdit="1"/>
                      </p:cNvSpPr>
                      <p:nvPr/>
                    </p:nvSpPr>
                    <p:spPr>
                      <a:xfrm flipH="1">
                        <a:off x="9848604" y="5995408"/>
                        <a:ext cx="529286" cy="428835"/>
                      </a:xfrm>
                      <a:prstGeom prst="rect">
                        <a:avLst/>
                      </a:prstGeom>
                      <a:blipFill>
                        <a:blip r:embed="rId1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5" name="テキスト ボックス 104">
                        <a:extLst>
                          <a:ext uri="{FF2B5EF4-FFF2-40B4-BE49-F238E27FC236}">
                            <a16:creationId xmlns:a16="http://schemas.microsoft.com/office/drawing/2014/main" id="{AE438DA4-F2B6-FB65-5527-D2F8DEDD8D90}"/>
                          </a:ext>
                        </a:extLst>
                      </p:cNvPr>
                      <p:cNvSpPr txBox="1"/>
                      <p:nvPr/>
                    </p:nvSpPr>
                    <p:spPr>
                      <a:xfrm flipH="1">
                        <a:off x="6492722" y="6008261"/>
                        <a:ext cx="620606" cy="425584"/>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1200" i="1" smtClean="0">
                                      <a:latin typeface="Cambria Math" panose="02040503050406030204" pitchFamily="18" charset="0"/>
                                    </a:rPr>
                                  </m:ctrlPr>
                                </m:sSupPr>
                                <m:e>
                                  <m:r>
                                    <a:rPr kumimoji="1" lang="en-US" altLang="ja-JP" sz="1200" b="0" i="1" smtClean="0">
                                      <a:latin typeface="Cambria Math" panose="02040503050406030204" pitchFamily="18" charset="0"/>
                                    </a:rPr>
                                    <m:t>10</m:t>
                                  </m:r>
                                </m:e>
                                <m:sup>
                                  <m:r>
                                    <a:rPr kumimoji="1" lang="en-US" altLang="ja-JP" sz="1200" b="0" i="1" smtClean="0">
                                      <a:latin typeface="Cambria Math" panose="02040503050406030204" pitchFamily="18" charset="0"/>
                                    </a:rPr>
                                    <m:t>11</m:t>
                                  </m:r>
                                </m:sup>
                              </m:sSup>
                            </m:oMath>
                          </m:oMathPara>
                        </a14:m>
                        <a:endParaRPr kumimoji="1" lang="en-US" altLang="ja-JP" sz="1500" dirty="0"/>
                      </a:p>
                    </p:txBody>
                  </p:sp>
                </mc:Choice>
                <mc:Fallback xmlns="">
                  <p:sp>
                    <p:nvSpPr>
                      <p:cNvPr id="105" name="テキスト ボックス 104">
                        <a:extLst>
                          <a:ext uri="{FF2B5EF4-FFF2-40B4-BE49-F238E27FC236}">
                            <a16:creationId xmlns:a16="http://schemas.microsoft.com/office/drawing/2014/main" id="{AE438DA4-F2B6-FB65-5527-D2F8DEDD8D90}"/>
                          </a:ext>
                        </a:extLst>
                      </p:cNvPr>
                      <p:cNvSpPr txBox="1">
                        <a:spLocks noRot="1" noChangeAspect="1" noMove="1" noResize="1" noEditPoints="1" noAdjustHandles="1" noChangeArrowheads="1" noChangeShapeType="1" noTextEdit="1"/>
                      </p:cNvSpPr>
                      <p:nvPr/>
                    </p:nvSpPr>
                    <p:spPr>
                      <a:xfrm flipH="1">
                        <a:off x="6492722" y="6008261"/>
                        <a:ext cx="620606" cy="425584"/>
                      </a:xfrm>
                      <a:prstGeom prst="rect">
                        <a:avLst/>
                      </a:prstGeom>
                      <a:blipFill>
                        <a:blip r:embed="rId19"/>
                        <a:stretch>
                          <a:fillRect/>
                        </a:stretch>
                      </a:blipFill>
                    </p:spPr>
                    <p:txBody>
                      <a:bodyPr/>
                      <a:lstStyle/>
                      <a:p>
                        <a:r>
                          <a:rPr lang="ja-JP" altLang="en-US">
                            <a:noFill/>
                          </a:rPr>
                          <a:t> </a:t>
                        </a:r>
                      </a:p>
                    </p:txBody>
                  </p:sp>
                </mc:Fallback>
              </mc:AlternateContent>
            </p:grpSp>
          </p:grpSp>
          <mc:AlternateContent xmlns:mc="http://schemas.openxmlformats.org/markup-compatibility/2006" xmlns:a14="http://schemas.microsoft.com/office/drawing/2010/main">
            <mc:Choice Requires="a14">
              <p:sp>
                <p:nvSpPr>
                  <p:cNvPr id="91" name="テキスト ボックス 90">
                    <a:extLst>
                      <a:ext uri="{FF2B5EF4-FFF2-40B4-BE49-F238E27FC236}">
                        <a16:creationId xmlns:a16="http://schemas.microsoft.com/office/drawing/2014/main" id="{66CEE242-985F-CA1F-DB73-9572C2DFBE07}"/>
                      </a:ext>
                    </a:extLst>
                  </p:cNvPr>
                  <p:cNvSpPr txBox="1"/>
                  <p:nvPr/>
                </p:nvSpPr>
                <p:spPr>
                  <a:xfrm>
                    <a:off x="8585182" y="6419088"/>
                    <a:ext cx="1280707" cy="430887"/>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200" i="1" smtClean="0">
                                  <a:latin typeface="Cambria Math" panose="02040503050406030204" pitchFamily="18" charset="0"/>
                                </a:rPr>
                              </m:ctrlPr>
                            </m:sSubPr>
                            <m:e>
                              <m:r>
                                <a:rPr kumimoji="1" lang="en-US" altLang="ja-JP" sz="2200" b="0" i="1" smtClean="0">
                                  <a:latin typeface="Cambria Math" panose="02040503050406030204" pitchFamily="18" charset="0"/>
                                </a:rPr>
                                <m:t>𝑀</m:t>
                              </m:r>
                            </m:e>
                            <m:sub>
                              <m:r>
                                <a:rPr kumimoji="1" lang="en-US" altLang="ja-JP" sz="2200" b="0" i="1" smtClean="0">
                                  <a:latin typeface="Cambria Math" panose="02040503050406030204" pitchFamily="18" charset="0"/>
                                </a:rPr>
                                <m:t>∗</m:t>
                              </m:r>
                            </m:sub>
                          </m:sSub>
                        </m:oMath>
                      </m:oMathPara>
                    </a14:m>
                    <a:endParaRPr kumimoji="1" lang="ja-JP" altLang="en-US" sz="2200"/>
                  </a:p>
                </p:txBody>
              </p:sp>
            </mc:Choice>
            <mc:Fallback xmlns="">
              <p:sp>
                <p:nvSpPr>
                  <p:cNvPr id="61" name="テキスト ボックス 60">
                    <a:extLst>
                      <a:ext uri="{FF2B5EF4-FFF2-40B4-BE49-F238E27FC236}">
                        <a16:creationId xmlns:a16="http://schemas.microsoft.com/office/drawing/2014/main" id="{73738FDB-EC8A-4CAF-6323-87811A54079F}"/>
                      </a:ext>
                    </a:extLst>
                  </p:cNvPr>
                  <p:cNvSpPr txBox="1">
                    <a:spLocks noRot="1" noChangeAspect="1" noMove="1" noResize="1" noEditPoints="1" noAdjustHandles="1" noChangeArrowheads="1" noChangeShapeType="1" noTextEdit="1"/>
                  </p:cNvSpPr>
                  <p:nvPr/>
                </p:nvSpPr>
                <p:spPr>
                  <a:xfrm>
                    <a:off x="8585182" y="6419088"/>
                    <a:ext cx="1280707" cy="430887"/>
                  </a:xfrm>
                  <a:prstGeom prst="rect">
                    <a:avLst/>
                  </a:prstGeom>
                  <a:blipFill>
                    <a:blip r:embed="rId20"/>
                    <a:stretch>
                      <a:fillRect/>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108" name="テキスト ボックス 107">
                  <a:extLst>
                    <a:ext uri="{FF2B5EF4-FFF2-40B4-BE49-F238E27FC236}">
                      <a16:creationId xmlns:a16="http://schemas.microsoft.com/office/drawing/2014/main" id="{3C00BDEE-D46B-68B8-31E3-04755F91B29A}"/>
                    </a:ext>
                  </a:extLst>
                </p:cNvPr>
                <p:cNvSpPr txBox="1"/>
                <p:nvPr/>
              </p:nvSpPr>
              <p:spPr>
                <a:xfrm flipH="1">
                  <a:off x="2031242" y="5585993"/>
                  <a:ext cx="362566" cy="276999"/>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1200" i="1" smtClean="0">
                                <a:latin typeface="Cambria Math" panose="02040503050406030204" pitchFamily="18" charset="0"/>
                              </a:rPr>
                            </m:ctrlPr>
                          </m:sSupPr>
                          <m:e>
                            <m:r>
                              <a:rPr kumimoji="1" lang="en-US" altLang="ja-JP" sz="1200" b="0" i="1" smtClean="0">
                                <a:latin typeface="Cambria Math" panose="02040503050406030204" pitchFamily="18" charset="0"/>
                              </a:rPr>
                              <m:t>10</m:t>
                            </m:r>
                          </m:e>
                          <m:sup>
                            <m:r>
                              <a:rPr kumimoji="1" lang="en-US" altLang="ja-JP" sz="1200" b="0" i="1" smtClean="0">
                                <a:latin typeface="Cambria Math" panose="02040503050406030204" pitchFamily="18" charset="0"/>
                              </a:rPr>
                              <m:t>8</m:t>
                            </m:r>
                          </m:sup>
                        </m:sSup>
                      </m:oMath>
                    </m:oMathPara>
                  </a14:m>
                  <a:endParaRPr kumimoji="1" lang="en-US" altLang="ja-JP" sz="1500" dirty="0"/>
                </a:p>
              </p:txBody>
            </p:sp>
          </mc:Choice>
          <mc:Fallback xmlns="">
            <p:sp>
              <p:nvSpPr>
                <p:cNvPr id="108" name="テキスト ボックス 107">
                  <a:extLst>
                    <a:ext uri="{FF2B5EF4-FFF2-40B4-BE49-F238E27FC236}">
                      <a16:creationId xmlns:a16="http://schemas.microsoft.com/office/drawing/2014/main" id="{3C00BDEE-D46B-68B8-31E3-04755F91B29A}"/>
                    </a:ext>
                  </a:extLst>
                </p:cNvPr>
                <p:cNvSpPr txBox="1">
                  <a:spLocks noRot="1" noChangeAspect="1" noMove="1" noResize="1" noEditPoints="1" noAdjustHandles="1" noChangeArrowheads="1" noChangeShapeType="1" noTextEdit="1"/>
                </p:cNvSpPr>
                <p:nvPr/>
              </p:nvSpPr>
              <p:spPr>
                <a:xfrm flipH="1">
                  <a:off x="2031242" y="5585993"/>
                  <a:ext cx="362566" cy="276999"/>
                </a:xfrm>
                <a:prstGeom prst="rect">
                  <a:avLst/>
                </a:prstGeom>
                <a:blipFill>
                  <a:blip r:embed="rId22"/>
                  <a:stretch>
                    <a:fillRect/>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2" name="テキスト ボックス 1">
                <a:extLst>
                  <a:ext uri="{FF2B5EF4-FFF2-40B4-BE49-F238E27FC236}">
                    <a16:creationId xmlns:a16="http://schemas.microsoft.com/office/drawing/2014/main" id="{C4B3F934-33B7-B1BE-5D09-CFCB45034FDC}"/>
                  </a:ext>
                </a:extLst>
              </p:cNvPr>
              <p:cNvSpPr txBox="1"/>
              <p:nvPr/>
            </p:nvSpPr>
            <p:spPr>
              <a:xfrm>
                <a:off x="11383188" y="129824"/>
                <a:ext cx="80881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mtClean="0">
                          <a:solidFill>
                            <a:prstClr val="black"/>
                          </a:solidFill>
                          <a:latin typeface="Cambria Math" panose="02040503050406030204" pitchFamily="18" charset="0"/>
                        </a:rPr>
                        <m:t>1</m:t>
                      </m:r>
                      <m:r>
                        <a:rPr lang="en-US" altLang="ja-JP" b="0" i="0" smtClean="0">
                          <a:solidFill>
                            <a:prstClr val="black"/>
                          </a:solidFill>
                          <a:latin typeface="Cambria Math" panose="02040503050406030204" pitchFamily="18" charset="0"/>
                        </a:rPr>
                        <m:t>7</m:t>
                      </m:r>
                      <m: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rPr>
                        <m:t>/18</m:t>
                      </m:r>
                    </m:oMath>
                  </m:oMathPara>
                </a14:m>
                <a:endParaRPr lang="ja-JP" altLang="en-US"/>
              </a:p>
            </p:txBody>
          </p:sp>
        </mc:Choice>
        <mc:Fallback xmlns="">
          <p:sp>
            <p:nvSpPr>
              <p:cNvPr id="2" name="テキスト ボックス 1">
                <a:extLst>
                  <a:ext uri="{FF2B5EF4-FFF2-40B4-BE49-F238E27FC236}">
                    <a16:creationId xmlns:a16="http://schemas.microsoft.com/office/drawing/2014/main" id="{C4B3F934-33B7-B1BE-5D09-CFCB45034FDC}"/>
                  </a:ext>
                </a:extLst>
              </p:cNvPr>
              <p:cNvSpPr txBox="1">
                <a:spLocks noRot="1" noChangeAspect="1" noMove="1" noResize="1" noEditPoints="1" noAdjustHandles="1" noChangeArrowheads="1" noChangeShapeType="1" noTextEdit="1"/>
              </p:cNvSpPr>
              <p:nvPr/>
            </p:nvSpPr>
            <p:spPr>
              <a:xfrm>
                <a:off x="11383188" y="129824"/>
                <a:ext cx="808812" cy="369332"/>
              </a:xfrm>
              <a:prstGeom prst="rect">
                <a:avLst/>
              </a:prstGeom>
              <a:blipFill>
                <a:blip r:embed="rId23"/>
                <a:stretch>
                  <a:fillRect b="-13333"/>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695405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wipe(down)">
                                      <p:cBhvr>
                                        <p:cTn id="31" dur="500"/>
                                        <p:tgtEl>
                                          <p:spTgt spid="4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45" grpId="0" animBg="1"/>
      <p:bldP spid="5" grpId="0"/>
      <p:bldP spid="44" grpId="0"/>
      <p:bldP spid="47" grpId="0"/>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63BA9-510E-1209-D152-810DBAE11A0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4E3CA55-D2DF-BE66-95EF-9D754EE10373}"/>
              </a:ext>
            </a:extLst>
          </p:cNvPr>
          <p:cNvSpPr>
            <a:spLocks noGrp="1"/>
          </p:cNvSpPr>
          <p:nvPr>
            <p:ph type="title"/>
          </p:nvPr>
        </p:nvSpPr>
        <p:spPr>
          <a:xfrm>
            <a:off x="411866" y="330658"/>
            <a:ext cx="10515600" cy="630555"/>
          </a:xfrm>
        </p:spPr>
        <p:txBody>
          <a:bodyPr>
            <a:normAutofit/>
          </a:bodyPr>
          <a:lstStyle/>
          <a:p>
            <a:r>
              <a:rPr kumimoji="1" lang="en" altLang="ja-JP" sz="2200" b="1" dirty="0">
                <a:latin typeface="+mn-ea"/>
                <a:ea typeface="+mn-ea"/>
              </a:rPr>
              <a:t>Summary</a:t>
            </a:r>
            <a:endParaRPr kumimoji="1" lang="ja-JP" altLang="en-US" sz="2200" b="1" dirty="0">
              <a:latin typeface="+mn-ea"/>
              <a:ea typeface="+mn-ea"/>
            </a:endParaRPr>
          </a:p>
        </p:txBody>
      </p:sp>
      <p:sp>
        <p:nvSpPr>
          <p:cNvPr id="6" name="タイトル 1">
            <a:extLst>
              <a:ext uri="{FF2B5EF4-FFF2-40B4-BE49-F238E27FC236}">
                <a16:creationId xmlns:a16="http://schemas.microsoft.com/office/drawing/2014/main" id="{315EC2C1-56C5-1A30-BB60-B6CD5AC0F6CF}"/>
              </a:ext>
            </a:extLst>
          </p:cNvPr>
          <p:cNvSpPr txBox="1">
            <a:spLocks/>
          </p:cNvSpPr>
          <p:nvPr/>
        </p:nvSpPr>
        <p:spPr>
          <a:xfrm>
            <a:off x="-1198273" y="7146838"/>
            <a:ext cx="10515600" cy="630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200" b="1" dirty="0">
                <a:latin typeface="+mn-ea"/>
                <a:ea typeface="+mn-ea"/>
              </a:rPr>
              <a:t>今後の展望</a:t>
            </a:r>
          </a:p>
        </p:txBody>
      </p:sp>
      <p:cxnSp>
        <p:nvCxnSpPr>
          <p:cNvPr id="4" name="直線コネクタ 3">
            <a:extLst>
              <a:ext uri="{FF2B5EF4-FFF2-40B4-BE49-F238E27FC236}">
                <a16:creationId xmlns:a16="http://schemas.microsoft.com/office/drawing/2014/main" id="{9C7382F6-DDA5-B04E-AEB9-274707544FB0}"/>
              </a:ext>
            </a:extLst>
          </p:cNvPr>
          <p:cNvCxnSpPr/>
          <p:nvPr/>
        </p:nvCxnSpPr>
        <p:spPr>
          <a:xfrm>
            <a:off x="0" y="813816"/>
            <a:ext cx="10158984" cy="0"/>
          </a:xfrm>
          <a:prstGeom prst="line">
            <a:avLst/>
          </a:prstGeom>
          <a:ln w="38100">
            <a:solidFill>
              <a:schemeClr val="accent6">
                <a:alpha val="80000"/>
              </a:schemeClr>
            </a:solidFill>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9" name="コンテンツ プレースホルダー 2">
                <a:extLst>
                  <a:ext uri="{FF2B5EF4-FFF2-40B4-BE49-F238E27FC236}">
                    <a16:creationId xmlns:a16="http://schemas.microsoft.com/office/drawing/2014/main" id="{20DE0204-405F-D8A4-D4C9-4A7B7007DCF3}"/>
                  </a:ext>
                </a:extLst>
              </p:cNvPr>
              <p:cNvSpPr txBox="1">
                <a:spLocks/>
              </p:cNvSpPr>
              <p:nvPr/>
            </p:nvSpPr>
            <p:spPr>
              <a:xfrm>
                <a:off x="554276" y="7609512"/>
                <a:ext cx="11083448" cy="16301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defRPr/>
                </a:pPr>
                <a:r>
                  <a:rPr kumimoji="0" lang="ja-JP" altLang="en-US" sz="2000" dirty="0">
                    <a:solidFill>
                      <a:srgbClr val="000000"/>
                    </a:solidFill>
                    <a:latin typeface="Cambria Math" panose="02040503050406030204" pitchFamily="18" charset="0"/>
                    <a:ea typeface="游ゴシック" panose="020B0400000000000000" pitchFamily="50" charset="-128"/>
                    <a:sym typeface="Lucida Grande"/>
                  </a:rPr>
                  <a:t>ダークマターハローの中心のべきが連続的に変化する密度分布に対応した遷移モデル</a:t>
                </a:r>
                <a:endParaRPr kumimoji="0" lang="en-US" altLang="ja-JP" sz="2000" dirty="0">
                  <a:solidFill>
                    <a:srgbClr val="000000"/>
                  </a:solidFill>
                  <a:latin typeface="Cambria Math" panose="02040503050406030204" pitchFamily="18" charset="0"/>
                  <a:ea typeface="游ゴシック" panose="020B0400000000000000" pitchFamily="50" charset="-128"/>
                  <a:sym typeface="Lucida Grande"/>
                </a:endParaRPr>
              </a:p>
              <a:p>
                <a:pPr>
                  <a:defRPr/>
                </a:pPr>
                <a:r>
                  <a:rPr kumimoji="0" lang="ja-JP" altLang="en-US" sz="2000" dirty="0">
                    <a:solidFill>
                      <a:srgbClr val="000000"/>
                    </a:solidFill>
                    <a:latin typeface="Cambria Math" panose="02040503050406030204" pitchFamily="18" charset="0"/>
                    <a:ea typeface="游ゴシック" panose="020B0400000000000000" pitchFamily="50" charset="-128"/>
                    <a:sym typeface="Lucida Grande"/>
                  </a:rPr>
                  <a:t>銀河形成シミュレーション等を用いて、</a:t>
                </a:r>
                <a:r>
                  <a:rPr kumimoji="0" lang="ja-JP" altLang="en-US" sz="2000" dirty="0">
                    <a:solidFill>
                      <a:srgbClr val="000000"/>
                    </a:solidFill>
                    <a:latin typeface="Cambria Math" panose="02040503050406030204" pitchFamily="18" charset="0"/>
                    <a:sym typeface="Lucida Grande"/>
                  </a:rPr>
                  <a:t>具体的な物理現象の過程による</a:t>
                </a:r>
                <a:r>
                  <a:rPr kumimoji="0" lang="ja-JP" altLang="en-US" sz="2000" dirty="0">
                    <a:solidFill>
                      <a:srgbClr val="000000"/>
                    </a:solidFill>
                    <a:latin typeface="Cambria Math" panose="02040503050406030204" pitchFamily="18" charset="0"/>
                    <a:ea typeface="游ゴシック" panose="020B0400000000000000" pitchFamily="50" charset="-128"/>
                    <a:sym typeface="Lucida Grande"/>
                  </a:rPr>
                  <a:t>エネルギー変換効率</a:t>
                </a:r>
                <a14:m>
                  <m:oMath xmlns:m="http://schemas.openxmlformats.org/officeDocument/2006/math">
                    <m:r>
                      <a:rPr kumimoji="0" lang="el-GR" altLang="ja-JP" sz="2000" i="1">
                        <a:solidFill>
                          <a:srgbClr val="000000"/>
                        </a:solidFill>
                        <a:latin typeface="Cambria Math" panose="02040503050406030204" pitchFamily="18" charset="0"/>
                        <a:ea typeface="Cambria Math" panose="02040503050406030204" pitchFamily="18" charset="0"/>
                        <a:sym typeface="Lucida Grande"/>
                      </a:rPr>
                      <m:t>𝜀</m:t>
                    </m:r>
                  </m:oMath>
                </a14:m>
                <a:r>
                  <a:rPr lang="en-US" altLang="ja-JP" sz="2000" dirty="0"/>
                  <a:t> </a:t>
                </a:r>
                <a:r>
                  <a:rPr lang="ja-JP" altLang="en-US" sz="2000" dirty="0"/>
                  <a:t>パラメータの制限を探る</a:t>
                </a:r>
                <a:endParaRPr lang="en-US" altLang="ja-JP" sz="2000" dirty="0"/>
              </a:p>
            </p:txBody>
          </p:sp>
        </mc:Choice>
        <mc:Fallback xmlns="">
          <p:sp>
            <p:nvSpPr>
              <p:cNvPr id="9" name="コンテンツ プレースホルダー 2">
                <a:extLst>
                  <a:ext uri="{FF2B5EF4-FFF2-40B4-BE49-F238E27FC236}">
                    <a16:creationId xmlns:a16="http://schemas.microsoft.com/office/drawing/2014/main" id="{20DE0204-405F-D8A4-D4C9-4A7B7007DCF3}"/>
                  </a:ext>
                </a:extLst>
              </p:cNvPr>
              <p:cNvSpPr txBox="1">
                <a:spLocks noRot="1" noChangeAspect="1" noMove="1" noResize="1" noEditPoints="1" noAdjustHandles="1" noChangeArrowheads="1" noChangeShapeType="1" noTextEdit="1"/>
              </p:cNvSpPr>
              <p:nvPr/>
            </p:nvSpPr>
            <p:spPr>
              <a:xfrm>
                <a:off x="554276" y="7609512"/>
                <a:ext cx="11083448" cy="1630105"/>
              </a:xfrm>
              <a:prstGeom prst="rect">
                <a:avLst/>
              </a:prstGeom>
              <a:blipFill>
                <a:blip r:embed="rId4"/>
                <a:stretch>
                  <a:fillRect l="-458" t="-387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正方形/長方形 15">
                <a:extLst>
                  <a:ext uri="{FF2B5EF4-FFF2-40B4-BE49-F238E27FC236}">
                    <a16:creationId xmlns:a16="http://schemas.microsoft.com/office/drawing/2014/main" id="{8E3039D7-6D40-4F1F-9BBA-4096A6A7FB81}"/>
                  </a:ext>
                </a:extLst>
              </p:cNvPr>
              <p:cNvSpPr/>
              <p:nvPr/>
            </p:nvSpPr>
            <p:spPr>
              <a:xfrm>
                <a:off x="478118" y="1071226"/>
                <a:ext cx="11444941" cy="5632311"/>
              </a:xfrm>
              <a:prstGeom prst="rect">
                <a:avLst/>
              </a:prstGeom>
            </p:spPr>
            <p:txBody>
              <a:bodyPr wrap="square">
                <a:spAutoFit/>
              </a:bodyPr>
              <a:lstStyle/>
              <a:p>
                <a:pPr marL="342900" indent="-342900">
                  <a:buClr>
                    <a:schemeClr val="accent6"/>
                  </a:buClr>
                  <a:buFont typeface="Wingdings" panose="05000000000000000000" pitchFamily="2" charset="2"/>
                  <a:buChar char="Ø"/>
                </a:pPr>
                <a:r>
                  <a:rPr lang="en-US" altLang="ja-JP" dirty="0"/>
                  <a:t>We investigated the physical conditions for cusp–core transition in dark matter halos from the perspective of energy transfer.</a:t>
                </a:r>
              </a:p>
              <a:p>
                <a:pPr marL="342900" indent="-342900">
                  <a:buClr>
                    <a:schemeClr val="accent6"/>
                  </a:buClr>
                  <a:buFont typeface="Wingdings" panose="05000000000000000000" pitchFamily="2" charset="2"/>
                  <a:buChar char="Ø"/>
                </a:pPr>
                <a:endParaRPr lang="en-US" altLang="ja-JP" dirty="0"/>
              </a:p>
              <a:p>
                <a:pPr marL="342900" indent="-342900">
                  <a:buClr>
                    <a:schemeClr val="accent6"/>
                  </a:buClr>
                  <a:buFont typeface="Wingdings" panose="05000000000000000000" pitchFamily="2" charset="2"/>
                  <a:buChar char="Ø"/>
                </a:pPr>
                <a:r>
                  <a:rPr lang="en-US" altLang="ja-JP" dirty="0"/>
                  <a:t>How </a:t>
                </a:r>
                <a14:m>
                  <m:oMath xmlns:m="http://schemas.openxmlformats.org/officeDocument/2006/math">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𝑉</m:t>
                        </m:r>
                      </m:e>
                      <m:sub>
                        <m:r>
                          <a:rPr lang="en-US" altLang="ja-JP" b="0" i="1" smtClean="0">
                            <a:latin typeface="Cambria Math" panose="02040503050406030204" pitchFamily="18" charset="0"/>
                          </a:rPr>
                          <m:t>𝑚𝑎𝑥</m:t>
                        </m:r>
                      </m:sub>
                    </m:sSub>
                  </m:oMath>
                </a14:m>
                <a:r>
                  <a:rPr lang="en-US" altLang="ja-JP" dirty="0"/>
                  <a:t> and </a:t>
                </a:r>
                <a14:m>
                  <m:oMath xmlns:m="http://schemas.openxmlformats.org/officeDocument/2006/math">
                    <m:sSub>
                      <m:sSubPr>
                        <m:ctrlPr>
                          <a:rPr lang="en-US" altLang="ja-JP" i="1">
                            <a:latin typeface="Cambria Math" panose="02040503050406030204" pitchFamily="18" charset="0"/>
                          </a:rPr>
                        </m:ctrlPr>
                      </m:sSubPr>
                      <m:e>
                        <m:r>
                          <a:rPr lang="en-US" altLang="ja-JP" b="0" i="1" smtClean="0">
                            <a:latin typeface="Cambria Math" panose="02040503050406030204" pitchFamily="18" charset="0"/>
                          </a:rPr>
                          <m:t>𝑟</m:t>
                        </m:r>
                      </m:e>
                      <m:sub>
                        <m:r>
                          <a:rPr lang="en-US" altLang="ja-JP" i="1">
                            <a:latin typeface="Cambria Math" panose="02040503050406030204" pitchFamily="18" charset="0"/>
                          </a:rPr>
                          <m:t>𝑚𝑎𝑥</m:t>
                        </m:r>
                      </m:sub>
                    </m:sSub>
                  </m:oMath>
                </a14:m>
                <a:r>
                  <a:rPr lang="en-US" altLang="ja-JP" dirty="0"/>
                  <a:t> change after the cusp–core transition strongly depends on the outer boundary condition.</a:t>
                </a:r>
                <a:br>
                  <a:rPr lang="en-US" altLang="ja-JP" dirty="0"/>
                </a:br>
                <a:endParaRPr lang="en-US" altLang="ja-JP" dirty="0"/>
              </a:p>
              <a:p>
                <a:pPr marL="342900" indent="-342900">
                  <a:buClr>
                    <a:schemeClr val="accent6"/>
                  </a:buClr>
                  <a:buFont typeface="Wingdings" panose="05000000000000000000" pitchFamily="2" charset="2"/>
                  <a:buChar char="Ø"/>
                </a:pPr>
                <a:r>
                  <a:rPr lang="en-US" altLang="ja-JP" dirty="0"/>
                  <a:t>By comparing supernova feedback energy with the gravitational binding energy of halos, we identified the critical stellar mass (</a:t>
                </a:r>
                <a:r>
                  <a:rPr lang="ja-JP" altLang="en-US" dirty="0"/>
                  <a:t>𝑀</a:t>
                </a:r>
                <a:r>
                  <a:rPr lang="ja-JP" altLang="en-US" baseline="-25000" dirty="0"/>
                  <a:t>∗</a:t>
                </a:r>
                <a:r>
                  <a:rPr lang="en-US" altLang="ja-JP" baseline="-25000" dirty="0"/>
                  <a:t>,</a:t>
                </a:r>
                <a:r>
                  <a:rPr lang="en-US" altLang="ja-JP" baseline="-25000" dirty="0" err="1"/>
                  <a:t>crit</a:t>
                </a:r>
                <a:r>
                  <a:rPr lang="en-US" altLang="ja-JP" dirty="0"/>
                  <a:t>) required for SNII-driven core formation.</a:t>
                </a:r>
                <a:br>
                  <a:rPr lang="en-US" altLang="ja-JP" dirty="0"/>
                </a:br>
                <a:endParaRPr lang="en-US" altLang="ja-JP" dirty="0"/>
              </a:p>
              <a:p>
                <a:pPr marL="342900" indent="-342900">
                  <a:buClr>
                    <a:schemeClr val="accent6"/>
                  </a:buClr>
                  <a:buFont typeface="Wingdings" panose="05000000000000000000" pitchFamily="2" charset="2"/>
                  <a:buChar char="Ø"/>
                </a:pPr>
                <a:r>
                  <a:rPr lang="en-US" altLang="ja-JP" dirty="0"/>
                  <a:t>We also identified the energetically forbidden region where such transitions cannot take place.</a:t>
                </a:r>
                <a:br>
                  <a:rPr lang="en-US" altLang="ja-JP" dirty="0"/>
                </a:br>
                <a:endParaRPr lang="en-US" altLang="ja-JP" dirty="0"/>
              </a:p>
              <a:p>
                <a:pPr marL="342900" indent="-342900">
                  <a:buClr>
                    <a:schemeClr val="accent6"/>
                  </a:buClr>
                  <a:buFont typeface="Wingdings" panose="05000000000000000000" pitchFamily="2" charset="2"/>
                  <a:buChar char="Ø"/>
                </a:pPr>
                <a:r>
                  <a:rPr lang="en-US" altLang="ja-JP" dirty="0"/>
                  <a:t>To evaluate the extent of the transition region, we compared the theoretical predictions with observational data.</a:t>
                </a:r>
                <a:br>
                  <a:rPr lang="en-US" altLang="ja-JP" dirty="0"/>
                </a:br>
                <a:endParaRPr lang="en-US" altLang="ja-JP" dirty="0"/>
              </a:p>
              <a:p>
                <a:pPr marL="342900" indent="-342900">
                  <a:buClr>
                    <a:schemeClr val="accent6"/>
                  </a:buClr>
                  <a:buFont typeface="Wingdings" panose="05000000000000000000" pitchFamily="2" charset="2"/>
                  <a:buChar char="Ø"/>
                </a:pPr>
                <a:r>
                  <a:rPr lang="en-US" altLang="ja-JP" dirty="0"/>
                  <a:t>Two key parameters were found to govern the cusp–core transition and explain the tension from the standard concentration–mass (</a:t>
                </a:r>
                <a14:m>
                  <m:oMath xmlns:m="http://schemas.openxmlformats.org/officeDocument/2006/math">
                    <m:r>
                      <a:rPr lang="en-US" altLang="ja-JP" b="0" i="1" smtClean="0">
                        <a:latin typeface="Cambria Math" panose="02040503050406030204" pitchFamily="18" charset="0"/>
                      </a:rPr>
                      <m:t>𝑐</m:t>
                    </m:r>
                    <m:r>
                      <a:rPr lang="en-US" altLang="ja-JP" b="0" i="1" smtClean="0">
                        <a:latin typeface="Cambria Math" panose="02040503050406030204" pitchFamily="18" charset="0"/>
                      </a:rPr>
                      <m:t>−</m:t>
                    </m:r>
                    <m:r>
                      <a:rPr lang="en-US" altLang="ja-JP" b="0" i="1" smtClean="0">
                        <a:latin typeface="Cambria Math" panose="02040503050406030204" pitchFamily="18" charset="0"/>
                      </a:rPr>
                      <m:t>𝑀</m:t>
                    </m:r>
                  </m:oMath>
                </a14:m>
                <a:r>
                  <a:rPr lang="en-US" altLang="ja-JP" dirty="0"/>
                  <a:t>) relation:</a:t>
                </a:r>
              </a:p>
              <a:p>
                <a:pPr marL="800100" lvl="1" indent="-342900">
                  <a:buClr>
                    <a:schemeClr val="accent6"/>
                  </a:buClr>
                  <a:buFont typeface="Arial" panose="020B0604020202020204" pitchFamily="34" charset="0"/>
                  <a:buChar char="•"/>
                </a:pPr>
                <a:r>
                  <a:rPr lang="en-US" altLang="ja-JP" dirty="0"/>
                  <a:t>Energy conversion efficiency (ε)</a:t>
                </a:r>
              </a:p>
              <a:p>
                <a:pPr marL="800100" lvl="1" indent="-342900">
                  <a:buClr>
                    <a:schemeClr val="accent6"/>
                  </a:buClr>
                  <a:buFont typeface="Arial" panose="020B0604020202020204" pitchFamily="34" charset="0"/>
                  <a:buChar char="•"/>
                </a:pPr>
                <a:r>
                  <a:rPr lang="en-US" altLang="ja-JP" dirty="0"/>
                  <a:t>Star formation efficiency (SFE)</a:t>
                </a:r>
                <a:br>
                  <a:rPr lang="en-US" altLang="ja-JP" dirty="0"/>
                </a:br>
                <a:endParaRPr lang="en-US" altLang="ja-JP" dirty="0"/>
              </a:p>
              <a:p>
                <a:pPr marL="342900" indent="-342900">
                  <a:buClr>
                    <a:schemeClr val="accent6"/>
                  </a:buClr>
                  <a:buFont typeface="Wingdings" panose="05000000000000000000" pitchFamily="2" charset="2"/>
                  <a:buChar char="Ø"/>
                </a:pPr>
                <a:r>
                  <a:rPr lang="en-US" altLang="ja-JP" dirty="0"/>
                  <a:t>These factors together help explain the observed diversity in the inner structures of dark matter halos.</a:t>
                </a:r>
                <a:endParaRPr lang="ja-JP" altLang="en-US" dirty="0"/>
              </a:p>
            </p:txBody>
          </p:sp>
        </mc:Choice>
        <mc:Fallback xmlns="">
          <p:sp>
            <p:nvSpPr>
              <p:cNvPr id="16" name="正方形/長方形 15">
                <a:extLst>
                  <a:ext uri="{FF2B5EF4-FFF2-40B4-BE49-F238E27FC236}">
                    <a16:creationId xmlns:a16="http://schemas.microsoft.com/office/drawing/2014/main" id="{8E3039D7-6D40-4F1F-9BBA-4096A6A7FB81}"/>
                  </a:ext>
                </a:extLst>
              </p:cNvPr>
              <p:cNvSpPr>
                <a:spLocks noRot="1" noChangeAspect="1" noMove="1" noResize="1" noEditPoints="1" noAdjustHandles="1" noChangeArrowheads="1" noChangeShapeType="1" noTextEdit="1"/>
              </p:cNvSpPr>
              <p:nvPr/>
            </p:nvSpPr>
            <p:spPr>
              <a:xfrm>
                <a:off x="478118" y="1071226"/>
                <a:ext cx="11444941" cy="5632311"/>
              </a:xfrm>
              <a:prstGeom prst="rect">
                <a:avLst/>
              </a:prstGeom>
              <a:blipFill>
                <a:blip r:embed="rId5"/>
                <a:stretch>
                  <a:fillRect l="-319" t="-649" b="-75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7BF10CBF-F48E-C872-2889-A4F4FA092A3E}"/>
                  </a:ext>
                </a:extLst>
              </p:cNvPr>
              <p:cNvSpPr txBox="1"/>
              <p:nvPr/>
            </p:nvSpPr>
            <p:spPr>
              <a:xfrm>
                <a:off x="11383188" y="129824"/>
                <a:ext cx="80881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mtClean="0">
                          <a:solidFill>
                            <a:prstClr val="black"/>
                          </a:solidFill>
                          <a:latin typeface="Cambria Math" panose="02040503050406030204" pitchFamily="18" charset="0"/>
                        </a:rPr>
                        <m:t>1</m:t>
                      </m:r>
                      <m:r>
                        <a:rPr lang="en-US" altLang="ja-JP" b="0" i="0" smtClean="0">
                          <a:solidFill>
                            <a:prstClr val="black"/>
                          </a:solidFill>
                          <a:latin typeface="Cambria Math" panose="02040503050406030204" pitchFamily="18" charset="0"/>
                        </a:rPr>
                        <m:t>8</m:t>
                      </m:r>
                      <m: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rPr>
                        <m:t>/18</m:t>
                      </m:r>
                    </m:oMath>
                  </m:oMathPara>
                </a14:m>
                <a:endParaRPr lang="ja-JP" altLang="en-US"/>
              </a:p>
            </p:txBody>
          </p:sp>
        </mc:Choice>
        <mc:Fallback xmlns="">
          <p:sp>
            <p:nvSpPr>
              <p:cNvPr id="3" name="テキスト ボックス 2">
                <a:extLst>
                  <a:ext uri="{FF2B5EF4-FFF2-40B4-BE49-F238E27FC236}">
                    <a16:creationId xmlns:a16="http://schemas.microsoft.com/office/drawing/2014/main" id="{7BF10CBF-F48E-C872-2889-A4F4FA092A3E}"/>
                  </a:ext>
                </a:extLst>
              </p:cNvPr>
              <p:cNvSpPr txBox="1">
                <a:spLocks noRot="1" noChangeAspect="1" noMove="1" noResize="1" noEditPoints="1" noAdjustHandles="1" noChangeArrowheads="1" noChangeShapeType="1" noTextEdit="1"/>
              </p:cNvSpPr>
              <p:nvPr/>
            </p:nvSpPr>
            <p:spPr>
              <a:xfrm>
                <a:off x="11383188" y="129824"/>
                <a:ext cx="808812" cy="369332"/>
              </a:xfrm>
              <a:prstGeom prst="rect">
                <a:avLst/>
              </a:prstGeom>
              <a:blipFill>
                <a:blip r:embed="rId6"/>
                <a:stretch>
                  <a:fillRect b="-13333"/>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6955109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893FC-52F8-7A94-8EF0-7BE5526F0DB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3D11373-6B9F-1B76-A46F-21088B45BE87}"/>
              </a:ext>
            </a:extLst>
          </p:cNvPr>
          <p:cNvSpPr>
            <a:spLocks noGrp="1"/>
          </p:cNvSpPr>
          <p:nvPr>
            <p:ph type="ctrTitle"/>
          </p:nvPr>
        </p:nvSpPr>
        <p:spPr>
          <a:xfrm>
            <a:off x="1443990" y="1396683"/>
            <a:ext cx="9144000" cy="2387600"/>
          </a:xfrm>
        </p:spPr>
        <p:txBody>
          <a:bodyPr>
            <a:normAutofit/>
          </a:bodyPr>
          <a:lstStyle/>
          <a:p>
            <a:r>
              <a:rPr kumimoji="1" lang="en-US" altLang="ja-JP" sz="5400" dirty="0"/>
              <a:t>Backup </a:t>
            </a:r>
            <a:endParaRPr kumimoji="1" lang="ja-JP" altLang="en-US" sz="5400" dirty="0"/>
          </a:p>
        </p:txBody>
      </p:sp>
    </p:spTree>
    <p:extLst>
      <p:ext uri="{BB962C8B-B14F-4D97-AF65-F5344CB8AC3E}">
        <p14:creationId xmlns:p14="http://schemas.microsoft.com/office/powerpoint/2010/main" val="2901394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66A92B-4182-FDD1-BED5-99B5091CB6B4}"/>
              </a:ext>
            </a:extLst>
          </p:cNvPr>
          <p:cNvSpPr>
            <a:spLocks noGrp="1"/>
          </p:cNvSpPr>
          <p:nvPr>
            <p:ph type="title"/>
          </p:nvPr>
        </p:nvSpPr>
        <p:spPr>
          <a:xfrm>
            <a:off x="737616" y="365759"/>
            <a:ext cx="11088329" cy="630555"/>
          </a:xfrm>
        </p:spPr>
        <p:txBody>
          <a:bodyPr>
            <a:noAutofit/>
          </a:bodyPr>
          <a:lstStyle/>
          <a:p>
            <a:r>
              <a:rPr kumimoji="1" lang="en-US" altLang="ja-JP" sz="2200" b="1" dirty="0">
                <a:latin typeface="+mn-ea"/>
                <a:ea typeface="+mn-ea"/>
              </a:rPr>
              <a:t>The Universal Scaling Relation of Dark Matter Halos</a:t>
            </a:r>
            <a:endParaRPr kumimoji="1" lang="ja-JP" altLang="en-US" sz="2200" b="1" dirty="0">
              <a:latin typeface="+mn-ea"/>
              <a:ea typeface="+mn-ea"/>
            </a:endParaRPr>
          </a:p>
        </p:txBody>
      </p:sp>
      <p:cxnSp>
        <p:nvCxnSpPr>
          <p:cNvPr id="4" name="直線コネクタ 3">
            <a:extLst>
              <a:ext uri="{FF2B5EF4-FFF2-40B4-BE49-F238E27FC236}">
                <a16:creationId xmlns:a16="http://schemas.microsoft.com/office/drawing/2014/main" id="{1F46DCDE-99CF-9681-41A9-B2FCFF0E8C08}"/>
              </a:ext>
            </a:extLst>
          </p:cNvPr>
          <p:cNvCxnSpPr/>
          <p:nvPr/>
        </p:nvCxnSpPr>
        <p:spPr>
          <a:xfrm>
            <a:off x="0" y="813816"/>
            <a:ext cx="10158984" cy="0"/>
          </a:xfrm>
          <a:prstGeom prst="line">
            <a:avLst/>
          </a:prstGeom>
          <a:ln w="38100">
            <a:solidFill>
              <a:schemeClr val="accent6">
                <a:alpha val="80000"/>
              </a:schemeClr>
            </a:solidFill>
          </a:ln>
        </p:spPr>
        <p:style>
          <a:lnRef idx="3">
            <a:schemeClr val="accent1"/>
          </a:lnRef>
          <a:fillRef idx="0">
            <a:schemeClr val="accent1"/>
          </a:fillRef>
          <a:effectRef idx="2">
            <a:schemeClr val="accent1"/>
          </a:effectRef>
          <a:fontRef idx="minor">
            <a:schemeClr val="tx1"/>
          </a:fontRef>
        </p:style>
      </p:cxnSp>
      <p:sp>
        <p:nvSpPr>
          <p:cNvPr id="6" name="テキスト ボックス 5">
            <a:extLst>
              <a:ext uri="{FF2B5EF4-FFF2-40B4-BE49-F238E27FC236}">
                <a16:creationId xmlns:a16="http://schemas.microsoft.com/office/drawing/2014/main" id="{C9471C3A-337D-00F1-2A3C-E50EC7DE4889}"/>
              </a:ext>
            </a:extLst>
          </p:cNvPr>
          <p:cNvSpPr txBox="1"/>
          <p:nvPr/>
        </p:nvSpPr>
        <p:spPr>
          <a:xfrm>
            <a:off x="-885426" y="8931552"/>
            <a:ext cx="568334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800" b="0" i="0" u="none" strike="noStrike" kern="1200" cap="none" spc="0" normalizeH="0" baseline="0" noProof="0" dirty="0">
                <a:ln>
                  <a:noFill/>
                </a:ln>
                <a:solidFill>
                  <a:srgbClr val="0000FF"/>
                </a:solidFill>
                <a:effectLst/>
                <a:uLnTx/>
                <a:uFillTx/>
                <a:latin typeface="CMR10"/>
                <a:ea typeface="游ゴシック" panose="020B0400000000000000" pitchFamily="50" charset="-128"/>
                <a:cs typeface="+mn-cs"/>
              </a:rPr>
              <a:t>Kaneda et al. </a:t>
            </a:r>
            <a:r>
              <a:rPr kumimoji="1" lang="en" altLang="ja-JP" sz="1800" b="0" i="0" u="none" strike="noStrike" kern="1200" cap="none" spc="0" normalizeH="0" baseline="0" noProof="0" dirty="0">
                <a:ln>
                  <a:noFill/>
                </a:ln>
                <a:solidFill>
                  <a:prstClr val="black"/>
                </a:solidFill>
                <a:effectLst/>
                <a:uLnTx/>
                <a:uFillTx/>
                <a:latin typeface="CMR10"/>
                <a:ea typeface="游ゴシック" panose="020B0400000000000000" pitchFamily="50" charset="-128"/>
                <a:cs typeface="+mn-cs"/>
              </a:rPr>
              <a:t>(</a:t>
            </a:r>
            <a:r>
              <a:rPr kumimoji="1" lang="en" altLang="ja-JP" sz="1800" b="0" i="0" u="none" strike="noStrike" kern="1200" cap="none" spc="0" normalizeH="0" baseline="0" noProof="0" dirty="0">
                <a:ln>
                  <a:noFill/>
                </a:ln>
                <a:solidFill>
                  <a:srgbClr val="0000FF"/>
                </a:solidFill>
                <a:effectLst/>
                <a:uLnTx/>
                <a:uFillTx/>
                <a:latin typeface="CMR10"/>
                <a:ea typeface="游ゴシック" panose="020B0400000000000000" pitchFamily="50" charset="-128"/>
                <a:cs typeface="+mn-cs"/>
              </a:rPr>
              <a:t>2024</a:t>
            </a:r>
            <a:r>
              <a:rPr kumimoji="1" lang="en" altLang="ja-JP" sz="1800" b="0" i="0" u="none" strike="noStrike" kern="1200" cap="none" spc="0" normalizeH="0" baseline="0" noProof="0" dirty="0">
                <a:ln>
                  <a:noFill/>
                </a:ln>
                <a:solidFill>
                  <a:prstClr val="black"/>
                </a:solidFill>
                <a:effectLst/>
                <a:uLnTx/>
                <a:uFillTx/>
                <a:latin typeface="CMR10"/>
                <a:ea typeface="游ゴシック" panose="020B0400000000000000" pitchFamily="50" charset="-128"/>
                <a:cs typeface="+mn-cs"/>
              </a:rPr>
              <a:t>) </a:t>
            </a:r>
            <a:r>
              <a:rPr kumimoji="1" lang="ja-JP" altLang="en-US" sz="1800" b="0" i="0" u="none" strike="noStrike" kern="1200" cap="none" spc="0" normalizeH="0" baseline="0" noProof="0">
                <a:ln>
                  <a:noFill/>
                </a:ln>
                <a:solidFill>
                  <a:prstClr val="black"/>
                </a:solidFill>
                <a:effectLst/>
                <a:uLnTx/>
                <a:uFillTx/>
                <a:latin typeface="HaranoAjiMincho-Regular-Identity-H"/>
                <a:ea typeface="游ゴシック" panose="020B0400000000000000" pitchFamily="50" charset="-128"/>
                <a:cs typeface="+mn-cs"/>
              </a:rPr>
              <a:t>は、質量分解能 </a:t>
            </a:r>
            <a:r>
              <a:rPr kumimoji="1" lang="ja-JP" altLang="en-US" sz="1800" b="0" i="0" u="none" strike="noStrike" kern="1200" cap="none" spc="0" normalizeH="0" baseline="0" noProof="0">
                <a:ln>
                  <a:noFill/>
                </a:ln>
                <a:solidFill>
                  <a:prstClr val="black"/>
                </a:solidFill>
                <a:effectLst/>
                <a:uLnTx/>
                <a:uFillTx/>
                <a:latin typeface="CMSY10"/>
                <a:ea typeface="游ゴシック" panose="020B0400000000000000" pitchFamily="50" charset="-128"/>
                <a:cs typeface="+mn-cs"/>
              </a:rPr>
              <a:t>∼ </a:t>
            </a:r>
            <a:r>
              <a:rPr kumimoji="1" lang="en-US" altLang="ja-JP" sz="1800" b="0" i="0" u="none" strike="noStrike" kern="1200" cap="none" spc="0" normalizeH="0" baseline="0" noProof="0" dirty="0">
                <a:ln>
                  <a:noFill/>
                </a:ln>
                <a:solidFill>
                  <a:prstClr val="black"/>
                </a:solidFill>
                <a:effectLst/>
                <a:uLnTx/>
                <a:uFillTx/>
                <a:latin typeface="CMR10"/>
                <a:ea typeface="游ゴシック" panose="020B0400000000000000" pitchFamily="50" charset="-128"/>
                <a:cs typeface="+mn-cs"/>
              </a:rPr>
              <a:t>10</a:t>
            </a:r>
            <a:r>
              <a:rPr kumimoji="1" lang="en-US" altLang="ja-JP" sz="1800" b="0" i="0" u="none" strike="noStrike" kern="1200" cap="none" spc="0" normalizeH="0" baseline="0" noProof="0" dirty="0">
                <a:ln>
                  <a:noFill/>
                </a:ln>
                <a:solidFill>
                  <a:prstClr val="black"/>
                </a:solidFill>
                <a:effectLst/>
                <a:uLnTx/>
                <a:uFillTx/>
                <a:latin typeface="CMR7"/>
                <a:ea typeface="游ゴシック" panose="020B0400000000000000" pitchFamily="50" charset="-128"/>
                <a:cs typeface="+mn-cs"/>
              </a:rPr>
              <a:t>3</a:t>
            </a:r>
            <a:r>
              <a:rPr kumimoji="1" lang="en" altLang="ja-JP" sz="1800" b="0" i="0" u="none" strike="noStrike" kern="1200" cap="none" spc="0" normalizeH="0" baseline="0" noProof="0" dirty="0">
                <a:ln>
                  <a:noFill/>
                </a:ln>
                <a:solidFill>
                  <a:prstClr val="black"/>
                </a:solidFill>
                <a:effectLst/>
                <a:uLnTx/>
                <a:uFillTx/>
                <a:latin typeface="CMMI10"/>
                <a:ea typeface="游ゴシック" panose="020B0400000000000000" pitchFamily="50" charset="-128"/>
                <a:cs typeface="+mn-cs"/>
              </a:rPr>
              <a:t>M</a:t>
            </a:r>
            <a:r>
              <a:rPr kumimoji="1" lang="en" altLang="ja-JP" sz="1800" b="0" i="0" u="none" strike="noStrike" kern="1200" cap="none" spc="0" normalizeH="0" baseline="0" noProof="0" dirty="0">
                <a:ln>
                  <a:noFill/>
                </a:ln>
                <a:solidFill>
                  <a:prstClr val="black"/>
                </a:solidFill>
                <a:effectLst/>
                <a:uLnTx/>
                <a:uFillTx/>
                <a:latin typeface="CMSY7"/>
                <a:ea typeface="游ゴシック" panose="020B0400000000000000" pitchFamily="50" charset="-128"/>
                <a:cs typeface="+mn-cs"/>
              </a:rPr>
              <a:t>⊙ </a:t>
            </a:r>
            <a:r>
              <a:rPr kumimoji="1" lang="ja-JP" altLang="en-US" sz="1800" b="0" i="0" u="none" strike="noStrike" kern="1200" cap="none" spc="0" normalizeH="0" baseline="0" noProof="0">
                <a:ln>
                  <a:noFill/>
                </a:ln>
                <a:solidFill>
                  <a:prstClr val="black"/>
                </a:solidFill>
                <a:effectLst/>
                <a:uLnTx/>
                <a:uFillTx/>
                <a:latin typeface="HaranoAjiMincho-Regular-Identity-H"/>
                <a:ea typeface="游ゴシック" panose="020B0400000000000000" pitchFamily="50" charset="-128"/>
                <a:cs typeface="+mn-cs"/>
              </a:rPr>
              <a:t>の高分解能宇宙論的 </a:t>
            </a:r>
            <a:r>
              <a:rPr kumimoji="1" lang="en" altLang="ja-JP" sz="1800" b="0" i="0" u="none" strike="noStrike" kern="1200" cap="none" spc="0" normalizeH="0" baseline="0" noProof="0" dirty="0">
                <a:ln>
                  <a:noFill/>
                </a:ln>
                <a:solidFill>
                  <a:prstClr val="black"/>
                </a:solidFill>
                <a:effectLst/>
                <a:uLnTx/>
                <a:uFillTx/>
                <a:latin typeface="CMMI10"/>
                <a:ea typeface="游ゴシック" panose="020B0400000000000000" pitchFamily="50" charset="-128"/>
                <a:cs typeface="+mn-cs"/>
              </a:rPr>
              <a:t>N </a:t>
            </a:r>
            <a:r>
              <a:rPr kumimoji="1" lang="ja-JP" altLang="en-US" sz="1800" b="0" i="0" u="none" strike="noStrike" kern="1200" cap="none" spc="0" normalizeH="0" baseline="0" noProof="0">
                <a:ln>
                  <a:noFill/>
                </a:ln>
                <a:solidFill>
                  <a:prstClr val="black"/>
                </a:solidFill>
                <a:effectLst/>
                <a:uLnTx/>
                <a:uFillTx/>
                <a:latin typeface="HaranoAjiMincho-Regular-Identity-H"/>
                <a:ea typeface="游ゴシック" panose="020B0400000000000000" pitchFamily="50" charset="-128"/>
                <a:cs typeface="+mn-cs"/>
              </a:rPr>
              <a:t>体シミュレーション </a:t>
            </a:r>
            <a:r>
              <a:rPr kumimoji="1" lang="en" altLang="ja-JP" sz="1800" b="0" i="0" u="none" strike="noStrike" kern="1200" cap="none" spc="0" normalizeH="0" baseline="0" noProof="0" dirty="0">
                <a:ln>
                  <a:noFill/>
                </a:ln>
                <a:solidFill>
                  <a:prstClr val="black"/>
                </a:solidFill>
                <a:effectLst/>
                <a:uLnTx/>
                <a:uFillTx/>
                <a:latin typeface="CMR10"/>
                <a:ea typeface="游ゴシック" panose="020B0400000000000000" pitchFamily="50" charset="-128"/>
                <a:cs typeface="+mn-cs"/>
              </a:rPr>
              <a:t>Phi-4096 </a:t>
            </a:r>
            <a:r>
              <a:rPr kumimoji="1" lang="ja-JP" altLang="en-US" sz="1800" b="0" i="0" u="none" strike="noStrike" kern="1200" cap="none" spc="0" normalizeH="0" baseline="0" noProof="0">
                <a:ln>
                  <a:noFill/>
                </a:ln>
                <a:solidFill>
                  <a:prstClr val="black"/>
                </a:solidFill>
                <a:effectLst/>
                <a:uLnTx/>
                <a:uFillTx/>
                <a:latin typeface="HaranoAjiMincho-Regular-Identity-H"/>
                <a:ea typeface="游ゴシック" panose="020B0400000000000000" pitchFamily="50" charset="-128"/>
                <a:cs typeface="+mn-cs"/>
              </a:rPr>
              <a:t>の結果を用いて、</a:t>
            </a:r>
            <a:r>
              <a:rPr kumimoji="1" lang="en" altLang="ja-JP" sz="1800" b="0" i="0" u="none" strike="noStrike" kern="1200" cap="none" spc="0" normalizeH="0" baseline="0" noProof="0" dirty="0">
                <a:ln>
                  <a:noFill/>
                </a:ln>
                <a:solidFill>
                  <a:prstClr val="black"/>
                </a:solidFill>
                <a:effectLst/>
                <a:uLnTx/>
                <a:uFillTx/>
                <a:latin typeface="CMMI10"/>
                <a:ea typeface="游ゴシック" panose="020B0400000000000000" pitchFamily="50" charset="-128"/>
                <a:cs typeface="+mn-cs"/>
              </a:rPr>
              <a:t>z </a:t>
            </a:r>
            <a:r>
              <a:rPr kumimoji="1" lang="en" altLang="ja-JP" sz="1800" b="0" i="0" u="none" strike="noStrike" kern="1200" cap="none" spc="0" normalizeH="0" baseline="0" noProof="0" dirty="0">
                <a:ln>
                  <a:noFill/>
                </a:ln>
                <a:solidFill>
                  <a:prstClr val="black"/>
                </a:solidFill>
                <a:effectLst/>
                <a:uLnTx/>
                <a:uFillTx/>
                <a:latin typeface="CMR10"/>
                <a:ea typeface="游ゴシック" panose="020B0400000000000000" pitchFamily="50" charset="-128"/>
                <a:cs typeface="+mn-cs"/>
              </a:rPr>
              <a:t>= 0 </a:t>
            </a:r>
            <a:r>
              <a:rPr kumimoji="1" lang="ja-JP" altLang="en-US" sz="1800" b="0" i="0" u="none" strike="noStrike" kern="1200" cap="none" spc="0" normalizeH="0" baseline="0" noProof="0">
                <a:ln>
                  <a:noFill/>
                </a:ln>
                <a:solidFill>
                  <a:prstClr val="black"/>
                </a:solidFill>
                <a:effectLst/>
                <a:uLnTx/>
                <a:uFillTx/>
                <a:latin typeface="HaranoAjiMincho-Regular-Identity-H"/>
                <a:ea typeface="游ゴシック" panose="020B0400000000000000" pitchFamily="50" charset="-128"/>
                <a:cs typeface="+mn-cs"/>
              </a:rPr>
              <a:t>で天の川銀河サイズのホストハロー </a:t>
            </a:r>
            <a:r>
              <a:rPr kumimoji="1" lang="en-US" altLang="ja-JP" sz="1800" b="0" i="0" u="none" strike="noStrike" kern="1200" cap="none" spc="0" normalizeH="0" baseline="0" noProof="0" dirty="0">
                <a:ln>
                  <a:noFill/>
                </a:ln>
                <a:solidFill>
                  <a:prstClr val="black"/>
                </a:solidFill>
                <a:effectLst/>
                <a:uLnTx/>
                <a:uFillTx/>
                <a:latin typeface="CMR10"/>
                <a:ea typeface="游ゴシック" panose="020B0400000000000000" pitchFamily="50" charset="-128"/>
                <a:cs typeface="+mn-cs"/>
              </a:rPr>
              <a:t>27 </a:t>
            </a:r>
            <a:r>
              <a:rPr kumimoji="1" lang="ja-JP" altLang="en-US" sz="1800" b="0" i="0" u="none" strike="noStrike" kern="1200" cap="none" spc="0" normalizeH="0" baseline="0" noProof="0">
                <a:ln>
                  <a:noFill/>
                </a:ln>
                <a:solidFill>
                  <a:prstClr val="black"/>
                </a:solidFill>
                <a:effectLst/>
                <a:uLnTx/>
                <a:uFillTx/>
                <a:latin typeface="HaranoAjiMincho-Regular-Identity-H"/>
                <a:ea typeface="游ゴシック" panose="020B0400000000000000" pitchFamily="50" charset="-128"/>
                <a:cs typeface="+mn-cs"/>
              </a:rPr>
              <a:t>個のビリアル半径の </a:t>
            </a:r>
            <a:r>
              <a:rPr kumimoji="1" lang="en-US" altLang="ja-JP" sz="1800" b="0" i="0" u="none" strike="noStrike" kern="1200" cap="none" spc="0" normalizeH="0" baseline="0" noProof="0" dirty="0">
                <a:ln>
                  <a:noFill/>
                </a:ln>
                <a:solidFill>
                  <a:prstClr val="black"/>
                </a:solidFill>
                <a:effectLst/>
                <a:uLnTx/>
                <a:uFillTx/>
                <a:latin typeface="CMR10"/>
                <a:ea typeface="游ゴシック" panose="020B0400000000000000" pitchFamily="50" charset="-128"/>
                <a:cs typeface="+mn-cs"/>
              </a:rPr>
              <a:t>2 </a:t>
            </a:r>
            <a:r>
              <a:rPr kumimoji="1" lang="ja-JP" altLang="en-US" sz="1800" b="0" i="0" u="none" strike="noStrike" kern="1200" cap="none" spc="0" normalizeH="0" baseline="0" noProof="0">
                <a:ln>
                  <a:noFill/>
                </a:ln>
                <a:solidFill>
                  <a:prstClr val="black"/>
                </a:solidFill>
                <a:effectLst/>
                <a:uLnTx/>
                <a:uFillTx/>
                <a:latin typeface="HaranoAjiMincho-Regular-Identity-H"/>
                <a:ea typeface="游ゴシック" panose="020B0400000000000000" pitchFamily="50" charset="-128"/>
                <a:cs typeface="+mn-cs"/>
              </a:rPr>
              <a:t>倍以内に存在する </a:t>
            </a:r>
            <a:r>
              <a:rPr kumimoji="1" lang="en-US" altLang="ja-JP" sz="1800" b="0" i="0" u="none" strike="noStrike" kern="1200" cap="none" spc="0" normalizeH="0" baseline="0" noProof="0" dirty="0">
                <a:ln>
                  <a:noFill/>
                </a:ln>
                <a:solidFill>
                  <a:prstClr val="black"/>
                </a:solidFill>
                <a:effectLst/>
                <a:uLnTx/>
                <a:uFillTx/>
                <a:latin typeface="CMR10"/>
                <a:ea typeface="游ゴシック" panose="020B0400000000000000" pitchFamily="50" charset="-128"/>
                <a:cs typeface="+mn-cs"/>
              </a:rPr>
              <a:t>10</a:t>
            </a:r>
            <a:r>
              <a:rPr kumimoji="1" lang="en-US" altLang="ja-JP" sz="1800" b="0" i="0" u="none" strike="noStrike" kern="1200" cap="none" spc="0" normalizeH="0" baseline="0" noProof="0" dirty="0">
                <a:ln>
                  <a:noFill/>
                </a:ln>
                <a:solidFill>
                  <a:prstClr val="black"/>
                </a:solidFill>
                <a:effectLst/>
                <a:uLnTx/>
                <a:uFillTx/>
                <a:latin typeface="CMR7"/>
                <a:ea typeface="游ゴシック" panose="020B0400000000000000" pitchFamily="50" charset="-128"/>
                <a:cs typeface="+mn-cs"/>
              </a:rPr>
              <a:t>6 </a:t>
            </a:r>
            <a:r>
              <a:rPr kumimoji="1" lang="ja-JP" altLang="en-US" sz="1800" b="0" i="0" u="none" strike="noStrike" kern="1200" cap="none" spc="0" normalizeH="0" baseline="0" noProof="0">
                <a:ln>
                  <a:noFill/>
                </a:ln>
                <a:solidFill>
                  <a:prstClr val="black"/>
                </a:solidFill>
                <a:effectLst/>
                <a:uLnTx/>
                <a:uFillTx/>
                <a:latin typeface="CMSY10"/>
                <a:ea typeface="游ゴシック" panose="020B0400000000000000" pitchFamily="50" charset="-128"/>
                <a:cs typeface="+mn-cs"/>
              </a:rPr>
              <a:t>∼ </a:t>
            </a:r>
            <a:r>
              <a:rPr kumimoji="1" lang="en-US" altLang="ja-JP" sz="1800" b="0" i="0" u="none" strike="noStrike" kern="1200" cap="none" spc="0" normalizeH="0" baseline="0" noProof="0" dirty="0">
                <a:ln>
                  <a:noFill/>
                </a:ln>
                <a:solidFill>
                  <a:prstClr val="black"/>
                </a:solidFill>
                <a:effectLst/>
                <a:uLnTx/>
                <a:uFillTx/>
                <a:latin typeface="CMR10"/>
                <a:ea typeface="游ゴシック" panose="020B0400000000000000" pitchFamily="50" charset="-128"/>
                <a:cs typeface="+mn-cs"/>
              </a:rPr>
              <a:t>10</a:t>
            </a:r>
            <a:r>
              <a:rPr kumimoji="1" lang="en-US" altLang="ja-JP" sz="1800" b="0" i="0" u="none" strike="noStrike" kern="1200" cap="none" spc="0" normalizeH="0" baseline="0" noProof="0" dirty="0">
                <a:ln>
                  <a:noFill/>
                </a:ln>
                <a:solidFill>
                  <a:prstClr val="black"/>
                </a:solidFill>
                <a:effectLst/>
                <a:uLnTx/>
                <a:uFillTx/>
                <a:latin typeface="CMR7"/>
                <a:ea typeface="游ゴシック" panose="020B0400000000000000" pitchFamily="50" charset="-128"/>
                <a:cs typeface="+mn-cs"/>
              </a:rPr>
              <a:t>10</a:t>
            </a:r>
            <a:r>
              <a:rPr kumimoji="1" lang="en" altLang="ja-JP" sz="1800" b="0" i="0" u="none" strike="noStrike" kern="1200" cap="none" spc="0" normalizeH="0" baseline="0" noProof="0" dirty="0">
                <a:ln>
                  <a:noFill/>
                </a:ln>
                <a:solidFill>
                  <a:prstClr val="black"/>
                </a:solidFill>
                <a:effectLst/>
                <a:uLnTx/>
                <a:uFillTx/>
                <a:latin typeface="CMMI10"/>
                <a:ea typeface="游ゴシック" panose="020B0400000000000000" pitchFamily="50" charset="-128"/>
                <a:cs typeface="+mn-cs"/>
              </a:rPr>
              <a:t>M</a:t>
            </a:r>
            <a:r>
              <a:rPr kumimoji="1" lang="en" altLang="ja-JP" sz="1800" b="0" i="0" u="none" strike="noStrike" kern="1200" cap="none" spc="0" normalizeH="0" baseline="0" noProof="0" dirty="0">
                <a:ln>
                  <a:noFill/>
                </a:ln>
                <a:solidFill>
                  <a:prstClr val="black"/>
                </a:solidFill>
                <a:effectLst/>
                <a:uLnTx/>
                <a:uFillTx/>
                <a:latin typeface="CMSY7"/>
                <a:ea typeface="游ゴシック" panose="020B0400000000000000" pitchFamily="50" charset="-128"/>
                <a:cs typeface="+mn-cs"/>
              </a:rPr>
              <a:t>⊙ </a:t>
            </a:r>
            <a:r>
              <a:rPr kumimoji="1" lang="ja-JP" altLang="en-US" sz="1800" b="0" i="0" u="none" strike="noStrike" kern="1200" cap="none" spc="0" normalizeH="0" baseline="0" noProof="0">
                <a:ln>
                  <a:noFill/>
                </a:ln>
                <a:solidFill>
                  <a:prstClr val="black"/>
                </a:solidFill>
                <a:effectLst/>
                <a:uLnTx/>
                <a:uFillTx/>
                <a:latin typeface="HaranoAjiMincho-Regular-Identity-H"/>
                <a:ea typeface="游ゴシック" panose="020B0400000000000000" pitchFamily="50" charset="-128"/>
                <a:cs typeface="+mn-cs"/>
              </a:rPr>
              <a:t>のサブハロー約 </a:t>
            </a:r>
            <a:r>
              <a:rPr kumimoji="1" lang="en-US" altLang="ja-JP" sz="1800" b="0" i="0" u="none" strike="noStrike" kern="1200" cap="none" spc="0" normalizeH="0" baseline="0" noProof="0" dirty="0">
                <a:ln>
                  <a:noFill/>
                </a:ln>
                <a:solidFill>
                  <a:prstClr val="black"/>
                </a:solidFill>
                <a:effectLst/>
                <a:uLnTx/>
                <a:uFillTx/>
                <a:latin typeface="CMR10"/>
                <a:ea typeface="游ゴシック" panose="020B0400000000000000" pitchFamily="50" charset="-128"/>
                <a:cs typeface="+mn-cs"/>
              </a:rPr>
              <a:t>30 </a:t>
            </a:r>
            <a:r>
              <a:rPr kumimoji="1" lang="ja-JP" altLang="en-US" sz="1800" b="0" i="0" u="none" strike="noStrike" kern="1200" cap="none" spc="0" normalizeH="0" baseline="0" noProof="0">
                <a:ln>
                  <a:noFill/>
                </a:ln>
                <a:solidFill>
                  <a:prstClr val="black"/>
                </a:solidFill>
                <a:effectLst/>
                <a:uLnTx/>
                <a:uFillTx/>
                <a:latin typeface="HaranoAjiMincho-Regular-Identity-H"/>
                <a:ea typeface="游ゴシック" panose="020B0400000000000000" pitchFamily="50" charset="-128"/>
                <a:cs typeface="+mn-cs"/>
              </a:rPr>
              <a:t>万個の力学的進化を調査した。これらのサブハローについて、質量密度 分布の中心集中度を表すパラメータ </a:t>
            </a:r>
            <a:r>
              <a:rPr kumimoji="1" lang="en" altLang="ja-JP" sz="1800" b="0" i="0" u="none" strike="noStrike" kern="1200" cap="none" spc="0" normalizeH="0" baseline="0" noProof="0" dirty="0">
                <a:ln>
                  <a:noFill/>
                </a:ln>
                <a:solidFill>
                  <a:prstClr val="black"/>
                </a:solidFill>
                <a:effectLst/>
                <a:uLnTx/>
                <a:uFillTx/>
                <a:latin typeface="CMMI10"/>
                <a:ea typeface="游ゴシック" panose="020B0400000000000000" pitchFamily="50" charset="-128"/>
                <a:cs typeface="+mn-cs"/>
              </a:rPr>
              <a:t>c</a:t>
            </a:r>
            <a:r>
              <a:rPr kumimoji="1" lang="en" altLang="ja-JP" sz="1800" b="0" i="0" u="none" strike="noStrike" kern="1200" cap="none" spc="0" normalizeH="0" baseline="0" noProof="0" dirty="0">
                <a:ln>
                  <a:noFill/>
                </a:ln>
                <a:solidFill>
                  <a:prstClr val="black"/>
                </a:solidFill>
                <a:effectLst/>
                <a:uLnTx/>
                <a:uFillTx/>
                <a:latin typeface="CMR7"/>
                <a:ea typeface="游ゴシック" panose="020B0400000000000000" pitchFamily="50" charset="-128"/>
                <a:cs typeface="+mn-cs"/>
              </a:rPr>
              <a:t>200 </a:t>
            </a:r>
            <a:r>
              <a:rPr kumimoji="1" lang="en" altLang="ja-JP" sz="1800" b="0" i="0" u="none" strike="noStrike" kern="1200" cap="none" spc="0" normalizeH="0" baseline="0" noProof="0" dirty="0">
                <a:ln>
                  <a:noFill/>
                </a:ln>
                <a:solidFill>
                  <a:prstClr val="black"/>
                </a:solidFill>
                <a:effectLst/>
                <a:uLnTx/>
                <a:uFillTx/>
                <a:latin typeface="CMSY10"/>
                <a:ea typeface="游ゴシック" panose="020B0400000000000000" pitchFamily="50" charset="-128"/>
                <a:cs typeface="+mn-cs"/>
              </a:rPr>
              <a:t>≡ </a:t>
            </a:r>
            <a:r>
              <a:rPr kumimoji="1" lang="en" altLang="ja-JP" sz="1800" b="0" i="0" u="none" strike="noStrike" kern="1200" cap="none" spc="0" normalizeH="0" baseline="0" noProof="0" dirty="0">
                <a:ln>
                  <a:noFill/>
                </a:ln>
                <a:solidFill>
                  <a:prstClr val="black"/>
                </a:solidFill>
                <a:effectLst/>
                <a:uLnTx/>
                <a:uFillTx/>
                <a:latin typeface="CMMI10"/>
                <a:ea typeface="游ゴシック" panose="020B0400000000000000" pitchFamily="50" charset="-128"/>
                <a:cs typeface="+mn-cs"/>
              </a:rPr>
              <a:t>r</a:t>
            </a:r>
            <a:r>
              <a:rPr kumimoji="1" lang="en" altLang="ja-JP" sz="1800" b="0" i="0" u="none" strike="noStrike" kern="1200" cap="none" spc="0" normalizeH="0" baseline="0" noProof="0" dirty="0">
                <a:ln>
                  <a:noFill/>
                </a:ln>
                <a:solidFill>
                  <a:prstClr val="black"/>
                </a:solidFill>
                <a:effectLst/>
                <a:uLnTx/>
                <a:uFillTx/>
                <a:latin typeface="CMR7"/>
                <a:ea typeface="游ゴシック" panose="020B0400000000000000" pitchFamily="50" charset="-128"/>
                <a:cs typeface="+mn-cs"/>
              </a:rPr>
              <a:t>200 </a:t>
            </a:r>
            <a:r>
              <a:rPr kumimoji="1" lang="en" altLang="ja-JP" sz="1800" b="0" i="0" u="none" strike="noStrike" kern="1200" cap="none" spc="0" normalizeH="0" baseline="0" noProof="0" dirty="0">
                <a:ln>
                  <a:noFill/>
                </a:ln>
                <a:solidFill>
                  <a:prstClr val="black"/>
                </a:solidFill>
                <a:effectLst/>
                <a:uLnTx/>
                <a:uFillTx/>
                <a:latin typeface="CMMI10"/>
                <a:ea typeface="游ゴシック" panose="020B0400000000000000" pitchFamily="50" charset="-128"/>
                <a:cs typeface="+mn-cs"/>
              </a:rPr>
              <a:t>/</a:t>
            </a:r>
            <a:r>
              <a:rPr kumimoji="1" lang="en" altLang="ja-JP" sz="1800" b="0" i="0" u="none" strike="noStrike" kern="1200" cap="none" spc="0" normalizeH="0" baseline="0" noProof="0" dirty="0" err="1">
                <a:ln>
                  <a:noFill/>
                </a:ln>
                <a:solidFill>
                  <a:prstClr val="black"/>
                </a:solidFill>
                <a:effectLst/>
                <a:uLnTx/>
                <a:uFillTx/>
                <a:latin typeface="CMMI10"/>
                <a:ea typeface="游ゴシック" panose="020B0400000000000000" pitchFamily="50" charset="-128"/>
                <a:cs typeface="+mn-cs"/>
              </a:rPr>
              <a:t>r</a:t>
            </a:r>
            <a:r>
              <a:rPr kumimoji="1" lang="en" altLang="ja-JP" sz="1800" b="0" i="0" u="none" strike="noStrike" kern="1200" cap="none" spc="0" normalizeH="0" baseline="0" noProof="0" dirty="0" err="1">
                <a:ln>
                  <a:noFill/>
                </a:ln>
                <a:solidFill>
                  <a:prstClr val="black"/>
                </a:solidFill>
                <a:effectLst/>
                <a:uLnTx/>
                <a:uFillTx/>
                <a:latin typeface="CMMI7"/>
                <a:ea typeface="游ゴシック" panose="020B0400000000000000" pitchFamily="50" charset="-128"/>
                <a:cs typeface="+mn-cs"/>
              </a:rPr>
              <a:t>N</a:t>
            </a:r>
            <a:r>
              <a:rPr kumimoji="1" lang="en" altLang="ja-JP" sz="1800" b="0" i="0" u="none" strike="noStrike" kern="1200" cap="none" spc="0" normalizeH="0" baseline="0" noProof="0" dirty="0">
                <a:ln>
                  <a:noFill/>
                </a:ln>
                <a:solidFill>
                  <a:prstClr val="black"/>
                </a:solidFill>
                <a:effectLst/>
                <a:uLnTx/>
                <a:uFillTx/>
                <a:latin typeface="CMMI7"/>
                <a:ea typeface="游ゴシック" panose="020B0400000000000000" pitchFamily="50" charset="-128"/>
                <a:cs typeface="+mn-cs"/>
              </a:rPr>
              <a:t> </a:t>
            </a:r>
            <a:r>
              <a:rPr kumimoji="1" lang="ja-JP" altLang="en-US" sz="1800" b="0" i="0" u="none" strike="noStrike" kern="1200" cap="none" spc="0" normalizeH="0" baseline="0" noProof="0">
                <a:ln>
                  <a:noFill/>
                </a:ln>
                <a:solidFill>
                  <a:prstClr val="black"/>
                </a:solidFill>
                <a:effectLst/>
                <a:uLnTx/>
                <a:uFillTx/>
                <a:latin typeface="HaranoAjiMincho-Regular-Identity-H"/>
                <a:ea typeface="游ゴシック" panose="020B0400000000000000" pitchFamily="50" charset="-128"/>
                <a:cs typeface="+mn-cs"/>
              </a:rPr>
              <a:t>とビリアル質量 </a:t>
            </a:r>
            <a:r>
              <a:rPr kumimoji="1" lang="en" altLang="ja-JP" sz="1800" b="0" i="0" u="none" strike="noStrike" kern="1200" cap="none" spc="0" normalizeH="0" baseline="0" noProof="0" dirty="0">
                <a:ln>
                  <a:noFill/>
                </a:ln>
                <a:solidFill>
                  <a:prstClr val="black"/>
                </a:solidFill>
                <a:effectLst/>
                <a:uLnTx/>
                <a:uFillTx/>
                <a:latin typeface="CMMI10"/>
                <a:ea typeface="游ゴシック" panose="020B0400000000000000" pitchFamily="50" charset="-128"/>
                <a:cs typeface="+mn-cs"/>
              </a:rPr>
              <a:t>M</a:t>
            </a:r>
            <a:r>
              <a:rPr kumimoji="1" lang="en" altLang="ja-JP" sz="1800" b="0" i="0" u="none" strike="noStrike" kern="1200" cap="none" spc="0" normalizeH="0" baseline="0" noProof="0" dirty="0">
                <a:ln>
                  <a:noFill/>
                </a:ln>
                <a:solidFill>
                  <a:prstClr val="black"/>
                </a:solidFill>
                <a:effectLst/>
                <a:uLnTx/>
                <a:uFillTx/>
                <a:latin typeface="CMR7"/>
                <a:ea typeface="游ゴシック" panose="020B0400000000000000" pitchFamily="50" charset="-128"/>
                <a:cs typeface="+mn-cs"/>
              </a:rPr>
              <a:t>200 </a:t>
            </a:r>
            <a:r>
              <a:rPr kumimoji="1" lang="ja-JP" altLang="en-US" sz="1800" b="0" i="0" u="none" strike="noStrike" kern="1200" cap="none" spc="0" normalizeH="0" baseline="0" noProof="0">
                <a:ln>
                  <a:noFill/>
                </a:ln>
                <a:solidFill>
                  <a:prstClr val="black"/>
                </a:solidFill>
                <a:effectLst/>
                <a:uLnTx/>
                <a:uFillTx/>
                <a:latin typeface="HaranoAjiMincho-Regular-Identity-H"/>
                <a:ea typeface="游ゴシック" panose="020B0400000000000000" pitchFamily="50" charset="-128"/>
                <a:cs typeface="+mn-cs"/>
              </a:rPr>
              <a:t>との関係である、</a:t>
            </a:r>
            <a:r>
              <a:rPr kumimoji="1" lang="en" altLang="ja-JP" sz="1800" b="0" i="0" u="none" strike="noStrike" kern="1200" cap="none" spc="0" normalizeH="0" baseline="0" noProof="0" dirty="0">
                <a:ln>
                  <a:noFill/>
                </a:ln>
                <a:solidFill>
                  <a:prstClr val="black"/>
                </a:solidFill>
                <a:effectLst/>
                <a:uLnTx/>
                <a:uFillTx/>
                <a:latin typeface="CMMI10"/>
                <a:ea typeface="游ゴシック" panose="020B0400000000000000" pitchFamily="50" charset="-128"/>
                <a:cs typeface="+mn-cs"/>
              </a:rPr>
              <a:t>c </a:t>
            </a:r>
            <a:r>
              <a:rPr kumimoji="1" lang="en" altLang="ja-JP" sz="1800" b="0" i="0" u="none" strike="noStrike" kern="1200" cap="none" spc="0" normalizeH="0" baseline="0" noProof="0" dirty="0">
                <a:ln>
                  <a:noFill/>
                </a:ln>
                <a:solidFill>
                  <a:prstClr val="black"/>
                </a:solidFill>
                <a:effectLst/>
                <a:uLnTx/>
                <a:uFillTx/>
                <a:latin typeface="CMSY10"/>
                <a:ea typeface="游ゴシック" panose="020B0400000000000000" pitchFamily="50" charset="-128"/>
                <a:cs typeface="+mn-cs"/>
              </a:rPr>
              <a:t>− </a:t>
            </a:r>
            <a:r>
              <a:rPr kumimoji="1" lang="en" altLang="ja-JP" sz="1800" b="0" i="0" u="none" strike="noStrike" kern="1200" cap="none" spc="0" normalizeH="0" baseline="0" noProof="0" dirty="0">
                <a:ln>
                  <a:noFill/>
                </a:ln>
                <a:solidFill>
                  <a:prstClr val="black"/>
                </a:solidFill>
                <a:effectLst/>
                <a:uLnTx/>
                <a:uFillTx/>
                <a:latin typeface="CMMI10"/>
                <a:ea typeface="游ゴシック" panose="020B0400000000000000" pitchFamily="50" charset="-128"/>
                <a:cs typeface="+mn-cs"/>
              </a:rPr>
              <a:t>M </a:t>
            </a:r>
            <a:r>
              <a:rPr kumimoji="1" lang="en" altLang="ja-JP" sz="1800" b="0" i="0" u="none" strike="noStrike" kern="1200" cap="none" spc="0" normalizeH="0" baseline="0" noProof="0" dirty="0">
                <a:ln>
                  <a:noFill/>
                </a:ln>
                <a:solidFill>
                  <a:prstClr val="black"/>
                </a:solidFill>
                <a:effectLst/>
                <a:uLnTx/>
                <a:uFillTx/>
                <a:latin typeface="CMR10"/>
                <a:ea typeface="游ゴシック" panose="020B0400000000000000" pitchFamily="50" charset="-128"/>
                <a:cs typeface="+mn-cs"/>
              </a:rPr>
              <a:t>relation </a:t>
            </a:r>
            <a:r>
              <a:rPr kumimoji="1" lang="ja-JP" altLang="en-US" sz="1800" b="0" i="0" u="none" strike="noStrike" kern="1200" cap="none" spc="0" normalizeH="0" baseline="0" noProof="0">
                <a:ln>
                  <a:noFill/>
                </a:ln>
                <a:solidFill>
                  <a:prstClr val="black"/>
                </a:solidFill>
                <a:effectLst/>
                <a:uLnTx/>
                <a:uFillTx/>
                <a:latin typeface="HaranoAjiMincho-Regular-Identity-H"/>
                <a:ea typeface="游ゴシック" panose="020B0400000000000000" pitchFamily="50" charset="-128"/>
                <a:cs typeface="+mn-cs"/>
              </a:rPr>
              <a:t>について調査している。 </a:t>
            </a:r>
            <a:endParaRPr kumimoji="1" lang="ja-JP" altLang="en-US" sz="18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63B81D97-AEF2-9749-3272-D2E606EB275C}"/>
                  </a:ext>
                </a:extLst>
              </p:cNvPr>
              <p:cNvSpPr txBox="1"/>
              <p:nvPr/>
            </p:nvSpPr>
            <p:spPr>
              <a:xfrm>
                <a:off x="-1631797" y="5371082"/>
                <a:ext cx="2135605" cy="61555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𝑐</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200</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𝑟</m:t>
                              </m:r>
                            </m:e>
                            <m: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200</m:t>
                              </m:r>
                            </m:sub>
                          </m:sSub>
                        </m:num>
                        <m:den>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𝑟</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m:t>
                              </m:r>
                            </m:sub>
                          </m:sSub>
                        </m:den>
                      </m:f>
                    </m:oMath>
                  </m:oMathPara>
                </a14:m>
                <a:endPar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8" name="テキスト ボックス 7">
                <a:extLst>
                  <a:ext uri="{FF2B5EF4-FFF2-40B4-BE49-F238E27FC236}">
                    <a16:creationId xmlns:a16="http://schemas.microsoft.com/office/drawing/2014/main" id="{63B81D97-AEF2-9749-3272-D2E606EB275C}"/>
                  </a:ext>
                </a:extLst>
              </p:cNvPr>
              <p:cNvSpPr txBox="1">
                <a:spLocks noRot="1" noChangeAspect="1" noMove="1" noResize="1" noEditPoints="1" noAdjustHandles="1" noChangeArrowheads="1" noChangeShapeType="1" noTextEdit="1"/>
              </p:cNvSpPr>
              <p:nvPr/>
            </p:nvSpPr>
            <p:spPr>
              <a:xfrm>
                <a:off x="-1631797" y="5371082"/>
                <a:ext cx="2135605" cy="615559"/>
              </a:xfrm>
              <a:prstGeom prst="rect">
                <a:avLst/>
              </a:prstGeom>
              <a:blipFill>
                <a:blip r:embed="rId3"/>
                <a:stretch>
                  <a:fillRect/>
                </a:stretch>
              </a:blipFill>
            </p:spPr>
            <p:txBody>
              <a:bodyPr/>
              <a:lstStyle/>
              <a:p>
                <a:r>
                  <a:rPr lang="ja-JP" altLang="en-US">
                    <a:noFill/>
                  </a:rPr>
                  <a:t> </a:t>
                </a:r>
              </a:p>
            </p:txBody>
          </p:sp>
        </mc:Fallback>
      </mc:AlternateContent>
      <p:sp>
        <p:nvSpPr>
          <p:cNvPr id="3" name="テキスト ボックス 2">
            <a:extLst>
              <a:ext uri="{FF2B5EF4-FFF2-40B4-BE49-F238E27FC236}">
                <a16:creationId xmlns:a16="http://schemas.microsoft.com/office/drawing/2014/main" id="{DF3E2AEC-3BB3-A3CD-7F46-77FB5CA5BB23}"/>
              </a:ext>
            </a:extLst>
          </p:cNvPr>
          <p:cNvSpPr txBox="1"/>
          <p:nvPr/>
        </p:nvSpPr>
        <p:spPr>
          <a:xfrm>
            <a:off x="503808" y="1221949"/>
            <a:ext cx="11184383" cy="1433341"/>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
                <a:srgbClr val="4EA72E"/>
              </a:buClr>
              <a:buSzTx/>
              <a:buFont typeface="Wingdings" panose="05000000000000000000" pitchFamily="2" charset="2"/>
              <a:buChar char="Ø"/>
              <a:tabLst/>
              <a:defRPr/>
            </a:pPr>
            <a:r>
              <a:rPr kumimoji="1" lang="en-US" altLang="ja-JP" sz="20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Dark matter remains one of the most unresolved problems in modern cosmology.</a:t>
            </a:r>
          </a:p>
          <a:p>
            <a:pPr marL="342900" marR="0" lvl="0" indent="-342900" algn="l" defTabSz="914400" rtl="0" eaLnBrk="1" fontAlgn="auto" latinLnBrk="0" hangingPunct="1">
              <a:lnSpc>
                <a:spcPct val="150000"/>
              </a:lnSpc>
              <a:spcBef>
                <a:spcPts val="0"/>
              </a:spcBef>
              <a:spcAft>
                <a:spcPts val="0"/>
              </a:spcAft>
              <a:buClr>
                <a:srgbClr val="4EA72E"/>
              </a:buClr>
              <a:buSzTx/>
              <a:buFont typeface="Wingdings" panose="05000000000000000000" pitchFamily="2" charset="2"/>
              <a:buChar char="Ø"/>
              <a:tabLst/>
              <a:defRPr/>
            </a:pPr>
            <a:r>
              <a:rPr kumimoji="1" lang="en-US" altLang="ja-JP" sz="20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Universal scaling relations among halo parameters may offer a window into its nature.</a:t>
            </a:r>
          </a:p>
          <a:p>
            <a:pPr marL="342900" marR="0" lvl="0" indent="-342900" algn="l" defTabSz="914400" rtl="0" eaLnBrk="1" fontAlgn="auto" latinLnBrk="0" hangingPunct="1">
              <a:lnSpc>
                <a:spcPct val="150000"/>
              </a:lnSpc>
              <a:spcBef>
                <a:spcPts val="0"/>
              </a:spcBef>
              <a:spcAft>
                <a:spcPts val="0"/>
              </a:spcAft>
              <a:buClr>
                <a:srgbClr val="4EA72E"/>
              </a:buClr>
              <a:buSzTx/>
              <a:buFont typeface="Wingdings" panose="05000000000000000000" pitchFamily="2" charset="2"/>
              <a:buChar char="Ø"/>
              <a:tabLst/>
              <a:defRPr/>
            </a:pPr>
            <a:r>
              <a:rPr kumimoji="1" lang="en-US" altLang="ja-JP" sz="20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Their physical origin, however, remains to be conclusively determined.</a:t>
            </a:r>
            <a:endPar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743B6A75-B9E5-13B3-DE5A-AFA09F14F18E}"/>
              </a:ext>
            </a:extLst>
          </p:cNvPr>
          <p:cNvSpPr txBox="1"/>
          <p:nvPr/>
        </p:nvSpPr>
        <p:spPr>
          <a:xfrm>
            <a:off x="12563561" y="996314"/>
            <a:ext cx="1160697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2400" b="0" i="0" u="none" strike="noStrike" kern="1200" cap="none" spc="0" normalizeH="0" baseline="0" noProof="0" dirty="0">
                <a:ln>
                  <a:noFill/>
                </a:ln>
                <a:solidFill>
                  <a:srgbClr val="000000"/>
                </a:solidFill>
                <a:effectLst/>
                <a:uLnTx/>
                <a:uFillTx/>
                <a:latin typeface="-webkit-standard"/>
                <a:ea typeface="游ゴシック" panose="020B0400000000000000" pitchFamily="50" charset="-128"/>
                <a:cs typeface="+mn-cs"/>
              </a:rPr>
              <a:t>It is well established that, on galactic and dwarf-galaxy scales, there exist universal relations among the parameters characterizing dark matter halos.</a:t>
            </a:r>
            <a:endParaRPr kumimoji="1" lang="ja-JP" altLang="en-US" sz="24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E0F54D61-CD47-E479-EDB2-8D70B835155A}"/>
              </a:ext>
            </a:extLst>
          </p:cNvPr>
          <p:cNvSpPr txBox="1"/>
          <p:nvPr/>
        </p:nvSpPr>
        <p:spPr>
          <a:xfrm>
            <a:off x="7992612" y="6428475"/>
            <a:ext cx="194714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Donate et al. (2009)</a:t>
            </a:r>
            <a:endParaRPr kumimoji="1" lang="ja-JP" altLang="en-US" sz="14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FE657286-7814-4997-BCEE-1ED9A323E075}"/>
              </a:ext>
            </a:extLst>
          </p:cNvPr>
          <p:cNvSpPr txBox="1"/>
          <p:nvPr/>
        </p:nvSpPr>
        <p:spPr>
          <a:xfrm>
            <a:off x="2593368" y="6428476"/>
            <a:ext cx="190295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Spano et al. (2008)</a:t>
            </a:r>
            <a:endParaRPr kumimoji="1" lang="ja-JP" altLang="en-US" sz="14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3A63DD77-4F27-4347-8A09-BEFE6748CCC7}"/>
                  </a:ext>
                </a:extLst>
              </p:cNvPr>
              <p:cNvSpPr txBox="1"/>
              <p:nvPr/>
            </p:nvSpPr>
            <p:spPr>
              <a:xfrm>
                <a:off x="2151349" y="6056604"/>
                <a:ext cx="2513573" cy="3016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𝜌</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0</m:t>
                        </m:r>
                      </m:sub>
                    </m:sSub>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0</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sSubSup>
                      <m:sSubSup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150</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−70</m:t>
                        </m:r>
                      </m:sub>
                      <m:sup>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+100</m:t>
                        </m:r>
                      </m:sup>
                    </m:sSubSup>
                  </m:oMath>
                </a14:m>
                <a:r>
                  <a:rPr kumimoji="1" lang="en-US" altLang="ja-JP"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a:t>
                </a:r>
                <a14:m>
                  <m:oMath xmlns:m="http://schemas.openxmlformats.org/officeDocument/2006/math">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m:rPr>
                            <m:sty m:val="p"/>
                          </m:rPr>
                          <a:rPr kumimoji="1" lang="en-US" altLang="ja-JP" sz="1800" b="0" i="0" u="none" strike="noStrike" kern="1200" cap="none" spc="0" normalizeH="0" baseline="0" noProof="0">
                            <a:ln>
                              <a:noFill/>
                            </a:ln>
                            <a:solidFill>
                              <a:prstClr val="black"/>
                            </a:solidFill>
                            <a:effectLst/>
                            <a:uLnTx/>
                            <a:uFillTx/>
                            <a:latin typeface="Cambria Math" panose="02040503050406030204" pitchFamily="18" charset="0"/>
                            <a:cs typeface="+mn-cs"/>
                          </a:rPr>
                          <m:t>M</m:t>
                        </m:r>
                      </m:e>
                      <m:sub>
                        <m:r>
                          <a:rPr kumimoji="1" lang="en-US" altLang="ja-JP" sz="1800" b="0" i="0" u="none" strike="noStrike" kern="1200" cap="none" spc="0" normalizeH="0" baseline="0" noProof="0">
                            <a:ln>
                              <a:noFill/>
                            </a:ln>
                            <a:solidFill>
                              <a:prstClr val="black"/>
                            </a:solidFill>
                            <a:effectLst/>
                            <a:uLnTx/>
                            <a:uFillTx/>
                            <a:latin typeface="Cambria Math" panose="02040503050406030204" pitchFamily="18" charset="0"/>
                            <a:cs typeface="+mn-cs"/>
                          </a:rPr>
                          <m:t>⊙</m:t>
                        </m:r>
                      </m:sub>
                    </m:sSub>
                    <m:r>
                      <a:rPr kumimoji="1" lang="en-US" altLang="ja-JP" sz="1800" b="0" i="0" u="none" strike="noStrike" kern="1200" cap="none" spc="0" normalizeH="0" baseline="0" noProof="0">
                        <a:ln>
                          <a:noFill/>
                        </a:ln>
                        <a:solidFill>
                          <a:prstClr val="black"/>
                        </a:solidFill>
                        <a:effectLst/>
                        <a:uLnTx/>
                        <a:uFillTx/>
                        <a:latin typeface="Cambria Math" panose="02040503050406030204" pitchFamily="18" charset="0"/>
                        <a:cs typeface="+mn-cs"/>
                      </a:rPr>
                      <m:t> </m:t>
                    </m:r>
                    <m:r>
                      <m:rPr>
                        <m:sty m:val="p"/>
                      </m:rPr>
                      <a:rPr kumimoji="1" lang="en-US" altLang="ja-JP" sz="1800" b="0" i="0" u="none" strike="noStrike" kern="1200" cap="none" spc="0" normalizeH="0" baseline="0" noProof="0">
                        <a:ln>
                          <a:noFill/>
                        </a:ln>
                        <a:solidFill>
                          <a:prstClr val="black"/>
                        </a:solidFill>
                        <a:effectLst/>
                        <a:uLnTx/>
                        <a:uFillTx/>
                        <a:latin typeface="Cambria Math" panose="02040503050406030204" pitchFamily="18" charset="0"/>
                        <a:cs typeface="+mn-cs"/>
                      </a:rPr>
                      <m:t>p</m:t>
                    </m:r>
                    <m:sSup>
                      <m:sSup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r>
                          <m:rPr>
                            <m:sty m:val="p"/>
                          </m:rPr>
                          <a:rPr kumimoji="1" lang="en-US" altLang="ja-JP" sz="1800" b="0" i="0" u="none" strike="noStrike" kern="1200" cap="none" spc="0" normalizeH="0" baseline="0" noProof="0">
                            <a:ln>
                              <a:noFill/>
                            </a:ln>
                            <a:solidFill>
                              <a:prstClr val="black"/>
                            </a:solidFill>
                            <a:effectLst/>
                            <a:uLnTx/>
                            <a:uFillTx/>
                            <a:latin typeface="Cambria Math" panose="02040503050406030204" pitchFamily="18" charset="0"/>
                            <a:cs typeface="+mn-cs"/>
                          </a:rPr>
                          <m:t>c</m:t>
                        </m:r>
                      </m:e>
                      <m:sup>
                        <m:r>
                          <a:rPr kumimoji="1" lang="en-US" altLang="ja-JP" sz="1800" b="0" i="0" u="none" strike="noStrike" kern="1200" cap="none" spc="0" normalizeH="0" baseline="0" noProof="0">
                            <a:ln>
                              <a:noFill/>
                            </a:ln>
                            <a:solidFill>
                              <a:prstClr val="black"/>
                            </a:solidFill>
                            <a:effectLst/>
                            <a:uLnTx/>
                            <a:uFillTx/>
                            <a:latin typeface="Cambria Math" panose="02040503050406030204" pitchFamily="18" charset="0"/>
                            <a:cs typeface="+mn-cs"/>
                          </a:rPr>
                          <m:t>−2</m:t>
                        </m:r>
                      </m:sup>
                    </m:sSup>
                  </m:oMath>
                </a14:m>
                <a:endPar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9" name="テキスト ボックス 8">
                <a:extLst>
                  <a:ext uri="{FF2B5EF4-FFF2-40B4-BE49-F238E27FC236}">
                    <a16:creationId xmlns:a16="http://schemas.microsoft.com/office/drawing/2014/main" id="{3A63DD77-4F27-4347-8A09-BEFE6748CCC7}"/>
                  </a:ext>
                </a:extLst>
              </p:cNvPr>
              <p:cNvSpPr txBox="1">
                <a:spLocks noRot="1" noChangeAspect="1" noMove="1" noResize="1" noEditPoints="1" noAdjustHandles="1" noChangeArrowheads="1" noChangeShapeType="1" noTextEdit="1"/>
              </p:cNvSpPr>
              <p:nvPr/>
            </p:nvSpPr>
            <p:spPr>
              <a:xfrm>
                <a:off x="2151349" y="6056604"/>
                <a:ext cx="2513573" cy="301686"/>
              </a:xfrm>
              <a:prstGeom prst="rect">
                <a:avLst/>
              </a:prstGeom>
              <a:blipFill>
                <a:blip r:embed="rId4"/>
                <a:stretch>
                  <a:fillRect l="-3518" t="-20833" r="-2010" b="-45833"/>
                </a:stretch>
              </a:blipFill>
            </p:spPr>
            <p:txBody>
              <a:bodyPr/>
              <a:lstStyle/>
              <a:p>
                <a:r>
                  <a:rPr lang="ja-JP" altLang="en-US">
                    <a:noFill/>
                  </a:rPr>
                  <a:t> </a:t>
                </a:r>
              </a:p>
            </p:txBody>
          </p:sp>
        </mc:Fallback>
      </mc:AlternateContent>
      <p:pic>
        <p:nvPicPr>
          <p:cNvPr id="11" name="図 10">
            <a:extLst>
              <a:ext uri="{FF2B5EF4-FFF2-40B4-BE49-F238E27FC236}">
                <a16:creationId xmlns:a16="http://schemas.microsoft.com/office/drawing/2014/main" id="{35A278A8-46B9-48BA-9E6A-4BAFEB4F289D}"/>
              </a:ext>
            </a:extLst>
          </p:cNvPr>
          <p:cNvPicPr>
            <a:picLocks noChangeAspect="1"/>
          </p:cNvPicPr>
          <p:nvPr/>
        </p:nvPicPr>
        <p:blipFill>
          <a:blip r:embed="rId5"/>
          <a:stretch>
            <a:fillRect/>
          </a:stretch>
        </p:blipFill>
        <p:spPr>
          <a:xfrm>
            <a:off x="1033940" y="2891225"/>
            <a:ext cx="4103988" cy="2959378"/>
          </a:xfrm>
          <a:prstGeom prst="rect">
            <a:avLst/>
          </a:prstGeom>
        </p:spPr>
      </p:pic>
      <p:pic>
        <p:nvPicPr>
          <p:cNvPr id="13" name="図 12">
            <a:extLst>
              <a:ext uri="{FF2B5EF4-FFF2-40B4-BE49-F238E27FC236}">
                <a16:creationId xmlns:a16="http://schemas.microsoft.com/office/drawing/2014/main" id="{D6FA51F3-4666-4A9C-9D15-FB72630F2DD1}"/>
              </a:ext>
            </a:extLst>
          </p:cNvPr>
          <p:cNvPicPr>
            <a:picLocks noChangeAspect="1"/>
          </p:cNvPicPr>
          <p:nvPr/>
        </p:nvPicPr>
        <p:blipFill>
          <a:blip r:embed="rId6"/>
          <a:stretch>
            <a:fillRect/>
          </a:stretch>
        </p:blipFill>
        <p:spPr>
          <a:xfrm>
            <a:off x="5753686" y="2755187"/>
            <a:ext cx="5322393" cy="3231454"/>
          </a:xfrm>
          <a:prstGeom prst="rect">
            <a:avLst/>
          </a:prstGeom>
        </p:spPr>
      </p:pic>
      <mc:AlternateContent xmlns:mc="http://schemas.openxmlformats.org/markup-compatibility/2006" xmlns:a14="http://schemas.microsoft.com/office/drawing/2010/main">
        <mc:Choice Requires="a14">
          <p:sp>
            <p:nvSpPr>
              <p:cNvPr id="18" name="テキスト ボックス 17">
                <a:extLst>
                  <a:ext uri="{FF2B5EF4-FFF2-40B4-BE49-F238E27FC236}">
                    <a16:creationId xmlns:a16="http://schemas.microsoft.com/office/drawing/2014/main" id="{DDD40E24-5DF0-4FE0-ABF9-93B87B25D0C2}"/>
                  </a:ext>
                </a:extLst>
              </p:cNvPr>
              <p:cNvSpPr txBox="1"/>
              <p:nvPr/>
            </p:nvSpPr>
            <p:spPr>
              <a:xfrm>
                <a:off x="7527078" y="6088782"/>
                <a:ext cx="2513573" cy="3016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𝜌</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0</m:t>
                        </m:r>
                      </m:sub>
                    </m:sSub>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0</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sSubSup>
                      <m:sSubSup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140</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−30</m:t>
                        </m:r>
                      </m:sub>
                      <m:sup>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+80</m:t>
                        </m:r>
                      </m:sup>
                    </m:sSubSup>
                  </m:oMath>
                </a14:m>
                <a:r>
                  <a:rPr kumimoji="1" lang="en-US" altLang="ja-JP"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a:t>
                </a:r>
                <a14:m>
                  <m:oMath xmlns:m="http://schemas.openxmlformats.org/officeDocument/2006/math">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m:rPr>
                            <m:sty m:val="p"/>
                          </m:rPr>
                          <a:rPr kumimoji="1" lang="en-US" altLang="ja-JP" sz="1800" b="0" i="0" u="none" strike="noStrike" kern="1200" cap="none" spc="0" normalizeH="0" baseline="0" noProof="0">
                            <a:ln>
                              <a:noFill/>
                            </a:ln>
                            <a:solidFill>
                              <a:prstClr val="black"/>
                            </a:solidFill>
                            <a:effectLst/>
                            <a:uLnTx/>
                            <a:uFillTx/>
                            <a:latin typeface="Cambria Math" panose="02040503050406030204" pitchFamily="18" charset="0"/>
                            <a:cs typeface="+mn-cs"/>
                          </a:rPr>
                          <m:t>M</m:t>
                        </m:r>
                      </m:e>
                      <m:sub>
                        <m:r>
                          <a:rPr kumimoji="1" lang="en-US" altLang="ja-JP" sz="1800" b="0" i="0" u="none" strike="noStrike" kern="1200" cap="none" spc="0" normalizeH="0" baseline="0" noProof="0">
                            <a:ln>
                              <a:noFill/>
                            </a:ln>
                            <a:solidFill>
                              <a:prstClr val="black"/>
                            </a:solidFill>
                            <a:effectLst/>
                            <a:uLnTx/>
                            <a:uFillTx/>
                            <a:latin typeface="Cambria Math" panose="02040503050406030204" pitchFamily="18" charset="0"/>
                            <a:cs typeface="+mn-cs"/>
                          </a:rPr>
                          <m:t>⊙</m:t>
                        </m:r>
                      </m:sub>
                    </m:sSub>
                    <m:r>
                      <a:rPr kumimoji="1" lang="en-US" altLang="ja-JP" sz="1800" b="0" i="0" u="none" strike="noStrike" kern="1200" cap="none" spc="0" normalizeH="0" baseline="0" noProof="0">
                        <a:ln>
                          <a:noFill/>
                        </a:ln>
                        <a:solidFill>
                          <a:prstClr val="black"/>
                        </a:solidFill>
                        <a:effectLst/>
                        <a:uLnTx/>
                        <a:uFillTx/>
                        <a:latin typeface="Cambria Math" panose="02040503050406030204" pitchFamily="18" charset="0"/>
                        <a:cs typeface="+mn-cs"/>
                      </a:rPr>
                      <m:t> </m:t>
                    </m:r>
                    <m:r>
                      <m:rPr>
                        <m:sty m:val="p"/>
                      </m:rPr>
                      <a:rPr kumimoji="1" lang="en-US" altLang="ja-JP" sz="1800" b="0" i="0" u="none" strike="noStrike" kern="1200" cap="none" spc="0" normalizeH="0" baseline="0" noProof="0">
                        <a:ln>
                          <a:noFill/>
                        </a:ln>
                        <a:solidFill>
                          <a:prstClr val="black"/>
                        </a:solidFill>
                        <a:effectLst/>
                        <a:uLnTx/>
                        <a:uFillTx/>
                        <a:latin typeface="Cambria Math" panose="02040503050406030204" pitchFamily="18" charset="0"/>
                        <a:cs typeface="+mn-cs"/>
                      </a:rPr>
                      <m:t>p</m:t>
                    </m:r>
                    <m:sSup>
                      <m:sSup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r>
                          <m:rPr>
                            <m:sty m:val="p"/>
                          </m:rPr>
                          <a:rPr kumimoji="1" lang="en-US" altLang="ja-JP" sz="1800" b="0" i="0" u="none" strike="noStrike" kern="1200" cap="none" spc="0" normalizeH="0" baseline="0" noProof="0">
                            <a:ln>
                              <a:noFill/>
                            </a:ln>
                            <a:solidFill>
                              <a:prstClr val="black"/>
                            </a:solidFill>
                            <a:effectLst/>
                            <a:uLnTx/>
                            <a:uFillTx/>
                            <a:latin typeface="Cambria Math" panose="02040503050406030204" pitchFamily="18" charset="0"/>
                            <a:cs typeface="+mn-cs"/>
                          </a:rPr>
                          <m:t>c</m:t>
                        </m:r>
                      </m:e>
                      <m:sup>
                        <m:r>
                          <a:rPr kumimoji="1" lang="en-US" altLang="ja-JP" sz="1800" b="0" i="0" u="none" strike="noStrike" kern="1200" cap="none" spc="0" normalizeH="0" baseline="0" noProof="0">
                            <a:ln>
                              <a:noFill/>
                            </a:ln>
                            <a:solidFill>
                              <a:prstClr val="black"/>
                            </a:solidFill>
                            <a:effectLst/>
                            <a:uLnTx/>
                            <a:uFillTx/>
                            <a:latin typeface="Cambria Math" panose="02040503050406030204" pitchFamily="18" charset="0"/>
                            <a:cs typeface="+mn-cs"/>
                          </a:rPr>
                          <m:t>−2</m:t>
                        </m:r>
                      </m:sup>
                    </m:sSup>
                  </m:oMath>
                </a14:m>
                <a:endPar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18" name="テキスト ボックス 17">
                <a:extLst>
                  <a:ext uri="{FF2B5EF4-FFF2-40B4-BE49-F238E27FC236}">
                    <a16:creationId xmlns:a16="http://schemas.microsoft.com/office/drawing/2014/main" id="{DDD40E24-5DF0-4FE0-ABF9-93B87B25D0C2}"/>
                  </a:ext>
                </a:extLst>
              </p:cNvPr>
              <p:cNvSpPr txBox="1">
                <a:spLocks noRot="1" noChangeAspect="1" noMove="1" noResize="1" noEditPoints="1" noAdjustHandles="1" noChangeArrowheads="1" noChangeShapeType="1" noTextEdit="1"/>
              </p:cNvSpPr>
              <p:nvPr/>
            </p:nvSpPr>
            <p:spPr>
              <a:xfrm>
                <a:off x="7527078" y="6088782"/>
                <a:ext cx="2513573" cy="301686"/>
              </a:xfrm>
              <a:prstGeom prst="rect">
                <a:avLst/>
              </a:prstGeom>
              <a:blipFill>
                <a:blip r:embed="rId7"/>
                <a:stretch>
                  <a:fillRect l="-3015" t="-20000" b="-4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A769593D-E32E-289A-E7B0-0B8723A5B45F}"/>
                  </a:ext>
                </a:extLst>
              </p:cNvPr>
              <p:cNvSpPr txBox="1"/>
              <p:nvPr/>
            </p:nvSpPr>
            <p:spPr>
              <a:xfrm>
                <a:off x="5046974" y="6198574"/>
                <a:ext cx="1927486" cy="38378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0</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m:rPr>
                          <m:sty m:val="p"/>
                        </m:rP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rPr>
                        <m:t>core</m:t>
                      </m:r>
                      <m: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rPr>
                        <m:t> </m:t>
                      </m:r>
                      <m:r>
                        <m:rPr>
                          <m:sty m:val="p"/>
                        </m:rP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rPr>
                        <m:t>radius</m:t>
                      </m:r>
                    </m:oMath>
                  </m:oMathPara>
                </a14:m>
                <a:endParaRPr lang="ja-JP" altLang="en-US"/>
              </a:p>
            </p:txBody>
          </p:sp>
        </mc:Choice>
        <mc:Fallback xmlns="">
          <p:sp>
            <p:nvSpPr>
              <p:cNvPr id="10" name="テキスト ボックス 9">
                <a:extLst>
                  <a:ext uri="{FF2B5EF4-FFF2-40B4-BE49-F238E27FC236}">
                    <a16:creationId xmlns:a16="http://schemas.microsoft.com/office/drawing/2014/main" id="{A769593D-E32E-289A-E7B0-0B8723A5B45F}"/>
                  </a:ext>
                </a:extLst>
              </p:cNvPr>
              <p:cNvSpPr txBox="1">
                <a:spLocks noRot="1" noChangeAspect="1" noMove="1" noResize="1" noEditPoints="1" noAdjustHandles="1" noChangeArrowheads="1" noChangeShapeType="1" noTextEdit="1"/>
              </p:cNvSpPr>
              <p:nvPr/>
            </p:nvSpPr>
            <p:spPr>
              <a:xfrm>
                <a:off x="5046974" y="6198574"/>
                <a:ext cx="1927486" cy="383789"/>
              </a:xfrm>
              <a:prstGeom prst="rect">
                <a:avLst/>
              </a:prstGeom>
              <a:blipFill>
                <a:blip r:embed="rId8"/>
                <a:stretch>
                  <a:fillRect b="-967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C5E11990-E89B-CE2A-22C6-C58A67024049}"/>
                  </a:ext>
                </a:extLst>
              </p:cNvPr>
              <p:cNvSpPr txBox="1"/>
              <p:nvPr/>
            </p:nvSpPr>
            <p:spPr>
              <a:xfrm>
                <a:off x="5079492" y="5915384"/>
                <a:ext cx="1927486" cy="38378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𝜌</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0</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m:rPr>
                          <m:sty m:val="p"/>
                        </m:rP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rPr>
                        <m:t>core</m:t>
                      </m:r>
                      <m: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rPr>
                        <m:t> </m:t>
                      </m:r>
                      <m:r>
                        <m:rPr>
                          <m:sty m:val="p"/>
                        </m:rP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rPr>
                        <m:t>dencity</m:t>
                      </m:r>
                    </m:oMath>
                  </m:oMathPara>
                </a14:m>
                <a:endParaRPr lang="ja-JP" altLang="en-US"/>
              </a:p>
            </p:txBody>
          </p:sp>
        </mc:Choice>
        <mc:Fallback xmlns="">
          <p:sp>
            <p:nvSpPr>
              <p:cNvPr id="15" name="テキスト ボックス 14">
                <a:extLst>
                  <a:ext uri="{FF2B5EF4-FFF2-40B4-BE49-F238E27FC236}">
                    <a16:creationId xmlns:a16="http://schemas.microsoft.com/office/drawing/2014/main" id="{C5E11990-E89B-CE2A-22C6-C58A67024049}"/>
                  </a:ext>
                </a:extLst>
              </p:cNvPr>
              <p:cNvSpPr txBox="1">
                <a:spLocks noRot="1" noChangeAspect="1" noMove="1" noResize="1" noEditPoints="1" noAdjustHandles="1" noChangeArrowheads="1" noChangeShapeType="1" noTextEdit="1"/>
              </p:cNvSpPr>
              <p:nvPr/>
            </p:nvSpPr>
            <p:spPr>
              <a:xfrm>
                <a:off x="5079492" y="5915384"/>
                <a:ext cx="1927486" cy="383789"/>
              </a:xfrm>
              <a:prstGeom prst="rect">
                <a:avLst/>
              </a:prstGeom>
              <a:blipFill>
                <a:blip r:embed="rId9"/>
                <a:stretch>
                  <a:fillRect b="-1290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id="{404A581C-5EEC-2375-7711-9125FC2E1EA6}"/>
                  </a:ext>
                </a:extLst>
              </p:cNvPr>
              <p:cNvSpPr txBox="1"/>
              <p:nvPr/>
            </p:nvSpPr>
            <p:spPr>
              <a:xfrm>
                <a:off x="11383188" y="129824"/>
                <a:ext cx="80881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rPr>
                        <m:t>2/18</m:t>
                      </m:r>
                    </m:oMath>
                  </m:oMathPara>
                </a14:m>
                <a:endParaRPr lang="ja-JP" altLang="en-US"/>
              </a:p>
            </p:txBody>
          </p:sp>
        </mc:Choice>
        <mc:Fallback xmlns="">
          <p:sp>
            <p:nvSpPr>
              <p:cNvPr id="16" name="テキスト ボックス 15">
                <a:extLst>
                  <a:ext uri="{FF2B5EF4-FFF2-40B4-BE49-F238E27FC236}">
                    <a16:creationId xmlns:a16="http://schemas.microsoft.com/office/drawing/2014/main" id="{404A581C-5EEC-2375-7711-9125FC2E1EA6}"/>
                  </a:ext>
                </a:extLst>
              </p:cNvPr>
              <p:cNvSpPr txBox="1">
                <a:spLocks noRot="1" noChangeAspect="1" noMove="1" noResize="1" noEditPoints="1" noAdjustHandles="1" noChangeArrowheads="1" noChangeShapeType="1" noTextEdit="1"/>
              </p:cNvSpPr>
              <p:nvPr/>
            </p:nvSpPr>
            <p:spPr>
              <a:xfrm>
                <a:off x="11383188" y="129824"/>
                <a:ext cx="808812" cy="369332"/>
              </a:xfrm>
              <a:prstGeom prst="rect">
                <a:avLst/>
              </a:prstGeom>
              <a:blipFill>
                <a:blip r:embed="rId10"/>
                <a:stretch>
                  <a:fillRect b="-13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 name="テキスト ボックス 19">
                <a:extLst>
                  <a:ext uri="{FF2B5EF4-FFF2-40B4-BE49-F238E27FC236}">
                    <a16:creationId xmlns:a16="http://schemas.microsoft.com/office/drawing/2014/main" id="{1851C8DB-0330-B9C0-346D-67849277DC6D}"/>
                  </a:ext>
                </a:extLst>
              </p:cNvPr>
              <p:cNvSpPr txBox="1"/>
              <p:nvPr/>
            </p:nvSpPr>
            <p:spPr>
              <a:xfrm rot="16200000">
                <a:off x="644371" y="4624142"/>
                <a:ext cx="1124548" cy="36933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uncPr>
                        <m:fName>
                          <m:r>
                            <m:rPr>
                              <m:sty m:val="p"/>
                            </m:rP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cs typeface="+mn-cs"/>
                            </a:rPr>
                            <m:t>log</m:t>
                          </m:r>
                        </m:fName>
                        <m:e>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ea typeface="Cambria Math" panose="02040503050406030204" pitchFamily="18" charset="0"/>
                                </a:rPr>
                                <m:t>𝜌</m:t>
                              </m:r>
                            </m:e>
                            <m:sub>
                              <m:r>
                                <a:rPr lang="en-US" altLang="ja-JP" i="1">
                                  <a:solidFill>
                                    <a:prstClr val="black"/>
                                  </a:solidFill>
                                  <a:latin typeface="Cambria Math" panose="02040503050406030204" pitchFamily="18" charset="0"/>
                                </a:rPr>
                                <m:t>0</m:t>
                              </m:r>
                            </m:sub>
                          </m:sSub>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𝑟</m:t>
                              </m:r>
                            </m:e>
                            <m:sub>
                              <m:r>
                                <a:rPr lang="en-US" altLang="ja-JP" i="1">
                                  <a:solidFill>
                                    <a:prstClr val="black"/>
                                  </a:solidFill>
                                  <a:latin typeface="Cambria Math" panose="02040503050406030204" pitchFamily="18" charset="0"/>
                                </a:rPr>
                                <m:t>0</m:t>
                              </m:r>
                            </m:sub>
                          </m:sSub>
                        </m:e>
                      </m:func>
                    </m:oMath>
                  </m:oMathPara>
                </a14:m>
                <a:endParaRPr lang="ja-JP" altLang="en-US"/>
              </a:p>
            </p:txBody>
          </p:sp>
        </mc:Choice>
        <mc:Fallback xmlns="">
          <p:sp>
            <p:nvSpPr>
              <p:cNvPr id="20" name="テキスト ボックス 19">
                <a:extLst>
                  <a:ext uri="{FF2B5EF4-FFF2-40B4-BE49-F238E27FC236}">
                    <a16:creationId xmlns:a16="http://schemas.microsoft.com/office/drawing/2014/main" id="{1851C8DB-0330-B9C0-346D-67849277DC6D}"/>
                  </a:ext>
                </a:extLst>
              </p:cNvPr>
              <p:cNvSpPr txBox="1">
                <a:spLocks noRot="1" noChangeAspect="1" noMove="1" noResize="1" noEditPoints="1" noAdjustHandles="1" noChangeArrowheads="1" noChangeShapeType="1" noTextEdit="1"/>
              </p:cNvSpPr>
              <p:nvPr/>
            </p:nvSpPr>
            <p:spPr>
              <a:xfrm rot="16200000">
                <a:off x="644371" y="4624142"/>
                <a:ext cx="1124548" cy="369332"/>
              </a:xfrm>
              <a:prstGeom prst="rect">
                <a:avLst/>
              </a:prstGeom>
              <a:blipFill>
                <a:blip r:embed="rId11"/>
                <a:stretch>
                  <a:fillRect r="-13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D4FB6960-1A19-CC8D-8558-8766C0EC53FF}"/>
                  </a:ext>
                </a:extLst>
              </p:cNvPr>
              <p:cNvSpPr txBox="1"/>
              <p:nvPr/>
            </p:nvSpPr>
            <p:spPr>
              <a:xfrm rot="16200000">
                <a:off x="5379893" y="4534119"/>
                <a:ext cx="1124548" cy="36933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uncPr>
                        <m:fName>
                          <m:r>
                            <m:rPr>
                              <m:sty m:val="p"/>
                            </m:rP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cs typeface="+mn-cs"/>
                            </a:rPr>
                            <m:t>log</m:t>
                          </m:r>
                        </m:fName>
                        <m:e>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ea typeface="Cambria Math" panose="02040503050406030204" pitchFamily="18" charset="0"/>
                                </a:rPr>
                                <m:t>𝜌</m:t>
                              </m:r>
                            </m:e>
                            <m:sub>
                              <m:r>
                                <a:rPr lang="en-US" altLang="ja-JP" i="1">
                                  <a:solidFill>
                                    <a:prstClr val="black"/>
                                  </a:solidFill>
                                  <a:latin typeface="Cambria Math" panose="02040503050406030204" pitchFamily="18" charset="0"/>
                                </a:rPr>
                                <m:t>0</m:t>
                              </m:r>
                            </m:sub>
                          </m:sSub>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𝑟</m:t>
                              </m:r>
                            </m:e>
                            <m:sub>
                              <m:r>
                                <a:rPr lang="en-US" altLang="ja-JP" i="1">
                                  <a:solidFill>
                                    <a:prstClr val="black"/>
                                  </a:solidFill>
                                  <a:latin typeface="Cambria Math" panose="02040503050406030204" pitchFamily="18" charset="0"/>
                                </a:rPr>
                                <m:t>0</m:t>
                              </m:r>
                            </m:sub>
                          </m:sSub>
                        </m:e>
                      </m:func>
                    </m:oMath>
                  </m:oMathPara>
                </a14:m>
                <a:endParaRPr lang="ja-JP" altLang="en-US"/>
              </a:p>
            </p:txBody>
          </p:sp>
        </mc:Choice>
        <mc:Fallback xmlns="">
          <p:sp>
            <p:nvSpPr>
              <p:cNvPr id="22" name="テキスト ボックス 21">
                <a:extLst>
                  <a:ext uri="{FF2B5EF4-FFF2-40B4-BE49-F238E27FC236}">
                    <a16:creationId xmlns:a16="http://schemas.microsoft.com/office/drawing/2014/main" id="{D4FB6960-1A19-CC8D-8558-8766C0EC53FF}"/>
                  </a:ext>
                </a:extLst>
              </p:cNvPr>
              <p:cNvSpPr txBox="1">
                <a:spLocks noRot="1" noChangeAspect="1" noMove="1" noResize="1" noEditPoints="1" noAdjustHandles="1" noChangeArrowheads="1" noChangeShapeType="1" noTextEdit="1"/>
              </p:cNvSpPr>
              <p:nvPr/>
            </p:nvSpPr>
            <p:spPr>
              <a:xfrm rot="16200000">
                <a:off x="5379893" y="4534119"/>
                <a:ext cx="1124548" cy="369332"/>
              </a:xfrm>
              <a:prstGeom prst="rect">
                <a:avLst/>
              </a:prstGeom>
              <a:blipFill>
                <a:blip r:embed="rId12"/>
                <a:stretch>
                  <a:fillRect r="-13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029FC46E-A654-4E43-1019-13F4F22FD0BF}"/>
                  </a:ext>
                </a:extLst>
              </p:cNvPr>
              <p:cNvSpPr txBox="1"/>
              <p:nvPr/>
            </p:nvSpPr>
            <p:spPr>
              <a:xfrm>
                <a:off x="2845861" y="5647865"/>
                <a:ext cx="765244"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1600" i="1" smtClean="0">
                              <a:latin typeface="Cambria Math" panose="02040503050406030204" pitchFamily="18" charset="0"/>
                            </a:rPr>
                          </m:ctrlPr>
                        </m:sSubPr>
                        <m:e>
                          <m:r>
                            <a:rPr lang="en-US" altLang="ja-JP" sz="1600" b="0" i="1" smtClean="0">
                              <a:latin typeface="Cambria Math" panose="02040503050406030204" pitchFamily="18" charset="0"/>
                            </a:rPr>
                            <m:t>𝑀</m:t>
                          </m:r>
                        </m:e>
                        <m:sub>
                          <m:r>
                            <a:rPr lang="en-US" altLang="ja-JP" sz="1600" b="0" i="1" smtClean="0">
                              <a:latin typeface="Cambria Math" panose="02040503050406030204" pitchFamily="18" charset="0"/>
                            </a:rPr>
                            <m:t>𝐵</m:t>
                          </m:r>
                        </m:sub>
                      </m:sSub>
                    </m:oMath>
                  </m:oMathPara>
                </a14:m>
                <a:endParaRPr lang="ja-JP" altLang="en-US"/>
              </a:p>
            </p:txBody>
          </p:sp>
        </mc:Choice>
        <mc:Fallback xmlns="">
          <p:sp>
            <p:nvSpPr>
              <p:cNvPr id="23" name="テキスト ボックス 22">
                <a:extLst>
                  <a:ext uri="{FF2B5EF4-FFF2-40B4-BE49-F238E27FC236}">
                    <a16:creationId xmlns:a16="http://schemas.microsoft.com/office/drawing/2014/main" id="{029FC46E-A654-4E43-1019-13F4F22FD0BF}"/>
                  </a:ext>
                </a:extLst>
              </p:cNvPr>
              <p:cNvSpPr txBox="1">
                <a:spLocks noRot="1" noChangeAspect="1" noMove="1" noResize="1" noEditPoints="1" noAdjustHandles="1" noChangeArrowheads="1" noChangeShapeType="1" noTextEdit="1"/>
              </p:cNvSpPr>
              <p:nvPr/>
            </p:nvSpPr>
            <p:spPr>
              <a:xfrm>
                <a:off x="2845861" y="5647865"/>
                <a:ext cx="765244" cy="338554"/>
              </a:xfrm>
              <a:prstGeom prst="rect">
                <a:avLst/>
              </a:prstGeom>
              <a:blipFill>
                <a:blip r:embed="rId1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 name="テキスト ボックス 24">
                <a:extLst>
                  <a:ext uri="{FF2B5EF4-FFF2-40B4-BE49-F238E27FC236}">
                    <a16:creationId xmlns:a16="http://schemas.microsoft.com/office/drawing/2014/main" id="{179B2BA0-F193-7D10-0114-9A363600B4AA}"/>
                  </a:ext>
                </a:extLst>
              </p:cNvPr>
              <p:cNvSpPr txBox="1"/>
              <p:nvPr/>
            </p:nvSpPr>
            <p:spPr>
              <a:xfrm>
                <a:off x="8384315" y="5647384"/>
                <a:ext cx="765244"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1600" i="1" smtClean="0">
                              <a:latin typeface="Cambria Math" panose="02040503050406030204" pitchFamily="18" charset="0"/>
                            </a:rPr>
                          </m:ctrlPr>
                        </m:sSubPr>
                        <m:e>
                          <m:r>
                            <a:rPr lang="en-US" altLang="ja-JP" sz="1600" b="0" i="1" smtClean="0">
                              <a:latin typeface="Cambria Math" panose="02040503050406030204" pitchFamily="18" charset="0"/>
                            </a:rPr>
                            <m:t>𝑀</m:t>
                          </m:r>
                        </m:e>
                        <m:sub>
                          <m:r>
                            <a:rPr lang="en-US" altLang="ja-JP" sz="1600" b="0" i="1" smtClean="0">
                              <a:latin typeface="Cambria Math" panose="02040503050406030204" pitchFamily="18" charset="0"/>
                            </a:rPr>
                            <m:t>𝐵</m:t>
                          </m:r>
                        </m:sub>
                      </m:sSub>
                    </m:oMath>
                  </m:oMathPara>
                </a14:m>
                <a:endParaRPr lang="ja-JP" altLang="en-US"/>
              </a:p>
            </p:txBody>
          </p:sp>
        </mc:Choice>
        <mc:Fallback xmlns="">
          <p:sp>
            <p:nvSpPr>
              <p:cNvPr id="25" name="テキスト ボックス 24">
                <a:extLst>
                  <a:ext uri="{FF2B5EF4-FFF2-40B4-BE49-F238E27FC236}">
                    <a16:creationId xmlns:a16="http://schemas.microsoft.com/office/drawing/2014/main" id="{179B2BA0-F193-7D10-0114-9A363600B4AA}"/>
                  </a:ext>
                </a:extLst>
              </p:cNvPr>
              <p:cNvSpPr txBox="1">
                <a:spLocks noRot="1" noChangeAspect="1" noMove="1" noResize="1" noEditPoints="1" noAdjustHandles="1" noChangeArrowheads="1" noChangeShapeType="1" noTextEdit="1"/>
              </p:cNvSpPr>
              <p:nvPr/>
            </p:nvSpPr>
            <p:spPr>
              <a:xfrm>
                <a:off x="8384315" y="5647384"/>
                <a:ext cx="765244" cy="338554"/>
              </a:xfrm>
              <a:prstGeom prst="rect">
                <a:avLst/>
              </a:prstGeom>
              <a:blipFill>
                <a:blip r:embed="rId14"/>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19601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C3953-F36B-1646-E770-7A441C2769A0}"/>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752D958-05F0-9E0A-8FD9-4A709D57755C}"/>
              </a:ext>
            </a:extLst>
          </p:cNvPr>
          <p:cNvSpPr>
            <a:spLocks noGrp="1"/>
          </p:cNvSpPr>
          <p:nvPr>
            <p:ph idx="1"/>
          </p:nvPr>
        </p:nvSpPr>
        <p:spPr>
          <a:xfrm>
            <a:off x="-457200" y="8074025"/>
            <a:ext cx="10515600" cy="4351338"/>
          </a:xfrm>
        </p:spPr>
        <p:txBody>
          <a:bodyPr/>
          <a:lstStyle/>
          <a:p>
            <a:pPr marL="0" indent="0">
              <a:buNone/>
            </a:pPr>
            <a:r>
              <a:rPr kumimoji="1" lang="en-US" altLang="ja-JP" dirty="0"/>
              <a:t>Kaneda+2024</a:t>
            </a:r>
            <a:endParaRPr lang="en-US" altLang="ja-JP" dirty="0"/>
          </a:p>
          <a:p>
            <a:pPr marL="0" indent="0">
              <a:buNone/>
            </a:pPr>
            <a:r>
              <a:rPr kumimoji="1" lang="en-US" altLang="ja-JP" dirty="0"/>
              <a:t>0.01Rmax</a:t>
            </a:r>
            <a:r>
              <a:rPr kumimoji="1" lang="ja-JP" altLang="en-US"/>
              <a:t>は観測できるのか</a:t>
            </a:r>
            <a:endParaRPr kumimoji="1" lang="ja-JP" altLang="en-US" dirty="0"/>
          </a:p>
        </p:txBody>
      </p:sp>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1C5E6395-D330-3AFB-93D5-2E7852B0E641}"/>
                  </a:ext>
                </a:extLst>
              </p:cNvPr>
              <p:cNvSpPr txBox="1"/>
              <p:nvPr/>
            </p:nvSpPr>
            <p:spPr>
              <a:xfrm>
                <a:off x="1066800" y="971550"/>
                <a:ext cx="4191000" cy="369332"/>
              </a:xfrm>
              <a:prstGeom prst="rect">
                <a:avLst/>
              </a:prstGeom>
              <a:noFill/>
            </p:spPr>
            <p:txBody>
              <a:bodyPr wrap="square" lIns="0" tIns="0" rIns="0" bIns="0" rtlCol="0">
                <a:spAutoFit/>
              </a:bodyPr>
              <a:lstStyle/>
              <a:p>
                <a:r>
                  <a:rPr lang="en-US" altLang="ja-JP" sz="2400" dirty="0">
                    <a:latin typeface="MS PMincho" panose="02020600040205080304" pitchFamily="18" charset="-128"/>
                    <a:ea typeface="MS PMincho" panose="02020600040205080304" pitchFamily="18" charset="-128"/>
                  </a:rPr>
                  <a:t>If halo mass is </a:t>
                </a:r>
                <a14:m>
                  <m:oMath xmlns:m="http://schemas.openxmlformats.org/officeDocument/2006/math">
                    <m:sSub>
                      <m:sSubPr>
                        <m:ctrlPr>
                          <a:rPr kumimoji="1" lang="en-US" altLang="ja-JP" sz="2400" i="1" smtClean="0">
                            <a:latin typeface="Cambria Math" panose="02040503050406030204" pitchFamily="18" charset="0"/>
                          </a:rPr>
                        </m:ctrlPr>
                      </m:sSubPr>
                      <m:e>
                        <m:r>
                          <a:rPr kumimoji="1" lang="en-US" altLang="ja-JP" sz="2400" b="0" i="1" smtClean="0">
                            <a:latin typeface="Cambria Math" panose="02040503050406030204" pitchFamily="18" charset="0"/>
                          </a:rPr>
                          <m:t>𝑀</m:t>
                        </m:r>
                      </m:e>
                      <m:sub>
                        <m:r>
                          <a:rPr kumimoji="1" lang="en-US" altLang="ja-JP" sz="2400" b="0" i="1" smtClean="0">
                            <a:latin typeface="Cambria Math" panose="02040503050406030204" pitchFamily="18" charset="0"/>
                          </a:rPr>
                          <m:t>200</m:t>
                        </m:r>
                      </m:sub>
                    </m:sSub>
                    <m:r>
                      <a:rPr kumimoji="1" lang="en-US" altLang="ja-JP" sz="2400" b="0" i="1" smtClean="0">
                        <a:latin typeface="Cambria Math" panose="02040503050406030204" pitchFamily="18" charset="0"/>
                      </a:rPr>
                      <m:t>=</m:t>
                    </m:r>
                    <m:sSup>
                      <m:sSupPr>
                        <m:ctrlPr>
                          <a:rPr kumimoji="1" lang="en-US" altLang="ja-JP" sz="2400" b="0" i="1" smtClean="0">
                            <a:latin typeface="Cambria Math" panose="02040503050406030204" pitchFamily="18" charset="0"/>
                          </a:rPr>
                        </m:ctrlPr>
                      </m:sSupPr>
                      <m:e>
                        <m:r>
                          <a:rPr kumimoji="1" lang="en-US" altLang="ja-JP" sz="2400" b="0" i="1" smtClean="0">
                            <a:latin typeface="Cambria Math" panose="02040503050406030204" pitchFamily="18" charset="0"/>
                          </a:rPr>
                          <m:t>10</m:t>
                        </m:r>
                      </m:e>
                      <m:sup>
                        <m:r>
                          <a:rPr kumimoji="1" lang="en-US" altLang="ja-JP" sz="2400" b="0" i="1" smtClean="0">
                            <a:latin typeface="Cambria Math" panose="02040503050406030204" pitchFamily="18" charset="0"/>
                          </a:rPr>
                          <m:t>8</m:t>
                        </m:r>
                      </m:sup>
                    </m:sSup>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𝑀</m:t>
                        </m:r>
                      </m:e>
                      <m:sub>
                        <m:r>
                          <a:rPr lang="ja-JP" altLang="en-US" sz="2400" i="1">
                            <a:latin typeface="Cambria Math" panose="02040503050406030204" pitchFamily="18" charset="0"/>
                          </a:rPr>
                          <m:t>◉</m:t>
                        </m:r>
                      </m:sub>
                    </m:sSub>
                  </m:oMath>
                </a14:m>
                <a:endParaRPr kumimoji="1" lang="ja-JP" altLang="en-US"/>
              </a:p>
            </p:txBody>
          </p:sp>
        </mc:Choice>
        <mc:Fallback xmlns="">
          <p:sp>
            <p:nvSpPr>
              <p:cNvPr id="4" name="テキスト ボックス 3">
                <a:extLst>
                  <a:ext uri="{FF2B5EF4-FFF2-40B4-BE49-F238E27FC236}">
                    <a16:creationId xmlns:a16="http://schemas.microsoft.com/office/drawing/2014/main" id="{1C5E6395-D330-3AFB-93D5-2E7852B0E641}"/>
                  </a:ext>
                </a:extLst>
              </p:cNvPr>
              <p:cNvSpPr txBox="1">
                <a:spLocks noRot="1" noChangeAspect="1" noMove="1" noResize="1" noEditPoints="1" noAdjustHandles="1" noChangeArrowheads="1" noChangeShapeType="1" noTextEdit="1"/>
              </p:cNvSpPr>
              <p:nvPr/>
            </p:nvSpPr>
            <p:spPr>
              <a:xfrm>
                <a:off x="1066800" y="971550"/>
                <a:ext cx="4191000" cy="369332"/>
              </a:xfrm>
              <a:prstGeom prst="rect">
                <a:avLst/>
              </a:prstGeom>
              <a:blipFill>
                <a:blip r:embed="rId3"/>
                <a:stretch>
                  <a:fillRect l="-4532" t="-30000" b="-43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2E6D90DE-A478-0423-20E5-6B17DDDEFC80}"/>
                  </a:ext>
                </a:extLst>
              </p:cNvPr>
              <p:cNvSpPr txBox="1"/>
              <p:nvPr/>
            </p:nvSpPr>
            <p:spPr>
              <a:xfrm>
                <a:off x="1516856" y="1632436"/>
                <a:ext cx="3874294" cy="1200329"/>
              </a:xfrm>
              <a:prstGeom prst="rect">
                <a:avLst/>
              </a:prstGeom>
              <a:noFill/>
            </p:spPr>
            <p:txBody>
              <a:bodyPr wrap="square">
                <a:spAutoFit/>
              </a:bodyPr>
              <a:lstStyle/>
              <a:p>
                <a:pPr marL="342900" indent="-342900">
                  <a:buFont typeface="Arial" panose="020B0604020202020204" pitchFamily="34" charset="0"/>
                  <a:buChar char="•"/>
                </a:pPr>
                <a:r>
                  <a:rPr kumimoji="1" lang="en-US" altLang="ja-JP" sz="2400" dirty="0"/>
                  <a:t> </a:t>
                </a:r>
                <a14:m>
                  <m:oMath xmlns:m="http://schemas.openxmlformats.org/officeDocument/2006/math">
                    <m:sSub>
                      <m:sSubPr>
                        <m:ctrlPr>
                          <a:rPr kumimoji="1" lang="en-US" altLang="ja-JP" sz="2400" i="1" smtClean="0">
                            <a:latin typeface="Cambria Math" panose="02040503050406030204" pitchFamily="18" charset="0"/>
                          </a:rPr>
                        </m:ctrlPr>
                      </m:sSubPr>
                      <m:e>
                        <m:r>
                          <a:rPr kumimoji="1" lang="en-US" altLang="ja-JP" sz="2400" b="0" i="1" smtClean="0">
                            <a:latin typeface="Cambria Math" panose="02040503050406030204" pitchFamily="18" charset="0"/>
                          </a:rPr>
                          <m:t>𝑟</m:t>
                        </m:r>
                      </m:e>
                      <m:sub>
                        <m:r>
                          <a:rPr kumimoji="1" lang="en-US" altLang="ja-JP" sz="2400" b="0" i="1" smtClean="0">
                            <a:latin typeface="Cambria Math" panose="02040503050406030204" pitchFamily="18" charset="0"/>
                          </a:rPr>
                          <m:t>𝑚𝑎𝑥</m:t>
                        </m:r>
                      </m:sub>
                    </m:sSub>
                    <m:r>
                      <a:rPr lang="en-US" altLang="ja-JP" sz="2400" i="1">
                        <a:latin typeface="Cambria Math" panose="02040503050406030204" pitchFamily="18" charset="0"/>
                        <a:ea typeface="Cambria Math" panose="02040503050406030204" pitchFamily="18" charset="0"/>
                      </a:rPr>
                      <m:t>~</m:t>
                    </m:r>
                    <m:r>
                      <a:rPr lang="en-US" altLang="ja-JP" sz="2400" b="0" i="1" smtClean="0">
                        <a:latin typeface="Cambria Math" panose="02040503050406030204" pitchFamily="18" charset="0"/>
                        <a:ea typeface="Cambria Math" panose="02040503050406030204" pitchFamily="18" charset="0"/>
                      </a:rPr>
                      <m:t> 0.86 </m:t>
                    </m:r>
                    <m:r>
                      <m:rPr>
                        <m:sty m:val="p"/>
                      </m:rPr>
                      <a:rPr lang="en-US" altLang="ja-JP" sz="2400" b="0" i="0" smtClean="0">
                        <a:latin typeface="Cambria Math" panose="02040503050406030204" pitchFamily="18" charset="0"/>
                        <a:ea typeface="Cambria Math" panose="02040503050406030204" pitchFamily="18" charset="0"/>
                      </a:rPr>
                      <m:t>kpc</m:t>
                    </m:r>
                  </m:oMath>
                </a14:m>
                <a:endParaRPr lang="en-US" altLang="ja-JP" sz="2400" b="0" dirty="0">
                  <a:ea typeface="Cambria Math" panose="02040503050406030204" pitchFamily="18" charset="0"/>
                </a:endParaRPr>
              </a:p>
              <a:p>
                <a:pPr marL="342900" indent="-342900">
                  <a:buFont typeface="Arial" panose="020B0604020202020204" pitchFamily="34" charset="0"/>
                  <a:buChar char="•"/>
                </a:pPr>
                <a:endParaRPr lang="en-US" altLang="ja-JP" sz="2400" b="0" dirty="0">
                  <a:ea typeface="Cambria Math" panose="02040503050406030204" pitchFamily="18" charset="0"/>
                </a:endParaRPr>
              </a:p>
              <a:p>
                <a:pPr marL="342900" indent="-342900">
                  <a:buFont typeface="Arial" panose="020B0604020202020204" pitchFamily="34" charset="0"/>
                  <a:buChar char="•"/>
                </a:pPr>
                <a:r>
                  <a:rPr lang="en-US" altLang="ja-JP" sz="2400" b="0" dirty="0">
                    <a:solidFill>
                      <a:prstClr val="black"/>
                    </a:solidFill>
                  </a:rPr>
                  <a:t> </a:t>
                </a:r>
                <a14:m>
                  <m:oMath xmlns:m="http://schemas.openxmlformats.org/officeDocument/2006/math">
                    <m:r>
                      <a:rPr lang="en-US" altLang="ja-JP" sz="2400" b="0" i="1" smtClean="0">
                        <a:solidFill>
                          <a:prstClr val="black"/>
                        </a:solidFill>
                        <a:latin typeface="Cambria Math" panose="02040503050406030204" pitchFamily="18" charset="0"/>
                      </a:rPr>
                      <m:t>0.01 </m:t>
                    </m:r>
                    <m:sSub>
                      <m:sSubPr>
                        <m:ctrlPr>
                          <a:rPr lang="en-US" altLang="ja-JP" sz="2400" i="1">
                            <a:solidFill>
                              <a:prstClr val="black"/>
                            </a:solidFill>
                            <a:latin typeface="Cambria Math" panose="02040503050406030204" pitchFamily="18" charset="0"/>
                          </a:rPr>
                        </m:ctrlPr>
                      </m:sSubPr>
                      <m:e>
                        <m:r>
                          <a:rPr lang="en-US" altLang="ja-JP" sz="2400" i="1">
                            <a:solidFill>
                              <a:prstClr val="black"/>
                            </a:solidFill>
                            <a:latin typeface="Cambria Math" panose="02040503050406030204" pitchFamily="18" charset="0"/>
                          </a:rPr>
                          <m:t>𝑟</m:t>
                        </m:r>
                      </m:e>
                      <m:sub>
                        <m:r>
                          <a:rPr lang="en-US" altLang="ja-JP" sz="2400" i="1">
                            <a:solidFill>
                              <a:prstClr val="black"/>
                            </a:solidFill>
                            <a:latin typeface="Cambria Math" panose="02040503050406030204" pitchFamily="18" charset="0"/>
                          </a:rPr>
                          <m:t>𝑚𝑎𝑥</m:t>
                        </m:r>
                      </m:sub>
                    </m:sSub>
                    <m:r>
                      <a:rPr lang="en-US" altLang="ja-JP" sz="2400" i="1">
                        <a:solidFill>
                          <a:prstClr val="black"/>
                        </a:solidFill>
                        <a:latin typeface="Cambria Math" panose="02040503050406030204" pitchFamily="18" charset="0"/>
                        <a:ea typeface="Cambria Math" panose="02040503050406030204" pitchFamily="18" charset="0"/>
                      </a:rPr>
                      <m:t>⋍</m:t>
                    </m:r>
                    <m:r>
                      <a:rPr lang="en-US" altLang="ja-JP" sz="2400" b="0" i="1" smtClean="0">
                        <a:solidFill>
                          <a:prstClr val="black"/>
                        </a:solidFill>
                        <a:latin typeface="Cambria Math" panose="02040503050406030204" pitchFamily="18" charset="0"/>
                        <a:ea typeface="Cambria Math" panose="02040503050406030204" pitchFamily="18" charset="0"/>
                      </a:rPr>
                      <m:t>0.01</m:t>
                    </m:r>
                    <m:r>
                      <a:rPr lang="en-US" altLang="ja-JP" sz="2400" i="1">
                        <a:solidFill>
                          <a:prstClr val="black"/>
                        </a:solidFill>
                        <a:latin typeface="Cambria Math" panose="02040503050406030204" pitchFamily="18" charset="0"/>
                        <a:ea typeface="Cambria Math" panose="02040503050406030204" pitchFamily="18" charset="0"/>
                      </a:rPr>
                      <m:t> </m:t>
                    </m:r>
                    <m:r>
                      <m:rPr>
                        <m:sty m:val="p"/>
                      </m:rPr>
                      <a:rPr lang="en-US" altLang="ja-JP" sz="2400" b="0" i="0" smtClean="0">
                        <a:solidFill>
                          <a:prstClr val="black"/>
                        </a:solidFill>
                        <a:latin typeface="Cambria Math" panose="02040503050406030204" pitchFamily="18" charset="0"/>
                        <a:ea typeface="Cambria Math" panose="02040503050406030204" pitchFamily="18" charset="0"/>
                      </a:rPr>
                      <m:t>kp</m:t>
                    </m:r>
                    <m:r>
                      <m:rPr>
                        <m:sty m:val="p"/>
                      </m:rPr>
                      <a:rPr lang="en-US" altLang="ja-JP" sz="2400">
                        <a:solidFill>
                          <a:prstClr val="black"/>
                        </a:solidFill>
                        <a:latin typeface="Cambria Math" panose="02040503050406030204" pitchFamily="18" charset="0"/>
                        <a:ea typeface="Cambria Math" panose="02040503050406030204" pitchFamily="18" charset="0"/>
                      </a:rPr>
                      <m:t>c</m:t>
                    </m:r>
                  </m:oMath>
                </a14:m>
                <a:endParaRPr lang="ja-JP" altLang="en-US"/>
              </a:p>
            </p:txBody>
          </p:sp>
        </mc:Choice>
        <mc:Fallback xmlns="">
          <p:sp>
            <p:nvSpPr>
              <p:cNvPr id="6" name="テキスト ボックス 5">
                <a:extLst>
                  <a:ext uri="{FF2B5EF4-FFF2-40B4-BE49-F238E27FC236}">
                    <a16:creationId xmlns:a16="http://schemas.microsoft.com/office/drawing/2014/main" id="{2E6D90DE-A478-0423-20E5-6B17DDDEFC80}"/>
                  </a:ext>
                </a:extLst>
              </p:cNvPr>
              <p:cNvSpPr txBox="1">
                <a:spLocks noRot="1" noChangeAspect="1" noMove="1" noResize="1" noEditPoints="1" noAdjustHandles="1" noChangeArrowheads="1" noChangeShapeType="1" noTextEdit="1"/>
              </p:cNvSpPr>
              <p:nvPr/>
            </p:nvSpPr>
            <p:spPr>
              <a:xfrm>
                <a:off x="1516856" y="1632436"/>
                <a:ext cx="3874294" cy="1200329"/>
              </a:xfrm>
              <a:prstGeom prst="rect">
                <a:avLst/>
              </a:prstGeom>
              <a:blipFill>
                <a:blip r:embed="rId4"/>
                <a:stretch>
                  <a:fillRect l="-2288" t="-4167" b="-1041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08BD485C-AC13-16BA-D677-CB53F322B0B4}"/>
                  </a:ext>
                </a:extLst>
              </p:cNvPr>
              <p:cNvSpPr txBox="1"/>
              <p:nvPr/>
            </p:nvSpPr>
            <p:spPr>
              <a:xfrm>
                <a:off x="1066800" y="3023019"/>
                <a:ext cx="9334500" cy="862608"/>
              </a:xfrm>
              <a:prstGeom prst="rect">
                <a:avLst/>
              </a:prstGeom>
              <a:noFill/>
            </p:spPr>
            <p:txBody>
              <a:bodyPr wrap="square">
                <a:spAutoFit/>
              </a:bodyPr>
              <a:lstStyle/>
              <a:p>
                <a:r>
                  <a:rPr lang="en-US" altLang="ja-JP" sz="2400" dirty="0">
                    <a:solidFill>
                      <a:prstClr val="black"/>
                    </a:solidFill>
                    <a:latin typeface="MS PMincho" panose="02020600040205080304" pitchFamily="18" charset="-128"/>
                    <a:ea typeface="MS PMincho" panose="02020600040205080304" pitchFamily="18" charset="-128"/>
                  </a:rPr>
                  <a:t>To resolve 0.01 kpc at a distance of 10 Mpc (local Universe),</a:t>
                </a:r>
              </a:p>
              <a:p>
                <a:r>
                  <a:rPr lang="en-US" altLang="ja-JP" sz="2400" dirty="0">
                    <a:solidFill>
                      <a:prstClr val="black"/>
                    </a:solidFill>
                    <a:latin typeface="MS PMincho" panose="02020600040205080304" pitchFamily="18" charset="-128"/>
                    <a:ea typeface="MS PMincho" panose="02020600040205080304" pitchFamily="18" charset="-128"/>
                  </a:rPr>
                  <a:t>t</a:t>
                </a:r>
                <a:r>
                  <a:rPr kumimoji="1" lang="en-US" altLang="ja-JP" sz="2400" b="0" i="0" u="none" strike="noStrike" kern="1200" cap="none" spc="0" normalizeH="0" baseline="0" noProof="0" dirty="0">
                    <a:ln>
                      <a:noFill/>
                    </a:ln>
                    <a:solidFill>
                      <a:prstClr val="black"/>
                    </a:solidFill>
                    <a:effectLst/>
                    <a:uLnTx/>
                    <a:uFillTx/>
                    <a:latin typeface="MS PMincho" panose="02020600040205080304" pitchFamily="18" charset="-128"/>
                    <a:ea typeface="MS PMincho" panose="02020600040205080304" pitchFamily="18" charset="-128"/>
                    <a:cs typeface="+mn-cs"/>
                  </a:rPr>
                  <a:t>he required angular resolution is at least </a:t>
                </a:r>
                <a14:m>
                  <m:oMath xmlns:m="http://schemas.openxmlformats.org/officeDocument/2006/math">
                    <m:r>
                      <a:rPr lang="en-US" altLang="ja-JP" sz="2400" b="1" i="1" smtClean="0">
                        <a:solidFill>
                          <a:prstClr val="black"/>
                        </a:solidFill>
                        <a:latin typeface="Cambria Math" panose="02040503050406030204" pitchFamily="18" charset="0"/>
                        <a:ea typeface="Cambria Math" panose="02040503050406030204" pitchFamily="18" charset="0"/>
                      </a:rPr>
                      <m:t>𝟎</m:t>
                    </m:r>
                    <m:r>
                      <a:rPr lang="en-US" altLang="ja-JP" sz="2400" b="1" i="1" smtClean="0">
                        <a:solidFill>
                          <a:prstClr val="black"/>
                        </a:solidFill>
                        <a:latin typeface="Cambria Math" panose="02040503050406030204" pitchFamily="18" charset="0"/>
                        <a:ea typeface="Cambria Math" panose="02040503050406030204" pitchFamily="18" charset="0"/>
                      </a:rPr>
                      <m:t>.”</m:t>
                    </m:r>
                    <m:r>
                      <a:rPr lang="en-US" altLang="ja-JP" sz="2400" b="1" i="1" smtClean="0">
                        <a:solidFill>
                          <a:prstClr val="black"/>
                        </a:solidFill>
                        <a:latin typeface="Cambria Math" panose="02040503050406030204" pitchFamily="18" charset="0"/>
                        <a:ea typeface="Cambria Math" panose="02040503050406030204" pitchFamily="18" charset="0"/>
                      </a:rPr>
                      <m:t>𝟐𝟏</m:t>
                    </m:r>
                  </m:oMath>
                </a14:m>
                <a:r>
                  <a:rPr lang="en-US" altLang="ja-JP" b="1" dirty="0"/>
                  <a:t> .</a:t>
                </a:r>
                <a:endParaRPr lang="ja-JP" altLang="en-US" b="1"/>
              </a:p>
            </p:txBody>
          </p:sp>
        </mc:Choice>
        <mc:Fallback xmlns="">
          <p:sp>
            <p:nvSpPr>
              <p:cNvPr id="8" name="テキスト ボックス 7">
                <a:extLst>
                  <a:ext uri="{FF2B5EF4-FFF2-40B4-BE49-F238E27FC236}">
                    <a16:creationId xmlns:a16="http://schemas.microsoft.com/office/drawing/2014/main" id="{08BD485C-AC13-16BA-D677-CB53F322B0B4}"/>
                  </a:ext>
                </a:extLst>
              </p:cNvPr>
              <p:cNvSpPr txBox="1">
                <a:spLocks noRot="1" noChangeAspect="1" noMove="1" noResize="1" noEditPoints="1" noAdjustHandles="1" noChangeArrowheads="1" noChangeShapeType="1" noTextEdit="1"/>
              </p:cNvSpPr>
              <p:nvPr/>
            </p:nvSpPr>
            <p:spPr>
              <a:xfrm>
                <a:off x="1066800" y="3023019"/>
                <a:ext cx="9334500" cy="862608"/>
              </a:xfrm>
              <a:prstGeom prst="rect">
                <a:avLst/>
              </a:prstGeom>
              <a:blipFill>
                <a:blip r:embed="rId5"/>
                <a:stretch>
                  <a:fillRect l="-1088" t="-5882" b="-1029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B1D5052A-53A6-59A6-8F5B-0EBE7A4BABDE}"/>
                  </a:ext>
                </a:extLst>
              </p:cNvPr>
              <p:cNvSpPr txBox="1"/>
              <p:nvPr/>
            </p:nvSpPr>
            <p:spPr>
              <a:xfrm>
                <a:off x="1066800" y="4256068"/>
                <a:ext cx="9576216" cy="1938992"/>
              </a:xfrm>
              <a:prstGeom prst="rect">
                <a:avLst/>
              </a:prstGeom>
              <a:noFill/>
            </p:spPr>
            <p:txBody>
              <a:bodyPr wrap="square">
                <a:spAutoFit/>
              </a:bodyPr>
              <a:lstStyle/>
              <a:p>
                <a:r>
                  <a:rPr lang="en-US" altLang="ja-JP" sz="2400" noProof="0" dirty="0">
                    <a:solidFill>
                      <a:prstClr val="black"/>
                    </a:solidFill>
                    <a:latin typeface="MS PMincho" panose="02020600040205080304" pitchFamily="18" charset="-128"/>
                    <a:ea typeface="MS PMincho" panose="02020600040205080304" pitchFamily="18" charset="-128"/>
                  </a:rPr>
                  <a:t>Better than angular resolution </a:t>
                </a:r>
                <a14:m>
                  <m:oMath xmlns:m="http://schemas.openxmlformats.org/officeDocument/2006/math">
                    <m:r>
                      <a:rPr lang="en-US" altLang="ja-JP" sz="2400" b="1" i="1" smtClean="0">
                        <a:solidFill>
                          <a:prstClr val="black"/>
                        </a:solidFill>
                        <a:latin typeface="Cambria Math" panose="02040503050406030204" pitchFamily="18" charset="0"/>
                        <a:ea typeface="Cambria Math" panose="02040503050406030204" pitchFamily="18" charset="0"/>
                      </a:rPr>
                      <m:t>~</m:t>
                    </m:r>
                    <m:r>
                      <a:rPr lang="en-US" altLang="ja-JP" sz="2400" b="1" i="1">
                        <a:solidFill>
                          <a:prstClr val="black"/>
                        </a:solidFill>
                        <a:latin typeface="Cambria Math" panose="02040503050406030204" pitchFamily="18" charset="0"/>
                        <a:ea typeface="Cambria Math" panose="02040503050406030204" pitchFamily="18" charset="0"/>
                      </a:rPr>
                      <m:t>𝟎</m:t>
                    </m:r>
                    <m:r>
                      <a:rPr lang="en-US" altLang="ja-JP" sz="2400" b="1" i="1">
                        <a:solidFill>
                          <a:prstClr val="black"/>
                        </a:solidFill>
                        <a:latin typeface="Cambria Math" panose="02040503050406030204" pitchFamily="18" charset="0"/>
                        <a:ea typeface="Cambria Math" panose="02040503050406030204" pitchFamily="18" charset="0"/>
                      </a:rPr>
                      <m:t>.”</m:t>
                    </m:r>
                    <m:r>
                      <a:rPr lang="en-US" altLang="ja-JP" sz="2400" b="1" i="1">
                        <a:solidFill>
                          <a:prstClr val="black"/>
                        </a:solidFill>
                        <a:latin typeface="Cambria Math" panose="02040503050406030204" pitchFamily="18" charset="0"/>
                        <a:ea typeface="Cambria Math" panose="02040503050406030204" pitchFamily="18" charset="0"/>
                      </a:rPr>
                      <m:t>𝟐𝟏</m:t>
                    </m:r>
                  </m:oMath>
                </a14:m>
                <a:r>
                  <a:rPr lang="en-US" altLang="ja-JP" b="1" dirty="0">
                    <a:solidFill>
                      <a:prstClr val="black"/>
                    </a:solidFill>
                  </a:rPr>
                  <a:t> </a:t>
                </a:r>
                <a:r>
                  <a:rPr lang="en-US" altLang="ja-JP" sz="2400" dirty="0">
                    <a:solidFill>
                      <a:prstClr val="black"/>
                    </a:solidFill>
                    <a:latin typeface="MS PMincho" panose="02020600040205080304" pitchFamily="18" charset="-128"/>
                    <a:ea typeface="MS PMincho" panose="02020600040205080304" pitchFamily="18" charset="-128"/>
                  </a:rPr>
                  <a:t>is expected to be achievable with</a:t>
                </a:r>
              </a:p>
              <a:p>
                <a:pPr marL="342900" indent="-342900">
                  <a:buFont typeface="Arial" panose="020B0604020202020204" pitchFamily="34" charset="0"/>
                  <a:buChar char="•"/>
                </a:pPr>
                <a:r>
                  <a:rPr lang="en-US" altLang="ja-JP" sz="2400" noProof="0" dirty="0">
                    <a:solidFill>
                      <a:prstClr val="black"/>
                    </a:solidFill>
                    <a:latin typeface="MS PMincho" panose="02020600040205080304" pitchFamily="18" charset="-128"/>
                    <a:ea typeface="MS PMincho" panose="02020600040205080304" pitchFamily="18" charset="-128"/>
                  </a:rPr>
                  <a:t>ALMA (the Atacama Large Millimeter/submillimeter Arrey),</a:t>
                </a:r>
              </a:p>
              <a:p>
                <a:pPr marL="342900" indent="-342900">
                  <a:buFont typeface="Arial" panose="020B0604020202020204" pitchFamily="34" charset="0"/>
                  <a:buChar char="•"/>
                </a:pPr>
                <a:r>
                  <a:rPr lang="en-US" altLang="ja-JP" sz="2400" dirty="0" err="1">
                    <a:solidFill>
                      <a:prstClr val="black"/>
                    </a:solidFill>
                    <a:latin typeface="MS PMincho" panose="02020600040205080304" pitchFamily="18" charset="-128"/>
                    <a:ea typeface="MS PMincho" panose="02020600040205080304" pitchFamily="18" charset="-128"/>
                  </a:rPr>
                  <a:t>ngVLA</a:t>
                </a:r>
                <a:r>
                  <a:rPr lang="en-US" altLang="ja-JP" sz="2400" dirty="0">
                    <a:solidFill>
                      <a:prstClr val="black"/>
                    </a:solidFill>
                    <a:latin typeface="MS PMincho" panose="02020600040205080304" pitchFamily="18" charset="-128"/>
                    <a:ea typeface="MS PMincho" panose="02020600040205080304" pitchFamily="18" charset="-128"/>
                  </a:rPr>
                  <a:t> (the Next Generation Very Large Arrey),</a:t>
                </a:r>
              </a:p>
              <a:p>
                <a:pPr marL="342900" indent="-342900">
                  <a:buFont typeface="Arial" panose="020B0604020202020204" pitchFamily="34" charset="0"/>
                  <a:buChar char="•"/>
                </a:pPr>
                <a:r>
                  <a:rPr lang="en-US" altLang="ja-JP" sz="2400" dirty="0">
                    <a:solidFill>
                      <a:prstClr val="black"/>
                    </a:solidFill>
                    <a:latin typeface="MS PMincho" panose="02020600040205080304" pitchFamily="18" charset="-128"/>
                    <a:ea typeface="MS PMincho" panose="02020600040205080304" pitchFamily="18" charset="-128"/>
                  </a:rPr>
                  <a:t>TMT (the Thirty Meter Telescope)</a:t>
                </a:r>
              </a:p>
              <a:p>
                <a:r>
                  <a:rPr lang="en-US" altLang="ja-JP" sz="2400" dirty="0">
                    <a:solidFill>
                      <a:prstClr val="black"/>
                    </a:solidFill>
                    <a:latin typeface="MS PMincho" panose="02020600040205080304" pitchFamily="18" charset="-128"/>
                    <a:ea typeface="MS PMincho" panose="02020600040205080304" pitchFamily="18" charset="-128"/>
                  </a:rPr>
                  <a:t>                                                                      a</a:t>
                </a:r>
                <a:r>
                  <a:rPr lang="en-US" altLang="ja-JP" sz="2400" noProof="0" dirty="0" err="1">
                    <a:solidFill>
                      <a:prstClr val="black"/>
                    </a:solidFill>
                    <a:latin typeface="MS PMincho" panose="02020600040205080304" pitchFamily="18" charset="-128"/>
                    <a:ea typeface="MS PMincho" panose="02020600040205080304" pitchFamily="18" charset="-128"/>
                  </a:rPr>
                  <a:t>nd</a:t>
                </a:r>
                <a:r>
                  <a:rPr lang="en-US" altLang="ja-JP" sz="2400" noProof="0" dirty="0">
                    <a:solidFill>
                      <a:prstClr val="black"/>
                    </a:solidFill>
                    <a:latin typeface="MS PMincho" panose="02020600040205080304" pitchFamily="18" charset="-128"/>
                    <a:ea typeface="MS PMincho" panose="02020600040205080304" pitchFamily="18" charset="-128"/>
                  </a:rPr>
                  <a:t> other telescopes.</a:t>
                </a:r>
              </a:p>
            </p:txBody>
          </p:sp>
        </mc:Choice>
        <mc:Fallback xmlns="">
          <p:sp>
            <p:nvSpPr>
              <p:cNvPr id="9" name="テキスト ボックス 8">
                <a:extLst>
                  <a:ext uri="{FF2B5EF4-FFF2-40B4-BE49-F238E27FC236}">
                    <a16:creationId xmlns:a16="http://schemas.microsoft.com/office/drawing/2014/main" id="{B1D5052A-53A6-59A6-8F5B-0EBE7A4BABDE}"/>
                  </a:ext>
                </a:extLst>
              </p:cNvPr>
              <p:cNvSpPr txBox="1">
                <a:spLocks noRot="1" noChangeAspect="1" noMove="1" noResize="1" noEditPoints="1" noAdjustHandles="1" noChangeArrowheads="1" noChangeShapeType="1" noTextEdit="1"/>
              </p:cNvSpPr>
              <p:nvPr/>
            </p:nvSpPr>
            <p:spPr>
              <a:xfrm>
                <a:off x="1066800" y="4256068"/>
                <a:ext cx="9576216" cy="1938992"/>
              </a:xfrm>
              <a:prstGeom prst="rect">
                <a:avLst/>
              </a:prstGeom>
              <a:blipFill>
                <a:blip r:embed="rId6"/>
                <a:stretch>
                  <a:fillRect l="-1060" t="-3268" b="-6536"/>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3816658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3342EB-E85E-0EF7-554B-00FDB9D52FC8}"/>
              </a:ext>
            </a:extLst>
          </p:cNvPr>
          <p:cNvSpPr>
            <a:spLocks noGrp="1"/>
          </p:cNvSpPr>
          <p:nvPr>
            <p:ph type="title"/>
          </p:nvPr>
        </p:nvSpPr>
        <p:spPr>
          <a:xfrm>
            <a:off x="1047750" y="685800"/>
            <a:ext cx="3867150" cy="838200"/>
          </a:xfrm>
        </p:spPr>
        <p:txBody>
          <a:bodyPr>
            <a:noAutofit/>
          </a:bodyPr>
          <a:lstStyle/>
          <a:p>
            <a:r>
              <a:rPr kumimoji="1" lang="en-US" altLang="ja-JP" sz="2800" dirty="0"/>
              <a:t>Hayashi+2023  Fig3</a:t>
            </a:r>
            <a:endParaRPr kumimoji="1" lang="ja-JP" altLang="en-US" sz="2800" dirty="0"/>
          </a:p>
        </p:txBody>
      </p:sp>
      <p:pic>
        <p:nvPicPr>
          <p:cNvPr id="7" name="図 6" descr="箱ひげ図&#10;&#10;AI によって生成されたコンテンツは間違っている可能性があります。">
            <a:extLst>
              <a:ext uri="{FF2B5EF4-FFF2-40B4-BE49-F238E27FC236}">
                <a16:creationId xmlns:a16="http://schemas.microsoft.com/office/drawing/2014/main" id="{9308BBB6-6BCC-25D0-D6EB-884C75896C68}"/>
              </a:ext>
            </a:extLst>
          </p:cNvPr>
          <p:cNvPicPr>
            <a:picLocks noChangeAspect="1"/>
          </p:cNvPicPr>
          <p:nvPr/>
        </p:nvPicPr>
        <p:blipFill>
          <a:blip r:embed="rId3">
            <a:extLst>
              <a:ext uri="{28A0092B-C50C-407E-A947-70E740481C1C}">
                <a14:useLocalDpi xmlns:a14="http://schemas.microsoft.com/office/drawing/2010/main" val="0"/>
              </a:ext>
            </a:extLst>
          </a:blip>
          <a:srcRect b="45000"/>
          <a:stretch/>
        </p:blipFill>
        <p:spPr>
          <a:xfrm>
            <a:off x="405033" y="1752600"/>
            <a:ext cx="5690967" cy="4019550"/>
          </a:xfrm>
          <a:prstGeom prst="rect">
            <a:avLst/>
          </a:prstGeom>
        </p:spPr>
      </p:pic>
      <p:pic>
        <p:nvPicPr>
          <p:cNvPr id="8" name="図 7" descr="箱ひげ図&#10;&#10;AI によって生成されたコンテンツは間違っている可能性があります。">
            <a:extLst>
              <a:ext uri="{FF2B5EF4-FFF2-40B4-BE49-F238E27FC236}">
                <a16:creationId xmlns:a16="http://schemas.microsoft.com/office/drawing/2014/main" id="{360F8168-5034-BCF9-16E6-BE6C28B99332}"/>
              </a:ext>
            </a:extLst>
          </p:cNvPr>
          <p:cNvPicPr>
            <a:picLocks noChangeAspect="1"/>
          </p:cNvPicPr>
          <p:nvPr/>
        </p:nvPicPr>
        <p:blipFill>
          <a:blip r:embed="rId3">
            <a:extLst>
              <a:ext uri="{28A0092B-C50C-407E-A947-70E740481C1C}">
                <a14:useLocalDpi xmlns:a14="http://schemas.microsoft.com/office/drawing/2010/main" val="0"/>
              </a:ext>
            </a:extLst>
          </a:blip>
          <a:srcRect t="75000"/>
          <a:stretch/>
        </p:blipFill>
        <p:spPr>
          <a:xfrm>
            <a:off x="6004756" y="3429000"/>
            <a:ext cx="6052381" cy="1943099"/>
          </a:xfrm>
          <a:prstGeom prst="rect">
            <a:avLst/>
          </a:prstGeom>
        </p:spPr>
      </p:pic>
      <p:pic>
        <p:nvPicPr>
          <p:cNvPr id="9" name="図 8" descr="箱ひげ図&#10;&#10;AI によって生成されたコンテンツは間違っている可能性があります。">
            <a:extLst>
              <a:ext uri="{FF2B5EF4-FFF2-40B4-BE49-F238E27FC236}">
                <a16:creationId xmlns:a16="http://schemas.microsoft.com/office/drawing/2014/main" id="{49999A7C-1CCA-0FB8-3550-86C1FDAD16B5}"/>
              </a:ext>
            </a:extLst>
          </p:cNvPr>
          <p:cNvPicPr>
            <a:picLocks noChangeAspect="1"/>
          </p:cNvPicPr>
          <p:nvPr/>
        </p:nvPicPr>
        <p:blipFill>
          <a:blip r:embed="rId3">
            <a:extLst>
              <a:ext uri="{28A0092B-C50C-407E-A947-70E740481C1C}">
                <a14:useLocalDpi xmlns:a14="http://schemas.microsoft.com/office/drawing/2010/main" val="0"/>
              </a:ext>
            </a:extLst>
          </a:blip>
          <a:srcRect l="5141" t="55000" r="15908" b="25555"/>
          <a:stretch/>
        </p:blipFill>
        <p:spPr>
          <a:xfrm>
            <a:off x="5867399" y="381000"/>
            <a:ext cx="6143625" cy="1943100"/>
          </a:xfrm>
          <a:prstGeom prst="rect">
            <a:avLst/>
          </a:prstGeom>
        </p:spPr>
      </p:pic>
    </p:spTree>
    <p:extLst>
      <p:ext uri="{BB962C8B-B14F-4D97-AF65-F5344CB8AC3E}">
        <p14:creationId xmlns:p14="http://schemas.microsoft.com/office/powerpoint/2010/main" val="2471923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AA2B2-FFF4-955B-7F59-6F2251AC46DA}"/>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4FDAAE06-671B-329F-6DB2-D72A8D79B209}"/>
                  </a:ext>
                </a:extLst>
              </p:cNvPr>
              <p:cNvSpPr>
                <a:spLocks noGrp="1"/>
              </p:cNvSpPr>
              <p:nvPr>
                <p:ph idx="1"/>
              </p:nvPr>
            </p:nvSpPr>
            <p:spPr>
              <a:xfrm>
                <a:off x="462532" y="1091007"/>
                <a:ext cx="10689404" cy="5411327"/>
              </a:xfrm>
            </p:spPr>
            <p:txBody>
              <a:bodyPr>
                <a:normAutofit/>
              </a:bodyPr>
              <a:lstStyle/>
              <a:p>
                <a:r>
                  <a:rPr lang="en-US" altLang="ja-JP" sz="1900" dirty="0">
                    <a:latin typeface="+mn-ea"/>
                  </a:rPr>
                  <a:t>NFW profile (cusp)  </a:t>
                </a:r>
                <a:r>
                  <a:rPr lang="ja-JP" altLang="en-US" sz="1900" dirty="0">
                    <a:latin typeface="+mn-ea"/>
                  </a:rPr>
                  <a:t>⇒</a:t>
                </a:r>
                <a:r>
                  <a:rPr lang="en-US" altLang="ja-JP" sz="1900" dirty="0">
                    <a:latin typeface="+mn-ea"/>
                  </a:rPr>
                  <a:t>  Burkert profile (core)</a:t>
                </a:r>
              </a:p>
              <a:p>
                <a:r>
                  <a:rPr lang="en" altLang="ja-JP" sz="1900" b="0" i="0" u="none" strike="noStrike" dirty="0">
                    <a:solidFill>
                      <a:srgbClr val="000000"/>
                    </a:solidFill>
                    <a:effectLst/>
                    <a:latin typeface="+mn-ea"/>
                  </a:rPr>
                  <a:t>Only the central density structure is affected</a:t>
                </a:r>
                <a:r>
                  <a:rPr lang="ja-JP" altLang="en-US" sz="1900" dirty="0">
                    <a:latin typeface="+mn-ea"/>
                  </a:rPr>
                  <a:t>　</a:t>
                </a:r>
                <a:endParaRPr lang="en-US" altLang="ja-JP" sz="1900" dirty="0">
                  <a:latin typeface="+mn-ea"/>
                </a:endParaRPr>
              </a:p>
              <a:p>
                <a:r>
                  <a:rPr lang="en-US" altLang="ja-JP" sz="1900" dirty="0"/>
                  <a:t>Mass loss fraction </a:t>
                </a:r>
                <a:r>
                  <a:rPr lang="en-US" altLang="ja-JP" sz="1900" dirty="0">
                    <a:solidFill>
                      <a:srgbClr val="FF0000"/>
                    </a:solidFill>
                  </a:rPr>
                  <a:t>:  </a:t>
                </a:r>
                <a14:m>
                  <m:oMath xmlns:m="http://schemas.openxmlformats.org/officeDocument/2006/math">
                    <m:sSub>
                      <m:sSubPr>
                        <m:ctrlPr>
                          <a:rPr lang="en-US" altLang="ja-JP" sz="1900" b="0" i="1" smtClean="0">
                            <a:solidFill>
                              <a:srgbClr val="FF0000"/>
                            </a:solidFill>
                            <a:latin typeface="Cambria Math" panose="02040503050406030204" pitchFamily="18" charset="0"/>
                          </a:rPr>
                        </m:ctrlPr>
                      </m:sSubPr>
                      <m:e>
                        <m:r>
                          <a:rPr lang="en-US" altLang="ja-JP" sz="1900" b="0" i="1" smtClean="0">
                            <a:solidFill>
                              <a:srgbClr val="FF0000"/>
                            </a:solidFill>
                            <a:latin typeface="Cambria Math" panose="02040503050406030204" pitchFamily="18" charset="0"/>
                          </a:rPr>
                          <m:t>𝑓</m:t>
                        </m:r>
                      </m:e>
                      <m:sub>
                        <m:r>
                          <a:rPr lang="en-US" altLang="ja-JP" sz="1900" b="0" i="1" smtClean="0">
                            <a:solidFill>
                              <a:srgbClr val="FF0000"/>
                            </a:solidFill>
                            <a:latin typeface="Cambria Math" panose="02040503050406030204" pitchFamily="18" charset="0"/>
                          </a:rPr>
                          <m:t>𝑀𝐿</m:t>
                        </m:r>
                      </m:sub>
                    </m:sSub>
                    <m:r>
                      <a:rPr lang="ja-JP" altLang="en-US" sz="1900" b="0" i="1" smtClean="0">
                        <a:solidFill>
                          <a:prstClr val="black"/>
                        </a:solidFill>
                        <a:latin typeface="Cambria Math" panose="02040503050406030204" pitchFamily="18" charset="0"/>
                      </a:rPr>
                      <m:t>　</m:t>
                    </m:r>
                    <m:r>
                      <a:rPr lang="en-US" altLang="ja-JP" sz="1900" b="0" i="0" smtClean="0">
                        <a:solidFill>
                          <a:prstClr val="black"/>
                        </a:solidFill>
                        <a:latin typeface="Cambria Math" panose="02040503050406030204" pitchFamily="18" charset="0"/>
                      </a:rPr>
                      <m:t>(0</m:t>
                    </m:r>
                    <m:r>
                      <a:rPr lang="en-US" altLang="ja-JP" sz="1900" b="0" i="1" smtClean="0">
                        <a:solidFill>
                          <a:prstClr val="black"/>
                        </a:solidFill>
                        <a:latin typeface="Cambria Math" panose="02040503050406030204" pitchFamily="18" charset="0"/>
                        <a:ea typeface="Cambria Math" panose="02040503050406030204" pitchFamily="18" charset="0"/>
                      </a:rPr>
                      <m:t>≤</m:t>
                    </m:r>
                    <m:sSub>
                      <m:sSubPr>
                        <m:ctrlPr>
                          <a:rPr lang="en-US" altLang="ja-JP" sz="1900" i="1">
                            <a:solidFill>
                              <a:srgbClr val="FF0000"/>
                            </a:solidFill>
                            <a:latin typeface="Cambria Math" panose="02040503050406030204" pitchFamily="18" charset="0"/>
                          </a:rPr>
                        </m:ctrlPr>
                      </m:sSubPr>
                      <m:e>
                        <m:r>
                          <a:rPr lang="en-US" altLang="ja-JP" sz="1900" i="1">
                            <a:solidFill>
                              <a:srgbClr val="FF0000"/>
                            </a:solidFill>
                            <a:latin typeface="Cambria Math" panose="02040503050406030204" pitchFamily="18" charset="0"/>
                          </a:rPr>
                          <m:t>𝑓</m:t>
                        </m:r>
                      </m:e>
                      <m:sub>
                        <m:r>
                          <a:rPr lang="en-US" altLang="ja-JP" sz="1900" i="1">
                            <a:solidFill>
                              <a:srgbClr val="FF0000"/>
                            </a:solidFill>
                            <a:latin typeface="Cambria Math" panose="02040503050406030204" pitchFamily="18" charset="0"/>
                          </a:rPr>
                          <m:t>𝑀𝐿</m:t>
                        </m:r>
                      </m:sub>
                    </m:sSub>
                    <m:r>
                      <a:rPr lang="en-US" altLang="ja-JP" sz="1900" b="0" i="1" smtClean="0">
                        <a:solidFill>
                          <a:prstClr val="black"/>
                        </a:solidFill>
                        <a:latin typeface="Cambria Math" panose="02040503050406030204" pitchFamily="18" charset="0"/>
                        <a:ea typeface="Cambria Math" panose="02040503050406030204" pitchFamily="18" charset="0"/>
                      </a:rPr>
                      <m:t>≤</m:t>
                    </m:r>
                    <m:sSub>
                      <m:sSubPr>
                        <m:ctrlPr>
                          <a:rPr lang="en-US" altLang="ja-JP" sz="1900" b="0" i="1" smtClean="0">
                            <a:solidFill>
                              <a:prstClr val="black"/>
                            </a:solidFill>
                            <a:latin typeface="Cambria Math" panose="02040503050406030204" pitchFamily="18" charset="0"/>
                            <a:ea typeface="Cambria Math" panose="02040503050406030204" pitchFamily="18" charset="0"/>
                          </a:rPr>
                        </m:ctrlPr>
                      </m:sSubPr>
                      <m:e>
                        <m:r>
                          <a:rPr lang="en-US" altLang="ja-JP" sz="1900" b="0" i="1" smtClean="0">
                            <a:solidFill>
                              <a:prstClr val="black"/>
                            </a:solidFill>
                            <a:latin typeface="Cambria Math" panose="02040503050406030204" pitchFamily="18" charset="0"/>
                            <a:ea typeface="Cambria Math" panose="02040503050406030204" pitchFamily="18" charset="0"/>
                          </a:rPr>
                          <m:t>𝑓</m:t>
                        </m:r>
                      </m:e>
                      <m:sub>
                        <m:r>
                          <a:rPr lang="en-US" altLang="ja-JP" sz="1900" b="0" i="1" smtClean="0">
                            <a:solidFill>
                              <a:prstClr val="black"/>
                            </a:solidFill>
                            <a:latin typeface="Cambria Math" panose="02040503050406030204" pitchFamily="18" charset="0"/>
                            <a:ea typeface="Cambria Math" panose="02040503050406030204" pitchFamily="18" charset="0"/>
                          </a:rPr>
                          <m:t>𝐵</m:t>
                        </m:r>
                      </m:sub>
                    </m:sSub>
                    <m:r>
                      <a:rPr lang="en-US" altLang="ja-JP" sz="1900" b="0" i="0" smtClean="0">
                        <a:solidFill>
                          <a:prstClr val="black"/>
                        </a:solidFill>
                        <a:latin typeface="Cambria Math" panose="02040503050406030204" pitchFamily="18" charset="0"/>
                      </a:rPr>
                      <m:t>)</m:t>
                    </m:r>
                  </m:oMath>
                </a14:m>
                <a:r>
                  <a:rPr lang="en-US" altLang="ja-JP" sz="1900" dirty="0"/>
                  <a:t> </a:t>
                </a:r>
              </a:p>
              <a:p>
                <a:pPr marL="0" indent="0">
                  <a:buNone/>
                </a:pPr>
                <a:r>
                  <a:rPr kumimoji="1" lang="en-US" altLang="ja-JP" sz="2400" dirty="0"/>
                  <a:t> </a:t>
                </a:r>
              </a:p>
              <a:p>
                <a:pPr marL="0" indent="0">
                  <a:buNone/>
                </a:pPr>
                <a:endParaRPr kumimoji="1" lang="en-US" altLang="ja-JP" sz="2400" dirty="0"/>
              </a:p>
              <a:p>
                <a:endParaRPr lang="en-US" altLang="ja-JP" sz="1900" i="1" dirty="0">
                  <a:solidFill>
                    <a:prstClr val="black"/>
                  </a:solidFill>
                  <a:latin typeface="Cambria Math" panose="02040503050406030204" pitchFamily="18" charset="0"/>
                </a:endParaRPr>
              </a:p>
              <a:p>
                <a:endParaRPr kumimoji="1" lang="ja-JP" altLang="en-US" sz="1900" dirty="0"/>
              </a:p>
            </p:txBody>
          </p:sp>
        </mc:Choice>
        <mc:Fallback xmlns="">
          <p:sp>
            <p:nvSpPr>
              <p:cNvPr id="3" name="コンテンツ プレースホルダー 2">
                <a:extLst>
                  <a:ext uri="{FF2B5EF4-FFF2-40B4-BE49-F238E27FC236}">
                    <a16:creationId xmlns:a16="http://schemas.microsoft.com/office/drawing/2014/main" id="{4FDAAE06-671B-329F-6DB2-D72A8D79B209}"/>
                  </a:ext>
                </a:extLst>
              </p:cNvPr>
              <p:cNvSpPr>
                <a:spLocks noGrp="1" noRot="1" noChangeAspect="1" noMove="1" noResize="1" noEditPoints="1" noAdjustHandles="1" noChangeArrowheads="1" noChangeShapeType="1" noTextEdit="1"/>
              </p:cNvSpPr>
              <p:nvPr>
                <p:ph idx="1"/>
              </p:nvPr>
            </p:nvSpPr>
            <p:spPr>
              <a:xfrm>
                <a:off x="462532" y="1091007"/>
                <a:ext cx="10689404" cy="5411327"/>
              </a:xfrm>
              <a:blipFill>
                <a:blip r:embed="rId3"/>
                <a:stretch>
                  <a:fillRect l="-950" t="-93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35B74667-477E-52A3-4FDD-1894F67A63B3}"/>
                  </a:ext>
                </a:extLst>
              </p:cNvPr>
              <p:cNvSpPr txBox="1"/>
              <p:nvPr/>
            </p:nvSpPr>
            <p:spPr>
              <a:xfrm>
                <a:off x="6239332" y="1318373"/>
                <a:ext cx="3086232" cy="42194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1" lang="en-US" altLang="ja-JP" sz="19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ja-JP" altLang="en-US" sz="19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𝜌</m:t>
                        </m:r>
                      </m:e>
                      <m:sub>
                        <m:r>
                          <a:rPr kumimoji="1" lang="en-US" altLang="ja-JP" sz="19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𝑁𝐹𝑊</m:t>
                        </m:r>
                      </m:sub>
                    </m:sSub>
                    <m:d>
                      <m:dPr>
                        <m:ctrlPr>
                          <a:rPr kumimoji="1" lang="en-US" altLang="ja-JP" sz="19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sSub>
                          <m:sSubPr>
                            <m:ctrlPr>
                              <a:rPr kumimoji="1" lang="en-US" altLang="ja-JP" sz="19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9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1900" b="0" i="1" u="none" strike="noStrike" kern="1200" cap="none" spc="0" normalizeH="0" baseline="0" noProof="0" smtClean="0">
                                <a:ln>
                                  <a:noFill/>
                                </a:ln>
                                <a:solidFill>
                                  <a:prstClr val="black"/>
                                </a:solidFill>
                                <a:effectLst/>
                                <a:uLnTx/>
                                <a:uFillTx/>
                                <a:latin typeface="Cambria Math" panose="02040503050406030204" pitchFamily="18" charset="0"/>
                                <a:cs typeface="+mn-cs"/>
                              </a:rPr>
                              <m:t>200</m:t>
                            </m:r>
                          </m:sub>
                        </m:sSub>
                      </m:e>
                    </m:d>
                    <m:r>
                      <a:rPr kumimoji="1" lang="en-US" altLang="ja-JP" sz="19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1" lang="en-US" altLang="ja-JP" sz="19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ja-JP" altLang="en-US" sz="19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𝜌</m:t>
                        </m:r>
                      </m:e>
                      <m:sub>
                        <m:r>
                          <a:rPr kumimoji="1" lang="en-US" altLang="ja-JP" sz="19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𝐵𝐾𝑇</m:t>
                        </m:r>
                      </m:sub>
                    </m:sSub>
                    <m:d>
                      <m:dPr>
                        <m:ctrlPr>
                          <a:rPr kumimoji="1" lang="en-US" altLang="ja-JP" sz="19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sSub>
                          <m:sSubPr>
                            <m:ctrlPr>
                              <a:rPr kumimoji="1" lang="en-US" altLang="ja-JP" sz="19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9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1900" b="0" i="1" u="none" strike="noStrike" kern="1200" cap="none" spc="0" normalizeH="0" baseline="0" noProof="0" smtClean="0">
                                <a:ln>
                                  <a:noFill/>
                                </a:ln>
                                <a:solidFill>
                                  <a:prstClr val="black"/>
                                </a:solidFill>
                                <a:effectLst/>
                                <a:uLnTx/>
                                <a:uFillTx/>
                                <a:latin typeface="Cambria Math" panose="02040503050406030204" pitchFamily="18" charset="0"/>
                                <a:cs typeface="+mn-cs"/>
                              </a:rPr>
                              <m:t>200</m:t>
                            </m:r>
                          </m:sub>
                        </m:sSub>
                      </m:e>
                    </m:d>
                    <m:r>
                      <a:rPr kumimoji="1" lang="ja-JP" altLang="en-US" sz="19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oMath>
                </a14:m>
                <a:r>
                  <a:rPr kumimoji="1" lang="ja-JP" altLang="en-US" sz="19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a:t>
                </a:r>
                <a:r>
                  <a:rPr kumimoji="1" lang="en-US" altLang="ja-JP" sz="19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a:t>
                </a:r>
                <a:r>
                  <a:rPr kumimoji="1" lang="ja-JP" altLang="en-US" sz="19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a:t>
                </a:r>
              </a:p>
            </p:txBody>
          </p:sp>
        </mc:Choice>
        <mc:Fallback xmlns="">
          <p:sp>
            <p:nvSpPr>
              <p:cNvPr id="6" name="テキスト ボックス 5">
                <a:extLst>
                  <a:ext uri="{FF2B5EF4-FFF2-40B4-BE49-F238E27FC236}">
                    <a16:creationId xmlns:a16="http://schemas.microsoft.com/office/drawing/2014/main" id="{35B74667-477E-52A3-4FDD-1894F67A63B3}"/>
                  </a:ext>
                </a:extLst>
              </p:cNvPr>
              <p:cNvSpPr txBox="1">
                <a:spLocks noRot="1" noChangeAspect="1" noMove="1" noResize="1" noEditPoints="1" noAdjustHandles="1" noChangeArrowheads="1" noChangeShapeType="1" noTextEdit="1"/>
              </p:cNvSpPr>
              <p:nvPr/>
            </p:nvSpPr>
            <p:spPr>
              <a:xfrm>
                <a:off x="6239332" y="1318373"/>
                <a:ext cx="3086232" cy="421949"/>
              </a:xfrm>
              <a:prstGeom prst="rect">
                <a:avLst/>
              </a:prstGeom>
              <a:blipFill>
                <a:blip r:embed="rId4"/>
                <a:stretch>
                  <a:fillRect r="-24590" b="-2058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9" name="テキスト ボックス 28">
                <a:extLst>
                  <a:ext uri="{FF2B5EF4-FFF2-40B4-BE49-F238E27FC236}">
                    <a16:creationId xmlns:a16="http://schemas.microsoft.com/office/drawing/2014/main" id="{F07747FF-BB8A-B76F-9ABA-B1198EB74BA3}"/>
                  </a:ext>
                </a:extLst>
              </p:cNvPr>
              <p:cNvSpPr txBox="1"/>
              <p:nvPr/>
            </p:nvSpPr>
            <p:spPr>
              <a:xfrm>
                <a:off x="5634370" y="1852060"/>
                <a:ext cx="47922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sSub>
                        <m:sSubPr>
                          <m:ctrlPr>
                            <a:rPr kumimoji="1" lang="en-US" altLang="ja-JP" sz="1800" b="0" i="1" u="none" strike="noStrike" kern="1200" cap="none" spc="0" normalizeH="0" baseline="0" noProof="0">
                              <a:ln>
                                <a:noFill/>
                              </a:ln>
                              <a:solidFill>
                                <a:srgbClr val="FF0000"/>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srgbClr val="FF0000"/>
                              </a:solidFill>
                              <a:effectLst/>
                              <a:uLnTx/>
                              <a:uFillTx/>
                              <a:latin typeface="Cambria Math" panose="02040503050406030204" pitchFamily="18" charset="0"/>
                              <a:cs typeface="+mn-cs"/>
                            </a:rPr>
                            <m:t>𝑓</m:t>
                          </m:r>
                        </m:e>
                        <m:sub>
                          <m:r>
                            <a:rPr kumimoji="1" lang="en-US" altLang="ja-JP" sz="1800" b="0" i="1" u="none" strike="noStrike" kern="1200" cap="none" spc="0" normalizeH="0" baseline="0" noProof="0">
                              <a:ln>
                                <a:noFill/>
                              </a:ln>
                              <a:solidFill>
                                <a:srgbClr val="FF0000"/>
                              </a:solidFill>
                              <a:effectLst/>
                              <a:uLnTx/>
                              <a:uFillTx/>
                              <a:latin typeface="Cambria Math" panose="02040503050406030204" pitchFamily="18" charset="0"/>
                              <a:cs typeface="+mn-cs"/>
                            </a:rPr>
                            <m:t>𝑀𝐿</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𝑀</m:t>
                          </m:r>
                        </m:e>
                        <m: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𝑁𝐹𝑊</m:t>
                          </m:r>
                        </m:sub>
                      </m:sSub>
                      <m:d>
                        <m:d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𝑟</m:t>
                              </m:r>
                            </m:e>
                            <m: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200</m:t>
                              </m:r>
                            </m:sub>
                          </m:sSub>
                        </m:e>
                      </m:d>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𝑀</m:t>
                          </m:r>
                        </m:e>
                        <m: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𝐵𝐾𝑇</m:t>
                          </m:r>
                        </m:sub>
                      </m:sSub>
                      <m:d>
                        <m:d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𝑟</m:t>
                              </m:r>
                            </m:e>
                            <m: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200</m:t>
                              </m:r>
                            </m:sub>
                          </m:sSub>
                        </m:e>
                      </m:d>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𝑀</m:t>
                          </m:r>
                        </m:e>
                        <m: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200</m:t>
                          </m:r>
                        </m:sub>
                      </m:sSub>
                    </m:oMath>
                  </m:oMathPara>
                </a14:m>
                <a:endPar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29" name="テキスト ボックス 28">
                <a:extLst>
                  <a:ext uri="{FF2B5EF4-FFF2-40B4-BE49-F238E27FC236}">
                    <a16:creationId xmlns:a16="http://schemas.microsoft.com/office/drawing/2014/main" id="{F07747FF-BB8A-B76F-9ABA-B1198EB74BA3}"/>
                  </a:ext>
                </a:extLst>
              </p:cNvPr>
              <p:cNvSpPr txBox="1">
                <a:spLocks noRot="1" noChangeAspect="1" noMove="1" noResize="1" noEditPoints="1" noAdjustHandles="1" noChangeArrowheads="1" noChangeShapeType="1" noTextEdit="1"/>
              </p:cNvSpPr>
              <p:nvPr/>
            </p:nvSpPr>
            <p:spPr>
              <a:xfrm>
                <a:off x="5634370" y="1852060"/>
                <a:ext cx="4792218" cy="369332"/>
              </a:xfrm>
              <a:prstGeom prst="rect">
                <a:avLst/>
              </a:prstGeom>
              <a:blipFill>
                <a:blip r:embed="rId5"/>
                <a:stretch>
                  <a:fillRect b="-16667"/>
                </a:stretch>
              </a:blipFill>
            </p:spPr>
            <p:txBody>
              <a:bodyPr/>
              <a:lstStyle/>
              <a:p>
                <a:r>
                  <a:rPr lang="ja-JP" altLang="en-US">
                    <a:noFill/>
                  </a:rPr>
                  <a:t> </a:t>
                </a:r>
              </a:p>
            </p:txBody>
          </p:sp>
        </mc:Fallback>
      </mc:AlternateContent>
      <p:sp>
        <p:nvSpPr>
          <p:cNvPr id="34" name="テキスト ボックス 33">
            <a:extLst>
              <a:ext uri="{FF2B5EF4-FFF2-40B4-BE49-F238E27FC236}">
                <a16:creationId xmlns:a16="http://schemas.microsoft.com/office/drawing/2014/main" id="{DA9F4A91-6B7E-0959-2A74-04BD7419F36D}"/>
              </a:ext>
            </a:extLst>
          </p:cNvPr>
          <p:cNvSpPr txBox="1"/>
          <p:nvPr/>
        </p:nvSpPr>
        <p:spPr>
          <a:xfrm>
            <a:off x="536653" y="175488"/>
            <a:ext cx="827344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2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Theoretical Model</a:t>
            </a:r>
            <a:endParaRPr kumimoji="1" lang="ja-JP" altLang="en-US" sz="22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p:grpSp>
        <p:nvGrpSpPr>
          <p:cNvPr id="37" name="グループ化 36">
            <a:extLst>
              <a:ext uri="{FF2B5EF4-FFF2-40B4-BE49-F238E27FC236}">
                <a16:creationId xmlns:a16="http://schemas.microsoft.com/office/drawing/2014/main" id="{2608C718-2282-C765-9E66-4FB5FD822200}"/>
              </a:ext>
            </a:extLst>
          </p:cNvPr>
          <p:cNvGrpSpPr/>
          <p:nvPr/>
        </p:nvGrpSpPr>
        <p:grpSpPr>
          <a:xfrm>
            <a:off x="-480436" y="7619909"/>
            <a:ext cx="4713072" cy="4278835"/>
            <a:chOff x="238198" y="2805327"/>
            <a:chExt cx="5388499" cy="4278835"/>
          </a:xfrm>
        </p:grpSpPr>
        <p:pic>
          <p:nvPicPr>
            <p:cNvPr id="5" name="図 4">
              <a:extLst>
                <a:ext uri="{FF2B5EF4-FFF2-40B4-BE49-F238E27FC236}">
                  <a16:creationId xmlns:a16="http://schemas.microsoft.com/office/drawing/2014/main" id="{78B07BF4-6F66-34DD-F41A-9D418E74F0E4}"/>
                </a:ext>
              </a:extLst>
            </p:cNvPr>
            <p:cNvPicPr>
              <a:picLocks noChangeAspect="1"/>
            </p:cNvPicPr>
            <p:nvPr/>
          </p:nvPicPr>
          <p:blipFill>
            <a:blip r:embed="rId6">
              <a:extLst>
                <a:ext uri="{28A0092B-C50C-407E-A947-70E740481C1C}">
                  <a14:useLocalDpi xmlns:a14="http://schemas.microsoft.com/office/drawing/2010/main" val="0"/>
                </a:ext>
              </a:extLst>
            </a:blip>
            <a:srcRect l="7456" r="1581"/>
            <a:stretch/>
          </p:blipFill>
          <p:spPr>
            <a:xfrm>
              <a:off x="434551" y="2805327"/>
              <a:ext cx="5123766" cy="4278835"/>
            </a:xfrm>
            <a:prstGeom prst="rect">
              <a:avLst/>
            </a:prstGeom>
          </p:spPr>
        </p:pic>
        <p:sp>
          <p:nvSpPr>
            <p:cNvPr id="4" name="テキスト ボックス 3">
              <a:extLst>
                <a:ext uri="{FF2B5EF4-FFF2-40B4-BE49-F238E27FC236}">
                  <a16:creationId xmlns:a16="http://schemas.microsoft.com/office/drawing/2014/main" id="{7701DD96-96FE-DA57-AEA0-DFDD8E894C74}"/>
                </a:ext>
              </a:extLst>
            </p:cNvPr>
            <p:cNvSpPr txBox="1"/>
            <p:nvPr/>
          </p:nvSpPr>
          <p:spPr>
            <a:xfrm rot="16200000">
              <a:off x="-4904" y="4470225"/>
              <a:ext cx="878909" cy="30976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log ρ</a:t>
              </a:r>
              <a:endParaRPr kumimoji="1" lang="ja-JP" altLang="en-US" sz="18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FFC67971-E6E0-F3A7-8B00-E1C2329A1B25}"/>
                </a:ext>
              </a:extLst>
            </p:cNvPr>
            <p:cNvSpPr txBox="1"/>
            <p:nvPr/>
          </p:nvSpPr>
          <p:spPr>
            <a:xfrm>
              <a:off x="2833087" y="6718053"/>
              <a:ext cx="817382" cy="33308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log r</a:t>
              </a:r>
              <a:endParaRPr kumimoji="1" lang="ja-JP" altLang="en-US" sz="18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F10B8E40-9094-116F-D80F-CE42B9D51DD1}"/>
                </a:ext>
              </a:extLst>
            </p:cNvPr>
            <p:cNvSpPr txBox="1"/>
            <p:nvPr/>
          </p:nvSpPr>
          <p:spPr>
            <a:xfrm>
              <a:off x="4989755" y="6767350"/>
              <a:ext cx="636942" cy="27757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(kpc)</a:t>
              </a:r>
              <a:endParaRPr kumimoji="1" lang="ja-JP" altLang="en-US" sz="14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074AB3A4-A10A-EA09-20BD-D9049653E134}"/>
                </a:ext>
              </a:extLst>
            </p:cNvPr>
            <p:cNvSpPr txBox="1"/>
            <p:nvPr/>
          </p:nvSpPr>
          <p:spPr>
            <a:xfrm>
              <a:off x="238198" y="6623537"/>
              <a:ext cx="947736" cy="2359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(g/cm^3)</a:t>
              </a:r>
              <a:endParaRPr kumimoji="1" lang="ja-JP" altLang="en-US" sz="11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13" name="矢印: 下 12">
              <a:extLst>
                <a:ext uri="{FF2B5EF4-FFF2-40B4-BE49-F238E27FC236}">
                  <a16:creationId xmlns:a16="http://schemas.microsoft.com/office/drawing/2014/main" id="{73600E1C-9739-8532-586F-1000C283ED59}"/>
                </a:ext>
              </a:extLst>
            </p:cNvPr>
            <p:cNvSpPr/>
            <p:nvPr/>
          </p:nvSpPr>
          <p:spPr>
            <a:xfrm>
              <a:off x="1401045" y="3699222"/>
              <a:ext cx="429709" cy="425993"/>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73698C45-7A4E-BC64-FB54-36AEBD14205B}"/>
                </a:ext>
              </a:extLst>
            </p:cNvPr>
            <p:cNvSpPr txBox="1"/>
            <p:nvPr/>
          </p:nvSpPr>
          <p:spPr>
            <a:xfrm rot="1418355">
              <a:off x="1991649" y="3447846"/>
              <a:ext cx="710809" cy="3330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cusp</a:t>
              </a:r>
              <a:endPar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B7D6AAD4-BA46-8DF1-26FF-30067F720AB5}"/>
                </a:ext>
              </a:extLst>
            </p:cNvPr>
            <p:cNvSpPr txBox="1"/>
            <p:nvPr/>
          </p:nvSpPr>
          <p:spPr>
            <a:xfrm>
              <a:off x="1943529" y="3973386"/>
              <a:ext cx="710809" cy="3330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core</a:t>
              </a:r>
              <a:endPar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AlternateContent xmlns:mc="http://schemas.openxmlformats.org/markup-compatibility/2006" xmlns:a14="http://schemas.microsoft.com/office/drawing/2010/main">
          <mc:Choice Requires="a14">
            <p:sp>
              <p:nvSpPr>
                <p:cNvPr id="19" name="テキスト ボックス 18">
                  <a:extLst>
                    <a:ext uri="{FF2B5EF4-FFF2-40B4-BE49-F238E27FC236}">
                      <a16:creationId xmlns:a16="http://schemas.microsoft.com/office/drawing/2014/main" id="{771C08A4-EE6E-1F7D-0F9A-9F3BEF0EC87D}"/>
                    </a:ext>
                  </a:extLst>
                </p:cNvPr>
                <p:cNvSpPr txBox="1"/>
                <p:nvPr/>
              </p:nvSpPr>
              <p:spPr>
                <a:xfrm>
                  <a:off x="3293158" y="3136018"/>
                  <a:ext cx="2007120" cy="3863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𝑀</m:t>
                            </m:r>
                          </m:e>
                          <m: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200</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p>
                          <m:sSup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10</m:t>
                            </m:r>
                          </m:e>
                          <m:sup>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11</m:t>
                            </m:r>
                          </m:sup>
                        </m:sSup>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𝑀</m:t>
                            </m:r>
                          </m:e>
                          <m:sub>
                            <m:r>
                              <a:rPr kumimoji="1" lang="ja-JP" altLang="en-US"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sub>
                        </m:sSub>
                      </m:oMath>
                    </m:oMathPara>
                  </a14:m>
                  <a:endPar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19" name="テキスト ボックス 18">
                  <a:extLst>
                    <a:ext uri="{FF2B5EF4-FFF2-40B4-BE49-F238E27FC236}">
                      <a16:creationId xmlns:a16="http://schemas.microsoft.com/office/drawing/2014/main" id="{771C08A4-EE6E-1F7D-0F9A-9F3BEF0EC87D}"/>
                    </a:ext>
                  </a:extLst>
                </p:cNvPr>
                <p:cNvSpPr txBox="1">
                  <a:spLocks noRot="1" noChangeAspect="1" noMove="1" noResize="1" noEditPoints="1" noAdjustHandles="1" noChangeArrowheads="1" noChangeShapeType="1" noTextEdit="1"/>
                </p:cNvSpPr>
                <p:nvPr/>
              </p:nvSpPr>
              <p:spPr>
                <a:xfrm>
                  <a:off x="3293158" y="3136018"/>
                  <a:ext cx="2007120" cy="386388"/>
                </a:xfrm>
                <a:prstGeom prst="rect">
                  <a:avLst/>
                </a:prstGeom>
                <a:blipFill>
                  <a:blip r:embed="rId7"/>
                  <a:stretch>
                    <a:fillRect b="-75000"/>
                  </a:stretch>
                </a:blipFill>
              </p:spPr>
              <p:txBody>
                <a:bodyPr/>
                <a:lstStyle/>
                <a:p>
                  <a:r>
                    <a:rPr lang="ja-JP" altLang="en-US">
                      <a:noFill/>
                    </a:rPr>
                    <a:t> </a:t>
                  </a:r>
                </a:p>
              </p:txBody>
            </p:sp>
          </mc:Fallback>
        </mc:AlternateContent>
      </p:grpSp>
      <p:cxnSp>
        <p:nvCxnSpPr>
          <p:cNvPr id="20" name="直線コネクタ 19">
            <a:extLst>
              <a:ext uri="{FF2B5EF4-FFF2-40B4-BE49-F238E27FC236}">
                <a16:creationId xmlns:a16="http://schemas.microsoft.com/office/drawing/2014/main" id="{F981B81B-8819-8545-9C05-A4D625562EC5}"/>
              </a:ext>
            </a:extLst>
          </p:cNvPr>
          <p:cNvCxnSpPr>
            <a:cxnSpLocks/>
          </p:cNvCxnSpPr>
          <p:nvPr/>
        </p:nvCxnSpPr>
        <p:spPr>
          <a:xfrm>
            <a:off x="0" y="575985"/>
            <a:ext cx="4443211" cy="0"/>
          </a:xfrm>
          <a:prstGeom prst="line">
            <a:avLst/>
          </a:prstGeom>
          <a:ln w="38100">
            <a:solidFill>
              <a:schemeClr val="accent6">
                <a:alpha val="80000"/>
              </a:schemeClr>
            </a:solidFill>
          </a:ln>
        </p:spPr>
        <p:style>
          <a:lnRef idx="3">
            <a:schemeClr val="accent1"/>
          </a:lnRef>
          <a:fillRef idx="0">
            <a:schemeClr val="accent1"/>
          </a:fillRef>
          <a:effectRef idx="2">
            <a:schemeClr val="accent1"/>
          </a:effectRef>
          <a:fontRef idx="minor">
            <a:schemeClr val="tx1"/>
          </a:fontRef>
        </p:style>
      </p:cxnSp>
      <p:grpSp>
        <p:nvGrpSpPr>
          <p:cNvPr id="17" name="グループ化 16">
            <a:extLst>
              <a:ext uri="{FF2B5EF4-FFF2-40B4-BE49-F238E27FC236}">
                <a16:creationId xmlns:a16="http://schemas.microsoft.com/office/drawing/2014/main" id="{3ADF6F41-6710-89D7-E7FB-E68AD086226E}"/>
              </a:ext>
            </a:extLst>
          </p:cNvPr>
          <p:cNvGrpSpPr/>
          <p:nvPr/>
        </p:nvGrpSpPr>
        <p:grpSpPr>
          <a:xfrm>
            <a:off x="5634370" y="7734366"/>
            <a:ext cx="6398263" cy="3197339"/>
            <a:chOff x="6552826" y="3255553"/>
            <a:chExt cx="5639174" cy="3346262"/>
          </a:xfrm>
        </p:grpSpPr>
        <p:pic>
          <p:nvPicPr>
            <p:cNvPr id="18" name="図 17">
              <a:extLst>
                <a:ext uri="{FF2B5EF4-FFF2-40B4-BE49-F238E27FC236}">
                  <a16:creationId xmlns:a16="http://schemas.microsoft.com/office/drawing/2014/main" id="{FB20D9F0-1B1F-8272-64C5-8C039D30012E}"/>
                </a:ext>
              </a:extLst>
            </p:cNvPr>
            <p:cNvPicPr>
              <a:picLocks noChangeAspect="1"/>
            </p:cNvPicPr>
            <p:nvPr/>
          </p:nvPicPr>
          <p:blipFill>
            <a:blip r:embed="rId8">
              <a:extLst>
                <a:ext uri="{28A0092B-C50C-407E-A947-70E740481C1C}">
                  <a14:useLocalDpi xmlns:a14="http://schemas.microsoft.com/office/drawing/2010/main" val="0"/>
                </a:ext>
              </a:extLst>
            </a:blip>
            <a:srcRect l="13902" t="3237" r="6760" b="5801"/>
            <a:stretch/>
          </p:blipFill>
          <p:spPr>
            <a:xfrm>
              <a:off x="7246987" y="3255553"/>
              <a:ext cx="4842318" cy="3331048"/>
            </a:xfrm>
            <a:prstGeom prst="rect">
              <a:avLst/>
            </a:prstGeom>
          </p:spPr>
        </p:pic>
        <mc:AlternateContent xmlns:mc="http://schemas.openxmlformats.org/markup-compatibility/2006" xmlns:a14="http://schemas.microsoft.com/office/drawing/2010/main">
          <mc:Choice Requires="a14">
            <p:sp>
              <p:nvSpPr>
                <p:cNvPr id="27" name="テキスト ボックス 26">
                  <a:extLst>
                    <a:ext uri="{FF2B5EF4-FFF2-40B4-BE49-F238E27FC236}">
                      <a16:creationId xmlns:a16="http://schemas.microsoft.com/office/drawing/2014/main" id="{63C2E70A-E731-9199-EADC-7F4D31CCDCC2}"/>
                    </a:ext>
                  </a:extLst>
                </p:cNvPr>
                <p:cNvSpPr txBox="1"/>
                <p:nvPr/>
              </p:nvSpPr>
              <p:spPr>
                <a:xfrm rot="16200000">
                  <a:off x="6026432" y="4442972"/>
                  <a:ext cx="1515416" cy="46262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ja-JP" altLang="en-US"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𝜼</m:t>
                        </m:r>
                        <m:r>
                          <a:rPr kumimoji="1" lang="en-US" altLang="ja-JP"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
                          <m:fPr>
                            <m:type m:val="skw"/>
                            <m:ctrlPr>
                              <a:rPr kumimoji="1" lang="en-US" altLang="ja-JP"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sSub>
                              <m:sSubPr>
                                <m:ctrlPr>
                                  <a:rPr kumimoji="1" lang="en-US" altLang="ja-JP"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𝒓</m:t>
                                </m:r>
                              </m:e>
                              <m:sub>
                                <m:r>
                                  <a:rPr kumimoji="1" lang="en-US" altLang="ja-JP"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𝑩</m:t>
                                </m:r>
                              </m:sub>
                            </m:sSub>
                          </m:num>
                          <m:den>
                            <m:sSub>
                              <m:sSubPr>
                                <m:ctrlPr>
                                  <a:rPr kumimoji="1" lang="en-US" altLang="ja-JP"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𝒓</m:t>
                                </m:r>
                              </m:e>
                              <m:sub>
                                <m:r>
                                  <a:rPr kumimoji="1" lang="en-US" altLang="ja-JP"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𝑵</m:t>
                                </m:r>
                              </m:sub>
                            </m:sSub>
                          </m:den>
                        </m:f>
                      </m:oMath>
                    </m:oMathPara>
                  </a14:m>
                  <a:endParaRPr kumimoji="1" lang="ja-JP" altLang="en-US" sz="18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27" name="テキスト ボックス 26">
                  <a:extLst>
                    <a:ext uri="{FF2B5EF4-FFF2-40B4-BE49-F238E27FC236}">
                      <a16:creationId xmlns:a16="http://schemas.microsoft.com/office/drawing/2014/main" id="{63C2E70A-E731-9199-EADC-7F4D31CCDCC2}"/>
                    </a:ext>
                  </a:extLst>
                </p:cNvPr>
                <p:cNvSpPr txBox="1">
                  <a:spLocks noRot="1" noChangeAspect="1" noMove="1" noResize="1" noEditPoints="1" noAdjustHandles="1" noChangeArrowheads="1" noChangeShapeType="1" noTextEdit="1"/>
                </p:cNvSpPr>
                <p:nvPr/>
              </p:nvSpPr>
              <p:spPr>
                <a:xfrm rot="16200000">
                  <a:off x="6026432" y="4442972"/>
                  <a:ext cx="1515416" cy="462627"/>
                </a:xfrm>
                <a:prstGeom prst="rect">
                  <a:avLst/>
                </a:prstGeom>
                <a:blipFill>
                  <a:blip r:embed="rId9"/>
                  <a:stretch>
                    <a:fillRect l="-95238" r="-14047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8" name="テキスト ボックス 27">
                  <a:extLst>
                    <a:ext uri="{FF2B5EF4-FFF2-40B4-BE49-F238E27FC236}">
                      <a16:creationId xmlns:a16="http://schemas.microsoft.com/office/drawing/2014/main" id="{85846C50-DC53-C052-19F8-CC62DBE52447}"/>
                    </a:ext>
                  </a:extLst>
                </p:cNvPr>
                <p:cNvSpPr txBox="1"/>
                <p:nvPr/>
              </p:nvSpPr>
              <p:spPr>
                <a:xfrm>
                  <a:off x="11432579" y="6284612"/>
                  <a:ext cx="759421" cy="31720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a:t>
                  </a:r>
                  <a14:m>
                    <m:oMath xmlns:m="http://schemas.openxmlformats.org/officeDocument/2006/math">
                      <m:sSub>
                        <m:sSubPr>
                          <m:ctrlPr>
                            <a:rPr kumimoji="1" lang="en-US" altLang="ja-JP" sz="14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400" b="1" i="1" u="none" strike="noStrike" kern="1200" cap="none" spc="0" normalizeH="0" baseline="0" noProof="0">
                              <a:ln>
                                <a:noFill/>
                              </a:ln>
                              <a:solidFill>
                                <a:prstClr val="black"/>
                              </a:solidFill>
                              <a:effectLst/>
                              <a:uLnTx/>
                              <a:uFillTx/>
                              <a:latin typeface="Cambria Math" panose="02040503050406030204" pitchFamily="18" charset="0"/>
                              <a:cs typeface="+mn-cs"/>
                            </a:rPr>
                            <m:t>𝑴</m:t>
                          </m:r>
                        </m:e>
                        <m:sub>
                          <m:r>
                            <a:rPr kumimoji="1" lang="ja-JP" altLang="en-US" sz="1400" b="1" i="1" u="none" strike="noStrike" kern="1200" cap="none" spc="0" normalizeH="0" baseline="0" noProof="0">
                              <a:ln>
                                <a:noFill/>
                              </a:ln>
                              <a:solidFill>
                                <a:prstClr val="black"/>
                              </a:solidFill>
                              <a:effectLst/>
                              <a:uLnTx/>
                              <a:uFillTx/>
                              <a:latin typeface="Cambria Math" panose="02040503050406030204" pitchFamily="18" charset="0"/>
                              <a:cs typeface="+mn-cs"/>
                            </a:rPr>
                            <m:t>⦿</m:t>
                          </m:r>
                        </m:sub>
                      </m:sSub>
                    </m:oMath>
                  </a14:m>
                  <a:r>
                    <a:rPr kumimoji="1" lang="en-US" altLang="ja-JP" sz="14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a:t>
                  </a:r>
                  <a:endParaRPr kumimoji="1" lang="ja-JP" altLang="en-US" sz="14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28" name="テキスト ボックス 27">
                  <a:extLst>
                    <a:ext uri="{FF2B5EF4-FFF2-40B4-BE49-F238E27FC236}">
                      <a16:creationId xmlns:a16="http://schemas.microsoft.com/office/drawing/2014/main" id="{85846C50-DC53-C052-19F8-CC62DBE52447}"/>
                    </a:ext>
                  </a:extLst>
                </p:cNvPr>
                <p:cNvSpPr txBox="1">
                  <a:spLocks noRot="1" noChangeAspect="1" noMove="1" noResize="1" noEditPoints="1" noAdjustHandles="1" noChangeArrowheads="1" noChangeShapeType="1" noTextEdit="1"/>
                </p:cNvSpPr>
                <p:nvPr/>
              </p:nvSpPr>
              <p:spPr>
                <a:xfrm>
                  <a:off x="11432579" y="6284612"/>
                  <a:ext cx="759421" cy="317203"/>
                </a:xfrm>
                <a:prstGeom prst="rect">
                  <a:avLst/>
                </a:prstGeom>
                <a:blipFill>
                  <a:blip r:embed="rId10"/>
                  <a:stretch>
                    <a:fillRect l="-2899" t="-4167" b="-25000"/>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7B220CD1-0046-B717-6E8F-3861198D6D78}"/>
                  </a:ext>
                </a:extLst>
              </p:cNvPr>
              <p:cNvSpPr txBox="1"/>
              <p:nvPr/>
            </p:nvSpPr>
            <p:spPr>
              <a:xfrm>
                <a:off x="724576" y="4030776"/>
                <a:ext cx="569739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Assuming</a:t>
                </a:r>
                <a:r>
                  <a:rPr kumimoji="1" lang="en-US" altLang="ja-JP"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a:t>
                </a:r>
                <a14:m>
                  <m:oMath xmlns:m="http://schemas.openxmlformats.org/officeDocument/2006/math">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𝐵</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ja-JP" altLang="en-US" sz="1800" b="0" i="1" u="none" strike="noStrike" kern="1200" cap="none" spc="0" normalizeH="0" baseline="0" noProof="0" smtClean="0">
                        <a:ln>
                          <a:noFill/>
                        </a:ln>
                        <a:solidFill>
                          <a:srgbClr val="FF0000"/>
                        </a:solidFill>
                        <a:effectLst/>
                        <a:uLnTx/>
                        <a:uFillTx/>
                        <a:latin typeface="Cambria Math" panose="02040503050406030204" pitchFamily="18" charset="0"/>
                        <a:cs typeface="+mn-cs"/>
                      </a:rPr>
                      <m:t>𝜂</m:t>
                    </m:r>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𝑁</m:t>
                        </m:r>
                      </m:sub>
                    </m:s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 </m:t>
                    </m:r>
                  </m:oMath>
                </a14:m>
                <a:r>
                  <a:rPr kumimoji="1" lang="en" altLang="ja-JP"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we analytically</a:t>
                </a:r>
                <a:r>
                  <a:rPr kumimoji="1" lang="en-US" altLang="ja-JP"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a:t>
                </a:r>
                <a:r>
                  <a:rPr kumimoji="1" lang="en" altLang="ja-JP"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derive </a:t>
                </a:r>
                <a14:m>
                  <m:oMath xmlns:m="http://schemas.openxmlformats.org/officeDocument/2006/math">
                    <m:r>
                      <a:rPr kumimoji="1" lang="ja-JP"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𝜂</m:t>
                    </m:r>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𝑀</m:t>
                        </m:r>
                      </m:e>
                      <m: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200</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oMath>
                </a14:m>
                <a:endParaRPr kumimoji="1" lang="ja-JP" altLang="en-US" sz="20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26" name="テキスト ボックス 25">
                <a:extLst>
                  <a:ext uri="{FF2B5EF4-FFF2-40B4-BE49-F238E27FC236}">
                    <a16:creationId xmlns:a16="http://schemas.microsoft.com/office/drawing/2014/main" id="{7B220CD1-0046-B717-6E8F-3861198D6D78}"/>
                  </a:ext>
                </a:extLst>
              </p:cNvPr>
              <p:cNvSpPr txBox="1">
                <a:spLocks noRot="1" noChangeAspect="1" noMove="1" noResize="1" noEditPoints="1" noAdjustHandles="1" noChangeArrowheads="1" noChangeShapeType="1" noTextEdit="1"/>
              </p:cNvSpPr>
              <p:nvPr/>
            </p:nvSpPr>
            <p:spPr>
              <a:xfrm>
                <a:off x="724576" y="4030776"/>
                <a:ext cx="5697396" cy="369332"/>
              </a:xfrm>
              <a:prstGeom prst="rect">
                <a:avLst/>
              </a:prstGeom>
              <a:blipFill>
                <a:blip r:embed="rId11"/>
                <a:stretch>
                  <a:fillRect l="-1114" t="-6667" b="-2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3" name="テキスト ボックス 52">
                <a:extLst>
                  <a:ext uri="{FF2B5EF4-FFF2-40B4-BE49-F238E27FC236}">
                    <a16:creationId xmlns:a16="http://schemas.microsoft.com/office/drawing/2014/main" id="{D244308F-E704-EC05-0438-4104412E4F32}"/>
                  </a:ext>
                </a:extLst>
              </p:cNvPr>
              <p:cNvSpPr txBox="1"/>
              <p:nvPr/>
            </p:nvSpPr>
            <p:spPr>
              <a:xfrm>
                <a:off x="912500" y="7067337"/>
                <a:ext cx="653070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II</a:t>
                </a:r>
                <a:r>
                  <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型超新星爆発によるエネルギー</a:t>
                </a:r>
                <a14:m>
                  <m:oMath xmlns:m="http://schemas.openxmlformats.org/officeDocument/2006/math">
                    <m:sSub>
                      <m:sSubPr>
                        <m:ctrlP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𝐸</m:t>
                        </m:r>
                      </m:e>
                      <m:sub>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𝑆𝑁𝐼𝐼</m:t>
                        </m:r>
                      </m:sub>
                    </m:sSub>
                  </m:oMath>
                </a14:m>
                <a:endParaRPr kumimoji="1" lang="ja-JP" altLang="en-US" sz="20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53" name="テキスト ボックス 52">
                <a:extLst>
                  <a:ext uri="{FF2B5EF4-FFF2-40B4-BE49-F238E27FC236}">
                    <a16:creationId xmlns:a16="http://schemas.microsoft.com/office/drawing/2014/main" id="{D244308F-E704-EC05-0438-4104412E4F32}"/>
                  </a:ext>
                </a:extLst>
              </p:cNvPr>
              <p:cNvSpPr txBox="1">
                <a:spLocks noRot="1" noChangeAspect="1" noMove="1" noResize="1" noEditPoints="1" noAdjustHandles="1" noChangeArrowheads="1" noChangeShapeType="1" noTextEdit="1"/>
              </p:cNvSpPr>
              <p:nvPr/>
            </p:nvSpPr>
            <p:spPr>
              <a:xfrm>
                <a:off x="912500" y="7067337"/>
                <a:ext cx="6530706" cy="400110"/>
              </a:xfrm>
              <a:prstGeom prst="rect">
                <a:avLst/>
              </a:prstGeom>
              <a:blipFill>
                <a:blip r:embed="rId12"/>
                <a:stretch>
                  <a:fillRect l="-971" b="-25000"/>
                </a:stretch>
              </a:blipFill>
            </p:spPr>
            <p:txBody>
              <a:bodyPr/>
              <a:lstStyle/>
              <a:p>
                <a:r>
                  <a:rPr lang="ja-JP" altLang="en-US">
                    <a:noFill/>
                  </a:rPr>
                  <a:t> </a:t>
                </a:r>
              </a:p>
            </p:txBody>
          </p:sp>
        </mc:Fallback>
      </mc:AlternateContent>
      <p:sp>
        <p:nvSpPr>
          <p:cNvPr id="8" name="四角形: 角を丸くする 7">
            <a:extLst>
              <a:ext uri="{FF2B5EF4-FFF2-40B4-BE49-F238E27FC236}">
                <a16:creationId xmlns:a16="http://schemas.microsoft.com/office/drawing/2014/main" id="{9D79B8D4-D6C3-2F58-E5FB-20B30081F5DB}"/>
              </a:ext>
            </a:extLst>
          </p:cNvPr>
          <p:cNvSpPr/>
          <p:nvPr/>
        </p:nvSpPr>
        <p:spPr>
          <a:xfrm>
            <a:off x="299767" y="839586"/>
            <a:ext cx="11732866" cy="3637062"/>
          </a:xfrm>
          <a:prstGeom prst="roundRect">
            <a:avLst>
              <a:gd name="adj" fmla="val 4993"/>
            </a:avLst>
          </a:prstGeom>
          <a:no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30" name="テキスト ボックス 29">
            <a:extLst>
              <a:ext uri="{FF2B5EF4-FFF2-40B4-BE49-F238E27FC236}">
                <a16:creationId xmlns:a16="http://schemas.microsoft.com/office/drawing/2014/main" id="{6DB00808-A1AA-2F2F-81F6-2FE95BB79469}"/>
              </a:ext>
            </a:extLst>
          </p:cNvPr>
          <p:cNvSpPr txBox="1"/>
          <p:nvPr/>
        </p:nvSpPr>
        <p:spPr>
          <a:xfrm>
            <a:off x="464671" y="611936"/>
            <a:ext cx="1840647" cy="4001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Assumptions</a:t>
            </a:r>
            <a:endParaRPr kumimoji="1" lang="ja-JP" altLang="en-US" sz="20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9CAE9F29-5687-F46E-FB1E-0EE409428DFB}"/>
                  </a:ext>
                </a:extLst>
              </p:cNvPr>
              <p:cNvSpPr txBox="1"/>
              <p:nvPr/>
            </p:nvSpPr>
            <p:spPr>
              <a:xfrm>
                <a:off x="1147592" y="2214625"/>
                <a:ext cx="205088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𝑓</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𝐵</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
                        <m:fPr>
                          <m:type m:val="lin"/>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sty m:val="p"/>
                                </m:rPr>
                                <a:rPr kumimoji="1" lang="el-GR"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Ω</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𝐵</m:t>
                              </m:r>
                            </m:sub>
                          </m:sSub>
                        </m:num>
                        <m:den>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sty m:val="p"/>
                                </m:rPr>
                                <a:rPr kumimoji="1" lang="el-GR"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Ω</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𝑚</m:t>
                              </m:r>
                            </m:sub>
                          </m:sSub>
                        </m:den>
                      </m:f>
                      <m: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oMath>
                  </m:oMathPara>
                </a14:m>
                <a:endParaRPr kumimoji="1" lang="ja-JP" altLang="en-US" sz="18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9" name="テキスト ボックス 8">
                <a:extLst>
                  <a:ext uri="{FF2B5EF4-FFF2-40B4-BE49-F238E27FC236}">
                    <a16:creationId xmlns:a16="http://schemas.microsoft.com/office/drawing/2014/main" id="{9CAE9F29-5687-F46E-FB1E-0EE409428DFB}"/>
                  </a:ext>
                </a:extLst>
              </p:cNvPr>
              <p:cNvSpPr txBox="1">
                <a:spLocks noRot="1" noChangeAspect="1" noMove="1" noResize="1" noEditPoints="1" noAdjustHandles="1" noChangeArrowheads="1" noChangeShapeType="1" noTextEdit="1"/>
              </p:cNvSpPr>
              <p:nvPr/>
            </p:nvSpPr>
            <p:spPr>
              <a:xfrm>
                <a:off x="1147592" y="2214625"/>
                <a:ext cx="2050887" cy="369332"/>
              </a:xfrm>
              <a:prstGeom prst="rect">
                <a:avLst/>
              </a:prstGeom>
              <a:blipFill>
                <a:blip r:embed="rId13"/>
                <a:stretch>
                  <a:fillRect t="-110000" b="-16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5CEE8A76-8B5C-0C28-E602-1AEA23EC3F82}"/>
                  </a:ext>
                </a:extLst>
              </p:cNvPr>
              <p:cNvSpPr txBox="1"/>
              <p:nvPr/>
            </p:nvSpPr>
            <p:spPr>
              <a:xfrm>
                <a:off x="2998630" y="2237677"/>
                <a:ext cx="903400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sty m:val="p"/>
                          </m:rPr>
                          <a:rPr kumimoji="1" lang="el-GR"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Ω</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𝐵</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 </m:t>
                    </m:r>
                  </m:oMath>
                </a14:m>
                <a:r>
                  <a:rPr kumimoji="1" lang="en" altLang="ja-JP" sz="1800" b="0" i="0" u="none" strike="noStrike" kern="1200" cap="none" spc="0" normalizeH="0" baseline="0" noProof="0" dirty="0">
                    <a:ln>
                      <a:noFill/>
                    </a:ln>
                    <a:solidFill>
                      <a:prstClr val="black"/>
                    </a:solidFill>
                    <a:effectLst/>
                    <a:uLnTx/>
                    <a:uFillTx/>
                    <a:latin typeface="HaranoAjiMincho-Regular-Identity-H"/>
                    <a:ea typeface="游ゴシック" panose="020B0400000000000000" pitchFamily="50" charset="-128"/>
                    <a:cs typeface="+mn-cs"/>
                  </a:rPr>
                  <a:t>cosmological baryon density parameter</a:t>
                </a:r>
                <a:r>
                  <a:rPr kumimoji="1" lang="en-US" altLang="ja-JP" sz="1800" b="0" i="0" u="none" strike="noStrike" kern="1200" cap="none" spc="0" normalizeH="0" baseline="0" noProof="0" dirty="0">
                    <a:ln>
                      <a:noFill/>
                    </a:ln>
                    <a:solidFill>
                      <a:prstClr val="black"/>
                    </a:solidFill>
                    <a:effectLst/>
                    <a:uLnTx/>
                    <a:uFillTx/>
                    <a:latin typeface="HaranoAjiMincho-Regular-Identity-H"/>
                    <a:ea typeface="游ゴシック" panose="020B0400000000000000" pitchFamily="50" charset="-128"/>
                    <a:cs typeface="+mn-cs"/>
                  </a:rPr>
                  <a:t>,     </a:t>
                </a:r>
                <a14:m>
                  <m:oMath xmlns:m="http://schemas.openxmlformats.org/officeDocument/2006/math">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sty m:val="p"/>
                          </m:rPr>
                          <a:rPr kumimoji="1" lang="el-GR" altLang="ja-JP"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Ω</m:t>
                        </m:r>
                      </m:e>
                      <m: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𝑚</m:t>
                        </m:r>
                      </m:sub>
                    </m:sSub>
                    <m: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  </m:t>
                    </m:r>
                  </m:oMath>
                </a14:m>
                <a:r>
                  <a:rPr kumimoji="1" lang="en" altLang="ja-JP" sz="1800" b="0" i="0" u="none" strike="noStrike" kern="1200" cap="none" spc="0" normalizeH="0" baseline="0" noProof="0" dirty="0">
                    <a:ln>
                      <a:noFill/>
                    </a:ln>
                    <a:solidFill>
                      <a:prstClr val="black"/>
                    </a:solidFill>
                    <a:effectLst/>
                    <a:uLnTx/>
                    <a:uFillTx/>
                    <a:latin typeface="HaranoAjiMincho-Regular-Identity-H"/>
                    <a:ea typeface="游ゴシック" panose="020B0400000000000000" pitchFamily="50" charset="-128"/>
                    <a:cs typeface="+mn-cs"/>
                  </a:rPr>
                  <a:t>cosmological matter density parameter</a:t>
                </a:r>
                <a:endParaRPr kumimoji="1" lang="ja-JP" altLang="en-US" sz="18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22" name="テキスト ボックス 21">
                <a:extLst>
                  <a:ext uri="{FF2B5EF4-FFF2-40B4-BE49-F238E27FC236}">
                    <a16:creationId xmlns:a16="http://schemas.microsoft.com/office/drawing/2014/main" id="{5CEE8A76-8B5C-0C28-E602-1AEA23EC3F82}"/>
                  </a:ext>
                </a:extLst>
              </p:cNvPr>
              <p:cNvSpPr txBox="1">
                <a:spLocks noRot="1" noChangeAspect="1" noMove="1" noResize="1" noEditPoints="1" noAdjustHandles="1" noChangeArrowheads="1" noChangeShapeType="1" noTextEdit="1"/>
              </p:cNvSpPr>
              <p:nvPr/>
            </p:nvSpPr>
            <p:spPr>
              <a:xfrm>
                <a:off x="2998630" y="2237677"/>
                <a:ext cx="9034003" cy="369332"/>
              </a:xfrm>
              <a:prstGeom prst="rect">
                <a:avLst/>
              </a:prstGeom>
              <a:blipFill>
                <a:blip r:embed="rId14"/>
                <a:stretch>
                  <a:fillRect t="-6667" b="-26667"/>
                </a:stretch>
              </a:blipFill>
            </p:spPr>
            <p:txBody>
              <a:bodyPr/>
              <a:lstStyle/>
              <a:p>
                <a:r>
                  <a:rPr lang="ja-JP" altLang="en-US">
                    <a:noFill/>
                  </a:rPr>
                  <a:t> </a:t>
                </a:r>
              </a:p>
            </p:txBody>
          </p:sp>
        </mc:Fallback>
      </mc:AlternateContent>
      <p:cxnSp>
        <p:nvCxnSpPr>
          <p:cNvPr id="7" name="直線コネクタ 6">
            <a:extLst>
              <a:ext uri="{FF2B5EF4-FFF2-40B4-BE49-F238E27FC236}">
                <a16:creationId xmlns:a16="http://schemas.microsoft.com/office/drawing/2014/main" id="{ADF0AC0B-68D9-355F-7F36-A03FD97718EA}"/>
              </a:ext>
            </a:extLst>
          </p:cNvPr>
          <p:cNvCxnSpPr>
            <a:cxnSpLocks/>
          </p:cNvCxnSpPr>
          <p:nvPr/>
        </p:nvCxnSpPr>
        <p:spPr>
          <a:xfrm>
            <a:off x="4356893" y="2737641"/>
            <a:ext cx="0" cy="1269025"/>
          </a:xfrm>
          <a:prstGeom prst="line">
            <a:avLst/>
          </a:prstGeom>
          <a:ln w="38100"/>
        </p:spPr>
        <p:style>
          <a:lnRef idx="2">
            <a:schemeClr val="dk1"/>
          </a:lnRef>
          <a:fillRef idx="0">
            <a:schemeClr val="dk1"/>
          </a:fillRef>
          <a:effectRef idx="1">
            <a:schemeClr val="dk1"/>
          </a:effectRef>
          <a:fontRef idx="minor">
            <a:schemeClr val="tx1"/>
          </a:fontRef>
        </p:style>
      </p:cxnSp>
      <p:cxnSp>
        <p:nvCxnSpPr>
          <p:cNvPr id="21" name="直線コネクタ 20">
            <a:extLst>
              <a:ext uri="{FF2B5EF4-FFF2-40B4-BE49-F238E27FC236}">
                <a16:creationId xmlns:a16="http://schemas.microsoft.com/office/drawing/2014/main" id="{AAF0A2E8-BCD3-2E6D-D7CE-DB6785D57C44}"/>
              </a:ext>
            </a:extLst>
          </p:cNvPr>
          <p:cNvCxnSpPr>
            <a:cxnSpLocks/>
          </p:cNvCxnSpPr>
          <p:nvPr/>
        </p:nvCxnSpPr>
        <p:spPr>
          <a:xfrm>
            <a:off x="8155107" y="2782349"/>
            <a:ext cx="0" cy="1261861"/>
          </a:xfrm>
          <a:prstGeom prst="line">
            <a:avLst/>
          </a:prstGeom>
          <a:ln w="38100">
            <a:prstDash val="sysDot"/>
          </a:ln>
        </p:spPr>
        <p:style>
          <a:lnRef idx="2">
            <a:schemeClr val="dk1"/>
          </a:lnRef>
          <a:fillRef idx="0">
            <a:schemeClr val="dk1"/>
          </a:fillRef>
          <a:effectRef idx="1">
            <a:schemeClr val="dk1"/>
          </a:effectRef>
          <a:fontRef idx="minor">
            <a:schemeClr val="tx1"/>
          </a:fontRef>
        </p:style>
      </p:cxnSp>
      <p:sp>
        <p:nvSpPr>
          <p:cNvPr id="23" name="テキスト ボックス 22">
            <a:extLst>
              <a:ext uri="{FF2B5EF4-FFF2-40B4-BE49-F238E27FC236}">
                <a16:creationId xmlns:a16="http://schemas.microsoft.com/office/drawing/2014/main" id="{2C4FA37D-D021-3F34-6F98-590F2CAF57F4}"/>
              </a:ext>
            </a:extLst>
          </p:cNvPr>
          <p:cNvSpPr txBox="1"/>
          <p:nvPr/>
        </p:nvSpPr>
        <p:spPr>
          <a:xfrm>
            <a:off x="279750" y="2683260"/>
            <a:ext cx="423683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1" dirty="0">
                <a:latin typeface="游ゴシック" panose="02110004020202020204"/>
                <a:ea typeface="游ゴシック" panose="020B0400000000000000" pitchFamily="50" charset="-128"/>
              </a:rPr>
              <a:t>(A) </a:t>
            </a:r>
            <a:r>
              <a:rPr kumimoji="1" lang="en" altLang="ja-JP"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Mass Conservation model (MC)</a:t>
            </a:r>
            <a:endParaRPr kumimoji="1" lang="ja-JP" altLang="en-US"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24" name="テキスト ボックス 23">
            <a:extLst>
              <a:ext uri="{FF2B5EF4-FFF2-40B4-BE49-F238E27FC236}">
                <a16:creationId xmlns:a16="http://schemas.microsoft.com/office/drawing/2014/main" id="{80E9BA1C-84BB-1D5B-FBBE-72C0127B7F44}"/>
              </a:ext>
            </a:extLst>
          </p:cNvPr>
          <p:cNvSpPr txBox="1"/>
          <p:nvPr/>
        </p:nvSpPr>
        <p:spPr>
          <a:xfrm>
            <a:off x="4398299" y="2684820"/>
            <a:ext cx="386713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1" dirty="0">
                <a:latin typeface="游ゴシック" panose="02110004020202020204"/>
                <a:ea typeface="游ゴシック" panose="020B0400000000000000" pitchFamily="50" charset="-128"/>
              </a:rPr>
              <a:t>(B)</a:t>
            </a:r>
            <a:r>
              <a:rPr lang="ja-JP" altLang="en-US" b="1" dirty="0">
                <a:latin typeface="游ゴシック" panose="02110004020202020204"/>
                <a:ea typeface="游ゴシック" panose="020B0400000000000000" pitchFamily="50" charset="-128"/>
              </a:rPr>
              <a:t> </a:t>
            </a:r>
            <a:r>
              <a:rPr kumimoji="1" lang="en" altLang="ja-JP" sz="18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Mass Loss model – 1 (ML-1)</a:t>
            </a:r>
            <a:endParaRPr kumimoji="1" lang="ja-JP" altLang="en-US" sz="18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31" name="テキスト ボックス 30">
            <a:extLst>
              <a:ext uri="{FF2B5EF4-FFF2-40B4-BE49-F238E27FC236}">
                <a16:creationId xmlns:a16="http://schemas.microsoft.com/office/drawing/2014/main" id="{BCFB2888-1E13-481E-1334-6CE4657193CF}"/>
              </a:ext>
            </a:extLst>
          </p:cNvPr>
          <p:cNvSpPr txBox="1"/>
          <p:nvPr/>
        </p:nvSpPr>
        <p:spPr>
          <a:xfrm>
            <a:off x="8203808" y="2684820"/>
            <a:ext cx="369458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800" b="1" i="0" u="none" strike="noStrike" kern="1200" cap="none" spc="0" normalizeH="0" baseline="0" noProof="0" dirty="0">
                <a:ln>
                  <a:noFill/>
                </a:ln>
                <a:effectLst/>
                <a:uLnTx/>
                <a:uFillTx/>
                <a:latin typeface="游ゴシック" panose="02110004020202020204"/>
                <a:ea typeface="游ゴシック" panose="020B0400000000000000" pitchFamily="50" charset="-128"/>
                <a:cs typeface="+mn-cs"/>
              </a:rPr>
              <a:t>(</a:t>
            </a:r>
            <a:r>
              <a:rPr lang="en-US" altLang="ja-JP" b="1" dirty="0">
                <a:latin typeface="游ゴシック" panose="02110004020202020204"/>
                <a:ea typeface="游ゴシック" panose="020B0400000000000000" pitchFamily="50" charset="-128"/>
              </a:rPr>
              <a:t>C) </a:t>
            </a:r>
            <a:r>
              <a:rPr kumimoji="1" lang="en" altLang="ja-JP" sz="1800" b="1" i="0" u="none" strike="noStrike" kern="1200" cap="none" spc="0" normalizeH="0" baseline="0" noProof="0" dirty="0">
                <a:ln>
                  <a:noFill/>
                </a:ln>
                <a:effectLst/>
                <a:uLnTx/>
                <a:uFillTx/>
                <a:latin typeface="游ゴシック" panose="02110004020202020204"/>
                <a:ea typeface="游ゴシック" panose="020B0400000000000000" pitchFamily="50" charset="-128"/>
                <a:cs typeface="+mn-cs"/>
              </a:rPr>
              <a:t>Mass Loss model –2 (ML-2)</a:t>
            </a:r>
            <a:endParaRPr kumimoji="1" lang="ja-JP" altLang="en-US" sz="1800" b="1" i="0" u="none" strike="noStrike" kern="1200" cap="none" spc="0" normalizeH="0" baseline="0" noProof="0" dirty="0">
              <a:ln>
                <a:noFill/>
              </a:ln>
              <a:effectLst/>
              <a:uLnTx/>
              <a:uFillTx/>
              <a:latin typeface="游ゴシック" panose="02110004020202020204"/>
              <a:ea typeface="游ゴシック" panose="020B0400000000000000" pitchFamily="50" charset="-128"/>
              <a:cs typeface="+mn-cs"/>
            </a:endParaRPr>
          </a:p>
        </p:txBody>
      </p:sp>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6821FB39-9754-D4E5-141B-CD31C0CAA3F0}"/>
                  </a:ext>
                </a:extLst>
              </p:cNvPr>
              <p:cNvSpPr txBox="1"/>
              <p:nvPr/>
            </p:nvSpPr>
            <p:spPr>
              <a:xfrm>
                <a:off x="817782" y="3050678"/>
                <a:ext cx="3129350" cy="923330"/>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𝑓</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𝑀𝐿</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=0</m:t>
                      </m:r>
                    </m:oMath>
                    <m:oMath xmlns:m="http://schemas.openxmlformats.org/officeDocument/2006/math">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𝑀</m:t>
                          </m:r>
                        </m:e>
                        <m:sub>
                          <m:r>
                            <a:rPr lang="en-US" altLang="ja-JP" i="1">
                              <a:solidFill>
                                <a:prstClr val="black"/>
                              </a:solidFill>
                              <a:latin typeface="Cambria Math" panose="02040503050406030204" pitchFamily="18" charset="0"/>
                            </a:rPr>
                            <m:t>𝐵𝐾𝑇</m:t>
                          </m:r>
                        </m:sub>
                      </m:sSub>
                      <m:r>
                        <a:rPr lang="en-US" altLang="ja-JP" b="0" i="1" smtClean="0">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𝑟</m:t>
                          </m:r>
                        </m:e>
                        <m:sub>
                          <m:r>
                            <a:rPr lang="en-US" altLang="ja-JP" i="1">
                              <a:solidFill>
                                <a:prstClr val="black"/>
                              </a:solidFill>
                              <a:latin typeface="Cambria Math" panose="02040503050406030204" pitchFamily="18" charset="0"/>
                            </a:rPr>
                            <m:t>200</m:t>
                          </m:r>
                        </m:sub>
                      </m:sSub>
                      <m:r>
                        <a:rPr lang="en-US" altLang="ja-JP" b="0" i="1" smtClean="0">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𝑀</m:t>
                          </m:r>
                        </m:e>
                        <m:sub>
                          <m:r>
                            <a:rPr lang="en-US" altLang="ja-JP" i="1">
                              <a:solidFill>
                                <a:prstClr val="black"/>
                              </a:solidFill>
                              <a:latin typeface="Cambria Math" panose="02040503050406030204" pitchFamily="18" charset="0"/>
                            </a:rPr>
                            <m:t>𝑁𝐹𝑊</m:t>
                          </m:r>
                        </m:sub>
                      </m:sSub>
                      <m:r>
                        <a:rPr lang="en-US" altLang="ja-JP" b="0" i="1" smtClean="0">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𝑟</m:t>
                          </m:r>
                        </m:e>
                        <m:sub>
                          <m:r>
                            <a:rPr lang="en-US" altLang="ja-JP" i="1">
                              <a:solidFill>
                                <a:prstClr val="black"/>
                              </a:solidFill>
                              <a:latin typeface="Cambria Math" panose="02040503050406030204" pitchFamily="18" charset="0"/>
                            </a:rPr>
                            <m:t>200</m:t>
                          </m:r>
                        </m:sub>
                      </m:sSub>
                      <m:r>
                        <a:rPr lang="en-US" altLang="ja-JP" b="0" i="1" smtClean="0">
                          <a:solidFill>
                            <a:prstClr val="black"/>
                          </a:solidFill>
                          <a:latin typeface="Cambria Math" panose="02040503050406030204" pitchFamily="18" charset="0"/>
                        </a:rPr>
                        <m:t>)</m:t>
                      </m:r>
                    </m:oMath>
                    <m:oMath xmlns:m="http://schemas.openxmlformats.org/officeDocument/2006/math">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200</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𝑐𝑜𝑛𝑠𝑡</m:t>
                      </m:r>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oMath>
                  </m:oMathPara>
                </a14:m>
                <a:endPar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33" name="テキスト ボックス 32">
                <a:extLst>
                  <a:ext uri="{FF2B5EF4-FFF2-40B4-BE49-F238E27FC236}">
                    <a16:creationId xmlns:a16="http://schemas.microsoft.com/office/drawing/2014/main" id="{6821FB39-9754-D4E5-141B-CD31C0CAA3F0}"/>
                  </a:ext>
                </a:extLst>
              </p:cNvPr>
              <p:cNvSpPr txBox="1">
                <a:spLocks noRot="1" noChangeAspect="1" noMove="1" noResize="1" noEditPoints="1" noAdjustHandles="1" noChangeArrowheads="1" noChangeShapeType="1" noTextEdit="1"/>
              </p:cNvSpPr>
              <p:nvPr/>
            </p:nvSpPr>
            <p:spPr>
              <a:xfrm>
                <a:off x="817782" y="3050678"/>
                <a:ext cx="3129350" cy="923330"/>
              </a:xfrm>
              <a:prstGeom prst="rect">
                <a:avLst/>
              </a:prstGeom>
              <a:blipFill>
                <a:blip r:embed="rId1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5" name="テキスト ボックス 34">
                <a:extLst>
                  <a:ext uri="{FF2B5EF4-FFF2-40B4-BE49-F238E27FC236}">
                    <a16:creationId xmlns:a16="http://schemas.microsoft.com/office/drawing/2014/main" id="{1D609E46-3E99-0055-90E6-90E24F85274D}"/>
                  </a:ext>
                </a:extLst>
              </p:cNvPr>
              <p:cNvSpPr txBox="1"/>
              <p:nvPr/>
            </p:nvSpPr>
            <p:spPr>
              <a:xfrm>
                <a:off x="7633843" y="7040638"/>
                <a:ext cx="3867137" cy="646331"/>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𝑓</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𝑀𝐿</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𝑓</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𝐵</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 , </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𝑀</m:t>
                          </m:r>
                        </m:e>
                        <m:sub>
                          <m:r>
                            <a:rPr lang="en-US" altLang="ja-JP" i="1">
                              <a:solidFill>
                                <a:prstClr val="black"/>
                              </a:solidFill>
                              <a:latin typeface="Cambria Math" panose="02040503050406030204" pitchFamily="18" charset="0"/>
                            </a:rPr>
                            <m:t>𝑁𝐹𝑊</m:t>
                          </m:r>
                        </m:sub>
                      </m:sSub>
                      <m:r>
                        <a:rPr lang="en-US" altLang="ja-JP" i="1">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𝑀</m:t>
                          </m:r>
                        </m:e>
                        <m:sub>
                          <m:r>
                            <a:rPr lang="en-US" altLang="ja-JP" i="1">
                              <a:solidFill>
                                <a:prstClr val="black"/>
                              </a:solidFill>
                              <a:latin typeface="Cambria Math" panose="02040503050406030204" pitchFamily="18" charset="0"/>
                            </a:rPr>
                            <m:t>𝐵𝐾𝑇</m:t>
                          </m:r>
                        </m:sub>
                      </m:sSub>
                    </m:oMath>
                  </m:oMathPara>
                </a14:m>
                <a:endParaRPr kumimoji="1" lang="en-US" altLang="ja-JP" sz="1800" b="0" i="1" u="none" strike="noStrike" kern="1200" cap="none" spc="0" normalizeH="0" baseline="0" noProof="0" dirty="0">
                  <a:ln>
                    <a:noFill/>
                  </a:ln>
                  <a:solidFill>
                    <a:prstClr val="black"/>
                  </a:solidFill>
                  <a:effectLst/>
                  <a:uLnTx/>
                  <a:uFillTx/>
                  <a:latin typeface="Cambria Math"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200</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𝑐𝑜𝑛𝑠𝑡</m:t>
                      </m:r>
                    </m:oMath>
                  </m:oMathPara>
                </a14:m>
                <a:endPar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35" name="テキスト ボックス 34">
                <a:extLst>
                  <a:ext uri="{FF2B5EF4-FFF2-40B4-BE49-F238E27FC236}">
                    <a16:creationId xmlns:a16="http://schemas.microsoft.com/office/drawing/2014/main" id="{1D609E46-3E99-0055-90E6-90E24F85274D}"/>
                  </a:ext>
                </a:extLst>
              </p:cNvPr>
              <p:cNvSpPr txBox="1">
                <a:spLocks noRot="1" noChangeAspect="1" noMove="1" noResize="1" noEditPoints="1" noAdjustHandles="1" noChangeArrowheads="1" noChangeShapeType="1" noTextEdit="1"/>
              </p:cNvSpPr>
              <p:nvPr/>
            </p:nvSpPr>
            <p:spPr>
              <a:xfrm>
                <a:off x="7633843" y="7040638"/>
                <a:ext cx="3867137" cy="646331"/>
              </a:xfrm>
              <a:prstGeom prst="rect">
                <a:avLst/>
              </a:prstGeom>
              <a:blipFill>
                <a:blip r:embed="rId1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6" name="テキスト ボックス 45">
                <a:extLst>
                  <a:ext uri="{FF2B5EF4-FFF2-40B4-BE49-F238E27FC236}">
                    <a16:creationId xmlns:a16="http://schemas.microsoft.com/office/drawing/2014/main" id="{90FAFAC6-E904-64EB-67E0-1B773BDEF679}"/>
                  </a:ext>
                </a:extLst>
              </p:cNvPr>
              <p:cNvSpPr txBox="1"/>
              <p:nvPr/>
            </p:nvSpPr>
            <p:spPr>
              <a:xfrm>
                <a:off x="4479506" y="2989188"/>
                <a:ext cx="3712677" cy="923330"/>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𝑓</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𝑀𝐿</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𝑓</m:t>
                          </m:r>
                        </m:e>
                        <m:sub>
                          <m:r>
                            <a:rPr lang="en-US" altLang="ja-JP" i="1">
                              <a:solidFill>
                                <a:prstClr val="black"/>
                              </a:solidFill>
                              <a:latin typeface="Cambria Math" panose="02040503050406030204" pitchFamily="18" charset="0"/>
                            </a:rPr>
                            <m:t>𝐵</m:t>
                          </m:r>
                        </m:sub>
                      </m:sSub>
                    </m:oMath>
                    <m:oMath xmlns:m="http://schemas.openxmlformats.org/officeDocument/2006/math">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𝑀</m:t>
                          </m:r>
                        </m:e>
                        <m:sub>
                          <m:r>
                            <a:rPr lang="en-US" altLang="ja-JP" i="1">
                              <a:solidFill>
                                <a:prstClr val="black"/>
                              </a:solidFill>
                              <a:latin typeface="Cambria Math" panose="02040503050406030204" pitchFamily="18" charset="0"/>
                            </a:rPr>
                            <m:t>𝐵𝐾𝑇</m:t>
                          </m:r>
                        </m:sub>
                      </m:sSub>
                      <m:r>
                        <a:rPr lang="en-US" altLang="ja-JP" i="1">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𝑟</m:t>
                          </m:r>
                        </m:e>
                        <m:sub>
                          <m:r>
                            <a:rPr lang="en-US" altLang="ja-JP" i="1">
                              <a:solidFill>
                                <a:prstClr val="black"/>
                              </a:solidFill>
                              <a:latin typeface="Cambria Math" panose="02040503050406030204" pitchFamily="18" charset="0"/>
                            </a:rPr>
                            <m:t>200</m:t>
                          </m:r>
                        </m:sub>
                      </m:sSub>
                      <m:r>
                        <a:rPr lang="en-US" altLang="ja-JP" i="1">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r>
                            <a:rPr lang="en-US" altLang="ja-JP" b="0" i="1" smtClean="0">
                              <a:solidFill>
                                <a:prstClr val="black"/>
                              </a:solidFill>
                              <a:latin typeface="Cambria Math" panose="02040503050406030204" pitchFamily="18" charset="0"/>
                            </a:rPr>
                            <m:t>(1−</m:t>
                          </m:r>
                          <m:sSub>
                            <m:sSubPr>
                              <m:ctrlPr>
                                <a:rPr lang="en-US" altLang="ja-JP" b="0" i="1" smtClean="0">
                                  <a:solidFill>
                                    <a:prstClr val="black"/>
                                  </a:solidFill>
                                  <a:latin typeface="Cambria Math" panose="02040503050406030204" pitchFamily="18" charset="0"/>
                                </a:rPr>
                              </m:ctrlPr>
                            </m:sSubPr>
                            <m:e>
                              <m:r>
                                <a:rPr lang="en-US" altLang="ja-JP" b="0" i="1" smtClean="0">
                                  <a:solidFill>
                                    <a:prstClr val="black"/>
                                  </a:solidFill>
                                  <a:latin typeface="Cambria Math" panose="02040503050406030204" pitchFamily="18" charset="0"/>
                                </a:rPr>
                                <m:t>𝑓</m:t>
                              </m:r>
                            </m:e>
                            <m:sub>
                              <m:r>
                                <a:rPr lang="en-US" altLang="ja-JP" b="0" i="1" smtClean="0">
                                  <a:solidFill>
                                    <a:prstClr val="black"/>
                                  </a:solidFill>
                                  <a:latin typeface="Cambria Math" panose="02040503050406030204" pitchFamily="18" charset="0"/>
                                </a:rPr>
                                <m:t>𝑀𝐿</m:t>
                              </m:r>
                            </m:sub>
                          </m:sSub>
                          <m:r>
                            <a:rPr lang="en-US" altLang="ja-JP" b="0" i="1" smtClean="0">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𝑀</m:t>
                          </m:r>
                        </m:e>
                        <m:sub>
                          <m:r>
                            <a:rPr lang="en-US" altLang="ja-JP" i="1">
                              <a:solidFill>
                                <a:prstClr val="black"/>
                              </a:solidFill>
                              <a:latin typeface="Cambria Math" panose="02040503050406030204" pitchFamily="18" charset="0"/>
                            </a:rPr>
                            <m:t>𝑁𝐹𝑊</m:t>
                          </m:r>
                        </m:sub>
                      </m:sSub>
                      <m:r>
                        <a:rPr lang="en-US" altLang="ja-JP" i="1">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𝑟</m:t>
                          </m:r>
                        </m:e>
                        <m:sub>
                          <m:r>
                            <a:rPr lang="en-US" altLang="ja-JP" i="1">
                              <a:solidFill>
                                <a:prstClr val="black"/>
                              </a:solidFill>
                              <a:latin typeface="Cambria Math" panose="02040503050406030204" pitchFamily="18" charset="0"/>
                            </a:rPr>
                            <m:t>200</m:t>
                          </m:r>
                        </m:sub>
                      </m:sSub>
                      <m:r>
                        <a:rPr lang="en-US" altLang="ja-JP" i="1">
                          <a:solidFill>
                            <a:prstClr val="black"/>
                          </a:solidFill>
                          <a:latin typeface="Cambria Math" panose="02040503050406030204" pitchFamily="18" charset="0"/>
                        </a:rPr>
                        <m:t>)</m:t>
                      </m:r>
                    </m:oMath>
                    <m:oMath xmlns:m="http://schemas.openxmlformats.org/officeDocument/2006/math">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200</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𝑐𝑜𝑛𝑠𝑡</m:t>
                      </m:r>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oMath>
                  </m:oMathPara>
                </a14:m>
                <a:endPar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46" name="テキスト ボックス 45">
                <a:extLst>
                  <a:ext uri="{FF2B5EF4-FFF2-40B4-BE49-F238E27FC236}">
                    <a16:creationId xmlns:a16="http://schemas.microsoft.com/office/drawing/2014/main" id="{90FAFAC6-E904-64EB-67E0-1B773BDEF679}"/>
                  </a:ext>
                </a:extLst>
              </p:cNvPr>
              <p:cNvSpPr txBox="1">
                <a:spLocks noRot="1" noChangeAspect="1" noMove="1" noResize="1" noEditPoints="1" noAdjustHandles="1" noChangeArrowheads="1" noChangeShapeType="1" noTextEdit="1"/>
              </p:cNvSpPr>
              <p:nvPr/>
            </p:nvSpPr>
            <p:spPr>
              <a:xfrm>
                <a:off x="4479506" y="2989188"/>
                <a:ext cx="3712677" cy="923330"/>
              </a:xfrm>
              <a:prstGeom prst="rect">
                <a:avLst/>
              </a:prstGeom>
              <a:blipFill>
                <a:blip r:embed="rId1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8" name="テキスト ボックス 47">
                <a:extLst>
                  <a:ext uri="{FF2B5EF4-FFF2-40B4-BE49-F238E27FC236}">
                    <a16:creationId xmlns:a16="http://schemas.microsoft.com/office/drawing/2014/main" id="{FB1C7B65-8050-6CCC-DCAC-E8B46DB79E50}"/>
                  </a:ext>
                </a:extLst>
              </p:cNvPr>
              <p:cNvSpPr txBox="1"/>
              <p:nvPr/>
            </p:nvSpPr>
            <p:spPr>
              <a:xfrm>
                <a:off x="724576" y="5216030"/>
                <a:ext cx="3129350" cy="946991"/>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𝑓</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𝑀𝐿</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𝑓</m:t>
                          </m:r>
                        </m:e>
                        <m:sub>
                          <m:r>
                            <a:rPr lang="en-US" altLang="ja-JP" i="1">
                              <a:solidFill>
                                <a:prstClr val="black"/>
                              </a:solidFill>
                              <a:latin typeface="Cambria Math" panose="02040503050406030204" pitchFamily="18" charset="0"/>
                            </a:rPr>
                            <m:t>𝐵</m:t>
                          </m:r>
                        </m:sub>
                      </m:sSub>
                    </m:oMath>
                    <m:oMath xmlns:m="http://schemas.openxmlformats.org/officeDocument/2006/math">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𝑀</m:t>
                          </m:r>
                        </m:e>
                        <m:sub>
                          <m:r>
                            <a:rPr lang="en-US" altLang="ja-JP" i="1">
                              <a:solidFill>
                                <a:prstClr val="black"/>
                              </a:solidFill>
                              <a:latin typeface="Cambria Math" panose="02040503050406030204" pitchFamily="18" charset="0"/>
                            </a:rPr>
                            <m:t>𝐵𝐾𝑇</m:t>
                          </m:r>
                        </m:sub>
                      </m:sSub>
                      <m:r>
                        <a:rPr lang="en-US" altLang="ja-JP" i="1">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r>
                            <a:rPr lang="en-US" altLang="ja-JP" b="0" i="1" smtClean="0">
                              <a:solidFill>
                                <a:prstClr val="black"/>
                              </a:solidFill>
                              <a:latin typeface="Cambria Math" panose="02040503050406030204" pitchFamily="18" charset="0"/>
                            </a:rPr>
                            <m:t>(1−</m:t>
                          </m:r>
                          <m:sSub>
                            <m:sSubPr>
                              <m:ctrlPr>
                                <a:rPr lang="en-US" altLang="ja-JP" b="0" i="1" smtClean="0">
                                  <a:solidFill>
                                    <a:prstClr val="black"/>
                                  </a:solidFill>
                                  <a:latin typeface="Cambria Math" panose="02040503050406030204" pitchFamily="18" charset="0"/>
                                </a:rPr>
                              </m:ctrlPr>
                            </m:sSubPr>
                            <m:e>
                              <m:r>
                                <a:rPr lang="en-US" altLang="ja-JP" b="0" i="1" smtClean="0">
                                  <a:solidFill>
                                    <a:prstClr val="black"/>
                                  </a:solidFill>
                                  <a:latin typeface="Cambria Math" panose="02040503050406030204" pitchFamily="18" charset="0"/>
                                </a:rPr>
                                <m:t>𝑓</m:t>
                              </m:r>
                            </m:e>
                            <m:sub>
                              <m:r>
                                <a:rPr lang="en-US" altLang="ja-JP" b="0" i="1" smtClean="0">
                                  <a:solidFill>
                                    <a:prstClr val="black"/>
                                  </a:solidFill>
                                  <a:latin typeface="Cambria Math" panose="02040503050406030204" pitchFamily="18" charset="0"/>
                                </a:rPr>
                                <m:t>𝑀𝐿</m:t>
                              </m:r>
                            </m:sub>
                          </m:sSub>
                          <m:r>
                            <a:rPr lang="en-US" altLang="ja-JP" b="0" i="1" smtClean="0">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𝑀</m:t>
                          </m:r>
                        </m:e>
                        <m:sub>
                          <m:r>
                            <a:rPr lang="en-US" altLang="ja-JP" i="1">
                              <a:solidFill>
                                <a:prstClr val="black"/>
                              </a:solidFill>
                              <a:latin typeface="Cambria Math" panose="02040503050406030204" pitchFamily="18" charset="0"/>
                            </a:rPr>
                            <m:t>𝑁𝐹𝑊</m:t>
                          </m:r>
                        </m:sub>
                      </m:sSub>
                    </m:oMath>
                    <m:oMath xmlns:m="http://schemas.openxmlformats.org/officeDocument/2006/math">
                      <m:sSub>
                        <m:sSubPr>
                          <m:ctrlP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200</m:t>
                          </m:r>
                        </m:sub>
                      </m:sSub>
                      <m:r>
                        <a:rPr lang="en-US" altLang="ja-JP" sz="2000" i="1" smtClean="0">
                          <a:solidFill>
                            <a:prstClr val="black"/>
                          </a:solidFill>
                          <a:latin typeface="Cambria Math" panose="02040503050406030204" pitchFamily="18" charset="0"/>
                        </a:rPr>
                        <m:t> </m:t>
                      </m:r>
                      <m:r>
                        <a:rPr lang="en-US" altLang="ja-JP" sz="2000" i="1">
                          <a:solidFill>
                            <a:prstClr val="black"/>
                          </a:solidFill>
                          <a:latin typeface="Cambria Math" panose="02040503050406030204" pitchFamily="18" charset="0"/>
                        </a:rPr>
                        <m:t>(</m:t>
                      </m:r>
                      <m:sSub>
                        <m:sSubPr>
                          <m:ctrlPr>
                            <a:rPr lang="en-US" altLang="ja-JP" sz="2000" i="1">
                              <a:solidFill>
                                <a:prstClr val="black"/>
                              </a:solidFill>
                              <a:latin typeface="Cambria Math" panose="02040503050406030204" pitchFamily="18" charset="0"/>
                            </a:rPr>
                          </m:ctrlPr>
                        </m:sSubPr>
                        <m:e>
                          <m:r>
                            <a:rPr lang="en-US" altLang="ja-JP" sz="2000" i="1">
                              <a:solidFill>
                                <a:prstClr val="black"/>
                              </a:solidFill>
                              <a:latin typeface="Cambria Math" panose="02040503050406030204" pitchFamily="18" charset="0"/>
                            </a:rPr>
                            <m:t>𝑀</m:t>
                          </m:r>
                        </m:e>
                        <m:sub>
                          <m:r>
                            <a:rPr lang="en-US" altLang="ja-JP" sz="2000" b="0" i="1" smtClean="0">
                              <a:solidFill>
                                <a:prstClr val="black"/>
                              </a:solidFill>
                              <a:latin typeface="Cambria Math" panose="02040503050406030204" pitchFamily="18" charset="0"/>
                            </a:rPr>
                            <m:t>𝑁𝐹𝑊</m:t>
                          </m:r>
                        </m:sub>
                      </m:sSub>
                      <m:r>
                        <a:rPr lang="en-US" altLang="ja-JP" sz="2000">
                          <a:solidFill>
                            <a:prstClr val="black"/>
                          </a:solidFill>
                          <a:latin typeface="Cambria Math" panose="02040503050406030204" pitchFamily="18" charset="0"/>
                        </a:rPr>
                        <m:t>)</m:t>
                      </m:r>
                      <m:r>
                        <a:rPr lang="en-US" altLang="ja-JP" sz="2000" i="1">
                          <a:solidFill>
                            <a:prstClr val="black"/>
                          </a:solidFill>
                          <a:latin typeface="Cambria Math" panose="02040503050406030204" pitchFamily="18" charset="0"/>
                        </a:rPr>
                        <m:t>→</m:t>
                      </m:r>
                      <m:sSub>
                        <m:sSubPr>
                          <m:ctrlPr>
                            <a:rPr lang="en-US" altLang="ja-JP" sz="2000" b="0" i="1" smtClean="0">
                              <a:solidFill>
                                <a:prstClr val="black"/>
                              </a:solidFill>
                              <a:latin typeface="Cambria Math" panose="02040503050406030204" pitchFamily="18" charset="0"/>
                            </a:rPr>
                          </m:ctrlPr>
                        </m:sSubPr>
                        <m:e>
                          <m:r>
                            <a:rPr lang="en-US" altLang="ja-JP" sz="2000" b="0" i="1" smtClean="0">
                              <a:solidFill>
                                <a:prstClr val="black"/>
                              </a:solidFill>
                              <a:latin typeface="Cambria Math" panose="02040503050406030204" pitchFamily="18" charset="0"/>
                            </a:rPr>
                            <m:t>𝑟</m:t>
                          </m:r>
                        </m:e>
                        <m:sub>
                          <m:r>
                            <a:rPr lang="en-US" altLang="ja-JP" sz="2000" b="0" i="1" smtClean="0">
                              <a:solidFill>
                                <a:prstClr val="black"/>
                              </a:solidFill>
                              <a:latin typeface="Cambria Math" panose="02040503050406030204" pitchFamily="18" charset="0"/>
                            </a:rPr>
                            <m:t>200</m:t>
                          </m:r>
                        </m:sub>
                      </m:sSub>
                      <m:r>
                        <a:rPr lang="en-US" altLang="ja-JP" sz="2000" b="0" i="1" smtClean="0">
                          <a:solidFill>
                            <a:prstClr val="black"/>
                          </a:solidFill>
                          <a:latin typeface="Cambria Math" panose="02040503050406030204" pitchFamily="18" charset="0"/>
                        </a:rPr>
                        <m:t>(</m:t>
                      </m:r>
                      <m:sSub>
                        <m:sSubPr>
                          <m:ctrlPr>
                            <a:rPr lang="en-US" altLang="ja-JP" sz="2000" i="1">
                              <a:solidFill>
                                <a:prstClr val="black"/>
                              </a:solidFill>
                              <a:latin typeface="Cambria Math" panose="02040503050406030204" pitchFamily="18" charset="0"/>
                            </a:rPr>
                          </m:ctrlPr>
                        </m:sSubPr>
                        <m:e>
                          <m:r>
                            <a:rPr lang="en-US" altLang="ja-JP" sz="2000" i="1">
                              <a:solidFill>
                                <a:prstClr val="black"/>
                              </a:solidFill>
                              <a:latin typeface="Cambria Math" panose="02040503050406030204" pitchFamily="18" charset="0"/>
                            </a:rPr>
                            <m:t>𝑀</m:t>
                          </m:r>
                        </m:e>
                        <m:sub>
                          <m:r>
                            <a:rPr lang="en-US" altLang="ja-JP" sz="2000" i="1">
                              <a:solidFill>
                                <a:prstClr val="black"/>
                              </a:solidFill>
                              <a:latin typeface="Cambria Math" panose="02040503050406030204" pitchFamily="18" charset="0"/>
                            </a:rPr>
                            <m:t>𝐵𝐾𝑇</m:t>
                          </m:r>
                        </m:sub>
                      </m:sSub>
                      <m:r>
                        <a:rPr lang="en-US" altLang="ja-JP" sz="2000" b="0" i="0" smtClean="0">
                          <a:solidFill>
                            <a:prstClr val="black"/>
                          </a:solidFill>
                          <a:latin typeface="Cambria Math" panose="02040503050406030204" pitchFamily="18" charset="0"/>
                        </a:rPr>
                        <m:t>)</m:t>
                      </m:r>
                    </m:oMath>
                  </m:oMathPara>
                </a14:m>
                <a:endPar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48" name="テキスト ボックス 47">
                <a:extLst>
                  <a:ext uri="{FF2B5EF4-FFF2-40B4-BE49-F238E27FC236}">
                    <a16:creationId xmlns:a16="http://schemas.microsoft.com/office/drawing/2014/main" id="{FB1C7B65-8050-6CCC-DCAC-E8B46DB79E50}"/>
                  </a:ext>
                </a:extLst>
              </p:cNvPr>
              <p:cNvSpPr txBox="1">
                <a:spLocks noRot="1" noChangeAspect="1" noMove="1" noResize="1" noEditPoints="1" noAdjustHandles="1" noChangeArrowheads="1" noChangeShapeType="1" noTextEdit="1"/>
              </p:cNvSpPr>
              <p:nvPr/>
            </p:nvSpPr>
            <p:spPr>
              <a:xfrm>
                <a:off x="724576" y="5216030"/>
                <a:ext cx="3129350" cy="946991"/>
              </a:xfrm>
              <a:prstGeom prst="rect">
                <a:avLst/>
              </a:prstGeom>
              <a:blipFill>
                <a:blip r:embed="rId18"/>
                <a:stretch>
                  <a:fillRect l="-405" r="-405" b="-7895"/>
                </a:stretch>
              </a:blipFill>
            </p:spPr>
            <p:txBody>
              <a:bodyPr/>
              <a:lstStyle/>
              <a:p>
                <a:r>
                  <a:rPr lang="ja-JP" altLang="en-US">
                    <a:noFill/>
                  </a:rPr>
                  <a:t> </a:t>
                </a:r>
              </a:p>
            </p:txBody>
          </p:sp>
        </mc:Fallback>
      </mc:AlternateContent>
      <p:sp>
        <p:nvSpPr>
          <p:cNvPr id="2" name="正方形/長方形 1">
            <a:extLst>
              <a:ext uri="{FF2B5EF4-FFF2-40B4-BE49-F238E27FC236}">
                <a16:creationId xmlns:a16="http://schemas.microsoft.com/office/drawing/2014/main" id="{8E4CA639-ADE5-9595-D3F7-37FDBCA91623}"/>
              </a:ext>
            </a:extLst>
          </p:cNvPr>
          <p:cNvSpPr/>
          <p:nvPr/>
        </p:nvSpPr>
        <p:spPr>
          <a:xfrm>
            <a:off x="8294852" y="4044523"/>
            <a:ext cx="3512500" cy="338554"/>
          </a:xfrm>
          <a:prstGeom prst="rect">
            <a:avLst/>
          </a:prstGeom>
        </p:spPr>
        <p:txBody>
          <a:bodyPr wrap="none">
            <a:spAutoFit/>
          </a:bodyPr>
          <a:lstStyle/>
          <a:p>
            <a:r>
              <a:rPr lang="en-US" altLang="ja-JP" sz="1600" dirty="0"/>
              <a:t>Incl. changes in the outer boundary</a:t>
            </a:r>
            <a:endParaRPr lang="ja-JP" altLang="en-US" sz="1600" dirty="0"/>
          </a:p>
        </p:txBody>
      </p:sp>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A9E02BA0-4D69-AF95-0809-4477255E20F2}"/>
                  </a:ext>
                </a:extLst>
              </p:cNvPr>
              <p:cNvSpPr txBox="1"/>
              <p:nvPr/>
            </p:nvSpPr>
            <p:spPr>
              <a:xfrm>
                <a:off x="11383188" y="129824"/>
                <a:ext cx="80881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a:solidFill>
                            <a:prstClr val="black"/>
                          </a:solidFill>
                          <a:latin typeface="Cambria Math" panose="02040503050406030204" pitchFamily="18" charset="0"/>
                        </a:rPr>
                        <m:t>7</m:t>
                      </m:r>
                      <m: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rPr>
                        <m:t>/16</m:t>
                      </m:r>
                    </m:oMath>
                  </m:oMathPara>
                </a14:m>
                <a:endParaRPr lang="ja-JP" altLang="en-US"/>
              </a:p>
            </p:txBody>
          </p:sp>
        </mc:Choice>
        <mc:Fallback xmlns="">
          <p:sp>
            <p:nvSpPr>
              <p:cNvPr id="32" name="テキスト ボックス 31">
                <a:extLst>
                  <a:ext uri="{FF2B5EF4-FFF2-40B4-BE49-F238E27FC236}">
                    <a16:creationId xmlns:a16="http://schemas.microsoft.com/office/drawing/2014/main" id="{A9E02BA0-4D69-AF95-0809-4477255E20F2}"/>
                  </a:ext>
                </a:extLst>
              </p:cNvPr>
              <p:cNvSpPr txBox="1">
                <a:spLocks noRot="1" noChangeAspect="1" noMove="1" noResize="1" noEditPoints="1" noAdjustHandles="1" noChangeArrowheads="1" noChangeShapeType="1" noTextEdit="1"/>
              </p:cNvSpPr>
              <p:nvPr/>
            </p:nvSpPr>
            <p:spPr>
              <a:xfrm>
                <a:off x="11383188" y="129824"/>
                <a:ext cx="808812" cy="369332"/>
              </a:xfrm>
              <a:prstGeom prst="rect">
                <a:avLst/>
              </a:prstGeom>
              <a:blipFill>
                <a:blip r:embed="rId19"/>
                <a:stretch>
                  <a:fillRect b="-13333"/>
                </a:stretch>
              </a:blipFill>
            </p:spPr>
            <p:txBody>
              <a:bodyPr/>
              <a:lstStyle/>
              <a:p>
                <a:r>
                  <a:rPr lang="ja-JP" altLang="en-US">
                    <a:noFill/>
                  </a:rPr>
                  <a:t> </a:t>
                </a:r>
              </a:p>
            </p:txBody>
          </p:sp>
        </mc:Fallback>
      </mc:AlternateContent>
      <p:sp>
        <p:nvSpPr>
          <p:cNvPr id="45" name="テキスト ボックス 44">
            <a:extLst>
              <a:ext uri="{FF2B5EF4-FFF2-40B4-BE49-F238E27FC236}">
                <a16:creationId xmlns:a16="http://schemas.microsoft.com/office/drawing/2014/main" id="{D7C8F0A8-0B78-A6B8-A6AB-558313A1B11F}"/>
              </a:ext>
            </a:extLst>
          </p:cNvPr>
          <p:cNvSpPr txBox="1"/>
          <p:nvPr/>
        </p:nvSpPr>
        <p:spPr>
          <a:xfrm>
            <a:off x="374311" y="4704298"/>
            <a:ext cx="369458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800" b="1" i="0" u="none" strike="noStrike" kern="1200" cap="none" spc="0" normalizeH="0" baseline="0" noProof="0" dirty="0">
                <a:ln>
                  <a:noFill/>
                </a:ln>
                <a:effectLst/>
                <a:uLnTx/>
                <a:uFillTx/>
                <a:latin typeface="游ゴシック" panose="02110004020202020204"/>
                <a:ea typeface="游ゴシック" panose="020B0400000000000000" pitchFamily="50" charset="-128"/>
                <a:cs typeface="+mn-cs"/>
              </a:rPr>
              <a:t>(</a:t>
            </a:r>
            <a:r>
              <a:rPr lang="en-US" altLang="ja-JP" b="1" dirty="0">
                <a:latin typeface="游ゴシック" panose="02110004020202020204"/>
                <a:ea typeface="游ゴシック" panose="020B0400000000000000" pitchFamily="50" charset="-128"/>
              </a:rPr>
              <a:t>C) </a:t>
            </a:r>
            <a:r>
              <a:rPr kumimoji="1" lang="en" altLang="ja-JP" sz="1800" b="1" i="0" u="none" strike="noStrike" kern="1200" cap="none" spc="0" normalizeH="0" baseline="0" noProof="0" dirty="0">
                <a:ln>
                  <a:noFill/>
                </a:ln>
                <a:effectLst/>
                <a:uLnTx/>
                <a:uFillTx/>
                <a:latin typeface="游ゴシック" panose="02110004020202020204"/>
                <a:ea typeface="游ゴシック" panose="020B0400000000000000" pitchFamily="50" charset="-128"/>
                <a:cs typeface="+mn-cs"/>
              </a:rPr>
              <a:t>Mass Loss model –2 (ML-2)</a:t>
            </a:r>
            <a:endParaRPr kumimoji="1" lang="ja-JP" altLang="en-US" sz="1800" b="1" i="0" u="none" strike="noStrike" kern="1200" cap="none" spc="0" normalizeH="0" baseline="0" noProof="0" dirty="0">
              <a:ln>
                <a:noFill/>
              </a:ln>
              <a:effectLst/>
              <a:uLnTx/>
              <a:uFillTx/>
              <a:latin typeface="游ゴシック" panose="02110004020202020204"/>
              <a:ea typeface="游ゴシック" panose="020B0400000000000000" pitchFamily="50" charset="-128"/>
              <a:cs typeface="+mn-cs"/>
            </a:endParaRPr>
          </a:p>
        </p:txBody>
      </p:sp>
      <mc:AlternateContent xmlns:mc="http://schemas.openxmlformats.org/markup-compatibility/2006" xmlns:a14="http://schemas.microsoft.com/office/drawing/2010/main">
        <mc:Choice Requires="a14">
          <p:sp>
            <p:nvSpPr>
              <p:cNvPr id="49" name="テキスト ボックス 48">
                <a:extLst>
                  <a:ext uri="{FF2B5EF4-FFF2-40B4-BE49-F238E27FC236}">
                    <a16:creationId xmlns:a16="http://schemas.microsoft.com/office/drawing/2014/main" id="{B15BC854-014C-5B8F-579E-AC07F319CE55}"/>
                  </a:ext>
                </a:extLst>
              </p:cNvPr>
              <p:cNvSpPr txBox="1"/>
              <p:nvPr/>
            </p:nvSpPr>
            <p:spPr>
              <a:xfrm>
                <a:off x="8240883" y="3004588"/>
                <a:ext cx="3828193" cy="923330"/>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𝑓</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𝑀𝐿</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𝑓</m:t>
                          </m:r>
                        </m:e>
                        <m:sub>
                          <m:r>
                            <a:rPr lang="en-US" altLang="ja-JP" i="1">
                              <a:solidFill>
                                <a:prstClr val="black"/>
                              </a:solidFill>
                              <a:latin typeface="Cambria Math" panose="02040503050406030204" pitchFamily="18" charset="0"/>
                            </a:rPr>
                            <m:t>𝐵</m:t>
                          </m:r>
                        </m:sub>
                      </m:sSub>
                    </m:oMath>
                    <m:oMath xmlns:m="http://schemas.openxmlformats.org/officeDocument/2006/math">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𝑀</m:t>
                          </m:r>
                        </m:e>
                        <m:sub>
                          <m:r>
                            <a:rPr lang="en-US" altLang="ja-JP" i="1">
                              <a:solidFill>
                                <a:prstClr val="black"/>
                              </a:solidFill>
                              <a:latin typeface="Cambria Math" panose="02040503050406030204" pitchFamily="18" charset="0"/>
                            </a:rPr>
                            <m:t>𝐵𝐾𝑇</m:t>
                          </m:r>
                        </m:sub>
                      </m:sSub>
                      <m:r>
                        <a:rPr lang="en-US" altLang="ja-JP" i="1">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𝑟</m:t>
                          </m:r>
                        </m:e>
                        <m:sub>
                          <m:r>
                            <a:rPr lang="en-US" altLang="ja-JP" i="1">
                              <a:solidFill>
                                <a:prstClr val="black"/>
                              </a:solidFill>
                              <a:latin typeface="Cambria Math" panose="02040503050406030204" pitchFamily="18" charset="0"/>
                            </a:rPr>
                            <m:t>200</m:t>
                          </m:r>
                        </m:sub>
                      </m:sSub>
                      <m:r>
                        <a:rPr lang="en-US" altLang="ja-JP" i="1">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r>
                            <a:rPr lang="en-US" altLang="ja-JP" b="0" i="1" smtClean="0">
                              <a:solidFill>
                                <a:prstClr val="black"/>
                              </a:solidFill>
                              <a:latin typeface="Cambria Math" panose="02040503050406030204" pitchFamily="18" charset="0"/>
                            </a:rPr>
                            <m:t>(1−</m:t>
                          </m:r>
                          <m:sSub>
                            <m:sSubPr>
                              <m:ctrlPr>
                                <a:rPr lang="en-US" altLang="ja-JP" b="0" i="1" smtClean="0">
                                  <a:solidFill>
                                    <a:prstClr val="black"/>
                                  </a:solidFill>
                                  <a:latin typeface="Cambria Math" panose="02040503050406030204" pitchFamily="18" charset="0"/>
                                </a:rPr>
                              </m:ctrlPr>
                            </m:sSubPr>
                            <m:e>
                              <m:r>
                                <a:rPr lang="en-US" altLang="ja-JP" b="0" i="1" smtClean="0">
                                  <a:solidFill>
                                    <a:prstClr val="black"/>
                                  </a:solidFill>
                                  <a:latin typeface="Cambria Math" panose="02040503050406030204" pitchFamily="18" charset="0"/>
                                </a:rPr>
                                <m:t>𝑓</m:t>
                              </m:r>
                            </m:e>
                            <m:sub>
                              <m:r>
                                <a:rPr lang="en-US" altLang="ja-JP" b="0" i="1" smtClean="0">
                                  <a:solidFill>
                                    <a:prstClr val="black"/>
                                  </a:solidFill>
                                  <a:latin typeface="Cambria Math" panose="02040503050406030204" pitchFamily="18" charset="0"/>
                                </a:rPr>
                                <m:t>𝑀𝐿</m:t>
                              </m:r>
                            </m:sub>
                          </m:sSub>
                          <m:r>
                            <a:rPr lang="en-US" altLang="ja-JP" b="0" i="1" smtClean="0">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𝑀</m:t>
                          </m:r>
                        </m:e>
                        <m:sub>
                          <m:r>
                            <a:rPr lang="en-US" altLang="ja-JP" i="1">
                              <a:solidFill>
                                <a:prstClr val="black"/>
                              </a:solidFill>
                              <a:latin typeface="Cambria Math" panose="02040503050406030204" pitchFamily="18" charset="0"/>
                            </a:rPr>
                            <m:t>𝑁𝐹𝑊</m:t>
                          </m:r>
                        </m:sub>
                      </m:sSub>
                      <m:r>
                        <a:rPr lang="en-US" altLang="ja-JP" i="1">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𝑟</m:t>
                          </m:r>
                        </m:e>
                        <m:sub>
                          <m:r>
                            <a:rPr lang="en-US" altLang="ja-JP" i="1">
                              <a:solidFill>
                                <a:prstClr val="black"/>
                              </a:solidFill>
                              <a:latin typeface="Cambria Math" panose="02040503050406030204" pitchFamily="18" charset="0"/>
                            </a:rPr>
                            <m:t>200</m:t>
                          </m:r>
                        </m:sub>
                      </m:sSub>
                      <m:r>
                        <a:rPr lang="en-US" altLang="ja-JP" i="1">
                          <a:solidFill>
                            <a:prstClr val="black"/>
                          </a:solidFill>
                          <a:latin typeface="Cambria Math" panose="02040503050406030204" pitchFamily="18" charset="0"/>
                        </a:rPr>
                        <m:t>)</m:t>
                      </m:r>
                    </m:oMath>
                    <m:oMath xmlns:m="http://schemas.openxmlformats.org/officeDocument/2006/math">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200</m:t>
                          </m:r>
                        </m:sub>
                      </m:sSub>
                      <m:r>
                        <a:rPr lang="en-US" altLang="ja-JP" i="1" smtClean="0">
                          <a:solidFill>
                            <a:prstClr val="black"/>
                          </a:solidFill>
                          <a:latin typeface="Cambria Math" panose="02040503050406030204" pitchFamily="18" charset="0"/>
                        </a:rPr>
                        <m:t> </m:t>
                      </m:r>
                      <m:r>
                        <a:rPr lang="en-US" altLang="ja-JP" i="1">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𝑀</m:t>
                          </m:r>
                        </m:e>
                        <m:sub>
                          <m:r>
                            <a:rPr lang="en-US" altLang="ja-JP" b="0" i="1" smtClean="0">
                              <a:solidFill>
                                <a:prstClr val="black"/>
                              </a:solidFill>
                              <a:latin typeface="Cambria Math" panose="02040503050406030204" pitchFamily="18" charset="0"/>
                            </a:rPr>
                            <m:t>𝑁𝐹𝑊</m:t>
                          </m:r>
                        </m:sub>
                      </m:sSub>
                      <m:r>
                        <a:rPr lang="en-US" altLang="ja-JP">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m:t>
                      </m:r>
                      <m:sSub>
                        <m:sSubPr>
                          <m:ctrlPr>
                            <a:rPr lang="en-US" altLang="ja-JP" b="0" i="1" smtClean="0">
                              <a:solidFill>
                                <a:prstClr val="black"/>
                              </a:solidFill>
                              <a:latin typeface="Cambria Math" panose="02040503050406030204" pitchFamily="18" charset="0"/>
                            </a:rPr>
                          </m:ctrlPr>
                        </m:sSubPr>
                        <m:e>
                          <m:r>
                            <a:rPr lang="en-US" altLang="ja-JP" b="0" i="1" smtClean="0">
                              <a:solidFill>
                                <a:prstClr val="black"/>
                              </a:solidFill>
                              <a:latin typeface="Cambria Math" panose="02040503050406030204" pitchFamily="18" charset="0"/>
                            </a:rPr>
                            <m:t>𝑟</m:t>
                          </m:r>
                        </m:e>
                        <m:sub>
                          <m:r>
                            <a:rPr lang="en-US" altLang="ja-JP" b="0" i="1" smtClean="0">
                              <a:solidFill>
                                <a:prstClr val="black"/>
                              </a:solidFill>
                              <a:latin typeface="Cambria Math" panose="02040503050406030204" pitchFamily="18" charset="0"/>
                            </a:rPr>
                            <m:t>200</m:t>
                          </m:r>
                        </m:sub>
                      </m:sSub>
                      <m:r>
                        <a:rPr lang="en-US" altLang="ja-JP" b="0" i="1" smtClean="0">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𝑀</m:t>
                          </m:r>
                        </m:e>
                        <m:sub>
                          <m:r>
                            <a:rPr lang="en-US" altLang="ja-JP" i="1">
                              <a:solidFill>
                                <a:prstClr val="black"/>
                              </a:solidFill>
                              <a:latin typeface="Cambria Math" panose="02040503050406030204" pitchFamily="18" charset="0"/>
                            </a:rPr>
                            <m:t>𝐵𝐾𝑇</m:t>
                          </m:r>
                        </m:sub>
                      </m:sSub>
                      <m:r>
                        <a:rPr lang="en-US" altLang="ja-JP" b="0" i="0" smtClean="0">
                          <a:solidFill>
                            <a:prstClr val="black"/>
                          </a:solidFill>
                          <a:latin typeface="Cambria Math" panose="02040503050406030204" pitchFamily="18" charset="0"/>
                        </a:rPr>
                        <m:t>)</m:t>
                      </m:r>
                    </m:oMath>
                  </m:oMathPara>
                </a14:m>
                <a:endPar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49" name="テキスト ボックス 48">
                <a:extLst>
                  <a:ext uri="{FF2B5EF4-FFF2-40B4-BE49-F238E27FC236}">
                    <a16:creationId xmlns:a16="http://schemas.microsoft.com/office/drawing/2014/main" id="{B15BC854-014C-5B8F-579E-AC07F319CE55}"/>
                  </a:ext>
                </a:extLst>
              </p:cNvPr>
              <p:cNvSpPr txBox="1">
                <a:spLocks noRot="1" noChangeAspect="1" noMove="1" noResize="1" noEditPoints="1" noAdjustHandles="1" noChangeArrowheads="1" noChangeShapeType="1" noTextEdit="1"/>
              </p:cNvSpPr>
              <p:nvPr/>
            </p:nvSpPr>
            <p:spPr>
              <a:xfrm>
                <a:off x="8240883" y="3004588"/>
                <a:ext cx="3828193" cy="923330"/>
              </a:xfrm>
              <a:prstGeom prst="rect">
                <a:avLst/>
              </a:prstGeom>
              <a:blipFill>
                <a:blip r:embed="rId20"/>
                <a:stretch>
                  <a:fillRect b="-540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1" name="テキスト ボックス 50">
                <a:extLst>
                  <a:ext uri="{FF2B5EF4-FFF2-40B4-BE49-F238E27FC236}">
                    <a16:creationId xmlns:a16="http://schemas.microsoft.com/office/drawing/2014/main" id="{B1697AD6-C0F9-618E-FBA0-920B0FC90293}"/>
                  </a:ext>
                </a:extLst>
              </p:cNvPr>
              <p:cNvSpPr txBox="1"/>
              <p:nvPr/>
            </p:nvSpPr>
            <p:spPr>
              <a:xfrm>
                <a:off x="4330943" y="4860006"/>
                <a:ext cx="5974773" cy="86722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i="1" smtClean="0">
                              <a:solidFill>
                                <a:schemeClr val="tx1"/>
                              </a:solidFill>
                              <a:latin typeface="Cambria Math" panose="02040503050406030204" pitchFamily="18" charset="0"/>
                            </a:rPr>
                          </m:ctrlPr>
                        </m:sSubPr>
                        <m:e>
                          <m:r>
                            <a:rPr lang="en-US" altLang="ja-JP" i="1">
                              <a:solidFill>
                                <a:schemeClr val="tx1"/>
                              </a:solidFill>
                              <a:latin typeface="Cambria Math" panose="02040503050406030204" pitchFamily="18" charset="0"/>
                            </a:rPr>
                            <m:t>𝑟</m:t>
                          </m:r>
                        </m:e>
                        <m:sub>
                          <m:r>
                            <a:rPr lang="en-US" altLang="ja-JP" i="1">
                              <a:solidFill>
                                <a:schemeClr val="tx1"/>
                              </a:solidFill>
                              <a:latin typeface="Cambria Math" panose="02040503050406030204" pitchFamily="18" charset="0"/>
                            </a:rPr>
                            <m:t>200</m:t>
                          </m:r>
                        </m:sub>
                      </m:sSub>
                      <m:d>
                        <m:dPr>
                          <m:ctrlPr>
                            <a:rPr lang="en-US" altLang="ja-JP" i="1">
                              <a:solidFill>
                                <a:prstClr val="black"/>
                              </a:solidFill>
                              <a:latin typeface="Cambria Math" panose="02040503050406030204" pitchFamily="18" charset="0"/>
                            </a:rPr>
                          </m:ctrlPr>
                        </m:dPr>
                        <m:e>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𝑀</m:t>
                              </m:r>
                            </m:e>
                            <m:sub>
                              <m:r>
                                <a:rPr lang="en-US" altLang="ja-JP" i="1">
                                  <a:solidFill>
                                    <a:prstClr val="black"/>
                                  </a:solidFill>
                                  <a:latin typeface="Cambria Math" panose="02040503050406030204" pitchFamily="18" charset="0"/>
                                </a:rPr>
                                <m:t>𝐵𝐾𝑇</m:t>
                              </m:r>
                            </m:sub>
                          </m:sSub>
                        </m:e>
                      </m:d>
                      <m:r>
                        <a:rPr lang="en-US" altLang="ja-JP" b="0" i="1" smtClean="0">
                          <a:solidFill>
                            <a:schemeClr val="tx1"/>
                          </a:solidFill>
                          <a:latin typeface="Cambria Math" panose="02040503050406030204" pitchFamily="18" charset="0"/>
                        </a:rPr>
                        <m:t>=</m:t>
                      </m:r>
                      <m:sSup>
                        <m:sSupPr>
                          <m:ctrlPr>
                            <a:rPr lang="en-US" altLang="ja-JP" b="0" i="1" smtClean="0">
                              <a:solidFill>
                                <a:schemeClr val="tx1"/>
                              </a:solidFill>
                              <a:latin typeface="Cambria Math" panose="02040503050406030204" pitchFamily="18" charset="0"/>
                            </a:rPr>
                          </m:ctrlPr>
                        </m:sSupPr>
                        <m:e>
                          <m:d>
                            <m:dPr>
                              <m:ctrlPr>
                                <a:rPr lang="en-US" altLang="ja-JP" b="0" i="1" smtClean="0">
                                  <a:solidFill>
                                    <a:schemeClr val="tx1"/>
                                  </a:solidFill>
                                  <a:latin typeface="Cambria Math" panose="02040503050406030204" pitchFamily="18" charset="0"/>
                                </a:rPr>
                              </m:ctrlPr>
                            </m:dPr>
                            <m:e>
                              <m:f>
                                <m:fPr>
                                  <m:ctrlPr>
                                    <a:rPr lang="en-US" altLang="ja-JP" b="0" i="1" smtClean="0">
                                      <a:solidFill>
                                        <a:schemeClr val="tx1"/>
                                      </a:solidFill>
                                      <a:latin typeface="Cambria Math" panose="02040503050406030204" pitchFamily="18" charset="0"/>
                                    </a:rPr>
                                  </m:ctrlPr>
                                </m:fPr>
                                <m:num>
                                  <m:r>
                                    <a:rPr lang="en-US" altLang="ja-JP" b="0" i="1" smtClean="0">
                                      <a:solidFill>
                                        <a:schemeClr val="tx1"/>
                                      </a:solidFill>
                                      <a:latin typeface="Cambria Math" panose="02040503050406030204" pitchFamily="18" charset="0"/>
                                    </a:rPr>
                                    <m:t>3</m:t>
                                  </m:r>
                                </m:num>
                                <m:den>
                                  <m:r>
                                    <a:rPr lang="en-US" altLang="ja-JP" b="0" i="1" smtClean="0">
                                      <a:solidFill>
                                        <a:schemeClr val="tx1"/>
                                      </a:solidFill>
                                      <a:latin typeface="Cambria Math" panose="02040503050406030204" pitchFamily="18" charset="0"/>
                                    </a:rPr>
                                    <m:t>4</m:t>
                                  </m:r>
                                </m:den>
                              </m:f>
                              <m:f>
                                <m:fPr>
                                  <m:ctrlPr>
                                    <a:rPr lang="en-US" altLang="ja-JP" b="0" i="1" smtClean="0">
                                      <a:solidFill>
                                        <a:schemeClr val="tx1"/>
                                      </a:solidFill>
                                      <a:latin typeface="Cambria Math" panose="02040503050406030204" pitchFamily="18" charset="0"/>
                                    </a:rPr>
                                  </m:ctrlPr>
                                </m:fPr>
                                <m:num>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𝑀</m:t>
                                      </m:r>
                                    </m:e>
                                    <m:sub>
                                      <m:r>
                                        <a:rPr lang="en-US" altLang="ja-JP" i="1">
                                          <a:solidFill>
                                            <a:prstClr val="black"/>
                                          </a:solidFill>
                                          <a:latin typeface="Cambria Math" panose="02040503050406030204" pitchFamily="18" charset="0"/>
                                        </a:rPr>
                                        <m:t>𝐵𝐾𝑇</m:t>
                                      </m:r>
                                    </m:sub>
                                  </m:sSub>
                                </m:num>
                                <m:den>
                                  <m:r>
                                    <a:rPr lang="en-US" altLang="ja-JP" b="0" i="1" smtClean="0">
                                      <a:solidFill>
                                        <a:schemeClr val="tx1"/>
                                      </a:solidFill>
                                      <a:latin typeface="Cambria Math" panose="02040503050406030204" pitchFamily="18" charset="0"/>
                                    </a:rPr>
                                    <m:t>200</m:t>
                                  </m:r>
                                  <m:r>
                                    <a:rPr lang="ja-JP" altLang="en-US" b="0" i="1" smtClean="0">
                                      <a:solidFill>
                                        <a:schemeClr val="tx1"/>
                                      </a:solidFill>
                                      <a:latin typeface="Cambria Math" panose="02040503050406030204" pitchFamily="18" charset="0"/>
                                    </a:rPr>
                                    <m:t>𝜋</m:t>
                                  </m:r>
                                  <m:r>
                                    <a:rPr lang="en-US" altLang="ja-JP" b="0" i="1" smtClean="0">
                                      <a:solidFill>
                                        <a:schemeClr val="tx1"/>
                                      </a:solidFill>
                                      <a:latin typeface="Cambria Math" panose="02040503050406030204" pitchFamily="18" charset="0"/>
                                    </a:rPr>
                                    <m:t> </m:t>
                                  </m:r>
                                  <m:sSub>
                                    <m:sSubPr>
                                      <m:ctrlPr>
                                        <a:rPr lang="en-US" altLang="ja-JP" i="1">
                                          <a:solidFill>
                                            <a:schemeClr val="tx1"/>
                                          </a:solidFill>
                                          <a:latin typeface="Cambria Math" panose="02040503050406030204" pitchFamily="18" charset="0"/>
                                        </a:rPr>
                                      </m:ctrlPr>
                                    </m:sSubPr>
                                    <m:e>
                                      <m:r>
                                        <a:rPr lang="ja-JP" altLang="en-US" i="1" smtClean="0">
                                          <a:solidFill>
                                            <a:schemeClr val="tx1"/>
                                          </a:solidFill>
                                          <a:latin typeface="Cambria Math" panose="02040503050406030204" pitchFamily="18" charset="0"/>
                                        </a:rPr>
                                        <m:t>𝜌</m:t>
                                      </m:r>
                                    </m:e>
                                    <m:sub>
                                      <m:r>
                                        <a:rPr lang="en-US" altLang="ja-JP" b="0" i="1" smtClean="0">
                                          <a:solidFill>
                                            <a:schemeClr val="tx1"/>
                                          </a:solidFill>
                                          <a:latin typeface="Cambria Math" panose="02040503050406030204" pitchFamily="18" charset="0"/>
                                        </a:rPr>
                                        <m:t>𝑐𝑟𝑖𝑡</m:t>
                                      </m:r>
                                      <m:r>
                                        <a:rPr lang="en-US" altLang="ja-JP" b="0" i="1" smtClean="0">
                                          <a:solidFill>
                                            <a:schemeClr val="tx1"/>
                                          </a:solidFill>
                                          <a:latin typeface="Cambria Math" panose="02040503050406030204" pitchFamily="18" charset="0"/>
                                        </a:rPr>
                                        <m:t>,0</m:t>
                                      </m:r>
                                    </m:sub>
                                  </m:sSub>
                                </m:den>
                              </m:f>
                            </m:e>
                          </m:d>
                        </m:e>
                        <m:sup>
                          <m:f>
                            <m:fPr>
                              <m:ctrlPr>
                                <a:rPr lang="en-US" altLang="ja-JP" b="0" i="1" smtClean="0">
                                  <a:solidFill>
                                    <a:schemeClr val="tx1"/>
                                  </a:solidFill>
                                  <a:latin typeface="Cambria Math" panose="02040503050406030204" pitchFamily="18" charset="0"/>
                                </a:rPr>
                              </m:ctrlPr>
                            </m:fPr>
                            <m:num>
                              <m:r>
                                <a:rPr lang="en-US" altLang="ja-JP" b="0" i="1" smtClean="0">
                                  <a:solidFill>
                                    <a:schemeClr val="tx1"/>
                                  </a:solidFill>
                                  <a:latin typeface="Cambria Math" panose="02040503050406030204" pitchFamily="18" charset="0"/>
                                </a:rPr>
                                <m:t>1</m:t>
                              </m:r>
                            </m:num>
                            <m:den>
                              <m:r>
                                <a:rPr lang="en-US" altLang="ja-JP" b="0" i="1" smtClean="0">
                                  <a:solidFill>
                                    <a:schemeClr val="tx1"/>
                                  </a:solidFill>
                                  <a:latin typeface="Cambria Math" panose="02040503050406030204" pitchFamily="18" charset="0"/>
                                </a:rPr>
                                <m:t>3</m:t>
                              </m:r>
                            </m:den>
                          </m:f>
                        </m:sup>
                      </m:sSup>
                      <m:r>
                        <a:rPr lang="en-US" altLang="ja-JP" b="0" i="1" smtClean="0">
                          <a:solidFill>
                            <a:schemeClr val="tx1"/>
                          </a:solidFill>
                          <a:latin typeface="Cambria Math" panose="02040503050406030204" pitchFamily="18" charset="0"/>
                        </a:rPr>
                        <m:t>=</m:t>
                      </m:r>
                      <m:sSup>
                        <m:sSupPr>
                          <m:ctrlPr>
                            <a:rPr lang="en-US" altLang="ja-JP" i="1">
                              <a:latin typeface="Cambria Math" panose="02040503050406030204" pitchFamily="18" charset="0"/>
                            </a:rPr>
                          </m:ctrlPr>
                        </m:sSupPr>
                        <m:e>
                          <m:d>
                            <m:dPr>
                              <m:ctrlPr>
                                <a:rPr lang="en-US" altLang="ja-JP" i="1">
                                  <a:latin typeface="Cambria Math" panose="02040503050406030204" pitchFamily="18" charset="0"/>
                                </a:rPr>
                              </m:ctrlPr>
                            </m:dPr>
                            <m:e>
                              <m:f>
                                <m:fPr>
                                  <m:ctrlPr>
                                    <a:rPr lang="en-US" altLang="ja-JP" i="1">
                                      <a:latin typeface="Cambria Math" panose="02040503050406030204" pitchFamily="18" charset="0"/>
                                    </a:rPr>
                                  </m:ctrlPr>
                                </m:fPr>
                                <m:num>
                                  <m:r>
                                    <a:rPr lang="en-US" altLang="ja-JP" i="1">
                                      <a:latin typeface="Cambria Math" panose="02040503050406030204" pitchFamily="18" charset="0"/>
                                    </a:rPr>
                                    <m:t>3</m:t>
                                  </m:r>
                                </m:num>
                                <m:den>
                                  <m:r>
                                    <a:rPr lang="en-US" altLang="ja-JP" i="1">
                                      <a:latin typeface="Cambria Math" panose="02040503050406030204" pitchFamily="18" charset="0"/>
                                    </a:rPr>
                                    <m:t>4</m:t>
                                  </m:r>
                                </m:den>
                              </m:f>
                              <m:f>
                                <m:fPr>
                                  <m:ctrlPr>
                                    <a:rPr lang="en-US" altLang="ja-JP" i="1">
                                      <a:latin typeface="Cambria Math" panose="02040503050406030204" pitchFamily="18" charset="0"/>
                                    </a:rPr>
                                  </m:ctrlPr>
                                </m:fPr>
                                <m:num>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(1−</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𝑓</m:t>
                                          </m:r>
                                        </m:e>
                                        <m:sub>
                                          <m:r>
                                            <a:rPr lang="en-US" altLang="ja-JP" i="1">
                                              <a:solidFill>
                                                <a:prstClr val="black"/>
                                              </a:solidFill>
                                              <a:latin typeface="Cambria Math" panose="02040503050406030204" pitchFamily="18" charset="0"/>
                                            </a:rPr>
                                            <m:t>𝑀𝐿</m:t>
                                          </m:r>
                                        </m:sub>
                                      </m:sSub>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𝑀</m:t>
                                      </m:r>
                                    </m:e>
                                    <m:sub>
                                      <m:r>
                                        <a:rPr lang="en-US" altLang="ja-JP" i="1">
                                          <a:solidFill>
                                            <a:prstClr val="black"/>
                                          </a:solidFill>
                                          <a:latin typeface="Cambria Math" panose="02040503050406030204" pitchFamily="18" charset="0"/>
                                        </a:rPr>
                                        <m:t>𝑁𝐹𝑊</m:t>
                                      </m:r>
                                    </m:sub>
                                  </m:sSub>
                                </m:num>
                                <m:den>
                                  <m:r>
                                    <a:rPr lang="en-US" altLang="ja-JP" i="1">
                                      <a:latin typeface="Cambria Math" panose="02040503050406030204" pitchFamily="18" charset="0"/>
                                    </a:rPr>
                                    <m:t>200</m:t>
                                  </m:r>
                                  <m:r>
                                    <a:rPr lang="ja-JP" altLang="en-US" i="1">
                                      <a:latin typeface="Cambria Math" panose="02040503050406030204" pitchFamily="18" charset="0"/>
                                    </a:rPr>
                                    <m:t>𝜋</m:t>
                                  </m:r>
                                  <m:r>
                                    <a:rPr lang="en-US" altLang="ja-JP" i="1">
                                      <a:latin typeface="Cambria Math" panose="02040503050406030204" pitchFamily="18" charset="0"/>
                                    </a:rPr>
                                    <m:t> </m:t>
                                  </m:r>
                                  <m:sSub>
                                    <m:sSubPr>
                                      <m:ctrlPr>
                                        <a:rPr lang="en-US" altLang="ja-JP" i="1">
                                          <a:latin typeface="Cambria Math" panose="02040503050406030204" pitchFamily="18" charset="0"/>
                                        </a:rPr>
                                      </m:ctrlPr>
                                    </m:sSubPr>
                                    <m:e>
                                      <m:r>
                                        <a:rPr lang="ja-JP" altLang="en-US" i="1">
                                          <a:latin typeface="Cambria Math" panose="02040503050406030204" pitchFamily="18" charset="0"/>
                                        </a:rPr>
                                        <m:t>𝜌</m:t>
                                      </m:r>
                                    </m:e>
                                    <m:sub>
                                      <m:r>
                                        <a:rPr lang="en-US" altLang="ja-JP" i="1">
                                          <a:latin typeface="Cambria Math" panose="02040503050406030204" pitchFamily="18" charset="0"/>
                                        </a:rPr>
                                        <m:t>𝑐𝑟𝑖𝑡</m:t>
                                      </m:r>
                                      <m:r>
                                        <a:rPr lang="en-US" altLang="ja-JP" i="1">
                                          <a:latin typeface="Cambria Math" panose="02040503050406030204" pitchFamily="18" charset="0"/>
                                        </a:rPr>
                                        <m:t>,0</m:t>
                                      </m:r>
                                    </m:sub>
                                  </m:sSub>
                                </m:den>
                              </m:f>
                            </m:e>
                          </m:d>
                        </m:e>
                        <m:sup>
                          <m:f>
                            <m:fPr>
                              <m:ctrlPr>
                                <a:rPr lang="en-US" altLang="ja-JP" i="1">
                                  <a:latin typeface="Cambria Math" panose="02040503050406030204" pitchFamily="18" charset="0"/>
                                </a:rPr>
                              </m:ctrlPr>
                            </m:fPr>
                            <m:num>
                              <m:r>
                                <a:rPr lang="en-US" altLang="ja-JP" i="1">
                                  <a:latin typeface="Cambria Math" panose="02040503050406030204" pitchFamily="18" charset="0"/>
                                </a:rPr>
                                <m:t>1</m:t>
                              </m:r>
                            </m:num>
                            <m:den>
                              <m:r>
                                <a:rPr lang="en-US" altLang="ja-JP" i="1">
                                  <a:latin typeface="Cambria Math" panose="02040503050406030204" pitchFamily="18" charset="0"/>
                                </a:rPr>
                                <m:t>3</m:t>
                              </m:r>
                            </m:den>
                          </m:f>
                        </m:sup>
                      </m:sSup>
                    </m:oMath>
                  </m:oMathPara>
                </a14:m>
                <a:endParaRPr lang="en-US" altLang="ja-JP" sz="1600" b="0" dirty="0">
                  <a:solidFill>
                    <a:srgbClr val="FF0000"/>
                  </a:solidFill>
                </a:endParaRPr>
              </a:p>
            </p:txBody>
          </p:sp>
        </mc:Choice>
        <mc:Fallback xmlns="">
          <p:sp>
            <p:nvSpPr>
              <p:cNvPr id="51" name="テキスト ボックス 50">
                <a:extLst>
                  <a:ext uri="{FF2B5EF4-FFF2-40B4-BE49-F238E27FC236}">
                    <a16:creationId xmlns:a16="http://schemas.microsoft.com/office/drawing/2014/main" id="{B1697AD6-C0F9-618E-FBA0-920B0FC90293}"/>
                  </a:ext>
                </a:extLst>
              </p:cNvPr>
              <p:cNvSpPr txBox="1">
                <a:spLocks noRot="1" noChangeAspect="1" noMove="1" noResize="1" noEditPoints="1" noAdjustHandles="1" noChangeArrowheads="1" noChangeShapeType="1" noTextEdit="1"/>
              </p:cNvSpPr>
              <p:nvPr/>
            </p:nvSpPr>
            <p:spPr>
              <a:xfrm>
                <a:off x="4330943" y="4860006"/>
                <a:ext cx="5974773" cy="867225"/>
              </a:xfrm>
              <a:prstGeom prst="rect">
                <a:avLst/>
              </a:prstGeom>
              <a:blipFill>
                <a:blip r:embed="rId21"/>
                <a:stretch>
                  <a:fillRect b="-4286"/>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7617748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3229F-F0F2-6D36-B457-DA48741ECDCD}"/>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D015D543-A96D-6B60-AEB1-D7E0CD35BD74}"/>
                  </a:ext>
                </a:extLst>
              </p:cNvPr>
              <p:cNvSpPr>
                <a:spLocks noGrp="1"/>
              </p:cNvSpPr>
              <p:nvPr>
                <p:ph idx="1"/>
              </p:nvPr>
            </p:nvSpPr>
            <p:spPr>
              <a:xfrm>
                <a:off x="3624783" y="1530438"/>
                <a:ext cx="2087259" cy="1215432"/>
              </a:xfrm>
            </p:spPr>
            <p:txBody>
              <a:bodyPr>
                <a:normAutofit/>
              </a:bodyPr>
              <a:lstStyle/>
              <a:p>
                <a14:m>
                  <m:oMath xmlns:m="http://schemas.openxmlformats.org/officeDocument/2006/math">
                    <m:sSub>
                      <m:sSubPr>
                        <m:ctrlPr>
                          <a:rPr kumimoji="0" lang="en-US" altLang="ja-JP" sz="1800" i="1" smtClean="0">
                            <a:solidFill>
                              <a:srgbClr val="000000"/>
                            </a:solidFill>
                            <a:latin typeface="Cambria Math" panose="02040503050406030204" pitchFamily="18" charset="0"/>
                            <a:sym typeface="Lucida Grande"/>
                          </a:rPr>
                        </m:ctrlPr>
                      </m:sSubPr>
                      <m:e>
                        <m:r>
                          <a:rPr kumimoji="0" lang="en-US" altLang="ja-JP" sz="1800" i="1">
                            <a:solidFill>
                              <a:srgbClr val="000000"/>
                            </a:solidFill>
                            <a:latin typeface="Cambria Math" panose="02040503050406030204" pitchFamily="18" charset="0"/>
                            <a:sym typeface="Lucida Grande"/>
                          </a:rPr>
                          <m:t>𝑉</m:t>
                        </m:r>
                      </m:e>
                      <m:sub>
                        <m:r>
                          <a:rPr kumimoji="0" lang="en-US" altLang="ja-JP" sz="1800" i="1">
                            <a:solidFill>
                              <a:srgbClr val="000000"/>
                            </a:solidFill>
                            <a:latin typeface="Cambria Math" panose="02040503050406030204" pitchFamily="18" charset="0"/>
                            <a:sym typeface="Lucida Grande"/>
                          </a:rPr>
                          <m:t>𝑚𝑎𝑥</m:t>
                        </m:r>
                      </m:sub>
                    </m:sSub>
                    <m:r>
                      <a:rPr kumimoji="0" lang="en-US" altLang="ja-JP" sz="1800" i="1">
                        <a:solidFill>
                          <a:srgbClr val="000000"/>
                        </a:solidFill>
                        <a:latin typeface="Cambria Math" panose="02040503050406030204" pitchFamily="18" charset="0"/>
                        <a:sym typeface="Lucida Grande"/>
                      </a:rPr>
                      <m:t> </m:t>
                    </m:r>
                  </m:oMath>
                </a14:m>
                <a:endParaRPr kumimoji="0" lang="en-US" altLang="ja-JP" sz="1800" i="1" dirty="0">
                  <a:solidFill>
                    <a:srgbClr val="000000"/>
                  </a:solidFill>
                  <a:latin typeface="Cambria Math" panose="02040503050406030204" pitchFamily="18" charset="0"/>
                  <a:sym typeface="Lucida Grande"/>
                </a:endParaRPr>
              </a:p>
              <a:p>
                <a14:m>
                  <m:oMath xmlns:m="http://schemas.openxmlformats.org/officeDocument/2006/math">
                    <m:sSub>
                      <m:sSubPr>
                        <m:ctrlPr>
                          <a:rPr kumimoji="0" lang="en-US" altLang="ja-JP" sz="1800" i="1">
                            <a:solidFill>
                              <a:srgbClr val="000000"/>
                            </a:solidFill>
                            <a:latin typeface="Cambria Math" panose="02040503050406030204" pitchFamily="18" charset="0"/>
                            <a:sym typeface="Lucida Grande"/>
                          </a:rPr>
                        </m:ctrlPr>
                      </m:sSubPr>
                      <m:e>
                        <m:r>
                          <a:rPr kumimoji="0" lang="en-US" altLang="ja-JP" sz="1800" i="1">
                            <a:solidFill>
                              <a:srgbClr val="000000"/>
                            </a:solidFill>
                            <a:latin typeface="Cambria Math" panose="02040503050406030204" pitchFamily="18" charset="0"/>
                            <a:sym typeface="Lucida Grande"/>
                          </a:rPr>
                          <m:t>𝑀</m:t>
                        </m:r>
                      </m:e>
                      <m:sub>
                        <m:r>
                          <a:rPr kumimoji="0" lang="en-US" altLang="ja-JP" sz="1800" i="1">
                            <a:solidFill>
                              <a:srgbClr val="000000"/>
                            </a:solidFill>
                            <a:latin typeface="Cambria Math" panose="02040503050406030204" pitchFamily="18" charset="0"/>
                            <a:sym typeface="Lucida Grande"/>
                          </a:rPr>
                          <m:t>𝑠𝑡𝑎𝑟</m:t>
                        </m:r>
                      </m:sub>
                    </m:sSub>
                    <m:r>
                      <a:rPr kumimoji="0" lang="en-US" altLang="ja-JP" sz="1800" i="1">
                        <a:solidFill>
                          <a:srgbClr val="000000"/>
                        </a:solidFill>
                        <a:latin typeface="Cambria Math" panose="02040503050406030204" pitchFamily="18" charset="0"/>
                        <a:sym typeface="Lucida Grande"/>
                      </a:rPr>
                      <m:t> </m:t>
                    </m:r>
                  </m:oMath>
                </a14:m>
                <a:endParaRPr kumimoji="0" lang="en-US" altLang="ja-JP" sz="1800" i="1" dirty="0">
                  <a:solidFill>
                    <a:srgbClr val="000000"/>
                  </a:solidFill>
                  <a:latin typeface="Cambria Math" panose="02040503050406030204" pitchFamily="18" charset="0"/>
                  <a:sym typeface="Lucida Grande"/>
                </a:endParaRPr>
              </a:p>
              <a:p>
                <a14:m>
                  <m:oMath xmlns:m="http://schemas.openxmlformats.org/officeDocument/2006/math">
                    <m:acc>
                      <m:accPr>
                        <m:chr m:val="̅"/>
                        <m:ctrlPr>
                          <a:rPr kumimoji="0" lang="en-US" altLang="ja-JP" sz="1800" i="1">
                            <a:solidFill>
                              <a:srgbClr val="000000"/>
                            </a:solidFill>
                            <a:latin typeface="Cambria Math" panose="02040503050406030204" pitchFamily="18" charset="0"/>
                            <a:sym typeface="Lucida Grande"/>
                          </a:rPr>
                        </m:ctrlPr>
                      </m:accPr>
                      <m:e>
                        <m:r>
                          <m:rPr>
                            <m:sty m:val="p"/>
                          </m:rPr>
                          <a:rPr kumimoji="0" lang="el-GR" altLang="ja-JP" sz="1800" i="1">
                            <a:solidFill>
                              <a:srgbClr val="000000"/>
                            </a:solidFill>
                            <a:latin typeface="Cambria Math" panose="02040503050406030204" pitchFamily="18" charset="0"/>
                            <a:ea typeface="Cambria Math" panose="02040503050406030204" pitchFamily="18" charset="0"/>
                            <a:sym typeface="Lucida Grande"/>
                          </a:rPr>
                          <m:t>Σ</m:t>
                        </m:r>
                      </m:e>
                    </m:acc>
                    <m:r>
                      <a:rPr kumimoji="0" lang="en-US" altLang="ja-JP" sz="1800">
                        <a:solidFill>
                          <a:srgbClr val="000000"/>
                        </a:solidFill>
                        <a:latin typeface="Cambria Math" panose="02040503050406030204" pitchFamily="18" charset="0"/>
                        <a:sym typeface="Lucida Grande"/>
                      </a:rPr>
                      <m:t>(</m:t>
                    </m:r>
                    <m:sSub>
                      <m:sSubPr>
                        <m:ctrlPr>
                          <a:rPr kumimoji="0" lang="en-US" altLang="ja-JP" sz="1800" i="1">
                            <a:solidFill>
                              <a:srgbClr val="000000"/>
                            </a:solidFill>
                            <a:latin typeface="Cambria Math" panose="02040503050406030204" pitchFamily="18" charset="0"/>
                            <a:sym typeface="Lucida Grande"/>
                          </a:rPr>
                        </m:ctrlPr>
                      </m:sSubPr>
                      <m:e>
                        <m:r>
                          <a:rPr kumimoji="0" lang="en-US" altLang="ja-JP" sz="1800" i="1">
                            <a:solidFill>
                              <a:srgbClr val="000000"/>
                            </a:solidFill>
                            <a:latin typeface="Cambria Math" panose="02040503050406030204" pitchFamily="18" charset="0"/>
                            <a:sym typeface="Lucida Grande"/>
                          </a:rPr>
                          <m:t>&lt;0.01</m:t>
                        </m:r>
                        <m:r>
                          <a:rPr kumimoji="0" lang="en-US" altLang="ja-JP" sz="1800" i="1">
                            <a:solidFill>
                              <a:srgbClr val="000000"/>
                            </a:solidFill>
                            <a:latin typeface="Cambria Math" panose="02040503050406030204" pitchFamily="18" charset="0"/>
                            <a:sym typeface="Lucida Grande"/>
                          </a:rPr>
                          <m:t>𝑟</m:t>
                        </m:r>
                      </m:e>
                      <m:sub>
                        <m:r>
                          <a:rPr kumimoji="0" lang="en-US" altLang="ja-JP" sz="1800" i="1">
                            <a:solidFill>
                              <a:srgbClr val="000000"/>
                            </a:solidFill>
                            <a:latin typeface="Cambria Math" panose="02040503050406030204" pitchFamily="18" charset="0"/>
                            <a:sym typeface="Lucida Grande"/>
                          </a:rPr>
                          <m:t>𝑚𝑎𝑥</m:t>
                        </m:r>
                      </m:sub>
                    </m:sSub>
                    <m:r>
                      <a:rPr kumimoji="0" lang="en-US" altLang="ja-JP" sz="1800" i="1">
                        <a:solidFill>
                          <a:srgbClr val="000000"/>
                        </a:solidFill>
                        <a:latin typeface="Cambria Math" panose="02040503050406030204" pitchFamily="18" charset="0"/>
                        <a:sym typeface="Lucida Grande"/>
                      </a:rPr>
                      <m:t>)</m:t>
                    </m:r>
                  </m:oMath>
                </a14:m>
                <a:endParaRPr kumimoji="0" lang="en-US" altLang="ja-JP" sz="1800" i="1" dirty="0">
                  <a:solidFill>
                    <a:srgbClr val="000000"/>
                  </a:solidFill>
                  <a:latin typeface="Cambria Math" panose="02040503050406030204" pitchFamily="18" charset="0"/>
                  <a:sym typeface="Lucida Grande"/>
                </a:endParaRPr>
              </a:p>
            </p:txBody>
          </p:sp>
        </mc:Choice>
        <mc:Fallback xmlns="">
          <p:sp>
            <p:nvSpPr>
              <p:cNvPr id="3" name="コンテンツ プレースホルダー 2">
                <a:extLst>
                  <a:ext uri="{FF2B5EF4-FFF2-40B4-BE49-F238E27FC236}">
                    <a16:creationId xmlns:a16="http://schemas.microsoft.com/office/drawing/2014/main" id="{D015D543-A96D-6B60-AEB1-D7E0CD35BD74}"/>
                  </a:ext>
                </a:extLst>
              </p:cNvPr>
              <p:cNvSpPr>
                <a:spLocks noGrp="1" noRot="1" noChangeAspect="1" noMove="1" noResize="1" noEditPoints="1" noAdjustHandles="1" noChangeArrowheads="1" noChangeShapeType="1" noTextEdit="1"/>
              </p:cNvSpPr>
              <p:nvPr>
                <p:ph idx="1"/>
              </p:nvPr>
            </p:nvSpPr>
            <p:spPr>
              <a:xfrm>
                <a:off x="3624783" y="1530438"/>
                <a:ext cx="2087259" cy="1215432"/>
              </a:xfrm>
              <a:blipFill>
                <a:blip r:embed="rId3"/>
                <a:stretch>
                  <a:fillRect l="-2047" t="-2513"/>
                </a:stretch>
              </a:blipFill>
            </p:spPr>
            <p:txBody>
              <a:bodyPr/>
              <a:lstStyle/>
              <a:p>
                <a:r>
                  <a:rPr lang="ja-JP" altLang="en-US">
                    <a:noFill/>
                  </a:rPr>
                  <a:t> </a:t>
                </a:r>
              </a:p>
            </p:txBody>
          </p:sp>
        </mc:Fallback>
      </mc:AlternateContent>
      <p:sp>
        <p:nvSpPr>
          <p:cNvPr id="4" name="矢印: 右 3">
            <a:extLst>
              <a:ext uri="{FF2B5EF4-FFF2-40B4-BE49-F238E27FC236}">
                <a16:creationId xmlns:a16="http://schemas.microsoft.com/office/drawing/2014/main" id="{E02B0C13-AC9F-C64D-4E58-49F9B01A0268}"/>
              </a:ext>
            </a:extLst>
          </p:cNvPr>
          <p:cNvSpPr/>
          <p:nvPr/>
        </p:nvSpPr>
        <p:spPr>
          <a:xfrm>
            <a:off x="2789239" y="1758073"/>
            <a:ext cx="542743" cy="77524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1F5077DC-4E43-0828-6B72-D0FAA00F27B5}"/>
                  </a:ext>
                </a:extLst>
              </p:cNvPr>
              <p:cNvSpPr txBox="1"/>
              <p:nvPr/>
            </p:nvSpPr>
            <p:spPr>
              <a:xfrm>
                <a:off x="756035" y="2271877"/>
                <a:ext cx="2290310" cy="646331"/>
              </a:xfrm>
              <a:prstGeom prst="rect">
                <a:avLst/>
              </a:prstGeom>
              <a:noFill/>
            </p:spPr>
            <p:txBody>
              <a:bodyPr wrap="square">
                <a:spAutoFit/>
              </a:bodyPr>
              <a:lstStyle/>
              <a:p>
                <a:pPr marL="285750" indent="-285750">
                  <a:buFont typeface="Arial" panose="020B0604020202020204" pitchFamily="34" charset="0"/>
                  <a:buChar char="•"/>
                </a:pPr>
                <a14:m>
                  <m:oMath xmlns:m="http://schemas.openxmlformats.org/officeDocument/2006/math">
                    <m:sSub>
                      <m:sSubPr>
                        <m:ctrlPr>
                          <a:rPr kumimoji="0" lang="en-US" altLang="ja-JP" sz="1800" i="1" smtClean="0">
                            <a:solidFill>
                              <a:srgbClr val="000000"/>
                            </a:solidFill>
                            <a:latin typeface="Cambria Math" panose="02040503050406030204" pitchFamily="18" charset="0"/>
                            <a:sym typeface="Lucida Grande"/>
                          </a:rPr>
                        </m:ctrlPr>
                      </m:sSubPr>
                      <m:e>
                        <m:r>
                          <a:rPr kumimoji="0" lang="en-US" altLang="ja-JP" sz="1800" i="1">
                            <a:solidFill>
                              <a:srgbClr val="000000"/>
                            </a:solidFill>
                            <a:latin typeface="Cambria Math" panose="02040503050406030204" pitchFamily="18" charset="0"/>
                            <a:sym typeface="Lucida Grande"/>
                          </a:rPr>
                          <m:t>𝑀</m:t>
                        </m:r>
                      </m:e>
                      <m:sub>
                        <m:r>
                          <a:rPr kumimoji="0" lang="en-US" altLang="ja-JP" sz="1800" i="1">
                            <a:solidFill>
                              <a:srgbClr val="000000"/>
                            </a:solidFill>
                            <a:latin typeface="Cambria Math" panose="02040503050406030204" pitchFamily="18" charset="0"/>
                            <a:sym typeface="Lucida Grande"/>
                          </a:rPr>
                          <m:t>200</m:t>
                        </m:r>
                      </m:sub>
                    </m:sSub>
                  </m:oMath>
                </a14:m>
                <a:endParaRPr kumimoji="0" lang="en-US" altLang="ja-JP" sz="1800" i="1" dirty="0">
                  <a:solidFill>
                    <a:srgbClr val="000000"/>
                  </a:solidFill>
                  <a:latin typeface="Cambria Math" panose="02040503050406030204" pitchFamily="18" charset="0"/>
                  <a:sym typeface="Lucida Grande"/>
                </a:endParaRPr>
              </a:p>
              <a:p>
                <a:pPr marL="285750" indent="-285750">
                  <a:buFont typeface="Arial" panose="020B0604020202020204" pitchFamily="34" charset="0"/>
                  <a:buChar char="•"/>
                </a:pPr>
                <a14:m>
                  <m:oMath xmlns:m="http://schemas.openxmlformats.org/officeDocument/2006/math">
                    <m:acc>
                      <m:accPr>
                        <m:chr m:val="̅"/>
                        <m:ctrlPr>
                          <a:rPr kumimoji="0" lang="en-US" altLang="ja-JP" sz="1800" i="1" smtClean="0">
                            <a:solidFill>
                              <a:srgbClr val="000000"/>
                            </a:solidFill>
                            <a:latin typeface="Cambria Math" panose="02040503050406030204" pitchFamily="18" charset="0"/>
                            <a:sym typeface="Lucida Grande"/>
                          </a:rPr>
                        </m:ctrlPr>
                      </m:accPr>
                      <m:e>
                        <m:r>
                          <m:rPr>
                            <m:sty m:val="p"/>
                          </m:rPr>
                          <a:rPr kumimoji="0" lang="el-GR" altLang="ja-JP" sz="1800" i="1" smtClean="0">
                            <a:solidFill>
                              <a:srgbClr val="000000"/>
                            </a:solidFill>
                            <a:latin typeface="Cambria Math" panose="02040503050406030204" pitchFamily="18" charset="0"/>
                            <a:ea typeface="Cambria Math" panose="02040503050406030204" pitchFamily="18" charset="0"/>
                            <a:sym typeface="Lucida Grande"/>
                          </a:rPr>
                          <m:t>Σ</m:t>
                        </m:r>
                      </m:e>
                    </m:acc>
                    <m:r>
                      <a:rPr kumimoji="0" lang="en-US" altLang="ja-JP" sz="1800" b="0" i="0" smtClean="0">
                        <a:solidFill>
                          <a:srgbClr val="000000"/>
                        </a:solidFill>
                        <a:latin typeface="Cambria Math" panose="02040503050406030204" pitchFamily="18" charset="0"/>
                        <a:sym typeface="Lucida Grande"/>
                      </a:rPr>
                      <m:t>(</m:t>
                    </m:r>
                    <m:sSub>
                      <m:sSubPr>
                        <m:ctrlPr>
                          <a:rPr kumimoji="0" lang="en-US" altLang="ja-JP" sz="1800" i="1">
                            <a:solidFill>
                              <a:srgbClr val="000000"/>
                            </a:solidFill>
                            <a:latin typeface="Cambria Math" panose="02040503050406030204" pitchFamily="18" charset="0"/>
                            <a:sym typeface="Lucida Grande"/>
                          </a:rPr>
                        </m:ctrlPr>
                      </m:sSubPr>
                      <m:e>
                        <m:r>
                          <a:rPr kumimoji="0" lang="en-US" altLang="ja-JP" sz="1800" b="0" i="1" smtClean="0">
                            <a:solidFill>
                              <a:srgbClr val="000000"/>
                            </a:solidFill>
                            <a:latin typeface="Cambria Math" panose="02040503050406030204" pitchFamily="18" charset="0"/>
                            <a:sym typeface="Lucida Grande"/>
                          </a:rPr>
                          <m:t>&lt;0.01</m:t>
                        </m:r>
                        <m:r>
                          <a:rPr kumimoji="0" lang="en-US" altLang="ja-JP" sz="1800" b="0" i="1" smtClean="0">
                            <a:solidFill>
                              <a:srgbClr val="000000"/>
                            </a:solidFill>
                            <a:latin typeface="Cambria Math" panose="02040503050406030204" pitchFamily="18" charset="0"/>
                            <a:sym typeface="Lucida Grande"/>
                          </a:rPr>
                          <m:t>𝑟</m:t>
                        </m:r>
                      </m:e>
                      <m:sub>
                        <m:r>
                          <a:rPr kumimoji="0" lang="en-US" altLang="ja-JP" sz="1800" b="0" i="1" smtClean="0">
                            <a:solidFill>
                              <a:srgbClr val="000000"/>
                            </a:solidFill>
                            <a:latin typeface="Cambria Math" panose="02040503050406030204" pitchFamily="18" charset="0"/>
                            <a:sym typeface="Lucida Grande"/>
                          </a:rPr>
                          <m:t>𝑚𝑎𝑥</m:t>
                        </m:r>
                      </m:sub>
                    </m:sSub>
                    <m:r>
                      <a:rPr kumimoji="0" lang="en-US" altLang="ja-JP" sz="1800" b="0" i="1" smtClean="0">
                        <a:solidFill>
                          <a:srgbClr val="000000"/>
                        </a:solidFill>
                        <a:latin typeface="Cambria Math" panose="02040503050406030204" pitchFamily="18" charset="0"/>
                        <a:sym typeface="Lucida Grande"/>
                      </a:rPr>
                      <m:t>)</m:t>
                    </m:r>
                  </m:oMath>
                </a14:m>
                <a:endParaRPr kumimoji="0" lang="en-US" altLang="ja-JP" sz="1800" i="1" dirty="0">
                  <a:solidFill>
                    <a:srgbClr val="000000"/>
                  </a:solidFill>
                  <a:latin typeface="Cambria Math" panose="02040503050406030204" pitchFamily="18" charset="0"/>
                  <a:sym typeface="Lucida Grande"/>
                </a:endParaRPr>
              </a:p>
            </p:txBody>
          </p:sp>
        </mc:Choice>
        <mc:Fallback xmlns="">
          <p:sp>
            <p:nvSpPr>
              <p:cNvPr id="7" name="テキスト ボックス 6">
                <a:extLst>
                  <a:ext uri="{FF2B5EF4-FFF2-40B4-BE49-F238E27FC236}">
                    <a16:creationId xmlns:a16="http://schemas.microsoft.com/office/drawing/2014/main" id="{1F5077DC-4E43-0828-6B72-D0FAA00F27B5}"/>
                  </a:ext>
                </a:extLst>
              </p:cNvPr>
              <p:cNvSpPr txBox="1">
                <a:spLocks noRot="1" noChangeAspect="1" noMove="1" noResize="1" noEditPoints="1" noAdjustHandles="1" noChangeArrowheads="1" noChangeShapeType="1" noTextEdit="1"/>
              </p:cNvSpPr>
              <p:nvPr/>
            </p:nvSpPr>
            <p:spPr>
              <a:xfrm>
                <a:off x="756035" y="2271877"/>
                <a:ext cx="2290310" cy="646331"/>
              </a:xfrm>
              <a:prstGeom prst="rect">
                <a:avLst/>
              </a:prstGeom>
              <a:blipFill>
                <a:blip r:embed="rId4"/>
                <a:stretch>
                  <a:fillRect l="-1596" t="-1887" b="-1132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EBF19DA9-1CC0-CFEA-F8D4-B6E285A63AFE}"/>
                  </a:ext>
                </a:extLst>
              </p:cNvPr>
              <p:cNvSpPr txBox="1"/>
              <p:nvPr/>
            </p:nvSpPr>
            <p:spPr>
              <a:xfrm>
                <a:off x="756035" y="1207273"/>
                <a:ext cx="2290310" cy="646331"/>
              </a:xfrm>
              <a:prstGeom prst="rect">
                <a:avLst/>
              </a:prstGeom>
              <a:noFill/>
            </p:spPr>
            <p:txBody>
              <a:bodyPr wrap="square">
                <a:spAutoFit/>
              </a:bodyPr>
              <a:lstStyle/>
              <a:p>
                <a:pPr marL="285750" indent="-285750">
                  <a:buFont typeface="Arial" panose="020B0604020202020204" pitchFamily="34" charset="0"/>
                  <a:buChar char="•"/>
                </a:pPr>
                <a14:m>
                  <m:oMath xmlns:m="http://schemas.openxmlformats.org/officeDocument/2006/math">
                    <m:sSub>
                      <m:sSubPr>
                        <m:ctrlPr>
                          <a:rPr kumimoji="0" lang="en-US" altLang="ja-JP" sz="1800" i="1" smtClean="0">
                            <a:solidFill>
                              <a:srgbClr val="000000"/>
                            </a:solidFill>
                            <a:latin typeface="Cambria Math" panose="02040503050406030204" pitchFamily="18" charset="0"/>
                            <a:sym typeface="Lucida Grande"/>
                          </a:rPr>
                        </m:ctrlPr>
                      </m:sSubPr>
                      <m:e>
                        <m:r>
                          <a:rPr kumimoji="0" lang="en-US" altLang="ja-JP" sz="1800" i="1">
                            <a:solidFill>
                              <a:srgbClr val="000000"/>
                            </a:solidFill>
                            <a:latin typeface="Cambria Math" panose="02040503050406030204" pitchFamily="18" charset="0"/>
                            <a:sym typeface="Lucida Grande"/>
                          </a:rPr>
                          <m:t>𝑀</m:t>
                        </m:r>
                      </m:e>
                      <m:sub>
                        <m:r>
                          <a:rPr kumimoji="0" lang="en-US" altLang="ja-JP" sz="1800" i="1">
                            <a:solidFill>
                              <a:srgbClr val="000000"/>
                            </a:solidFill>
                            <a:latin typeface="Cambria Math" panose="02040503050406030204" pitchFamily="18" charset="0"/>
                            <a:sym typeface="Lucida Grande"/>
                          </a:rPr>
                          <m:t>200</m:t>
                        </m:r>
                      </m:sub>
                    </m:sSub>
                  </m:oMath>
                </a14:m>
                <a:endParaRPr kumimoji="0" lang="en-US" altLang="ja-JP" sz="1800" i="1" dirty="0">
                  <a:solidFill>
                    <a:srgbClr val="000000"/>
                  </a:solidFill>
                  <a:latin typeface="Cambria Math" panose="02040503050406030204" pitchFamily="18" charset="0"/>
                  <a:sym typeface="Lucida Grande"/>
                </a:endParaRPr>
              </a:p>
              <a:p>
                <a:pPr marL="285750" indent="-285750">
                  <a:buFont typeface="Arial" panose="020B0604020202020204" pitchFamily="34" charset="0"/>
                  <a:buChar char="•"/>
                </a:pPr>
                <a14:m>
                  <m:oMath xmlns:m="http://schemas.openxmlformats.org/officeDocument/2006/math">
                    <m:sSub>
                      <m:sSubPr>
                        <m:ctrlPr>
                          <a:rPr kumimoji="0" lang="en-US" altLang="ja-JP" i="1">
                            <a:solidFill>
                              <a:srgbClr val="000000"/>
                            </a:solidFill>
                            <a:latin typeface="Cambria Math" panose="02040503050406030204" pitchFamily="18" charset="0"/>
                            <a:sym typeface="Lucida Grande"/>
                          </a:rPr>
                        </m:ctrlPr>
                      </m:sSubPr>
                      <m:e>
                        <m:r>
                          <a:rPr kumimoji="0" lang="en-US" altLang="ja-JP" i="1">
                            <a:solidFill>
                              <a:srgbClr val="000000"/>
                            </a:solidFill>
                            <a:latin typeface="Cambria Math" panose="02040503050406030204" pitchFamily="18" charset="0"/>
                            <a:sym typeface="Lucida Grande"/>
                          </a:rPr>
                          <m:t>𝑀</m:t>
                        </m:r>
                      </m:e>
                      <m:sub>
                        <m:r>
                          <a:rPr kumimoji="0" lang="en-US" altLang="ja-JP" i="1">
                            <a:solidFill>
                              <a:srgbClr val="000000"/>
                            </a:solidFill>
                            <a:latin typeface="Cambria Math" panose="02040503050406030204" pitchFamily="18" charset="0"/>
                            <a:sym typeface="Lucida Grande"/>
                          </a:rPr>
                          <m:t>𝑠𝑡𝑎𝑟</m:t>
                        </m:r>
                      </m:sub>
                    </m:sSub>
                    <m:r>
                      <a:rPr kumimoji="0" lang="en-US" altLang="ja-JP" i="1">
                        <a:solidFill>
                          <a:srgbClr val="000000"/>
                        </a:solidFill>
                        <a:latin typeface="Cambria Math" panose="02040503050406030204" pitchFamily="18" charset="0"/>
                        <a:sym typeface="Lucida Grande"/>
                      </a:rPr>
                      <m:t>/</m:t>
                    </m:r>
                    <m:sSub>
                      <m:sSubPr>
                        <m:ctrlPr>
                          <a:rPr kumimoji="0" lang="en-US" altLang="ja-JP" i="1">
                            <a:solidFill>
                              <a:srgbClr val="000000"/>
                            </a:solidFill>
                            <a:latin typeface="Cambria Math" panose="02040503050406030204" pitchFamily="18" charset="0"/>
                            <a:sym typeface="Lucida Grande"/>
                          </a:rPr>
                        </m:ctrlPr>
                      </m:sSubPr>
                      <m:e>
                        <m:r>
                          <a:rPr kumimoji="0" lang="en-US" altLang="ja-JP" i="1">
                            <a:solidFill>
                              <a:srgbClr val="000000"/>
                            </a:solidFill>
                            <a:latin typeface="Cambria Math" panose="02040503050406030204" pitchFamily="18" charset="0"/>
                            <a:sym typeface="Lucida Grande"/>
                          </a:rPr>
                          <m:t>𝑀</m:t>
                        </m:r>
                      </m:e>
                      <m:sub>
                        <m:r>
                          <a:rPr kumimoji="0" lang="en-US" altLang="ja-JP" i="1">
                            <a:solidFill>
                              <a:srgbClr val="000000"/>
                            </a:solidFill>
                            <a:latin typeface="Cambria Math" panose="02040503050406030204" pitchFamily="18" charset="0"/>
                            <a:sym typeface="Lucida Grande"/>
                          </a:rPr>
                          <m:t>200</m:t>
                        </m:r>
                      </m:sub>
                    </m:sSub>
                  </m:oMath>
                </a14:m>
                <a:endParaRPr kumimoji="0" lang="en-US" altLang="ja-JP" sz="1800" i="1" dirty="0">
                  <a:solidFill>
                    <a:srgbClr val="000000"/>
                  </a:solidFill>
                  <a:latin typeface="Cambria Math" panose="02040503050406030204" pitchFamily="18" charset="0"/>
                  <a:sym typeface="Lucida Grande"/>
                </a:endParaRPr>
              </a:p>
            </p:txBody>
          </p:sp>
        </mc:Choice>
        <mc:Fallback xmlns="">
          <p:sp>
            <p:nvSpPr>
              <p:cNvPr id="8" name="テキスト ボックス 7">
                <a:extLst>
                  <a:ext uri="{FF2B5EF4-FFF2-40B4-BE49-F238E27FC236}">
                    <a16:creationId xmlns:a16="http://schemas.microsoft.com/office/drawing/2014/main" id="{EBF19DA9-1CC0-CFEA-F8D4-B6E285A63AFE}"/>
                  </a:ext>
                </a:extLst>
              </p:cNvPr>
              <p:cNvSpPr txBox="1">
                <a:spLocks noRot="1" noChangeAspect="1" noMove="1" noResize="1" noEditPoints="1" noAdjustHandles="1" noChangeArrowheads="1" noChangeShapeType="1" noTextEdit="1"/>
              </p:cNvSpPr>
              <p:nvPr/>
            </p:nvSpPr>
            <p:spPr>
              <a:xfrm>
                <a:off x="756035" y="1207273"/>
                <a:ext cx="2290310" cy="646331"/>
              </a:xfrm>
              <a:prstGeom prst="rect">
                <a:avLst/>
              </a:prstGeom>
              <a:blipFill>
                <a:blip r:embed="rId5"/>
                <a:stretch>
                  <a:fillRect l="-1596" t="-943" b="-1132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6A2131BB-9949-368F-5426-58ED5082FB2B}"/>
                  </a:ext>
                </a:extLst>
              </p:cNvPr>
              <p:cNvSpPr txBox="1"/>
              <p:nvPr/>
            </p:nvSpPr>
            <p:spPr>
              <a:xfrm>
                <a:off x="5456905" y="1047336"/>
                <a:ext cx="2290310" cy="8198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altLang="ja-JP" sz="1600" i="1" smtClean="0">
                              <a:solidFill>
                                <a:srgbClr val="000000"/>
                              </a:solidFill>
                              <a:latin typeface="Cambria Math" panose="02040503050406030204" pitchFamily="18" charset="0"/>
                              <a:sym typeface="Lucida Grande"/>
                            </a:rPr>
                          </m:ctrlPr>
                        </m:sSubPr>
                        <m:e>
                          <m:r>
                            <a:rPr kumimoji="0" lang="en-US" altLang="ja-JP" sz="1600" b="0" i="1" smtClean="0">
                              <a:solidFill>
                                <a:srgbClr val="000000"/>
                              </a:solidFill>
                              <a:latin typeface="Cambria Math" panose="02040503050406030204" pitchFamily="18" charset="0"/>
                              <a:sym typeface="Lucida Grande"/>
                            </a:rPr>
                            <m:t>𝑉</m:t>
                          </m:r>
                        </m:e>
                        <m:sub>
                          <m:r>
                            <a:rPr kumimoji="0" lang="en-US" altLang="ja-JP" sz="1600" b="0" i="1" smtClean="0">
                              <a:solidFill>
                                <a:srgbClr val="000000"/>
                              </a:solidFill>
                              <a:latin typeface="Cambria Math" panose="02040503050406030204" pitchFamily="18" charset="0"/>
                              <a:sym typeface="Lucida Grande"/>
                            </a:rPr>
                            <m:t>𝑚𝑎𝑥</m:t>
                          </m:r>
                        </m:sub>
                      </m:sSub>
                      <m:r>
                        <a:rPr kumimoji="0" lang="en-US" altLang="ja-JP" sz="1600" b="0" i="0" smtClean="0">
                          <a:solidFill>
                            <a:srgbClr val="000000"/>
                          </a:solidFill>
                          <a:latin typeface="Cambria Math" panose="02040503050406030204" pitchFamily="18" charset="0"/>
                          <a:sym typeface="Lucida Grande"/>
                        </a:rPr>
                        <m:t>=</m:t>
                      </m:r>
                      <m:rad>
                        <m:radPr>
                          <m:degHide m:val="on"/>
                          <m:ctrlPr>
                            <a:rPr kumimoji="0" lang="en-US" altLang="ja-JP" sz="1600" b="0" i="1" smtClean="0">
                              <a:solidFill>
                                <a:srgbClr val="000000"/>
                              </a:solidFill>
                              <a:latin typeface="Cambria Math" panose="02040503050406030204" pitchFamily="18" charset="0"/>
                              <a:sym typeface="Lucida Grande"/>
                            </a:rPr>
                          </m:ctrlPr>
                        </m:radPr>
                        <m:deg/>
                        <m:e>
                          <m:f>
                            <m:fPr>
                              <m:ctrlPr>
                                <a:rPr kumimoji="0" lang="en-US" altLang="ja-JP" sz="1600" b="0" i="1" smtClean="0">
                                  <a:solidFill>
                                    <a:srgbClr val="000000"/>
                                  </a:solidFill>
                                  <a:latin typeface="Cambria Math" panose="02040503050406030204" pitchFamily="18" charset="0"/>
                                  <a:sym typeface="Lucida Grande"/>
                                </a:rPr>
                              </m:ctrlPr>
                            </m:fPr>
                            <m:num>
                              <m:r>
                                <a:rPr kumimoji="0" lang="en-US" altLang="ja-JP" sz="1600" b="0" i="1" smtClean="0">
                                  <a:solidFill>
                                    <a:srgbClr val="000000"/>
                                  </a:solidFill>
                                  <a:latin typeface="Cambria Math" panose="02040503050406030204" pitchFamily="18" charset="0"/>
                                  <a:sym typeface="Lucida Grande"/>
                                </a:rPr>
                                <m:t>𝐺𝑀</m:t>
                              </m:r>
                              <m:r>
                                <a:rPr kumimoji="0" lang="en-US" altLang="ja-JP" sz="1600" b="0" i="1" smtClean="0">
                                  <a:solidFill>
                                    <a:srgbClr val="000000"/>
                                  </a:solidFill>
                                  <a:latin typeface="Cambria Math" panose="02040503050406030204" pitchFamily="18" charset="0"/>
                                  <a:sym typeface="Lucida Grande"/>
                                </a:rPr>
                                <m:t>(</m:t>
                              </m:r>
                              <m:sSub>
                                <m:sSubPr>
                                  <m:ctrlPr>
                                    <a:rPr kumimoji="0" lang="en-US" altLang="ja-JP" sz="1600" i="1">
                                      <a:solidFill>
                                        <a:srgbClr val="000000"/>
                                      </a:solidFill>
                                      <a:latin typeface="Cambria Math" panose="02040503050406030204" pitchFamily="18" charset="0"/>
                                      <a:sym typeface="Lucida Grande"/>
                                    </a:rPr>
                                  </m:ctrlPr>
                                </m:sSubPr>
                                <m:e>
                                  <m:r>
                                    <a:rPr kumimoji="0" lang="en-US" altLang="ja-JP" sz="1600" b="0" i="1" smtClean="0">
                                      <a:solidFill>
                                        <a:srgbClr val="000000"/>
                                      </a:solidFill>
                                      <a:latin typeface="Cambria Math" panose="02040503050406030204" pitchFamily="18" charset="0"/>
                                      <a:sym typeface="Lucida Grande"/>
                                    </a:rPr>
                                    <m:t>𝑟</m:t>
                                  </m:r>
                                </m:e>
                                <m:sub>
                                  <m:r>
                                    <a:rPr kumimoji="0" lang="en-US" altLang="ja-JP" sz="1600" b="0" i="1" smtClean="0">
                                      <a:solidFill>
                                        <a:srgbClr val="000000"/>
                                      </a:solidFill>
                                      <a:latin typeface="Cambria Math" panose="02040503050406030204" pitchFamily="18" charset="0"/>
                                      <a:sym typeface="Lucida Grande"/>
                                    </a:rPr>
                                    <m:t>𝑚𝑎𝑥</m:t>
                                  </m:r>
                                </m:sub>
                              </m:sSub>
                              <m:r>
                                <a:rPr kumimoji="0" lang="en-US" altLang="ja-JP" sz="1600" b="0" i="1" smtClean="0">
                                  <a:solidFill>
                                    <a:srgbClr val="000000"/>
                                  </a:solidFill>
                                  <a:latin typeface="Cambria Math" panose="02040503050406030204" pitchFamily="18" charset="0"/>
                                  <a:sym typeface="Lucida Grande"/>
                                </a:rPr>
                                <m:t>)</m:t>
                              </m:r>
                            </m:num>
                            <m:den>
                              <m:sSub>
                                <m:sSubPr>
                                  <m:ctrlPr>
                                    <a:rPr kumimoji="0" lang="en-US" altLang="ja-JP" sz="1600" i="1">
                                      <a:solidFill>
                                        <a:srgbClr val="000000"/>
                                      </a:solidFill>
                                      <a:latin typeface="Cambria Math" panose="02040503050406030204" pitchFamily="18" charset="0"/>
                                      <a:sym typeface="Lucida Grande"/>
                                    </a:rPr>
                                  </m:ctrlPr>
                                </m:sSubPr>
                                <m:e>
                                  <m:r>
                                    <a:rPr kumimoji="0" lang="en-US" altLang="ja-JP" sz="1600" b="0" i="1" smtClean="0">
                                      <a:solidFill>
                                        <a:srgbClr val="000000"/>
                                      </a:solidFill>
                                      <a:latin typeface="Cambria Math" panose="02040503050406030204" pitchFamily="18" charset="0"/>
                                      <a:sym typeface="Lucida Grande"/>
                                    </a:rPr>
                                    <m:t>𝑟</m:t>
                                  </m:r>
                                </m:e>
                                <m:sub>
                                  <m:r>
                                    <a:rPr kumimoji="0" lang="en-US" altLang="ja-JP" sz="1600" b="0" i="1" smtClean="0">
                                      <a:solidFill>
                                        <a:srgbClr val="000000"/>
                                      </a:solidFill>
                                      <a:latin typeface="Cambria Math" panose="02040503050406030204" pitchFamily="18" charset="0"/>
                                      <a:sym typeface="Lucida Grande"/>
                                    </a:rPr>
                                    <m:t>𝑚𝑎𝑥</m:t>
                                  </m:r>
                                </m:sub>
                              </m:sSub>
                            </m:den>
                          </m:f>
                        </m:e>
                      </m:rad>
                    </m:oMath>
                  </m:oMathPara>
                </a14:m>
                <a:endParaRPr kumimoji="0" lang="en-US" altLang="ja-JP" sz="1600" i="1" dirty="0">
                  <a:solidFill>
                    <a:srgbClr val="000000"/>
                  </a:solidFill>
                  <a:latin typeface="Cambria Math" panose="02040503050406030204" pitchFamily="18" charset="0"/>
                  <a:sym typeface="Lucida Grande"/>
                </a:endParaRPr>
              </a:p>
            </p:txBody>
          </p:sp>
        </mc:Choice>
        <mc:Fallback xmlns="">
          <p:sp>
            <p:nvSpPr>
              <p:cNvPr id="10" name="テキスト ボックス 9">
                <a:extLst>
                  <a:ext uri="{FF2B5EF4-FFF2-40B4-BE49-F238E27FC236}">
                    <a16:creationId xmlns:a16="http://schemas.microsoft.com/office/drawing/2014/main" id="{6A2131BB-9949-368F-5426-58ED5082FB2B}"/>
                  </a:ext>
                </a:extLst>
              </p:cNvPr>
              <p:cNvSpPr txBox="1">
                <a:spLocks noRot="1" noChangeAspect="1" noMove="1" noResize="1" noEditPoints="1" noAdjustHandles="1" noChangeArrowheads="1" noChangeShapeType="1" noTextEdit="1"/>
              </p:cNvSpPr>
              <p:nvPr/>
            </p:nvSpPr>
            <p:spPr>
              <a:xfrm>
                <a:off x="5456905" y="1047336"/>
                <a:ext cx="2290310" cy="819840"/>
              </a:xfrm>
              <a:prstGeom prst="rect">
                <a:avLst/>
              </a:prstGeom>
              <a:blipFill>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6B42EC9C-7FFA-F28E-523A-CAC40640DD5E}"/>
                  </a:ext>
                </a:extLst>
              </p:cNvPr>
              <p:cNvSpPr txBox="1"/>
              <p:nvPr/>
            </p:nvSpPr>
            <p:spPr>
              <a:xfrm>
                <a:off x="12436388" y="1867176"/>
                <a:ext cx="1872091" cy="67672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kumimoji="0" lang="en-US" altLang="ja-JP" sz="1800" i="1" smtClean="0">
                              <a:solidFill>
                                <a:srgbClr val="000000"/>
                              </a:solidFill>
                              <a:latin typeface="Cambria Math" panose="02040503050406030204" pitchFamily="18" charset="0"/>
                              <a:sym typeface="Lucida Grande"/>
                            </a:rPr>
                          </m:ctrlPr>
                        </m:accPr>
                        <m:e>
                          <m:r>
                            <m:rPr>
                              <m:sty m:val="p"/>
                            </m:rPr>
                            <a:rPr kumimoji="0" lang="el-GR" altLang="ja-JP" sz="1800" i="1">
                              <a:solidFill>
                                <a:srgbClr val="000000"/>
                              </a:solidFill>
                              <a:latin typeface="Cambria Math" panose="02040503050406030204" pitchFamily="18" charset="0"/>
                              <a:ea typeface="Cambria Math" panose="02040503050406030204" pitchFamily="18" charset="0"/>
                              <a:sym typeface="Lucida Grande"/>
                            </a:rPr>
                            <m:t>Σ</m:t>
                          </m:r>
                        </m:e>
                      </m:acc>
                      <m:r>
                        <a:rPr lang="en-US" altLang="ja-JP" sz="1800" i="1">
                          <a:latin typeface="Cambria Math" panose="02040503050406030204" pitchFamily="18" charset="0"/>
                          <a:ea typeface="Cambria Math" panose="02040503050406030204" pitchFamily="18" charset="0"/>
                        </a:rPr>
                        <m:t>≡</m:t>
                      </m:r>
                      <m:f>
                        <m:fPr>
                          <m:ctrlPr>
                            <a:rPr lang="en-US" altLang="ja-JP" sz="1800" i="1">
                              <a:latin typeface="Cambria Math" panose="02040503050406030204" pitchFamily="18" charset="0"/>
                            </a:rPr>
                          </m:ctrlPr>
                        </m:fPr>
                        <m:num>
                          <m:r>
                            <a:rPr lang="en-US" altLang="ja-JP" sz="1800" b="0" i="1" smtClean="0">
                              <a:latin typeface="Cambria Math" panose="02040503050406030204" pitchFamily="18" charset="0"/>
                            </a:rPr>
                            <m:t>𝑀</m:t>
                          </m:r>
                          <m:r>
                            <a:rPr lang="en-US" altLang="ja-JP" sz="1800" b="0" i="1" smtClean="0">
                              <a:latin typeface="Cambria Math" panose="02040503050406030204" pitchFamily="18" charset="0"/>
                            </a:rPr>
                            <m:t>(</m:t>
                          </m:r>
                          <m:sSub>
                            <m:sSubPr>
                              <m:ctrlPr>
                                <a:rPr lang="en-US" altLang="ja-JP" sz="1800" i="1" smtClean="0">
                                  <a:solidFill>
                                    <a:prstClr val="black"/>
                                  </a:solidFill>
                                  <a:latin typeface="Cambria Math" panose="02040503050406030204" pitchFamily="18" charset="0"/>
                                </a:rPr>
                              </m:ctrlPr>
                            </m:sSubPr>
                            <m:e>
                              <m:r>
                                <a:rPr lang="en-US" altLang="ja-JP" sz="1800" b="0" i="1" smtClean="0">
                                  <a:solidFill>
                                    <a:prstClr val="black"/>
                                  </a:solidFill>
                                  <a:latin typeface="Cambria Math" panose="02040503050406030204" pitchFamily="18" charset="0"/>
                                </a:rPr>
                                <m:t>𝑟</m:t>
                              </m:r>
                            </m:e>
                            <m:sub>
                              <m:r>
                                <a:rPr lang="en-US" altLang="ja-JP" sz="1800" b="0" i="1" smtClean="0">
                                  <a:solidFill>
                                    <a:prstClr val="black"/>
                                  </a:solidFill>
                                  <a:latin typeface="Cambria Math" panose="02040503050406030204" pitchFamily="18" charset="0"/>
                                </a:rPr>
                                <m:t>𝑚𝑎𝑥</m:t>
                              </m:r>
                            </m:sub>
                          </m:sSub>
                          <m:r>
                            <a:rPr lang="en-US" altLang="ja-JP" sz="1800" b="0" i="1" smtClean="0">
                              <a:latin typeface="Cambria Math" panose="02040503050406030204" pitchFamily="18" charset="0"/>
                            </a:rPr>
                            <m:t>)</m:t>
                          </m:r>
                        </m:num>
                        <m:den>
                          <m:r>
                            <m:rPr>
                              <m:sty m:val="p"/>
                            </m:rPr>
                            <a:rPr lang="en-US" altLang="ja-JP" sz="1800" i="1">
                              <a:latin typeface="Cambria Math" panose="02040503050406030204" pitchFamily="18" charset="0"/>
                            </a:rPr>
                            <m:t>π</m:t>
                          </m:r>
                          <m:sSubSup>
                            <m:sSubSupPr>
                              <m:ctrlPr>
                                <a:rPr lang="en-US" altLang="ja-JP" sz="1800" b="0" i="1" smtClean="0">
                                  <a:solidFill>
                                    <a:prstClr val="black"/>
                                  </a:solidFill>
                                  <a:latin typeface="Cambria Math" panose="02040503050406030204" pitchFamily="18" charset="0"/>
                                </a:rPr>
                              </m:ctrlPr>
                            </m:sSubSupPr>
                            <m:e>
                              <m:r>
                                <a:rPr lang="en-US" altLang="ja-JP" sz="1800" b="0" i="1" smtClean="0">
                                  <a:solidFill>
                                    <a:prstClr val="black"/>
                                  </a:solidFill>
                                  <a:latin typeface="Cambria Math" panose="02040503050406030204" pitchFamily="18" charset="0"/>
                                </a:rPr>
                                <m:t>𝑟</m:t>
                              </m:r>
                            </m:e>
                            <m:sub>
                              <m:r>
                                <a:rPr lang="en-US" altLang="ja-JP" sz="1800" b="0" i="1" smtClean="0">
                                  <a:solidFill>
                                    <a:prstClr val="black"/>
                                  </a:solidFill>
                                  <a:latin typeface="Cambria Math" panose="02040503050406030204" pitchFamily="18" charset="0"/>
                                </a:rPr>
                                <m:t>𝑚𝑎𝑥</m:t>
                              </m:r>
                            </m:sub>
                            <m:sup>
                              <m:r>
                                <a:rPr lang="en-US" altLang="ja-JP" sz="1800" b="0" i="1" smtClean="0">
                                  <a:solidFill>
                                    <a:prstClr val="black"/>
                                  </a:solidFill>
                                  <a:latin typeface="Cambria Math" panose="02040503050406030204" pitchFamily="18" charset="0"/>
                                </a:rPr>
                                <m:t>2</m:t>
                              </m:r>
                            </m:sup>
                          </m:sSubSup>
                        </m:den>
                      </m:f>
                    </m:oMath>
                  </m:oMathPara>
                </a14:m>
                <a:endParaRPr lang="ja-JP" altLang="en-US" dirty="0"/>
              </a:p>
            </p:txBody>
          </p:sp>
        </mc:Choice>
        <mc:Fallback xmlns="">
          <p:sp>
            <p:nvSpPr>
              <p:cNvPr id="12" name="テキスト ボックス 11">
                <a:extLst>
                  <a:ext uri="{FF2B5EF4-FFF2-40B4-BE49-F238E27FC236}">
                    <a16:creationId xmlns:a16="http://schemas.microsoft.com/office/drawing/2014/main" id="{6B42EC9C-7FFA-F28E-523A-CAC40640DD5E}"/>
                  </a:ext>
                </a:extLst>
              </p:cNvPr>
              <p:cNvSpPr txBox="1">
                <a:spLocks noRot="1" noChangeAspect="1" noMove="1" noResize="1" noEditPoints="1" noAdjustHandles="1" noChangeArrowheads="1" noChangeShapeType="1" noTextEdit="1"/>
              </p:cNvSpPr>
              <p:nvPr/>
            </p:nvSpPr>
            <p:spPr>
              <a:xfrm>
                <a:off x="12436388" y="1867176"/>
                <a:ext cx="1872091" cy="676724"/>
              </a:xfrm>
              <a:prstGeom prst="rect">
                <a:avLst/>
              </a:prstGeom>
              <a:blipFill>
                <a:blip r:embed="rId7"/>
                <a:stretch>
                  <a:fillRect/>
                </a:stretch>
              </a:blipFill>
            </p:spPr>
            <p:txBody>
              <a:bodyPr/>
              <a:lstStyle/>
              <a:p>
                <a:r>
                  <a:rPr lang="ja-JP" altLang="en-US">
                    <a:noFill/>
                  </a:rPr>
                  <a:t> </a:t>
                </a:r>
              </a:p>
            </p:txBody>
          </p:sp>
        </mc:Fallback>
      </mc:AlternateContent>
      <p:pic>
        <p:nvPicPr>
          <p:cNvPr id="73" name="図 72" descr="グラフ, 折れ線グラフ&#10;&#10;自動的に生成された説明">
            <a:extLst>
              <a:ext uri="{FF2B5EF4-FFF2-40B4-BE49-F238E27FC236}">
                <a16:creationId xmlns:a16="http://schemas.microsoft.com/office/drawing/2014/main" id="{4CDA640B-9C29-9B52-F0DD-980642BF5D2F}"/>
              </a:ext>
            </a:extLst>
          </p:cNvPr>
          <p:cNvPicPr>
            <a:picLocks noChangeAspect="1"/>
          </p:cNvPicPr>
          <p:nvPr/>
        </p:nvPicPr>
        <p:blipFill>
          <a:blip r:embed="rId8">
            <a:extLst>
              <a:ext uri="{28A0092B-C50C-407E-A947-70E740481C1C}">
                <a14:useLocalDpi xmlns:a14="http://schemas.microsoft.com/office/drawing/2010/main" val="0"/>
              </a:ext>
            </a:extLst>
          </a:blip>
          <a:srcRect l="671" t="948" r="3570" b="5250"/>
          <a:stretch/>
        </p:blipFill>
        <p:spPr>
          <a:xfrm>
            <a:off x="347508" y="3296101"/>
            <a:ext cx="4731984" cy="3090155"/>
          </a:xfrm>
          <a:prstGeom prst="rect">
            <a:avLst/>
          </a:prstGeom>
        </p:spPr>
      </p:pic>
      <mc:AlternateContent xmlns:mc="http://schemas.openxmlformats.org/markup-compatibility/2006" xmlns:a14="http://schemas.microsoft.com/office/drawing/2010/main">
        <mc:Choice Requires="a14">
          <p:sp>
            <p:nvSpPr>
              <p:cNvPr id="74" name="テキスト ボックス 73">
                <a:extLst>
                  <a:ext uri="{FF2B5EF4-FFF2-40B4-BE49-F238E27FC236}">
                    <a16:creationId xmlns:a16="http://schemas.microsoft.com/office/drawing/2014/main" id="{5BE6D483-C352-4C24-C9C5-4052FC95B186}"/>
                  </a:ext>
                </a:extLst>
              </p:cNvPr>
              <p:cNvSpPr txBox="1"/>
              <p:nvPr/>
            </p:nvSpPr>
            <p:spPr>
              <a:xfrm>
                <a:off x="8730873" y="4792686"/>
                <a:ext cx="3000192" cy="62760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1400" i="1" smtClean="0">
                              <a:solidFill>
                                <a:schemeClr val="tx1"/>
                              </a:solidFill>
                              <a:latin typeface="Cambria Math" panose="02040503050406030204" pitchFamily="18" charset="0"/>
                            </a:rPr>
                          </m:ctrlPr>
                        </m:sSubPr>
                        <m:e>
                          <m:r>
                            <a:rPr lang="en-US" altLang="ja-JP" sz="1400" i="1">
                              <a:solidFill>
                                <a:schemeClr val="tx1"/>
                              </a:solidFill>
                              <a:latin typeface="Cambria Math" panose="02040503050406030204" pitchFamily="18" charset="0"/>
                            </a:rPr>
                            <m:t>𝑟</m:t>
                          </m:r>
                        </m:e>
                        <m:sub>
                          <m:r>
                            <a:rPr lang="en-US" altLang="ja-JP" sz="1400" i="1">
                              <a:solidFill>
                                <a:schemeClr val="tx1"/>
                              </a:solidFill>
                              <a:latin typeface="Cambria Math" panose="02040503050406030204" pitchFamily="18" charset="0"/>
                            </a:rPr>
                            <m:t>200</m:t>
                          </m:r>
                        </m:sub>
                      </m:sSub>
                      <m:r>
                        <a:rPr lang="en-US" altLang="ja-JP" sz="1400" b="0" i="1" smtClean="0">
                          <a:solidFill>
                            <a:schemeClr val="tx1"/>
                          </a:solidFill>
                          <a:latin typeface="Cambria Math" panose="02040503050406030204" pitchFamily="18" charset="0"/>
                        </a:rPr>
                        <m:t>=</m:t>
                      </m:r>
                      <m:sSup>
                        <m:sSupPr>
                          <m:ctrlPr>
                            <a:rPr lang="en-US" altLang="ja-JP" sz="1400" b="0" i="1" smtClean="0">
                              <a:solidFill>
                                <a:schemeClr val="tx1"/>
                              </a:solidFill>
                              <a:latin typeface="Cambria Math" panose="02040503050406030204" pitchFamily="18" charset="0"/>
                            </a:rPr>
                          </m:ctrlPr>
                        </m:sSupPr>
                        <m:e>
                          <m:d>
                            <m:dPr>
                              <m:ctrlPr>
                                <a:rPr lang="en-US" altLang="ja-JP" sz="1400" b="0" i="1" smtClean="0">
                                  <a:solidFill>
                                    <a:schemeClr val="tx1"/>
                                  </a:solidFill>
                                  <a:latin typeface="Cambria Math" panose="02040503050406030204" pitchFamily="18" charset="0"/>
                                </a:rPr>
                              </m:ctrlPr>
                            </m:dPr>
                            <m:e>
                              <m:f>
                                <m:fPr>
                                  <m:ctrlPr>
                                    <a:rPr lang="en-US" altLang="ja-JP" sz="1400" b="0" i="1" smtClean="0">
                                      <a:solidFill>
                                        <a:schemeClr val="tx1"/>
                                      </a:solidFill>
                                      <a:latin typeface="Cambria Math" panose="02040503050406030204" pitchFamily="18" charset="0"/>
                                    </a:rPr>
                                  </m:ctrlPr>
                                </m:fPr>
                                <m:num>
                                  <m:r>
                                    <a:rPr lang="en-US" altLang="ja-JP" sz="1400" b="0" i="1" smtClean="0">
                                      <a:solidFill>
                                        <a:schemeClr val="tx1"/>
                                      </a:solidFill>
                                      <a:latin typeface="Cambria Math" panose="02040503050406030204" pitchFamily="18" charset="0"/>
                                    </a:rPr>
                                    <m:t>3</m:t>
                                  </m:r>
                                </m:num>
                                <m:den>
                                  <m:r>
                                    <a:rPr lang="en-US" altLang="ja-JP" sz="1400" b="0" i="1" smtClean="0">
                                      <a:solidFill>
                                        <a:schemeClr val="tx1"/>
                                      </a:solidFill>
                                      <a:latin typeface="Cambria Math" panose="02040503050406030204" pitchFamily="18" charset="0"/>
                                    </a:rPr>
                                    <m:t>4</m:t>
                                  </m:r>
                                </m:den>
                              </m:f>
                              <m:f>
                                <m:fPr>
                                  <m:ctrlPr>
                                    <a:rPr lang="en-US" altLang="ja-JP" sz="1400" b="0" i="1" smtClean="0">
                                      <a:solidFill>
                                        <a:schemeClr val="tx1"/>
                                      </a:solidFill>
                                      <a:latin typeface="Cambria Math" panose="02040503050406030204" pitchFamily="18" charset="0"/>
                                    </a:rPr>
                                  </m:ctrlPr>
                                </m:fPr>
                                <m:num>
                                  <m:sSub>
                                    <m:sSubPr>
                                      <m:ctrlPr>
                                        <a:rPr lang="en-US" altLang="ja-JP" sz="1400" i="1">
                                          <a:solidFill>
                                            <a:schemeClr val="tx1"/>
                                          </a:solidFill>
                                          <a:latin typeface="Cambria Math" panose="02040503050406030204" pitchFamily="18" charset="0"/>
                                        </a:rPr>
                                      </m:ctrlPr>
                                    </m:sSubPr>
                                    <m:e>
                                      <m:r>
                                        <a:rPr lang="en-US" altLang="ja-JP" sz="1400" b="0" i="1" smtClean="0">
                                          <a:solidFill>
                                            <a:schemeClr val="tx1"/>
                                          </a:solidFill>
                                          <a:latin typeface="Cambria Math" panose="02040503050406030204" pitchFamily="18" charset="0"/>
                                        </a:rPr>
                                        <m:t>𝑀</m:t>
                                      </m:r>
                                    </m:e>
                                    <m:sub>
                                      <m:r>
                                        <a:rPr lang="en-US" altLang="ja-JP" sz="1400" i="1">
                                          <a:solidFill>
                                            <a:schemeClr val="tx1"/>
                                          </a:solidFill>
                                          <a:latin typeface="Cambria Math" panose="02040503050406030204" pitchFamily="18" charset="0"/>
                                        </a:rPr>
                                        <m:t>200</m:t>
                                      </m:r>
                                    </m:sub>
                                  </m:sSub>
                                </m:num>
                                <m:den>
                                  <m:r>
                                    <a:rPr lang="en-US" altLang="ja-JP" sz="1400" b="0" i="1" smtClean="0">
                                      <a:solidFill>
                                        <a:schemeClr val="tx1"/>
                                      </a:solidFill>
                                      <a:latin typeface="Cambria Math" panose="02040503050406030204" pitchFamily="18" charset="0"/>
                                    </a:rPr>
                                    <m:t>200</m:t>
                                  </m:r>
                                  <m:r>
                                    <a:rPr lang="ja-JP" altLang="en-US" sz="1400" b="0" i="1" smtClean="0">
                                      <a:solidFill>
                                        <a:schemeClr val="tx1"/>
                                      </a:solidFill>
                                      <a:latin typeface="Cambria Math" panose="02040503050406030204" pitchFamily="18" charset="0"/>
                                    </a:rPr>
                                    <m:t>𝜋</m:t>
                                  </m:r>
                                  <m:r>
                                    <a:rPr lang="en-US" altLang="ja-JP" sz="1400" b="0" i="1" smtClean="0">
                                      <a:solidFill>
                                        <a:schemeClr val="tx1"/>
                                      </a:solidFill>
                                      <a:latin typeface="Cambria Math" panose="02040503050406030204" pitchFamily="18" charset="0"/>
                                    </a:rPr>
                                    <m:t> </m:t>
                                  </m:r>
                                  <m:sSub>
                                    <m:sSubPr>
                                      <m:ctrlPr>
                                        <a:rPr lang="en-US" altLang="ja-JP" sz="1400" i="1">
                                          <a:solidFill>
                                            <a:schemeClr val="tx1"/>
                                          </a:solidFill>
                                          <a:latin typeface="Cambria Math" panose="02040503050406030204" pitchFamily="18" charset="0"/>
                                        </a:rPr>
                                      </m:ctrlPr>
                                    </m:sSubPr>
                                    <m:e>
                                      <m:r>
                                        <a:rPr lang="ja-JP" altLang="en-US" sz="1400" i="1" smtClean="0">
                                          <a:solidFill>
                                            <a:schemeClr val="tx1"/>
                                          </a:solidFill>
                                          <a:latin typeface="Cambria Math" panose="02040503050406030204" pitchFamily="18" charset="0"/>
                                        </a:rPr>
                                        <m:t>𝜌</m:t>
                                      </m:r>
                                    </m:e>
                                    <m:sub>
                                      <m:r>
                                        <a:rPr lang="en-US" altLang="ja-JP" sz="1400" b="0" i="1" smtClean="0">
                                          <a:solidFill>
                                            <a:schemeClr val="tx1"/>
                                          </a:solidFill>
                                          <a:latin typeface="Cambria Math" panose="02040503050406030204" pitchFamily="18" charset="0"/>
                                        </a:rPr>
                                        <m:t>𝑐𝑟𝑖𝑡</m:t>
                                      </m:r>
                                      <m:r>
                                        <a:rPr lang="en-US" altLang="ja-JP" sz="1400" b="0" i="1" smtClean="0">
                                          <a:solidFill>
                                            <a:schemeClr val="tx1"/>
                                          </a:solidFill>
                                          <a:latin typeface="Cambria Math" panose="02040503050406030204" pitchFamily="18" charset="0"/>
                                        </a:rPr>
                                        <m:t>,0</m:t>
                                      </m:r>
                                    </m:sub>
                                  </m:sSub>
                                </m:den>
                              </m:f>
                            </m:e>
                          </m:d>
                        </m:e>
                        <m:sup>
                          <m:r>
                            <a:rPr lang="en-US" altLang="ja-JP" sz="1400" b="0" i="1" smtClean="0">
                              <a:solidFill>
                                <a:schemeClr val="tx1"/>
                              </a:solidFill>
                              <a:latin typeface="Cambria Math" panose="02040503050406030204" pitchFamily="18" charset="0"/>
                            </a:rPr>
                            <m:t>1/3</m:t>
                          </m:r>
                        </m:sup>
                      </m:sSup>
                    </m:oMath>
                  </m:oMathPara>
                </a14:m>
                <a:endParaRPr lang="en-US" altLang="ja-JP" sz="1600" b="0" dirty="0">
                  <a:solidFill>
                    <a:srgbClr val="FF0000"/>
                  </a:solidFill>
                </a:endParaRPr>
              </a:p>
            </p:txBody>
          </p:sp>
        </mc:Choice>
        <mc:Fallback xmlns="">
          <p:sp>
            <p:nvSpPr>
              <p:cNvPr id="74" name="テキスト ボックス 73">
                <a:extLst>
                  <a:ext uri="{FF2B5EF4-FFF2-40B4-BE49-F238E27FC236}">
                    <a16:creationId xmlns:a16="http://schemas.microsoft.com/office/drawing/2014/main" id="{5BE6D483-C352-4C24-C9C5-4052FC95B186}"/>
                  </a:ext>
                </a:extLst>
              </p:cNvPr>
              <p:cNvSpPr txBox="1">
                <a:spLocks noRot="1" noChangeAspect="1" noMove="1" noResize="1" noEditPoints="1" noAdjustHandles="1" noChangeArrowheads="1" noChangeShapeType="1" noTextEdit="1"/>
              </p:cNvSpPr>
              <p:nvPr/>
            </p:nvSpPr>
            <p:spPr>
              <a:xfrm>
                <a:off x="8730873" y="4792686"/>
                <a:ext cx="3000192" cy="627608"/>
              </a:xfrm>
              <a:prstGeom prst="rect">
                <a:avLst/>
              </a:prstGeom>
              <a:blipFill>
                <a:blip r:embed="rId9"/>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7" name="テキスト ボックス 76">
                <a:extLst>
                  <a:ext uri="{FF2B5EF4-FFF2-40B4-BE49-F238E27FC236}">
                    <a16:creationId xmlns:a16="http://schemas.microsoft.com/office/drawing/2014/main" id="{5DF567DA-1698-31A0-C3E3-715AA23D42B0}"/>
                  </a:ext>
                </a:extLst>
              </p:cNvPr>
              <p:cNvSpPr txBox="1"/>
              <p:nvPr/>
            </p:nvSpPr>
            <p:spPr>
              <a:xfrm>
                <a:off x="5399605" y="2774476"/>
                <a:ext cx="5380672" cy="105028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altLang="ja-JP" sz="1600" i="1" smtClean="0">
                              <a:solidFill>
                                <a:srgbClr val="000000"/>
                              </a:solidFill>
                              <a:latin typeface="Cambria Math" panose="02040503050406030204" pitchFamily="18" charset="0"/>
                              <a:sym typeface="Lucida Grande"/>
                            </a:rPr>
                          </m:ctrlPr>
                        </m:sSubPr>
                        <m:e>
                          <m:r>
                            <a:rPr kumimoji="0" lang="en-US" altLang="ja-JP" sz="1600" b="0" i="1" smtClean="0">
                              <a:solidFill>
                                <a:srgbClr val="000000"/>
                              </a:solidFill>
                              <a:latin typeface="Cambria Math" panose="02040503050406030204" pitchFamily="18" charset="0"/>
                              <a:sym typeface="Lucida Grande"/>
                            </a:rPr>
                            <m:t>𝑉</m:t>
                          </m:r>
                        </m:e>
                        <m:sub>
                          <m:r>
                            <a:rPr kumimoji="0" lang="en-US" altLang="ja-JP" sz="1600" b="0" i="1" smtClean="0">
                              <a:solidFill>
                                <a:srgbClr val="000000"/>
                              </a:solidFill>
                              <a:latin typeface="Cambria Math" panose="02040503050406030204" pitchFamily="18" charset="0"/>
                              <a:sym typeface="Lucida Grande"/>
                            </a:rPr>
                            <m:t>𝑚𝑎𝑥</m:t>
                          </m:r>
                        </m:sub>
                      </m:sSub>
                      <m:r>
                        <a:rPr kumimoji="0" lang="en-US" altLang="ja-JP" sz="1600" b="0" i="0" smtClean="0">
                          <a:solidFill>
                            <a:srgbClr val="000000"/>
                          </a:solidFill>
                          <a:latin typeface="Cambria Math" panose="02040503050406030204" pitchFamily="18" charset="0"/>
                          <a:sym typeface="Lucida Grande"/>
                        </a:rPr>
                        <m:t>=</m:t>
                      </m:r>
                      <m:rad>
                        <m:radPr>
                          <m:degHide m:val="on"/>
                          <m:ctrlPr>
                            <a:rPr kumimoji="0" lang="en-US" altLang="ja-JP" sz="1600" b="0" i="1" smtClean="0">
                              <a:solidFill>
                                <a:srgbClr val="000000"/>
                              </a:solidFill>
                              <a:latin typeface="Cambria Math" panose="02040503050406030204" pitchFamily="18" charset="0"/>
                              <a:sym typeface="Lucida Grande"/>
                            </a:rPr>
                          </m:ctrlPr>
                        </m:radPr>
                        <m:deg/>
                        <m:e>
                          <m:f>
                            <m:fPr>
                              <m:ctrlPr>
                                <a:rPr kumimoji="0" lang="en-US" altLang="ja-JP" sz="1600" b="0" i="1" smtClean="0">
                                  <a:solidFill>
                                    <a:srgbClr val="000000"/>
                                  </a:solidFill>
                                  <a:latin typeface="Cambria Math" panose="02040503050406030204" pitchFamily="18" charset="0"/>
                                  <a:sym typeface="Lucida Grande"/>
                                </a:rPr>
                              </m:ctrlPr>
                            </m:fPr>
                            <m:num>
                              <m:r>
                                <a:rPr kumimoji="0" lang="en-US" altLang="ja-JP" sz="1600" b="0" i="1" smtClean="0">
                                  <a:solidFill>
                                    <a:srgbClr val="000000"/>
                                  </a:solidFill>
                                  <a:latin typeface="Cambria Math" panose="02040503050406030204" pitchFamily="18" charset="0"/>
                                  <a:sym typeface="Lucida Grande"/>
                                </a:rPr>
                                <m:t>𝐺𝑀</m:t>
                              </m:r>
                              <m:r>
                                <a:rPr kumimoji="0" lang="en-US" altLang="ja-JP" sz="1600" b="0" i="1" smtClean="0">
                                  <a:solidFill>
                                    <a:srgbClr val="000000"/>
                                  </a:solidFill>
                                  <a:latin typeface="Cambria Math" panose="02040503050406030204" pitchFamily="18" charset="0"/>
                                  <a:sym typeface="Lucida Grande"/>
                                </a:rPr>
                                <m:t>(</m:t>
                              </m:r>
                              <m:sSub>
                                <m:sSubPr>
                                  <m:ctrlPr>
                                    <a:rPr kumimoji="0" lang="en-US" altLang="ja-JP" sz="1600" i="1">
                                      <a:solidFill>
                                        <a:srgbClr val="000000"/>
                                      </a:solidFill>
                                      <a:latin typeface="Cambria Math" panose="02040503050406030204" pitchFamily="18" charset="0"/>
                                      <a:sym typeface="Lucida Grande"/>
                                    </a:rPr>
                                  </m:ctrlPr>
                                </m:sSubPr>
                                <m:e>
                                  <m:r>
                                    <a:rPr kumimoji="0" lang="en-US" altLang="ja-JP" sz="1600" b="0" i="1" smtClean="0">
                                      <a:solidFill>
                                        <a:srgbClr val="000000"/>
                                      </a:solidFill>
                                      <a:latin typeface="Cambria Math" panose="02040503050406030204" pitchFamily="18" charset="0"/>
                                      <a:sym typeface="Lucida Grande"/>
                                    </a:rPr>
                                    <m:t>𝑟</m:t>
                                  </m:r>
                                </m:e>
                                <m:sub>
                                  <m:r>
                                    <a:rPr kumimoji="0" lang="en-US" altLang="ja-JP" sz="1600" b="0" i="1" smtClean="0">
                                      <a:solidFill>
                                        <a:srgbClr val="000000"/>
                                      </a:solidFill>
                                      <a:latin typeface="Cambria Math" panose="02040503050406030204" pitchFamily="18" charset="0"/>
                                      <a:sym typeface="Lucida Grande"/>
                                    </a:rPr>
                                    <m:t>𝑚𝑎𝑥</m:t>
                                  </m:r>
                                </m:sub>
                              </m:sSub>
                              <m:r>
                                <a:rPr kumimoji="0" lang="en-US" altLang="ja-JP" sz="1600" b="0" i="1" smtClean="0">
                                  <a:solidFill>
                                    <a:srgbClr val="000000"/>
                                  </a:solidFill>
                                  <a:latin typeface="Cambria Math" panose="02040503050406030204" pitchFamily="18" charset="0"/>
                                  <a:sym typeface="Lucida Grande"/>
                                </a:rPr>
                                <m:t>)</m:t>
                              </m:r>
                            </m:num>
                            <m:den>
                              <m:sSub>
                                <m:sSubPr>
                                  <m:ctrlPr>
                                    <a:rPr kumimoji="0" lang="en-US" altLang="ja-JP" sz="1600" i="1">
                                      <a:solidFill>
                                        <a:srgbClr val="000000"/>
                                      </a:solidFill>
                                      <a:latin typeface="Cambria Math" panose="02040503050406030204" pitchFamily="18" charset="0"/>
                                      <a:sym typeface="Lucida Grande"/>
                                    </a:rPr>
                                  </m:ctrlPr>
                                </m:sSubPr>
                                <m:e>
                                  <m:r>
                                    <a:rPr kumimoji="0" lang="en-US" altLang="ja-JP" sz="1600" b="0" i="1" smtClean="0">
                                      <a:solidFill>
                                        <a:srgbClr val="000000"/>
                                      </a:solidFill>
                                      <a:latin typeface="Cambria Math" panose="02040503050406030204" pitchFamily="18" charset="0"/>
                                      <a:sym typeface="Lucida Grande"/>
                                    </a:rPr>
                                    <m:t>𝑟</m:t>
                                  </m:r>
                                </m:e>
                                <m:sub>
                                  <m:r>
                                    <a:rPr kumimoji="0" lang="en-US" altLang="ja-JP" sz="1600" b="0" i="1" smtClean="0">
                                      <a:solidFill>
                                        <a:srgbClr val="000000"/>
                                      </a:solidFill>
                                      <a:latin typeface="Cambria Math" panose="02040503050406030204" pitchFamily="18" charset="0"/>
                                      <a:sym typeface="Lucida Grande"/>
                                    </a:rPr>
                                    <m:t>𝑚𝑎𝑥</m:t>
                                  </m:r>
                                </m:sub>
                              </m:sSub>
                            </m:den>
                          </m:f>
                        </m:e>
                      </m:rad>
                      <m:r>
                        <a:rPr kumimoji="0" lang="en-US" altLang="ja-JP" sz="1600" b="0" i="1" smtClean="0">
                          <a:solidFill>
                            <a:srgbClr val="000000"/>
                          </a:solidFill>
                          <a:latin typeface="Cambria Math" panose="02040503050406030204" pitchFamily="18" charset="0"/>
                          <a:sym typeface="Lucida Grande"/>
                        </a:rPr>
                        <m:t>=</m:t>
                      </m:r>
                      <m:rad>
                        <m:radPr>
                          <m:degHide m:val="on"/>
                          <m:ctrlPr>
                            <a:rPr kumimoji="0" lang="en-US" altLang="ja-JP" sz="1600" i="1">
                              <a:solidFill>
                                <a:srgbClr val="000000"/>
                              </a:solidFill>
                              <a:latin typeface="Cambria Math" panose="02040503050406030204" pitchFamily="18" charset="0"/>
                              <a:sym typeface="Lucida Grande"/>
                            </a:rPr>
                          </m:ctrlPr>
                        </m:radPr>
                        <m:deg/>
                        <m:e>
                          <m:f>
                            <m:fPr>
                              <m:ctrlPr>
                                <a:rPr kumimoji="0" lang="en-US" altLang="ja-JP" sz="1600" i="1">
                                  <a:solidFill>
                                    <a:srgbClr val="000000"/>
                                  </a:solidFill>
                                  <a:latin typeface="Cambria Math" panose="02040503050406030204" pitchFamily="18" charset="0"/>
                                  <a:sym typeface="Lucida Grande"/>
                                </a:rPr>
                              </m:ctrlPr>
                            </m:fPr>
                            <m:num>
                              <m:r>
                                <a:rPr kumimoji="0" lang="en-US" altLang="ja-JP" sz="1600" i="1">
                                  <a:solidFill>
                                    <a:srgbClr val="000000"/>
                                  </a:solidFill>
                                  <a:latin typeface="Cambria Math" panose="02040503050406030204" pitchFamily="18" charset="0"/>
                                  <a:sym typeface="Lucida Grande"/>
                                </a:rPr>
                                <m:t>𝐺𝑀</m:t>
                              </m:r>
                              <m:r>
                                <a:rPr kumimoji="0" lang="en-US" altLang="ja-JP" sz="1600" i="1">
                                  <a:solidFill>
                                    <a:srgbClr val="000000"/>
                                  </a:solidFill>
                                  <a:latin typeface="Cambria Math" panose="02040503050406030204" pitchFamily="18" charset="0"/>
                                  <a:sym typeface="Lucida Grande"/>
                                </a:rPr>
                                <m:t>(</m:t>
                              </m:r>
                              <m:sSub>
                                <m:sSubPr>
                                  <m:ctrlPr>
                                    <a:rPr kumimoji="0" lang="en-US" altLang="ja-JP" sz="1600" i="1">
                                      <a:solidFill>
                                        <a:srgbClr val="000000"/>
                                      </a:solidFill>
                                      <a:latin typeface="Cambria Math" panose="02040503050406030204" pitchFamily="18" charset="0"/>
                                      <a:sym typeface="Lucida Grande"/>
                                    </a:rPr>
                                  </m:ctrlPr>
                                </m:sSubPr>
                                <m:e>
                                  <m:r>
                                    <a:rPr kumimoji="0" lang="en-US" altLang="ja-JP" sz="1600" b="0" i="1" smtClean="0">
                                      <a:solidFill>
                                        <a:srgbClr val="000000"/>
                                      </a:solidFill>
                                      <a:latin typeface="Cambria Math" panose="02040503050406030204" pitchFamily="18" charset="0"/>
                                      <a:sym typeface="Lucida Grande"/>
                                    </a:rPr>
                                    <m:t>𝑥</m:t>
                                  </m:r>
                                </m:e>
                                <m:sub>
                                  <m:r>
                                    <a:rPr kumimoji="0" lang="en-US" altLang="ja-JP" sz="1600" i="1">
                                      <a:solidFill>
                                        <a:srgbClr val="000000"/>
                                      </a:solidFill>
                                      <a:latin typeface="Cambria Math" panose="02040503050406030204" pitchFamily="18" charset="0"/>
                                      <a:sym typeface="Lucida Grande"/>
                                    </a:rPr>
                                    <m:t>𝑁</m:t>
                                  </m:r>
                                </m:sub>
                              </m:sSub>
                              <m:r>
                                <a:rPr kumimoji="0" lang="en-US" altLang="ja-JP" sz="1600" i="1">
                                  <a:solidFill>
                                    <a:srgbClr val="000000"/>
                                  </a:solidFill>
                                  <a:latin typeface="Cambria Math" panose="02040503050406030204" pitchFamily="18" charset="0"/>
                                  <a:sym typeface="Lucida Grande"/>
                                </a:rPr>
                                <m:t> </m:t>
                              </m:r>
                              <m:sSub>
                                <m:sSubPr>
                                  <m:ctrlPr>
                                    <a:rPr kumimoji="0" lang="en-US" altLang="ja-JP" sz="1600" i="1">
                                      <a:solidFill>
                                        <a:srgbClr val="000000"/>
                                      </a:solidFill>
                                      <a:latin typeface="Cambria Math" panose="02040503050406030204" pitchFamily="18" charset="0"/>
                                      <a:sym typeface="Lucida Grande"/>
                                    </a:rPr>
                                  </m:ctrlPr>
                                </m:sSubPr>
                                <m:e>
                                  <m:r>
                                    <a:rPr kumimoji="0" lang="en-US" altLang="ja-JP" sz="1600" i="1">
                                      <a:solidFill>
                                        <a:srgbClr val="000000"/>
                                      </a:solidFill>
                                      <a:latin typeface="Cambria Math" panose="02040503050406030204" pitchFamily="18" charset="0"/>
                                      <a:sym typeface="Lucida Grande"/>
                                    </a:rPr>
                                    <m:t>𝑟</m:t>
                                  </m:r>
                                </m:e>
                                <m:sub>
                                  <m:r>
                                    <a:rPr kumimoji="0" lang="en-US" altLang="ja-JP" sz="1600" i="1">
                                      <a:solidFill>
                                        <a:srgbClr val="000000"/>
                                      </a:solidFill>
                                      <a:latin typeface="Cambria Math" panose="02040503050406030204" pitchFamily="18" charset="0"/>
                                      <a:sym typeface="Lucida Grande"/>
                                    </a:rPr>
                                    <m:t>𝑁</m:t>
                                  </m:r>
                                </m:sub>
                              </m:sSub>
                              <m:r>
                                <a:rPr kumimoji="0" lang="en-US" altLang="ja-JP" sz="1600" i="1">
                                  <a:solidFill>
                                    <a:srgbClr val="000000"/>
                                  </a:solidFill>
                                  <a:latin typeface="Cambria Math" panose="02040503050406030204" pitchFamily="18" charset="0"/>
                                  <a:sym typeface="Lucida Grande"/>
                                </a:rPr>
                                <m:t>)</m:t>
                              </m:r>
                            </m:num>
                            <m:den>
                              <m:sSub>
                                <m:sSubPr>
                                  <m:ctrlPr>
                                    <a:rPr kumimoji="0" lang="en-US" altLang="ja-JP" sz="1600" i="1">
                                      <a:solidFill>
                                        <a:srgbClr val="000000"/>
                                      </a:solidFill>
                                      <a:latin typeface="Cambria Math" panose="02040503050406030204" pitchFamily="18" charset="0"/>
                                      <a:sym typeface="Lucida Grande"/>
                                    </a:rPr>
                                  </m:ctrlPr>
                                </m:sSubPr>
                                <m:e>
                                  <m:r>
                                    <a:rPr kumimoji="0" lang="en-US" altLang="ja-JP" sz="1600" b="0" i="1" smtClean="0">
                                      <a:solidFill>
                                        <a:srgbClr val="000000"/>
                                      </a:solidFill>
                                      <a:latin typeface="Cambria Math" panose="02040503050406030204" pitchFamily="18" charset="0"/>
                                      <a:sym typeface="Lucida Grande"/>
                                    </a:rPr>
                                    <m:t>𝑥</m:t>
                                  </m:r>
                                </m:e>
                                <m:sub>
                                  <m:r>
                                    <a:rPr kumimoji="0" lang="en-US" altLang="ja-JP" sz="1600" i="1">
                                      <a:solidFill>
                                        <a:srgbClr val="000000"/>
                                      </a:solidFill>
                                      <a:latin typeface="Cambria Math" panose="02040503050406030204" pitchFamily="18" charset="0"/>
                                      <a:sym typeface="Lucida Grande"/>
                                    </a:rPr>
                                    <m:t>𝑁</m:t>
                                  </m:r>
                                </m:sub>
                              </m:sSub>
                              <m:r>
                                <a:rPr kumimoji="0" lang="en-US" altLang="ja-JP" sz="1600" b="0" i="1" smtClean="0">
                                  <a:solidFill>
                                    <a:srgbClr val="000000"/>
                                  </a:solidFill>
                                  <a:latin typeface="Cambria Math" panose="02040503050406030204" pitchFamily="18" charset="0"/>
                                  <a:sym typeface="Lucida Grande"/>
                                </a:rPr>
                                <m:t> </m:t>
                              </m:r>
                              <m:sSub>
                                <m:sSubPr>
                                  <m:ctrlPr>
                                    <a:rPr kumimoji="0" lang="en-US" altLang="ja-JP" sz="1600" i="1">
                                      <a:solidFill>
                                        <a:srgbClr val="000000"/>
                                      </a:solidFill>
                                      <a:latin typeface="Cambria Math" panose="02040503050406030204" pitchFamily="18" charset="0"/>
                                      <a:sym typeface="Lucida Grande"/>
                                    </a:rPr>
                                  </m:ctrlPr>
                                </m:sSubPr>
                                <m:e>
                                  <m:r>
                                    <a:rPr kumimoji="0" lang="en-US" altLang="ja-JP" sz="1600" i="1">
                                      <a:solidFill>
                                        <a:srgbClr val="000000"/>
                                      </a:solidFill>
                                      <a:latin typeface="Cambria Math" panose="02040503050406030204" pitchFamily="18" charset="0"/>
                                      <a:sym typeface="Lucida Grande"/>
                                    </a:rPr>
                                    <m:t>𝑟</m:t>
                                  </m:r>
                                </m:e>
                                <m:sub>
                                  <m:r>
                                    <a:rPr kumimoji="0" lang="en-US" altLang="ja-JP" sz="1600" b="0" i="1" smtClean="0">
                                      <a:solidFill>
                                        <a:srgbClr val="000000"/>
                                      </a:solidFill>
                                      <a:latin typeface="Cambria Math" panose="02040503050406030204" pitchFamily="18" charset="0"/>
                                      <a:sym typeface="Lucida Grande"/>
                                    </a:rPr>
                                    <m:t>𝑁</m:t>
                                  </m:r>
                                </m:sub>
                              </m:sSub>
                            </m:den>
                          </m:f>
                        </m:e>
                      </m:rad>
                      <m:r>
                        <a:rPr kumimoji="0" lang="en-US" altLang="ja-JP" sz="1600" b="0" i="1" smtClean="0">
                          <a:solidFill>
                            <a:srgbClr val="000000"/>
                          </a:solidFill>
                          <a:latin typeface="Cambria Math" panose="02040503050406030204" pitchFamily="18" charset="0"/>
                          <a:sym typeface="Lucida Grande"/>
                        </a:rPr>
                        <m:t>=</m:t>
                      </m:r>
                      <m:rad>
                        <m:radPr>
                          <m:degHide m:val="on"/>
                          <m:ctrlPr>
                            <a:rPr kumimoji="0" lang="en-US" altLang="ja-JP" sz="1600" i="1">
                              <a:solidFill>
                                <a:srgbClr val="000000"/>
                              </a:solidFill>
                              <a:latin typeface="Cambria Math" panose="02040503050406030204" pitchFamily="18" charset="0"/>
                              <a:sym typeface="Lucida Grande"/>
                            </a:rPr>
                          </m:ctrlPr>
                        </m:radPr>
                        <m:deg/>
                        <m:e>
                          <m:f>
                            <m:fPr>
                              <m:ctrlPr>
                                <a:rPr kumimoji="0" lang="en-US" altLang="ja-JP" sz="1600" i="1">
                                  <a:solidFill>
                                    <a:srgbClr val="000000"/>
                                  </a:solidFill>
                                  <a:latin typeface="Cambria Math" panose="02040503050406030204" pitchFamily="18" charset="0"/>
                                  <a:sym typeface="Lucida Grande"/>
                                </a:rPr>
                              </m:ctrlPr>
                            </m:fPr>
                            <m:num>
                              <m:r>
                                <a:rPr kumimoji="0" lang="en-US" altLang="ja-JP" sz="1600" i="1">
                                  <a:solidFill>
                                    <a:srgbClr val="000000"/>
                                  </a:solidFill>
                                  <a:latin typeface="Cambria Math" panose="02040503050406030204" pitchFamily="18" charset="0"/>
                                  <a:sym typeface="Lucida Grande"/>
                                </a:rPr>
                                <m:t>𝐺𝑀</m:t>
                              </m:r>
                              <m:r>
                                <a:rPr kumimoji="0" lang="en-US" altLang="ja-JP" sz="1600" i="1">
                                  <a:solidFill>
                                    <a:srgbClr val="000000"/>
                                  </a:solidFill>
                                  <a:latin typeface="Cambria Math" panose="02040503050406030204" pitchFamily="18" charset="0"/>
                                  <a:sym typeface="Lucida Grande"/>
                                </a:rPr>
                                <m:t>(</m:t>
                              </m:r>
                              <m:sSub>
                                <m:sSubPr>
                                  <m:ctrlPr>
                                    <a:rPr kumimoji="0" lang="en-US" altLang="ja-JP" sz="1600" i="1">
                                      <a:solidFill>
                                        <a:srgbClr val="000000"/>
                                      </a:solidFill>
                                      <a:latin typeface="Cambria Math" panose="02040503050406030204" pitchFamily="18" charset="0"/>
                                      <a:sym typeface="Lucida Grande"/>
                                    </a:rPr>
                                  </m:ctrlPr>
                                </m:sSubPr>
                                <m:e>
                                  <m:r>
                                    <a:rPr kumimoji="0" lang="en-US" altLang="ja-JP" sz="1600" b="0" i="1" smtClean="0">
                                      <a:solidFill>
                                        <a:srgbClr val="000000"/>
                                      </a:solidFill>
                                      <a:latin typeface="Cambria Math" panose="02040503050406030204" pitchFamily="18" charset="0"/>
                                      <a:sym typeface="Lucida Grande"/>
                                    </a:rPr>
                                    <m:t>𝑥</m:t>
                                  </m:r>
                                </m:e>
                                <m:sub>
                                  <m:r>
                                    <a:rPr kumimoji="0" lang="en-US" altLang="ja-JP" sz="1600" i="1">
                                      <a:solidFill>
                                        <a:srgbClr val="000000"/>
                                      </a:solidFill>
                                      <a:latin typeface="Cambria Math" panose="02040503050406030204" pitchFamily="18" charset="0"/>
                                      <a:sym typeface="Lucida Grande"/>
                                    </a:rPr>
                                    <m:t>𝑁</m:t>
                                  </m:r>
                                </m:sub>
                              </m:sSub>
                              <m:f>
                                <m:fPr>
                                  <m:ctrlPr>
                                    <a:rPr kumimoji="0" lang="en-US" altLang="ja-JP" sz="1600" b="0" i="1" smtClean="0">
                                      <a:solidFill>
                                        <a:srgbClr val="000000"/>
                                      </a:solidFill>
                                      <a:latin typeface="Cambria Math" panose="02040503050406030204" pitchFamily="18" charset="0"/>
                                      <a:sym typeface="Lucida Grande"/>
                                    </a:rPr>
                                  </m:ctrlPr>
                                </m:fPr>
                                <m:num>
                                  <m:sSub>
                                    <m:sSubPr>
                                      <m:ctrlPr>
                                        <a:rPr kumimoji="0" lang="en-US" altLang="ja-JP" sz="1600" i="1">
                                          <a:solidFill>
                                            <a:srgbClr val="000000"/>
                                          </a:solidFill>
                                          <a:latin typeface="Cambria Math" panose="02040503050406030204" pitchFamily="18" charset="0"/>
                                          <a:sym typeface="Lucida Grande"/>
                                        </a:rPr>
                                      </m:ctrlPr>
                                    </m:sSubPr>
                                    <m:e>
                                      <m:r>
                                        <a:rPr kumimoji="0" lang="en-US" altLang="ja-JP" sz="1600" i="1">
                                          <a:solidFill>
                                            <a:srgbClr val="000000"/>
                                          </a:solidFill>
                                          <a:latin typeface="Cambria Math" panose="02040503050406030204" pitchFamily="18" charset="0"/>
                                          <a:sym typeface="Lucida Grande"/>
                                        </a:rPr>
                                        <m:t>𝑟</m:t>
                                      </m:r>
                                    </m:e>
                                    <m:sub>
                                      <m:r>
                                        <a:rPr kumimoji="0" lang="en-US" altLang="ja-JP" sz="1600" b="0" i="1" smtClean="0">
                                          <a:solidFill>
                                            <a:srgbClr val="000000"/>
                                          </a:solidFill>
                                          <a:latin typeface="Cambria Math" panose="02040503050406030204" pitchFamily="18" charset="0"/>
                                          <a:sym typeface="Lucida Grande"/>
                                        </a:rPr>
                                        <m:t>200</m:t>
                                      </m:r>
                                    </m:sub>
                                  </m:sSub>
                                </m:num>
                                <m:den>
                                  <m:sSub>
                                    <m:sSubPr>
                                      <m:ctrlPr>
                                        <a:rPr kumimoji="0" lang="en-US" altLang="ja-JP" sz="1600" i="1">
                                          <a:solidFill>
                                            <a:srgbClr val="000000"/>
                                          </a:solidFill>
                                          <a:latin typeface="Cambria Math" panose="02040503050406030204" pitchFamily="18" charset="0"/>
                                          <a:sym typeface="Lucida Grande"/>
                                        </a:rPr>
                                      </m:ctrlPr>
                                    </m:sSubPr>
                                    <m:e>
                                      <m:r>
                                        <a:rPr kumimoji="0" lang="en-US" altLang="ja-JP" sz="1600" b="0" i="1" smtClean="0">
                                          <a:solidFill>
                                            <a:srgbClr val="000000"/>
                                          </a:solidFill>
                                          <a:latin typeface="Cambria Math" panose="02040503050406030204" pitchFamily="18" charset="0"/>
                                          <a:sym typeface="Lucida Grande"/>
                                        </a:rPr>
                                        <m:t>𝑐</m:t>
                                      </m:r>
                                    </m:e>
                                    <m:sub>
                                      <m:r>
                                        <a:rPr kumimoji="0" lang="en-US" altLang="ja-JP" sz="1600" i="1">
                                          <a:solidFill>
                                            <a:srgbClr val="000000"/>
                                          </a:solidFill>
                                          <a:latin typeface="Cambria Math" panose="02040503050406030204" pitchFamily="18" charset="0"/>
                                          <a:sym typeface="Lucida Grande"/>
                                        </a:rPr>
                                        <m:t>200</m:t>
                                      </m:r>
                                    </m:sub>
                                  </m:sSub>
                                </m:den>
                              </m:f>
                              <m:r>
                                <a:rPr kumimoji="0" lang="en-US" altLang="ja-JP" sz="1600" i="1">
                                  <a:solidFill>
                                    <a:srgbClr val="000000"/>
                                  </a:solidFill>
                                  <a:latin typeface="Cambria Math" panose="02040503050406030204" pitchFamily="18" charset="0"/>
                                  <a:sym typeface="Lucida Grande"/>
                                </a:rPr>
                                <m:t>)</m:t>
                              </m:r>
                            </m:num>
                            <m:den>
                              <m:sSub>
                                <m:sSubPr>
                                  <m:ctrlPr>
                                    <a:rPr kumimoji="0" lang="en-US" altLang="ja-JP" sz="1600" i="1">
                                      <a:solidFill>
                                        <a:srgbClr val="000000"/>
                                      </a:solidFill>
                                      <a:latin typeface="Cambria Math" panose="02040503050406030204" pitchFamily="18" charset="0"/>
                                      <a:sym typeface="Lucida Grande"/>
                                    </a:rPr>
                                  </m:ctrlPr>
                                </m:sSubPr>
                                <m:e>
                                  <m:r>
                                    <a:rPr kumimoji="0" lang="en-US" altLang="ja-JP" sz="1600" b="0" i="1" smtClean="0">
                                      <a:solidFill>
                                        <a:srgbClr val="000000"/>
                                      </a:solidFill>
                                      <a:latin typeface="Cambria Math" panose="02040503050406030204" pitchFamily="18" charset="0"/>
                                      <a:sym typeface="Lucida Grande"/>
                                    </a:rPr>
                                    <m:t>𝑥</m:t>
                                  </m:r>
                                </m:e>
                                <m:sub>
                                  <m:r>
                                    <a:rPr kumimoji="0" lang="en-US" altLang="ja-JP" sz="1600" i="1">
                                      <a:solidFill>
                                        <a:srgbClr val="000000"/>
                                      </a:solidFill>
                                      <a:latin typeface="Cambria Math" panose="02040503050406030204" pitchFamily="18" charset="0"/>
                                      <a:sym typeface="Lucida Grande"/>
                                    </a:rPr>
                                    <m:t>𝑁</m:t>
                                  </m:r>
                                </m:sub>
                              </m:sSub>
                              <m:f>
                                <m:fPr>
                                  <m:ctrlPr>
                                    <a:rPr kumimoji="0" lang="en-US" altLang="ja-JP" sz="1600" i="1">
                                      <a:solidFill>
                                        <a:srgbClr val="000000"/>
                                      </a:solidFill>
                                      <a:latin typeface="Cambria Math" panose="02040503050406030204" pitchFamily="18" charset="0"/>
                                      <a:sym typeface="Lucida Grande"/>
                                    </a:rPr>
                                  </m:ctrlPr>
                                </m:fPr>
                                <m:num>
                                  <m:sSub>
                                    <m:sSubPr>
                                      <m:ctrlPr>
                                        <a:rPr kumimoji="0" lang="en-US" altLang="ja-JP" sz="1600" i="1">
                                          <a:solidFill>
                                            <a:srgbClr val="000000"/>
                                          </a:solidFill>
                                          <a:latin typeface="Cambria Math" panose="02040503050406030204" pitchFamily="18" charset="0"/>
                                          <a:sym typeface="Lucida Grande"/>
                                        </a:rPr>
                                      </m:ctrlPr>
                                    </m:sSubPr>
                                    <m:e>
                                      <m:r>
                                        <a:rPr kumimoji="0" lang="en-US" altLang="ja-JP" sz="1600" i="1">
                                          <a:solidFill>
                                            <a:srgbClr val="000000"/>
                                          </a:solidFill>
                                          <a:latin typeface="Cambria Math" panose="02040503050406030204" pitchFamily="18" charset="0"/>
                                          <a:sym typeface="Lucida Grande"/>
                                        </a:rPr>
                                        <m:t>𝑟</m:t>
                                      </m:r>
                                    </m:e>
                                    <m:sub>
                                      <m:r>
                                        <a:rPr kumimoji="0" lang="en-US" altLang="ja-JP" sz="1600" i="1">
                                          <a:solidFill>
                                            <a:srgbClr val="000000"/>
                                          </a:solidFill>
                                          <a:latin typeface="Cambria Math" panose="02040503050406030204" pitchFamily="18" charset="0"/>
                                          <a:sym typeface="Lucida Grande"/>
                                        </a:rPr>
                                        <m:t>200</m:t>
                                      </m:r>
                                    </m:sub>
                                  </m:sSub>
                                </m:num>
                                <m:den>
                                  <m:sSub>
                                    <m:sSubPr>
                                      <m:ctrlPr>
                                        <a:rPr kumimoji="0" lang="en-US" altLang="ja-JP" sz="1600" i="1">
                                          <a:solidFill>
                                            <a:srgbClr val="000000"/>
                                          </a:solidFill>
                                          <a:latin typeface="Cambria Math" panose="02040503050406030204" pitchFamily="18" charset="0"/>
                                          <a:sym typeface="Lucida Grande"/>
                                        </a:rPr>
                                      </m:ctrlPr>
                                    </m:sSubPr>
                                    <m:e>
                                      <m:r>
                                        <a:rPr kumimoji="0" lang="en-US" altLang="ja-JP" sz="1600" i="1">
                                          <a:solidFill>
                                            <a:srgbClr val="000000"/>
                                          </a:solidFill>
                                          <a:latin typeface="Cambria Math" panose="02040503050406030204" pitchFamily="18" charset="0"/>
                                          <a:sym typeface="Lucida Grande"/>
                                        </a:rPr>
                                        <m:t>𝑐</m:t>
                                      </m:r>
                                    </m:e>
                                    <m:sub>
                                      <m:r>
                                        <a:rPr kumimoji="0" lang="en-US" altLang="ja-JP" sz="1600" i="1">
                                          <a:solidFill>
                                            <a:srgbClr val="000000"/>
                                          </a:solidFill>
                                          <a:latin typeface="Cambria Math" panose="02040503050406030204" pitchFamily="18" charset="0"/>
                                          <a:sym typeface="Lucida Grande"/>
                                        </a:rPr>
                                        <m:t>200</m:t>
                                      </m:r>
                                    </m:sub>
                                  </m:sSub>
                                </m:den>
                              </m:f>
                            </m:den>
                          </m:f>
                        </m:e>
                      </m:rad>
                    </m:oMath>
                  </m:oMathPara>
                </a14:m>
                <a:endParaRPr lang="ja-JP" altLang="en-US" dirty="0"/>
              </a:p>
            </p:txBody>
          </p:sp>
        </mc:Choice>
        <mc:Fallback xmlns="">
          <p:sp>
            <p:nvSpPr>
              <p:cNvPr id="77" name="テキスト ボックス 76">
                <a:extLst>
                  <a:ext uri="{FF2B5EF4-FFF2-40B4-BE49-F238E27FC236}">
                    <a16:creationId xmlns:a16="http://schemas.microsoft.com/office/drawing/2014/main" id="{5DF567DA-1698-31A0-C3E3-715AA23D42B0}"/>
                  </a:ext>
                </a:extLst>
              </p:cNvPr>
              <p:cNvSpPr txBox="1">
                <a:spLocks noRot="1" noChangeAspect="1" noMove="1" noResize="1" noEditPoints="1" noAdjustHandles="1" noChangeArrowheads="1" noChangeShapeType="1" noTextEdit="1"/>
              </p:cNvSpPr>
              <p:nvPr/>
            </p:nvSpPr>
            <p:spPr>
              <a:xfrm>
                <a:off x="5399605" y="2774476"/>
                <a:ext cx="5380672" cy="1050288"/>
              </a:xfrm>
              <a:prstGeom prst="rect">
                <a:avLst/>
              </a:prstGeom>
              <a:blipFill>
                <a:blip r:embed="rId10"/>
                <a:stretch>
                  <a:fillRect/>
                </a:stretch>
              </a:blipFill>
            </p:spPr>
            <p:txBody>
              <a:bodyPr/>
              <a:lstStyle/>
              <a:p>
                <a:r>
                  <a:rPr lang="ja-JP" altLang="en-US">
                    <a:noFill/>
                  </a:rPr>
                  <a:t> </a:t>
                </a:r>
              </a:p>
            </p:txBody>
          </p:sp>
        </mc:Fallback>
      </mc:AlternateContent>
      <p:grpSp>
        <p:nvGrpSpPr>
          <p:cNvPr id="78" name="グループ化 77">
            <a:extLst>
              <a:ext uri="{FF2B5EF4-FFF2-40B4-BE49-F238E27FC236}">
                <a16:creationId xmlns:a16="http://schemas.microsoft.com/office/drawing/2014/main" id="{3496AADF-6E10-625F-2712-2800A903A858}"/>
              </a:ext>
            </a:extLst>
          </p:cNvPr>
          <p:cNvGrpSpPr/>
          <p:nvPr/>
        </p:nvGrpSpPr>
        <p:grpSpPr>
          <a:xfrm>
            <a:off x="8384496" y="3916103"/>
            <a:ext cx="5207816" cy="1050288"/>
            <a:chOff x="6808259" y="2836778"/>
            <a:chExt cx="5207816" cy="974306"/>
          </a:xfrm>
        </p:grpSpPr>
        <mc:AlternateContent xmlns:mc="http://schemas.openxmlformats.org/markup-compatibility/2006" xmlns:a14="http://schemas.microsoft.com/office/drawing/2010/main">
          <mc:Choice Requires="a14">
            <p:sp>
              <p:nvSpPr>
                <p:cNvPr id="79" name="テキスト ボックス 78">
                  <a:extLst>
                    <a:ext uri="{FF2B5EF4-FFF2-40B4-BE49-F238E27FC236}">
                      <a16:creationId xmlns:a16="http://schemas.microsoft.com/office/drawing/2014/main" id="{51BF2A73-E657-111A-97A2-25155A6468EA}"/>
                    </a:ext>
                  </a:extLst>
                </p:cNvPr>
                <p:cNvSpPr txBox="1"/>
                <p:nvPr/>
              </p:nvSpPr>
              <p:spPr>
                <a:xfrm>
                  <a:off x="6808259" y="2836778"/>
                  <a:ext cx="1468763" cy="974306"/>
                </a:xfrm>
                <a:prstGeom prst="rect">
                  <a:avLst/>
                </a:prstGeom>
                <a:noFill/>
              </p:spPr>
              <p:txBody>
                <a:bodyPr wrap="square">
                  <a:spAutoFit/>
                </a:bodyPr>
                <a:lstStyle/>
                <a:p>
                  <a:r>
                    <a:rPr lang="en-US" altLang="ja-JP" sz="1200" dirty="0">
                      <a:solidFill>
                        <a:prstClr val="black"/>
                      </a:solidFill>
                    </a:rPr>
                    <a:t> </a:t>
                  </a:r>
                  <a14:m>
                    <m:oMath xmlns:m="http://schemas.openxmlformats.org/officeDocument/2006/math">
                      <m:d>
                        <m:dPr>
                          <m:begChr m:val="{"/>
                          <m:endChr m:val=""/>
                          <m:ctrlPr>
                            <a:rPr lang="en-US" altLang="ja-JP" sz="1200" i="1" smtClean="0">
                              <a:solidFill>
                                <a:prstClr val="black"/>
                              </a:solidFill>
                              <a:latin typeface="Cambria Math" panose="02040503050406030204" pitchFamily="18" charset="0"/>
                            </a:rPr>
                          </m:ctrlPr>
                        </m:dPr>
                        <m:e>
                          <m:eqArr>
                            <m:eqArrPr>
                              <m:ctrlPr>
                                <a:rPr lang="en-US" altLang="ja-JP" sz="1200" i="1" smtClean="0">
                                  <a:solidFill>
                                    <a:prstClr val="black"/>
                                  </a:solidFill>
                                  <a:latin typeface="Cambria Math" panose="02040503050406030204" pitchFamily="18" charset="0"/>
                                </a:rPr>
                              </m:ctrlPr>
                            </m:eqArrPr>
                            <m:e>
                              <m:sSub>
                                <m:sSubPr>
                                  <m:ctrlPr>
                                    <a:rPr lang="en-US" altLang="ja-JP" sz="1200" i="1" smtClean="0">
                                      <a:solidFill>
                                        <a:schemeClr val="bg1"/>
                                      </a:solidFill>
                                      <a:latin typeface="Cambria Math" panose="02040503050406030204" pitchFamily="18" charset="0"/>
                                    </a:rPr>
                                  </m:ctrlPr>
                                </m:sSubPr>
                                <m:e>
                                  <m:r>
                                    <a:rPr lang="en-US" altLang="ja-JP" sz="1200" i="1">
                                      <a:solidFill>
                                        <a:schemeClr val="bg1"/>
                                      </a:solidFill>
                                      <a:latin typeface="Cambria Math" panose="02040503050406030204" pitchFamily="18" charset="0"/>
                                    </a:rPr>
                                    <m:t>𝑓</m:t>
                                  </m:r>
                                </m:e>
                                <m:sub>
                                  <m:r>
                                    <a:rPr lang="en-US" altLang="ja-JP" sz="1200" i="1">
                                      <a:solidFill>
                                        <a:schemeClr val="bg1"/>
                                      </a:solidFill>
                                      <a:latin typeface="Cambria Math" panose="02040503050406030204" pitchFamily="18" charset="0"/>
                                    </a:rPr>
                                    <m:t>𝑁</m:t>
                                  </m:r>
                                </m:sub>
                              </m:sSub>
                              <m:d>
                                <m:dPr>
                                  <m:ctrlPr>
                                    <a:rPr lang="en-US" altLang="ja-JP" sz="1200" i="1">
                                      <a:solidFill>
                                        <a:schemeClr val="bg1"/>
                                      </a:solidFill>
                                      <a:latin typeface="Cambria Math" panose="02040503050406030204" pitchFamily="18" charset="0"/>
                                    </a:rPr>
                                  </m:ctrlPr>
                                </m:dPr>
                                <m:e>
                                  <m:r>
                                    <a:rPr lang="en-US" altLang="ja-JP" sz="1200" i="1">
                                      <a:solidFill>
                                        <a:schemeClr val="bg1"/>
                                      </a:solidFill>
                                      <a:latin typeface="Cambria Math" panose="02040503050406030204" pitchFamily="18" charset="0"/>
                                    </a:rPr>
                                    <m:t>𝑥</m:t>
                                  </m:r>
                                </m:e>
                              </m:d>
                              <m:r>
                                <a:rPr lang="en-US" altLang="ja-JP" sz="1200" i="1">
                                  <a:solidFill>
                                    <a:schemeClr val="bg1"/>
                                  </a:solidFill>
                                  <a:latin typeface="Cambria Math" panose="02040503050406030204" pitchFamily="18" charset="0"/>
                                </a:rPr>
                                <m:t>=</m:t>
                              </m:r>
                            </m:e>
                            <m:e>
                              <m:sSub>
                                <m:sSubPr>
                                  <m:ctrlPr>
                                    <a:rPr lang="en-US" altLang="ja-JP" sz="1200" i="1" smtClean="0">
                                      <a:solidFill>
                                        <a:schemeClr val="bg1"/>
                                      </a:solidFill>
                                      <a:latin typeface="Cambria Math" panose="02040503050406030204" pitchFamily="18" charset="0"/>
                                    </a:rPr>
                                  </m:ctrlPr>
                                </m:sSubPr>
                                <m:e>
                                  <m:r>
                                    <a:rPr lang="en-US" altLang="ja-JP" sz="1200" i="1">
                                      <a:solidFill>
                                        <a:schemeClr val="bg1"/>
                                      </a:solidFill>
                                      <a:latin typeface="Cambria Math" panose="02040503050406030204" pitchFamily="18" charset="0"/>
                                    </a:rPr>
                                    <m:t>𝑓</m:t>
                                  </m:r>
                                </m:e>
                                <m:sub>
                                  <m:r>
                                    <a:rPr lang="en-US" altLang="ja-JP" sz="1200" i="1">
                                      <a:solidFill>
                                        <a:schemeClr val="bg1"/>
                                      </a:solidFill>
                                      <a:latin typeface="Cambria Math" panose="02040503050406030204" pitchFamily="18" charset="0"/>
                                    </a:rPr>
                                    <m:t>𝐵</m:t>
                                  </m:r>
                                </m:sub>
                              </m:sSub>
                              <m:d>
                                <m:dPr>
                                  <m:ctrlPr>
                                    <a:rPr lang="en-US" altLang="ja-JP" sz="1200" i="1">
                                      <a:solidFill>
                                        <a:schemeClr val="bg1"/>
                                      </a:solidFill>
                                      <a:latin typeface="Cambria Math" panose="02040503050406030204" pitchFamily="18" charset="0"/>
                                    </a:rPr>
                                  </m:ctrlPr>
                                </m:dPr>
                                <m:e>
                                  <m:r>
                                    <a:rPr lang="en-US" altLang="ja-JP" sz="1200" i="1">
                                      <a:solidFill>
                                        <a:schemeClr val="bg1"/>
                                      </a:solidFill>
                                      <a:latin typeface="Cambria Math" panose="02040503050406030204" pitchFamily="18" charset="0"/>
                                    </a:rPr>
                                    <m:t>𝑥</m:t>
                                  </m:r>
                                </m:e>
                              </m:d>
                              <m:r>
                                <a:rPr lang="en-US" altLang="ja-JP" sz="1200" i="1">
                                  <a:solidFill>
                                    <a:schemeClr val="bg1"/>
                                  </a:solidFill>
                                  <a:latin typeface="Cambria Math" panose="02040503050406030204" pitchFamily="18" charset="0"/>
                                </a:rPr>
                                <m:t>=−</m:t>
                              </m:r>
                              <m:f>
                                <m:fPr>
                                  <m:ctrlPr>
                                    <a:rPr lang="en-US" altLang="ja-JP" sz="1200" i="1" smtClean="0">
                                      <a:solidFill>
                                        <a:schemeClr val="bg1"/>
                                      </a:solidFill>
                                      <a:latin typeface="Cambria Math" panose="02040503050406030204" pitchFamily="18" charset="0"/>
                                    </a:rPr>
                                  </m:ctrlPr>
                                </m:fPr>
                                <m:num>
                                  <m:r>
                                    <a:rPr lang="en-US" altLang="ja-JP" sz="1200" i="1">
                                      <a:solidFill>
                                        <a:schemeClr val="bg1"/>
                                      </a:solidFill>
                                      <a:latin typeface="Cambria Math" panose="02040503050406030204" pitchFamily="18" charset="0"/>
                                    </a:rPr>
                                    <m:t>1</m:t>
                                  </m:r>
                                </m:num>
                                <m:den>
                                  <m:r>
                                    <a:rPr lang="en-US" altLang="ja-JP" sz="1200" i="1">
                                      <a:solidFill>
                                        <a:schemeClr val="bg1"/>
                                      </a:solidFill>
                                      <a:latin typeface="Cambria Math" panose="02040503050406030204" pitchFamily="18" charset="0"/>
                                    </a:rPr>
                                    <m:t>2</m:t>
                                  </m:r>
                                </m:den>
                              </m:f>
                            </m:e>
                          </m:eqArr>
                        </m:e>
                      </m:d>
                    </m:oMath>
                  </a14:m>
                  <a:endParaRPr lang="en-US" altLang="ja-JP" sz="1600" i="1" dirty="0"/>
                </a:p>
                <a:p>
                  <a:endParaRPr lang="ja-JP" altLang="en-US" sz="1900" dirty="0"/>
                </a:p>
              </p:txBody>
            </p:sp>
          </mc:Choice>
          <mc:Fallback xmlns="">
            <p:sp>
              <p:nvSpPr>
                <p:cNvPr id="79" name="テキスト ボックス 78">
                  <a:extLst>
                    <a:ext uri="{FF2B5EF4-FFF2-40B4-BE49-F238E27FC236}">
                      <a16:creationId xmlns:a16="http://schemas.microsoft.com/office/drawing/2014/main" id="{51BF2A73-E657-111A-97A2-25155A6468EA}"/>
                    </a:ext>
                  </a:extLst>
                </p:cNvPr>
                <p:cNvSpPr txBox="1">
                  <a:spLocks noRot="1" noChangeAspect="1" noMove="1" noResize="1" noEditPoints="1" noAdjustHandles="1" noChangeArrowheads="1" noChangeShapeType="1" noTextEdit="1"/>
                </p:cNvSpPr>
                <p:nvPr/>
              </p:nvSpPr>
              <p:spPr>
                <a:xfrm>
                  <a:off x="6808259" y="2836778"/>
                  <a:ext cx="1468763" cy="974306"/>
                </a:xfrm>
                <a:prstGeom prst="rect">
                  <a:avLst/>
                </a:prstGeom>
                <a:blipFill>
                  <a:blip r:embed="rId11"/>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0" name="テキスト ボックス 79">
                  <a:extLst>
                    <a:ext uri="{FF2B5EF4-FFF2-40B4-BE49-F238E27FC236}">
                      <a16:creationId xmlns:a16="http://schemas.microsoft.com/office/drawing/2014/main" id="{34F9A086-881C-8122-558D-BD41435FFFB2}"/>
                    </a:ext>
                  </a:extLst>
                </p:cNvPr>
                <p:cNvSpPr txBox="1"/>
                <p:nvPr/>
              </p:nvSpPr>
              <p:spPr>
                <a:xfrm>
                  <a:off x="7017698" y="2840283"/>
                  <a:ext cx="4998377" cy="630109"/>
                </a:xfrm>
                <a:prstGeom prst="rect">
                  <a:avLst/>
                </a:prstGeom>
                <a:noFill/>
              </p:spPr>
              <p:txBody>
                <a:bodyPr wrap="square">
                  <a:spAutoFit/>
                </a:bodyPr>
                <a:lstStyle/>
                <a:p>
                  <a:r>
                    <a:rPr lang="ja-JP" altLang="en-US" dirty="0">
                      <a:solidFill>
                        <a:prstClr val="black"/>
                      </a:solidFill>
                    </a:rPr>
                    <a:t> </a:t>
                  </a:r>
                  <a14:m>
                    <m:oMath xmlns:m="http://schemas.openxmlformats.org/officeDocument/2006/math">
                      <m:sSub>
                        <m:sSubPr>
                          <m:ctrlPr>
                            <a:rPr lang="en-US" altLang="ja-JP" sz="1200" i="1" smtClean="0">
                              <a:solidFill>
                                <a:prstClr val="black"/>
                              </a:solidFill>
                              <a:latin typeface="Cambria Math" panose="02040503050406030204" pitchFamily="18" charset="0"/>
                            </a:rPr>
                          </m:ctrlPr>
                        </m:sSubPr>
                        <m:e>
                          <m:r>
                            <a:rPr lang="en-US" altLang="ja-JP" sz="1200" i="1">
                              <a:solidFill>
                                <a:prstClr val="black"/>
                              </a:solidFill>
                              <a:latin typeface="Cambria Math" panose="02040503050406030204" pitchFamily="18" charset="0"/>
                            </a:rPr>
                            <m:t>𝑓</m:t>
                          </m:r>
                        </m:e>
                        <m:sub>
                          <m:r>
                            <a:rPr lang="en-US" altLang="ja-JP" sz="1200" i="1">
                              <a:solidFill>
                                <a:prstClr val="black"/>
                              </a:solidFill>
                              <a:latin typeface="Cambria Math" panose="02040503050406030204" pitchFamily="18" charset="0"/>
                            </a:rPr>
                            <m:t>𝑁</m:t>
                          </m:r>
                        </m:sub>
                      </m:sSub>
                      <m:d>
                        <m:dPr>
                          <m:ctrlPr>
                            <a:rPr lang="en-US" altLang="ja-JP" sz="1200" i="1">
                              <a:solidFill>
                                <a:prstClr val="black"/>
                              </a:solidFill>
                              <a:latin typeface="Cambria Math" panose="02040503050406030204" pitchFamily="18" charset="0"/>
                            </a:rPr>
                          </m:ctrlPr>
                        </m:dPr>
                        <m:e>
                          <m:r>
                            <a:rPr lang="en-US" altLang="ja-JP" sz="1200" i="1">
                              <a:solidFill>
                                <a:prstClr val="black"/>
                              </a:solidFill>
                              <a:latin typeface="Cambria Math" panose="02040503050406030204" pitchFamily="18" charset="0"/>
                            </a:rPr>
                            <m:t>𝑥</m:t>
                          </m:r>
                        </m:e>
                      </m:d>
                      <m:r>
                        <a:rPr lang="en-US" altLang="ja-JP" sz="1200" i="1">
                          <a:solidFill>
                            <a:prstClr val="black"/>
                          </a:solidFill>
                          <a:latin typeface="Cambria Math" panose="02040503050406030204" pitchFamily="18" charset="0"/>
                        </a:rPr>
                        <m:t>=</m:t>
                      </m:r>
                      <m:func>
                        <m:funcPr>
                          <m:ctrlPr>
                            <a:rPr lang="en-US" altLang="ja-JP" sz="1200" i="1">
                              <a:solidFill>
                                <a:prstClr val="black"/>
                              </a:solidFill>
                              <a:latin typeface="Cambria Math" panose="02040503050406030204" pitchFamily="18" charset="0"/>
                            </a:rPr>
                          </m:ctrlPr>
                        </m:funcPr>
                        <m:fName>
                          <m:r>
                            <a:rPr lang="en-US" altLang="ja-JP" sz="1200" i="1">
                              <a:solidFill>
                                <a:prstClr val="black"/>
                              </a:solidFill>
                              <a:latin typeface="Cambria Math" panose="02040503050406030204" pitchFamily="18" charset="0"/>
                            </a:rPr>
                            <m:t>𝑙𝑛</m:t>
                          </m:r>
                        </m:fName>
                        <m:e>
                          <m:r>
                            <a:rPr lang="en-US" altLang="ja-JP" sz="1200" i="1">
                              <a:solidFill>
                                <a:prstClr val="black"/>
                              </a:solidFill>
                              <a:latin typeface="Cambria Math" panose="02040503050406030204" pitchFamily="18" charset="0"/>
                            </a:rPr>
                            <m:t>(1+</m:t>
                          </m:r>
                          <m:r>
                            <a:rPr lang="en-US" altLang="ja-JP" sz="1200" i="1">
                              <a:solidFill>
                                <a:prstClr val="black"/>
                              </a:solidFill>
                              <a:latin typeface="Cambria Math" panose="02040503050406030204" pitchFamily="18" charset="0"/>
                            </a:rPr>
                            <m:t>𝑥</m:t>
                          </m:r>
                          <m:r>
                            <a:rPr lang="en-US" altLang="ja-JP" sz="1200" i="1">
                              <a:solidFill>
                                <a:prstClr val="black"/>
                              </a:solidFill>
                              <a:latin typeface="Cambria Math" panose="02040503050406030204" pitchFamily="18" charset="0"/>
                            </a:rPr>
                            <m:t>)</m:t>
                          </m:r>
                        </m:e>
                      </m:func>
                      <m:r>
                        <a:rPr lang="en-US" altLang="ja-JP" sz="1200" i="1">
                          <a:solidFill>
                            <a:prstClr val="black"/>
                          </a:solidFill>
                          <a:latin typeface="Cambria Math" panose="02040503050406030204" pitchFamily="18" charset="0"/>
                        </a:rPr>
                        <m:t>−</m:t>
                      </m:r>
                      <m:f>
                        <m:fPr>
                          <m:ctrlPr>
                            <a:rPr lang="en-US" altLang="ja-JP" sz="1200" i="1">
                              <a:solidFill>
                                <a:prstClr val="black"/>
                              </a:solidFill>
                              <a:latin typeface="Cambria Math" panose="02040503050406030204" pitchFamily="18" charset="0"/>
                            </a:rPr>
                          </m:ctrlPr>
                        </m:fPr>
                        <m:num>
                          <m:r>
                            <a:rPr lang="en-US" altLang="ja-JP" sz="1200" i="1">
                              <a:solidFill>
                                <a:prstClr val="black"/>
                              </a:solidFill>
                              <a:latin typeface="Cambria Math" panose="02040503050406030204" pitchFamily="18" charset="0"/>
                            </a:rPr>
                            <m:t>𝑥</m:t>
                          </m:r>
                        </m:num>
                        <m:den>
                          <m:r>
                            <a:rPr lang="en-US" altLang="ja-JP" sz="1200" i="1">
                              <a:solidFill>
                                <a:prstClr val="black"/>
                              </a:solidFill>
                              <a:latin typeface="Cambria Math" panose="02040503050406030204" pitchFamily="18" charset="0"/>
                            </a:rPr>
                            <m:t>𝑥</m:t>
                          </m:r>
                          <m:r>
                            <a:rPr lang="en-US" altLang="ja-JP" sz="1200" i="1">
                              <a:solidFill>
                                <a:prstClr val="black"/>
                              </a:solidFill>
                              <a:latin typeface="Cambria Math" panose="02040503050406030204" pitchFamily="18" charset="0"/>
                            </a:rPr>
                            <m:t>+1</m:t>
                          </m:r>
                        </m:den>
                      </m:f>
                      <m:r>
                        <m:rPr>
                          <m:nor/>
                        </m:rPr>
                        <a:rPr lang="en-US" altLang="ja-JP" sz="1200" i="1" dirty="0">
                          <a:solidFill>
                            <a:prstClr val="black"/>
                          </a:solidFill>
                          <a:latin typeface="Cambria Math" panose="02040503050406030204" pitchFamily="18" charset="0"/>
                        </a:rPr>
                        <m:t> </m:t>
                      </m:r>
                      <m:r>
                        <a:rPr lang="en-US" altLang="ja-JP" sz="1200" b="0" i="1" dirty="0" smtClean="0">
                          <a:solidFill>
                            <a:prstClr val="black"/>
                          </a:solidFill>
                          <a:latin typeface="Cambria Math" panose="02040503050406030204" pitchFamily="18" charset="0"/>
                        </a:rPr>
                        <m:t> </m:t>
                      </m:r>
                    </m:oMath>
                  </a14:m>
                  <a:endParaRPr lang="en-US" altLang="ja-JP" sz="1200" b="0" i="1" dirty="0">
                    <a:solidFill>
                      <a:prstClr val="black"/>
                    </a:solidFill>
                    <a:latin typeface="Cambria Math" panose="02040503050406030204" pitchFamily="18" charset="0"/>
                  </a:endParaRPr>
                </a:p>
                <a:p>
                  <a:r>
                    <a:rPr lang="en-US" altLang="ja-JP" sz="1200" dirty="0">
                      <a:solidFill>
                        <a:prstClr val="black"/>
                      </a:solidFill>
                    </a:rPr>
                    <a:t> </a:t>
                  </a:r>
                  <a14:m>
                    <m:oMath xmlns:m="http://schemas.openxmlformats.org/officeDocument/2006/math">
                      <m:r>
                        <a:rPr lang="en-US" altLang="ja-JP" sz="1200" b="0" i="0" smtClean="0">
                          <a:solidFill>
                            <a:prstClr val="black"/>
                          </a:solidFill>
                          <a:latin typeface="Cambria Math" panose="02040503050406030204" pitchFamily="18" charset="0"/>
                        </a:rPr>
                        <m:t> </m:t>
                      </m:r>
                      <m:sSub>
                        <m:sSubPr>
                          <m:ctrlPr>
                            <a:rPr lang="en-US" altLang="ja-JP" sz="1200" i="1" smtClean="0">
                              <a:solidFill>
                                <a:prstClr val="black"/>
                              </a:solidFill>
                              <a:latin typeface="Cambria Math" panose="02040503050406030204" pitchFamily="18" charset="0"/>
                            </a:rPr>
                          </m:ctrlPr>
                        </m:sSubPr>
                        <m:e>
                          <m:r>
                            <a:rPr lang="en-US" altLang="ja-JP" sz="1200" i="1">
                              <a:solidFill>
                                <a:prstClr val="black"/>
                              </a:solidFill>
                              <a:latin typeface="Cambria Math" panose="02040503050406030204" pitchFamily="18" charset="0"/>
                            </a:rPr>
                            <m:t>𝑓</m:t>
                          </m:r>
                        </m:e>
                        <m:sub>
                          <m:r>
                            <a:rPr lang="en-US" altLang="ja-JP" sz="1200" i="1">
                              <a:solidFill>
                                <a:prstClr val="black"/>
                              </a:solidFill>
                              <a:latin typeface="Cambria Math" panose="02040503050406030204" pitchFamily="18" charset="0"/>
                            </a:rPr>
                            <m:t>𝐵</m:t>
                          </m:r>
                        </m:sub>
                      </m:sSub>
                      <m:d>
                        <m:dPr>
                          <m:ctrlPr>
                            <a:rPr lang="en-US" altLang="ja-JP" sz="1200" i="1">
                              <a:solidFill>
                                <a:prstClr val="black"/>
                              </a:solidFill>
                              <a:latin typeface="Cambria Math" panose="02040503050406030204" pitchFamily="18" charset="0"/>
                            </a:rPr>
                          </m:ctrlPr>
                        </m:dPr>
                        <m:e>
                          <m:r>
                            <a:rPr lang="en-US" altLang="ja-JP" sz="1200" i="1">
                              <a:solidFill>
                                <a:prstClr val="black"/>
                              </a:solidFill>
                              <a:latin typeface="Cambria Math" panose="02040503050406030204" pitchFamily="18" charset="0"/>
                            </a:rPr>
                            <m:t>𝑥</m:t>
                          </m:r>
                        </m:e>
                      </m:d>
                      <m:r>
                        <a:rPr lang="en-US" altLang="ja-JP" sz="1200" i="1">
                          <a:solidFill>
                            <a:prstClr val="black"/>
                          </a:solidFill>
                          <a:latin typeface="Cambria Math" panose="02040503050406030204" pitchFamily="18" charset="0"/>
                        </a:rPr>
                        <m:t>=−</m:t>
                      </m:r>
                      <m:f>
                        <m:fPr>
                          <m:ctrlPr>
                            <a:rPr lang="en-US" altLang="ja-JP" sz="1200" i="1">
                              <a:solidFill>
                                <a:prstClr val="black"/>
                              </a:solidFill>
                              <a:latin typeface="Cambria Math" panose="02040503050406030204" pitchFamily="18" charset="0"/>
                            </a:rPr>
                          </m:ctrlPr>
                        </m:fPr>
                        <m:num>
                          <m:r>
                            <a:rPr lang="en-US" altLang="ja-JP" sz="1200" i="1">
                              <a:solidFill>
                                <a:prstClr val="black"/>
                              </a:solidFill>
                              <a:latin typeface="Cambria Math" panose="02040503050406030204" pitchFamily="18" charset="0"/>
                            </a:rPr>
                            <m:t>1</m:t>
                          </m:r>
                        </m:num>
                        <m:den>
                          <m:r>
                            <a:rPr lang="en-US" altLang="ja-JP" sz="1200" i="1">
                              <a:solidFill>
                                <a:prstClr val="black"/>
                              </a:solidFill>
                              <a:latin typeface="Cambria Math" panose="02040503050406030204" pitchFamily="18" charset="0"/>
                            </a:rPr>
                            <m:t>2</m:t>
                          </m:r>
                        </m:den>
                      </m:f>
                      <m:r>
                        <a:rPr lang="en-US" altLang="ja-JP" sz="1200" i="1">
                          <a:solidFill>
                            <a:prstClr val="black"/>
                          </a:solidFill>
                          <a:latin typeface="Cambria Math" panose="02040503050406030204" pitchFamily="18" charset="0"/>
                        </a:rPr>
                        <m:t>𝑎𝑟𝑐𝑡𝑎</m:t>
                      </m:r>
                      <m:func>
                        <m:funcPr>
                          <m:ctrlPr>
                            <a:rPr lang="en-US" altLang="ja-JP" sz="1200" i="1">
                              <a:solidFill>
                                <a:prstClr val="black"/>
                              </a:solidFill>
                              <a:latin typeface="Cambria Math" panose="02040503050406030204" pitchFamily="18" charset="0"/>
                            </a:rPr>
                          </m:ctrlPr>
                        </m:funcPr>
                        <m:fName>
                          <m:r>
                            <a:rPr lang="en-US" altLang="ja-JP" sz="1200" i="1">
                              <a:solidFill>
                                <a:prstClr val="black"/>
                              </a:solidFill>
                              <a:latin typeface="Cambria Math" panose="02040503050406030204" pitchFamily="18" charset="0"/>
                            </a:rPr>
                            <m:t>𝑛</m:t>
                          </m:r>
                        </m:fName>
                        <m:e>
                          <m:d>
                            <m:dPr>
                              <m:ctrlPr>
                                <a:rPr lang="en-US" altLang="ja-JP" sz="1200" i="1">
                                  <a:solidFill>
                                    <a:prstClr val="black"/>
                                  </a:solidFill>
                                  <a:latin typeface="Cambria Math" panose="02040503050406030204" pitchFamily="18" charset="0"/>
                                </a:rPr>
                              </m:ctrlPr>
                            </m:dPr>
                            <m:e>
                              <m:r>
                                <a:rPr lang="en-US" altLang="ja-JP" sz="1200" i="1">
                                  <a:solidFill>
                                    <a:prstClr val="black"/>
                                  </a:solidFill>
                                  <a:latin typeface="Cambria Math" panose="02040503050406030204" pitchFamily="18" charset="0"/>
                                </a:rPr>
                                <m:t>𝑥</m:t>
                              </m:r>
                            </m:e>
                          </m:d>
                        </m:e>
                      </m:func>
                      <m:r>
                        <a:rPr lang="en-US" altLang="ja-JP" sz="1200" i="1">
                          <a:solidFill>
                            <a:prstClr val="black"/>
                          </a:solidFill>
                          <a:latin typeface="Cambria Math" panose="02040503050406030204" pitchFamily="18" charset="0"/>
                        </a:rPr>
                        <m:t>+</m:t>
                      </m:r>
                      <m:f>
                        <m:fPr>
                          <m:ctrlPr>
                            <a:rPr lang="en-US" altLang="ja-JP" sz="1200" i="1">
                              <a:solidFill>
                                <a:prstClr val="black"/>
                              </a:solidFill>
                              <a:latin typeface="Cambria Math" panose="02040503050406030204" pitchFamily="18" charset="0"/>
                            </a:rPr>
                          </m:ctrlPr>
                        </m:fPr>
                        <m:num>
                          <m:r>
                            <a:rPr lang="en-US" altLang="ja-JP" sz="1200" i="1">
                              <a:solidFill>
                                <a:prstClr val="black"/>
                              </a:solidFill>
                              <a:latin typeface="Cambria Math" panose="02040503050406030204" pitchFamily="18" charset="0"/>
                            </a:rPr>
                            <m:t>1</m:t>
                          </m:r>
                        </m:num>
                        <m:den>
                          <m:r>
                            <a:rPr lang="en-US" altLang="ja-JP" sz="1200" i="1">
                              <a:solidFill>
                                <a:prstClr val="black"/>
                              </a:solidFill>
                              <a:latin typeface="Cambria Math" panose="02040503050406030204" pitchFamily="18" charset="0"/>
                            </a:rPr>
                            <m:t>2</m:t>
                          </m:r>
                        </m:den>
                      </m:f>
                      <m:func>
                        <m:funcPr>
                          <m:ctrlPr>
                            <a:rPr lang="en-US" altLang="ja-JP" sz="1200" i="1">
                              <a:solidFill>
                                <a:prstClr val="black"/>
                              </a:solidFill>
                              <a:latin typeface="Cambria Math" panose="02040503050406030204" pitchFamily="18" charset="0"/>
                            </a:rPr>
                          </m:ctrlPr>
                        </m:funcPr>
                        <m:fName>
                          <m:r>
                            <m:rPr>
                              <m:sty m:val="p"/>
                            </m:rPr>
                            <a:rPr lang="en-US" altLang="ja-JP" sz="1200">
                              <a:solidFill>
                                <a:prstClr val="black"/>
                              </a:solidFill>
                              <a:latin typeface="Cambria Math" panose="02040503050406030204" pitchFamily="18" charset="0"/>
                            </a:rPr>
                            <m:t>ln</m:t>
                          </m:r>
                        </m:fName>
                        <m:e>
                          <m:d>
                            <m:dPr>
                              <m:ctrlPr>
                                <a:rPr lang="en-US" altLang="ja-JP" sz="1200" i="1">
                                  <a:solidFill>
                                    <a:prstClr val="black"/>
                                  </a:solidFill>
                                  <a:latin typeface="Cambria Math" panose="02040503050406030204" pitchFamily="18" charset="0"/>
                                </a:rPr>
                              </m:ctrlPr>
                            </m:dPr>
                            <m:e>
                              <m:r>
                                <a:rPr lang="en-US" altLang="ja-JP" sz="1200" i="1">
                                  <a:solidFill>
                                    <a:prstClr val="black"/>
                                  </a:solidFill>
                                  <a:latin typeface="Cambria Math" panose="02040503050406030204" pitchFamily="18" charset="0"/>
                                </a:rPr>
                                <m:t>1+</m:t>
                              </m:r>
                              <m:r>
                                <a:rPr lang="en-US" altLang="ja-JP" sz="1200" i="1">
                                  <a:solidFill>
                                    <a:prstClr val="black"/>
                                  </a:solidFill>
                                  <a:latin typeface="Cambria Math" panose="02040503050406030204" pitchFamily="18" charset="0"/>
                                </a:rPr>
                                <m:t>𝑥</m:t>
                              </m:r>
                            </m:e>
                          </m:d>
                        </m:e>
                      </m:func>
                      <m:r>
                        <a:rPr lang="en-US" altLang="ja-JP" sz="1200" i="1">
                          <a:solidFill>
                            <a:prstClr val="black"/>
                          </a:solidFill>
                          <a:latin typeface="Cambria Math" panose="02040503050406030204" pitchFamily="18" charset="0"/>
                        </a:rPr>
                        <m:t>+</m:t>
                      </m:r>
                      <m:f>
                        <m:fPr>
                          <m:ctrlPr>
                            <a:rPr lang="en-US" altLang="ja-JP" sz="1200" i="1">
                              <a:solidFill>
                                <a:prstClr val="black"/>
                              </a:solidFill>
                              <a:latin typeface="Cambria Math" panose="02040503050406030204" pitchFamily="18" charset="0"/>
                            </a:rPr>
                          </m:ctrlPr>
                        </m:fPr>
                        <m:num>
                          <m:r>
                            <a:rPr lang="en-US" altLang="ja-JP" sz="1200" i="1">
                              <a:solidFill>
                                <a:prstClr val="black"/>
                              </a:solidFill>
                              <a:latin typeface="Cambria Math" panose="02040503050406030204" pitchFamily="18" charset="0"/>
                            </a:rPr>
                            <m:t>1</m:t>
                          </m:r>
                        </m:num>
                        <m:den>
                          <m:r>
                            <a:rPr lang="en-US" altLang="ja-JP" sz="1200" i="1">
                              <a:solidFill>
                                <a:prstClr val="black"/>
                              </a:solidFill>
                              <a:latin typeface="Cambria Math" panose="02040503050406030204" pitchFamily="18" charset="0"/>
                            </a:rPr>
                            <m:t>4</m:t>
                          </m:r>
                        </m:den>
                      </m:f>
                      <m:r>
                        <a:rPr lang="en-US" altLang="ja-JP" sz="1200" i="1">
                          <a:solidFill>
                            <a:prstClr val="black"/>
                          </a:solidFill>
                          <a:latin typeface="Cambria Math" panose="02040503050406030204" pitchFamily="18" charset="0"/>
                        </a:rPr>
                        <m:t>𝑙𝑛</m:t>
                      </m:r>
                      <m:r>
                        <a:rPr lang="en-US" altLang="ja-JP" sz="1200" i="1">
                          <a:solidFill>
                            <a:prstClr val="black"/>
                          </a:solidFill>
                          <a:latin typeface="Cambria Math" panose="02040503050406030204" pitchFamily="18" charset="0"/>
                        </a:rPr>
                        <m:t>(1+</m:t>
                      </m:r>
                      <m:sSup>
                        <m:sSupPr>
                          <m:ctrlPr>
                            <a:rPr lang="en-US" altLang="ja-JP" sz="1200" i="1">
                              <a:solidFill>
                                <a:prstClr val="black"/>
                              </a:solidFill>
                              <a:latin typeface="Cambria Math" panose="02040503050406030204" pitchFamily="18" charset="0"/>
                            </a:rPr>
                          </m:ctrlPr>
                        </m:sSupPr>
                        <m:e>
                          <m:r>
                            <a:rPr lang="en-US" altLang="ja-JP" sz="1200" i="1">
                              <a:solidFill>
                                <a:prstClr val="black"/>
                              </a:solidFill>
                              <a:latin typeface="Cambria Math" panose="02040503050406030204" pitchFamily="18" charset="0"/>
                            </a:rPr>
                            <m:t>𝑥</m:t>
                          </m:r>
                        </m:e>
                        <m:sup>
                          <m:r>
                            <a:rPr lang="en-US" altLang="ja-JP" sz="1200" i="1">
                              <a:solidFill>
                                <a:prstClr val="black"/>
                              </a:solidFill>
                              <a:latin typeface="Cambria Math" panose="02040503050406030204" pitchFamily="18" charset="0"/>
                            </a:rPr>
                            <m:t>2</m:t>
                          </m:r>
                        </m:sup>
                      </m:sSup>
                      <m:r>
                        <a:rPr lang="en-US" altLang="ja-JP" sz="1200" b="0" i="1" smtClean="0">
                          <a:solidFill>
                            <a:prstClr val="black"/>
                          </a:solidFill>
                          <a:latin typeface="Cambria Math" panose="02040503050406030204" pitchFamily="18" charset="0"/>
                        </a:rPr>
                        <m:t>)</m:t>
                      </m:r>
                    </m:oMath>
                  </a14:m>
                  <a:endParaRPr lang="ja-JP" altLang="en-US" sz="1200" dirty="0"/>
                </a:p>
              </p:txBody>
            </p:sp>
          </mc:Choice>
          <mc:Fallback xmlns="">
            <p:sp>
              <p:nvSpPr>
                <p:cNvPr id="80" name="テキスト ボックス 79">
                  <a:extLst>
                    <a:ext uri="{FF2B5EF4-FFF2-40B4-BE49-F238E27FC236}">
                      <a16:creationId xmlns:a16="http://schemas.microsoft.com/office/drawing/2014/main" id="{34F9A086-881C-8122-558D-BD41435FFFB2}"/>
                    </a:ext>
                  </a:extLst>
                </p:cNvPr>
                <p:cNvSpPr txBox="1">
                  <a:spLocks noRot="1" noChangeAspect="1" noMove="1" noResize="1" noEditPoints="1" noAdjustHandles="1" noChangeArrowheads="1" noChangeShapeType="1" noTextEdit="1"/>
                </p:cNvSpPr>
                <p:nvPr/>
              </p:nvSpPr>
              <p:spPr>
                <a:xfrm>
                  <a:off x="7017698" y="2840283"/>
                  <a:ext cx="4998377" cy="630109"/>
                </a:xfrm>
                <a:prstGeom prst="rect">
                  <a:avLst/>
                </a:prstGeom>
                <a:blipFill>
                  <a:blip r:embed="rId12"/>
                  <a:stretch>
                    <a:fillRect/>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82" name="テキスト ボックス 81">
                <a:extLst>
                  <a:ext uri="{FF2B5EF4-FFF2-40B4-BE49-F238E27FC236}">
                    <a16:creationId xmlns:a16="http://schemas.microsoft.com/office/drawing/2014/main" id="{AD39E15E-B9E4-5D34-AF7C-8A82F4CA6F00}"/>
                  </a:ext>
                </a:extLst>
              </p:cNvPr>
              <p:cNvSpPr txBox="1"/>
              <p:nvPr/>
            </p:nvSpPr>
            <p:spPr>
              <a:xfrm>
                <a:off x="10366058" y="1101579"/>
                <a:ext cx="1825942" cy="6463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altLang="ja-JP" i="1" smtClean="0">
                              <a:solidFill>
                                <a:srgbClr val="000000"/>
                              </a:solidFill>
                              <a:latin typeface="Cambria Math" panose="02040503050406030204" pitchFamily="18" charset="0"/>
                              <a:sym typeface="Lucida Grande"/>
                            </a:rPr>
                          </m:ctrlPr>
                        </m:sSubPr>
                        <m:e>
                          <m:r>
                            <a:rPr kumimoji="0" lang="en-US" altLang="ja-JP" b="0" i="1" smtClean="0">
                              <a:solidFill>
                                <a:srgbClr val="000000"/>
                              </a:solidFill>
                              <a:latin typeface="Cambria Math" panose="02040503050406030204" pitchFamily="18" charset="0"/>
                              <a:sym typeface="Lucida Grande"/>
                            </a:rPr>
                            <m:t>𝑥</m:t>
                          </m:r>
                        </m:e>
                        <m:sub>
                          <m:r>
                            <a:rPr kumimoji="0" lang="en-US" altLang="ja-JP" i="1">
                              <a:solidFill>
                                <a:srgbClr val="000000"/>
                              </a:solidFill>
                              <a:latin typeface="Cambria Math" panose="02040503050406030204" pitchFamily="18" charset="0"/>
                              <a:sym typeface="Lucida Grande"/>
                            </a:rPr>
                            <m:t>𝑁</m:t>
                          </m:r>
                        </m:sub>
                      </m:sSub>
                      <m:r>
                        <a:rPr kumimoji="0" lang="en-US" altLang="ja-JP" b="0" i="1" smtClean="0">
                          <a:solidFill>
                            <a:srgbClr val="000000"/>
                          </a:solidFill>
                          <a:latin typeface="Cambria Math" panose="02040503050406030204" pitchFamily="18" charset="0"/>
                          <a:sym typeface="Lucida Grande"/>
                        </a:rPr>
                        <m:t>=2.1626 </m:t>
                      </m:r>
                    </m:oMath>
                  </m:oMathPara>
                </a14:m>
                <a:endParaRPr kumimoji="0" lang="en-US" altLang="ja-JP" b="0" dirty="0">
                  <a:solidFill>
                    <a:srgbClr val="000000"/>
                  </a:solidFill>
                  <a:sym typeface="Lucida Grande"/>
                </a:endParaRPr>
              </a:p>
              <a:p>
                <a:pPr/>
                <a14:m>
                  <m:oMathPara xmlns:m="http://schemas.openxmlformats.org/officeDocument/2006/math">
                    <m:oMathParaPr>
                      <m:jc m:val="centerGroup"/>
                    </m:oMathParaPr>
                    <m:oMath xmlns:m="http://schemas.openxmlformats.org/officeDocument/2006/math">
                      <m:sSub>
                        <m:sSubPr>
                          <m:ctrlPr>
                            <a:rPr kumimoji="0" lang="en-US" altLang="ja-JP" i="1" smtClean="0">
                              <a:solidFill>
                                <a:srgbClr val="000000"/>
                              </a:solidFill>
                              <a:latin typeface="Cambria Math" panose="02040503050406030204" pitchFamily="18" charset="0"/>
                              <a:sym typeface="Lucida Grande"/>
                            </a:rPr>
                          </m:ctrlPr>
                        </m:sSubPr>
                        <m:e>
                          <m:r>
                            <a:rPr kumimoji="0" lang="en-US" altLang="ja-JP" b="0" i="1" smtClean="0">
                              <a:solidFill>
                                <a:srgbClr val="000000"/>
                              </a:solidFill>
                              <a:latin typeface="Cambria Math" panose="02040503050406030204" pitchFamily="18" charset="0"/>
                              <a:sym typeface="Lucida Grande"/>
                            </a:rPr>
                            <m:t>𝑥</m:t>
                          </m:r>
                        </m:e>
                        <m:sub>
                          <m:r>
                            <a:rPr kumimoji="0" lang="en-US" altLang="ja-JP" b="0" i="1" smtClean="0">
                              <a:solidFill>
                                <a:srgbClr val="000000"/>
                              </a:solidFill>
                              <a:latin typeface="Cambria Math" panose="02040503050406030204" pitchFamily="18" charset="0"/>
                              <a:sym typeface="Lucida Grande"/>
                            </a:rPr>
                            <m:t>𝐵</m:t>
                          </m:r>
                        </m:sub>
                      </m:sSub>
                      <m:r>
                        <a:rPr kumimoji="0" lang="en-US" altLang="ja-JP" b="0" i="1" smtClean="0">
                          <a:solidFill>
                            <a:srgbClr val="000000"/>
                          </a:solidFill>
                          <a:latin typeface="Cambria Math" panose="02040503050406030204" pitchFamily="18" charset="0"/>
                          <a:sym typeface="Lucida Grande"/>
                        </a:rPr>
                        <m:t>=3.2446</m:t>
                      </m:r>
                    </m:oMath>
                  </m:oMathPara>
                </a14:m>
                <a:endParaRPr lang="ja-JP" altLang="en-US" dirty="0"/>
              </a:p>
            </p:txBody>
          </p:sp>
        </mc:Choice>
        <mc:Fallback xmlns="">
          <p:sp>
            <p:nvSpPr>
              <p:cNvPr id="82" name="テキスト ボックス 81">
                <a:extLst>
                  <a:ext uri="{FF2B5EF4-FFF2-40B4-BE49-F238E27FC236}">
                    <a16:creationId xmlns:a16="http://schemas.microsoft.com/office/drawing/2014/main" id="{AD39E15E-B9E4-5D34-AF7C-8A82F4CA6F00}"/>
                  </a:ext>
                </a:extLst>
              </p:cNvPr>
              <p:cNvSpPr txBox="1">
                <a:spLocks noRot="1" noChangeAspect="1" noMove="1" noResize="1" noEditPoints="1" noAdjustHandles="1" noChangeArrowheads="1" noChangeShapeType="1" noTextEdit="1"/>
              </p:cNvSpPr>
              <p:nvPr/>
            </p:nvSpPr>
            <p:spPr>
              <a:xfrm>
                <a:off x="10366058" y="1101579"/>
                <a:ext cx="1825942" cy="646331"/>
              </a:xfrm>
              <a:prstGeom prst="rect">
                <a:avLst/>
              </a:prstGeom>
              <a:blipFill>
                <a:blip r:embed="rId1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6" name="テキスト ボックス 85">
                <a:extLst>
                  <a:ext uri="{FF2B5EF4-FFF2-40B4-BE49-F238E27FC236}">
                    <a16:creationId xmlns:a16="http://schemas.microsoft.com/office/drawing/2014/main" id="{7AA1B8BA-26D8-D0ED-8C1F-DB3170A64A83}"/>
                  </a:ext>
                </a:extLst>
              </p:cNvPr>
              <p:cNvSpPr txBox="1"/>
              <p:nvPr/>
            </p:nvSpPr>
            <p:spPr>
              <a:xfrm>
                <a:off x="5592927" y="3781657"/>
                <a:ext cx="3379025" cy="10322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altLang="ja-JP" sz="1400" i="1" smtClean="0">
                          <a:solidFill>
                            <a:srgbClr val="000000"/>
                          </a:solidFill>
                          <a:latin typeface="Cambria Math" panose="02040503050406030204" pitchFamily="18" charset="0"/>
                          <a:sym typeface="Lucida Grande"/>
                        </a:rPr>
                        <m:t>𝑀</m:t>
                      </m:r>
                      <m:d>
                        <m:dPr>
                          <m:ctrlPr>
                            <a:rPr kumimoji="0" lang="en-US" altLang="ja-JP" sz="1400" i="1">
                              <a:solidFill>
                                <a:srgbClr val="000000"/>
                              </a:solidFill>
                              <a:latin typeface="Cambria Math" panose="02040503050406030204" pitchFamily="18" charset="0"/>
                              <a:sym typeface="Lucida Grande"/>
                            </a:rPr>
                          </m:ctrlPr>
                        </m:dPr>
                        <m:e>
                          <m:sSub>
                            <m:sSubPr>
                              <m:ctrlPr>
                                <a:rPr kumimoji="0" lang="en-US" altLang="ja-JP" sz="1400" i="1">
                                  <a:solidFill>
                                    <a:srgbClr val="000000"/>
                                  </a:solidFill>
                                  <a:latin typeface="Cambria Math" panose="02040503050406030204" pitchFamily="18" charset="0"/>
                                  <a:sym typeface="Lucida Grande"/>
                                </a:rPr>
                              </m:ctrlPr>
                            </m:sSubPr>
                            <m:e>
                              <m:r>
                                <a:rPr kumimoji="0" lang="en-US" altLang="ja-JP" sz="1400" i="1">
                                  <a:solidFill>
                                    <a:srgbClr val="000000"/>
                                  </a:solidFill>
                                  <a:latin typeface="Cambria Math" panose="02040503050406030204" pitchFamily="18" charset="0"/>
                                  <a:sym typeface="Lucida Grande"/>
                                </a:rPr>
                                <m:t>𝑥</m:t>
                              </m:r>
                            </m:e>
                            <m:sub>
                              <m:r>
                                <a:rPr kumimoji="0" lang="en-US" altLang="ja-JP" sz="1400" i="1">
                                  <a:solidFill>
                                    <a:srgbClr val="000000"/>
                                  </a:solidFill>
                                  <a:latin typeface="Cambria Math" panose="02040503050406030204" pitchFamily="18" charset="0"/>
                                  <a:sym typeface="Lucida Grande"/>
                                </a:rPr>
                                <m:t>𝑁</m:t>
                              </m:r>
                            </m:sub>
                          </m:sSub>
                          <m:r>
                            <a:rPr kumimoji="0" lang="en-US" altLang="ja-JP" sz="1400" b="0" i="1" smtClean="0">
                              <a:solidFill>
                                <a:srgbClr val="000000"/>
                              </a:solidFill>
                              <a:latin typeface="Cambria Math" panose="02040503050406030204" pitchFamily="18" charset="0"/>
                              <a:sym typeface="Lucida Grande"/>
                            </a:rPr>
                            <m:t> </m:t>
                          </m:r>
                          <m:sSub>
                            <m:sSubPr>
                              <m:ctrlPr>
                                <a:rPr kumimoji="0" lang="en-US" altLang="ja-JP" sz="1400" i="1">
                                  <a:solidFill>
                                    <a:srgbClr val="000000"/>
                                  </a:solidFill>
                                  <a:latin typeface="Cambria Math" panose="02040503050406030204" pitchFamily="18" charset="0"/>
                                  <a:sym typeface="Lucida Grande"/>
                                </a:rPr>
                              </m:ctrlPr>
                            </m:sSubPr>
                            <m:e>
                              <m:r>
                                <a:rPr kumimoji="0" lang="en-US" altLang="ja-JP" sz="1400" i="1">
                                  <a:solidFill>
                                    <a:srgbClr val="000000"/>
                                  </a:solidFill>
                                  <a:latin typeface="Cambria Math" panose="02040503050406030204" pitchFamily="18" charset="0"/>
                                  <a:sym typeface="Lucida Grande"/>
                                </a:rPr>
                                <m:t>𝑟</m:t>
                              </m:r>
                            </m:e>
                            <m:sub>
                              <m:r>
                                <a:rPr kumimoji="0" lang="en-US" altLang="ja-JP" sz="1400" i="1">
                                  <a:solidFill>
                                    <a:srgbClr val="000000"/>
                                  </a:solidFill>
                                  <a:latin typeface="Cambria Math" panose="02040503050406030204" pitchFamily="18" charset="0"/>
                                  <a:sym typeface="Lucida Grande"/>
                                </a:rPr>
                                <m:t>𝑁</m:t>
                              </m:r>
                            </m:sub>
                          </m:sSub>
                        </m:e>
                      </m:d>
                      <m:r>
                        <a:rPr kumimoji="0" lang="en-US" altLang="ja-JP" sz="1400" b="0" i="1" smtClean="0">
                          <a:solidFill>
                            <a:srgbClr val="000000"/>
                          </a:solidFill>
                          <a:latin typeface="Cambria Math" panose="02040503050406030204" pitchFamily="18" charset="0"/>
                          <a:sym typeface="Lucida Grande"/>
                        </a:rPr>
                        <m:t>=</m:t>
                      </m:r>
                      <m:r>
                        <a:rPr kumimoji="0" lang="en-US" altLang="ja-JP" sz="1400" i="1" smtClean="0">
                          <a:solidFill>
                            <a:srgbClr val="000000"/>
                          </a:solidFill>
                          <a:latin typeface="Cambria Math" panose="02040503050406030204" pitchFamily="18" charset="0"/>
                          <a:sym typeface="Lucida Grande"/>
                        </a:rPr>
                        <m:t>𝑀</m:t>
                      </m:r>
                      <m:d>
                        <m:dPr>
                          <m:ctrlPr>
                            <a:rPr kumimoji="0" lang="en-US" altLang="ja-JP" sz="1400" i="1" smtClean="0">
                              <a:solidFill>
                                <a:srgbClr val="000000"/>
                              </a:solidFill>
                              <a:latin typeface="Cambria Math" panose="02040503050406030204" pitchFamily="18" charset="0"/>
                              <a:sym typeface="Lucida Grande"/>
                            </a:rPr>
                          </m:ctrlPr>
                        </m:dPr>
                        <m:e>
                          <m:sSub>
                            <m:sSubPr>
                              <m:ctrlPr>
                                <a:rPr kumimoji="0" lang="en-US" altLang="ja-JP" sz="1400" i="1">
                                  <a:solidFill>
                                    <a:srgbClr val="000000"/>
                                  </a:solidFill>
                                  <a:latin typeface="Cambria Math" panose="02040503050406030204" pitchFamily="18" charset="0"/>
                                  <a:sym typeface="Lucida Grande"/>
                                </a:rPr>
                              </m:ctrlPr>
                            </m:sSubPr>
                            <m:e>
                              <m:r>
                                <a:rPr kumimoji="0" lang="en-US" altLang="ja-JP" sz="1400" b="0" i="1" smtClean="0">
                                  <a:solidFill>
                                    <a:srgbClr val="000000"/>
                                  </a:solidFill>
                                  <a:latin typeface="Cambria Math" panose="02040503050406030204" pitchFamily="18" charset="0"/>
                                  <a:sym typeface="Lucida Grande"/>
                                </a:rPr>
                                <m:t>𝑥</m:t>
                              </m:r>
                            </m:e>
                            <m:sub>
                              <m:r>
                                <a:rPr kumimoji="0" lang="en-US" altLang="ja-JP" sz="1400" i="1">
                                  <a:solidFill>
                                    <a:srgbClr val="000000"/>
                                  </a:solidFill>
                                  <a:latin typeface="Cambria Math" panose="02040503050406030204" pitchFamily="18" charset="0"/>
                                  <a:sym typeface="Lucida Grande"/>
                                </a:rPr>
                                <m:t>𝑁</m:t>
                              </m:r>
                            </m:sub>
                          </m:sSub>
                          <m:f>
                            <m:fPr>
                              <m:ctrlPr>
                                <a:rPr kumimoji="0" lang="en-US" altLang="ja-JP" sz="1400" b="0" i="1" smtClean="0">
                                  <a:solidFill>
                                    <a:srgbClr val="000000"/>
                                  </a:solidFill>
                                  <a:latin typeface="Cambria Math" panose="02040503050406030204" pitchFamily="18" charset="0"/>
                                  <a:sym typeface="Lucida Grande"/>
                                </a:rPr>
                              </m:ctrlPr>
                            </m:fPr>
                            <m:num>
                              <m:sSub>
                                <m:sSubPr>
                                  <m:ctrlPr>
                                    <a:rPr kumimoji="0" lang="en-US" altLang="ja-JP" sz="1400" i="1">
                                      <a:solidFill>
                                        <a:srgbClr val="000000"/>
                                      </a:solidFill>
                                      <a:latin typeface="Cambria Math" panose="02040503050406030204" pitchFamily="18" charset="0"/>
                                      <a:sym typeface="Lucida Grande"/>
                                    </a:rPr>
                                  </m:ctrlPr>
                                </m:sSubPr>
                                <m:e>
                                  <m:r>
                                    <a:rPr kumimoji="0" lang="en-US" altLang="ja-JP" sz="1400" i="1">
                                      <a:solidFill>
                                        <a:srgbClr val="000000"/>
                                      </a:solidFill>
                                      <a:latin typeface="Cambria Math" panose="02040503050406030204" pitchFamily="18" charset="0"/>
                                      <a:sym typeface="Lucida Grande"/>
                                    </a:rPr>
                                    <m:t>𝑟</m:t>
                                  </m:r>
                                </m:e>
                                <m:sub>
                                  <m:r>
                                    <a:rPr kumimoji="0" lang="en-US" altLang="ja-JP" sz="1400" b="0" i="1" smtClean="0">
                                      <a:solidFill>
                                        <a:srgbClr val="000000"/>
                                      </a:solidFill>
                                      <a:latin typeface="Cambria Math" panose="02040503050406030204" pitchFamily="18" charset="0"/>
                                      <a:sym typeface="Lucida Grande"/>
                                    </a:rPr>
                                    <m:t>200</m:t>
                                  </m:r>
                                </m:sub>
                              </m:sSub>
                            </m:num>
                            <m:den>
                              <m:sSub>
                                <m:sSubPr>
                                  <m:ctrlPr>
                                    <a:rPr kumimoji="0" lang="en-US" altLang="ja-JP" sz="1400" i="1">
                                      <a:solidFill>
                                        <a:srgbClr val="000000"/>
                                      </a:solidFill>
                                      <a:latin typeface="Cambria Math" panose="02040503050406030204" pitchFamily="18" charset="0"/>
                                      <a:sym typeface="Lucida Grande"/>
                                    </a:rPr>
                                  </m:ctrlPr>
                                </m:sSubPr>
                                <m:e>
                                  <m:r>
                                    <a:rPr kumimoji="0" lang="en-US" altLang="ja-JP" sz="1400" b="0" i="1" smtClean="0">
                                      <a:solidFill>
                                        <a:srgbClr val="000000"/>
                                      </a:solidFill>
                                      <a:latin typeface="Cambria Math" panose="02040503050406030204" pitchFamily="18" charset="0"/>
                                      <a:sym typeface="Lucida Grande"/>
                                    </a:rPr>
                                    <m:t>𝑐</m:t>
                                  </m:r>
                                </m:e>
                                <m:sub>
                                  <m:r>
                                    <a:rPr kumimoji="0" lang="en-US" altLang="ja-JP" sz="1400" i="1">
                                      <a:solidFill>
                                        <a:srgbClr val="000000"/>
                                      </a:solidFill>
                                      <a:latin typeface="Cambria Math" panose="02040503050406030204" pitchFamily="18" charset="0"/>
                                      <a:sym typeface="Lucida Grande"/>
                                    </a:rPr>
                                    <m:t>200</m:t>
                                  </m:r>
                                </m:sub>
                              </m:sSub>
                            </m:den>
                          </m:f>
                        </m:e>
                      </m:d>
                    </m:oMath>
                  </m:oMathPara>
                </a14:m>
                <a:endParaRPr kumimoji="0" lang="en-US" altLang="ja-JP" sz="1400" i="1" dirty="0">
                  <a:solidFill>
                    <a:srgbClr val="000000"/>
                  </a:solidFill>
                  <a:latin typeface="Cambria Math" panose="02040503050406030204" pitchFamily="18" charset="0"/>
                  <a:sym typeface="Lucida Grande"/>
                </a:endParaRPr>
              </a:p>
              <a:p>
                <a:pPr/>
                <a14:m>
                  <m:oMathPara xmlns:m="http://schemas.openxmlformats.org/officeDocument/2006/math">
                    <m:oMathParaPr>
                      <m:jc m:val="centerGroup"/>
                    </m:oMathParaPr>
                    <m:oMath xmlns:m="http://schemas.openxmlformats.org/officeDocument/2006/math">
                      <m:r>
                        <a:rPr kumimoji="0" lang="en-US" altLang="ja-JP" sz="1400" b="0" i="1" smtClean="0">
                          <a:solidFill>
                            <a:srgbClr val="000000"/>
                          </a:solidFill>
                          <a:latin typeface="Cambria Math" panose="02040503050406030204" pitchFamily="18" charset="0"/>
                          <a:sym typeface="Lucida Grande"/>
                        </a:rPr>
                        <m:t>                       =</m:t>
                      </m:r>
                      <m:sSub>
                        <m:sSubPr>
                          <m:ctrlPr>
                            <a:rPr kumimoji="0" lang="en-US" altLang="ja-JP" sz="1400" i="1">
                              <a:solidFill>
                                <a:srgbClr val="000000"/>
                              </a:solidFill>
                              <a:latin typeface="Cambria Math" panose="02040503050406030204" pitchFamily="18" charset="0"/>
                              <a:sym typeface="Lucida Grande"/>
                            </a:rPr>
                          </m:ctrlPr>
                        </m:sSubPr>
                        <m:e>
                          <m:r>
                            <a:rPr kumimoji="0" lang="en-US" altLang="ja-JP" sz="1400" i="1">
                              <a:solidFill>
                                <a:srgbClr val="000000"/>
                              </a:solidFill>
                              <a:latin typeface="Cambria Math" panose="02040503050406030204" pitchFamily="18" charset="0"/>
                              <a:sym typeface="Lucida Grande"/>
                            </a:rPr>
                            <m:t>𝑀</m:t>
                          </m:r>
                        </m:e>
                        <m:sub>
                          <m:r>
                            <a:rPr kumimoji="0" lang="en-US" altLang="ja-JP" sz="1400" i="1">
                              <a:solidFill>
                                <a:srgbClr val="000000"/>
                              </a:solidFill>
                              <a:latin typeface="Cambria Math" panose="02040503050406030204" pitchFamily="18" charset="0"/>
                              <a:sym typeface="Lucida Grande"/>
                            </a:rPr>
                            <m:t>200</m:t>
                          </m:r>
                        </m:sub>
                      </m:sSub>
                      <m:r>
                        <a:rPr kumimoji="0" lang="en-US" altLang="ja-JP" sz="1400" b="0" i="1" smtClean="0">
                          <a:solidFill>
                            <a:srgbClr val="000000"/>
                          </a:solidFill>
                          <a:latin typeface="Cambria Math" panose="02040503050406030204" pitchFamily="18" charset="0"/>
                          <a:sym typeface="Lucida Grande"/>
                        </a:rPr>
                        <m:t> </m:t>
                      </m:r>
                      <m:f>
                        <m:fPr>
                          <m:ctrlPr>
                            <a:rPr kumimoji="0" lang="en-US" altLang="ja-JP" sz="1400" b="0" i="1" smtClean="0">
                              <a:solidFill>
                                <a:prstClr val="black"/>
                              </a:solidFill>
                              <a:latin typeface="Cambria Math" panose="02040503050406030204" pitchFamily="18" charset="0"/>
                              <a:sym typeface="Lucida Grande"/>
                            </a:rPr>
                          </m:ctrlPr>
                        </m:fPr>
                        <m:num>
                          <m:sSub>
                            <m:sSubPr>
                              <m:ctrlPr>
                                <a:rPr lang="en-US" altLang="ja-JP" sz="1400" i="1">
                                  <a:solidFill>
                                    <a:prstClr val="black"/>
                                  </a:solidFill>
                                  <a:latin typeface="Cambria Math" panose="02040503050406030204" pitchFamily="18" charset="0"/>
                                </a:rPr>
                              </m:ctrlPr>
                            </m:sSubPr>
                            <m:e>
                              <m:r>
                                <a:rPr lang="en-US" altLang="ja-JP" sz="1400" i="1">
                                  <a:solidFill>
                                    <a:prstClr val="black"/>
                                  </a:solidFill>
                                  <a:latin typeface="Cambria Math" panose="02040503050406030204" pitchFamily="18" charset="0"/>
                                </a:rPr>
                                <m:t>𝑓</m:t>
                              </m:r>
                            </m:e>
                            <m:sub>
                              <m:r>
                                <a:rPr lang="en-US" altLang="ja-JP" sz="1400" i="1">
                                  <a:solidFill>
                                    <a:prstClr val="black"/>
                                  </a:solidFill>
                                  <a:latin typeface="Cambria Math" panose="02040503050406030204" pitchFamily="18" charset="0"/>
                                </a:rPr>
                                <m:t>𝑁</m:t>
                              </m:r>
                            </m:sub>
                          </m:sSub>
                          <m:d>
                            <m:dPr>
                              <m:ctrlPr>
                                <a:rPr lang="en-US" altLang="ja-JP" sz="1400" i="1">
                                  <a:solidFill>
                                    <a:prstClr val="black"/>
                                  </a:solidFill>
                                  <a:latin typeface="Cambria Math" panose="02040503050406030204" pitchFamily="18" charset="0"/>
                                </a:rPr>
                              </m:ctrlPr>
                            </m:dPr>
                            <m:e>
                              <m:sSub>
                                <m:sSubPr>
                                  <m:ctrlPr>
                                    <a:rPr kumimoji="0" lang="en-US" altLang="ja-JP" sz="1400" i="1">
                                      <a:solidFill>
                                        <a:srgbClr val="000000"/>
                                      </a:solidFill>
                                      <a:latin typeface="Cambria Math" panose="02040503050406030204" pitchFamily="18" charset="0"/>
                                      <a:sym typeface="Lucida Grande"/>
                                    </a:rPr>
                                  </m:ctrlPr>
                                </m:sSubPr>
                                <m:e>
                                  <m:r>
                                    <a:rPr kumimoji="0" lang="en-US" altLang="ja-JP" sz="1400" i="1">
                                      <a:solidFill>
                                        <a:srgbClr val="000000"/>
                                      </a:solidFill>
                                      <a:latin typeface="Cambria Math" panose="02040503050406030204" pitchFamily="18" charset="0"/>
                                      <a:sym typeface="Lucida Grande"/>
                                    </a:rPr>
                                    <m:t>𝑥</m:t>
                                  </m:r>
                                </m:e>
                                <m:sub>
                                  <m:r>
                                    <a:rPr kumimoji="0" lang="en-US" altLang="ja-JP" sz="1400" i="1">
                                      <a:solidFill>
                                        <a:srgbClr val="000000"/>
                                      </a:solidFill>
                                      <a:latin typeface="Cambria Math" panose="02040503050406030204" pitchFamily="18" charset="0"/>
                                      <a:sym typeface="Lucida Grande"/>
                                    </a:rPr>
                                    <m:t>𝑁</m:t>
                                  </m:r>
                                </m:sub>
                              </m:sSub>
                            </m:e>
                          </m:d>
                        </m:num>
                        <m:den>
                          <m:sSub>
                            <m:sSubPr>
                              <m:ctrlPr>
                                <a:rPr lang="en-US" altLang="ja-JP" sz="1400" i="1">
                                  <a:solidFill>
                                    <a:prstClr val="black"/>
                                  </a:solidFill>
                                  <a:latin typeface="Cambria Math" panose="02040503050406030204" pitchFamily="18" charset="0"/>
                                </a:rPr>
                              </m:ctrlPr>
                            </m:sSubPr>
                            <m:e>
                              <m:r>
                                <a:rPr lang="en-US" altLang="ja-JP" sz="1400" i="1">
                                  <a:solidFill>
                                    <a:prstClr val="black"/>
                                  </a:solidFill>
                                  <a:latin typeface="Cambria Math" panose="02040503050406030204" pitchFamily="18" charset="0"/>
                                </a:rPr>
                                <m:t>𝑓</m:t>
                              </m:r>
                            </m:e>
                            <m:sub>
                              <m:r>
                                <a:rPr lang="en-US" altLang="ja-JP" sz="1400" i="1">
                                  <a:solidFill>
                                    <a:prstClr val="black"/>
                                  </a:solidFill>
                                  <a:latin typeface="Cambria Math" panose="02040503050406030204" pitchFamily="18" charset="0"/>
                                </a:rPr>
                                <m:t>𝑁</m:t>
                              </m:r>
                            </m:sub>
                          </m:sSub>
                          <m:d>
                            <m:dPr>
                              <m:ctrlPr>
                                <a:rPr lang="en-US" altLang="ja-JP" sz="1400" i="1">
                                  <a:solidFill>
                                    <a:prstClr val="black"/>
                                  </a:solidFill>
                                  <a:latin typeface="Cambria Math" panose="02040503050406030204" pitchFamily="18" charset="0"/>
                                </a:rPr>
                              </m:ctrlPr>
                            </m:dPr>
                            <m:e>
                              <m:sSub>
                                <m:sSubPr>
                                  <m:ctrlPr>
                                    <a:rPr kumimoji="0" lang="en-US" altLang="ja-JP" sz="1400" i="1">
                                      <a:solidFill>
                                        <a:srgbClr val="000000"/>
                                      </a:solidFill>
                                      <a:latin typeface="Cambria Math" panose="02040503050406030204" pitchFamily="18" charset="0"/>
                                      <a:sym typeface="Lucida Grande"/>
                                    </a:rPr>
                                  </m:ctrlPr>
                                </m:sSubPr>
                                <m:e>
                                  <m:r>
                                    <a:rPr kumimoji="0" lang="en-US" altLang="ja-JP" sz="1400" i="1">
                                      <a:solidFill>
                                        <a:srgbClr val="000000"/>
                                      </a:solidFill>
                                      <a:latin typeface="Cambria Math" panose="02040503050406030204" pitchFamily="18" charset="0"/>
                                      <a:sym typeface="Lucida Grande"/>
                                    </a:rPr>
                                    <m:t>𝑐</m:t>
                                  </m:r>
                                </m:e>
                                <m:sub>
                                  <m:r>
                                    <a:rPr kumimoji="0" lang="en-US" altLang="ja-JP" sz="1400" i="1">
                                      <a:solidFill>
                                        <a:srgbClr val="000000"/>
                                      </a:solidFill>
                                      <a:latin typeface="Cambria Math" panose="02040503050406030204" pitchFamily="18" charset="0"/>
                                      <a:sym typeface="Lucida Grande"/>
                                    </a:rPr>
                                    <m:t>200</m:t>
                                  </m:r>
                                </m:sub>
                              </m:sSub>
                            </m:e>
                          </m:d>
                        </m:den>
                      </m:f>
                    </m:oMath>
                  </m:oMathPara>
                </a14:m>
                <a:endParaRPr lang="ja-JP" altLang="en-US" dirty="0"/>
              </a:p>
            </p:txBody>
          </p:sp>
        </mc:Choice>
        <mc:Fallback xmlns="">
          <p:sp>
            <p:nvSpPr>
              <p:cNvPr id="86" name="テキスト ボックス 85">
                <a:extLst>
                  <a:ext uri="{FF2B5EF4-FFF2-40B4-BE49-F238E27FC236}">
                    <a16:creationId xmlns:a16="http://schemas.microsoft.com/office/drawing/2014/main" id="{7AA1B8BA-26D8-D0ED-8C1F-DB3170A64A83}"/>
                  </a:ext>
                </a:extLst>
              </p:cNvPr>
              <p:cNvSpPr txBox="1">
                <a:spLocks noRot="1" noChangeAspect="1" noMove="1" noResize="1" noEditPoints="1" noAdjustHandles="1" noChangeArrowheads="1" noChangeShapeType="1" noTextEdit="1"/>
              </p:cNvSpPr>
              <p:nvPr/>
            </p:nvSpPr>
            <p:spPr>
              <a:xfrm>
                <a:off x="5592927" y="3781657"/>
                <a:ext cx="3379025" cy="1032270"/>
              </a:xfrm>
              <a:prstGeom prst="rect">
                <a:avLst/>
              </a:prstGeom>
              <a:blipFill>
                <a:blip r:embed="rId14"/>
                <a:stretch>
                  <a:fillRect b="-176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8" name="テキスト ボックス 87">
                <a:extLst>
                  <a:ext uri="{FF2B5EF4-FFF2-40B4-BE49-F238E27FC236}">
                    <a16:creationId xmlns:a16="http://schemas.microsoft.com/office/drawing/2014/main" id="{2AC9BED8-29EE-FEC9-5D6D-E20999C2E306}"/>
                  </a:ext>
                </a:extLst>
              </p:cNvPr>
              <p:cNvSpPr txBox="1"/>
              <p:nvPr/>
            </p:nvSpPr>
            <p:spPr>
              <a:xfrm>
                <a:off x="3663915" y="4966391"/>
                <a:ext cx="6189344" cy="142917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altLang="ja-JP" sz="1800" i="1" smtClean="0">
                              <a:solidFill>
                                <a:srgbClr val="000000"/>
                              </a:solidFill>
                              <a:latin typeface="Cambria Math" panose="02040503050406030204" pitchFamily="18" charset="0"/>
                              <a:sym typeface="Lucida Grande"/>
                            </a:rPr>
                          </m:ctrlPr>
                        </m:sSubPr>
                        <m:e>
                          <m:r>
                            <a:rPr kumimoji="0" lang="en-US" altLang="ja-JP" sz="1800" b="0" i="1" smtClean="0">
                              <a:solidFill>
                                <a:srgbClr val="000000"/>
                              </a:solidFill>
                              <a:latin typeface="Cambria Math" panose="02040503050406030204" pitchFamily="18" charset="0"/>
                              <a:sym typeface="Lucida Grande"/>
                            </a:rPr>
                            <m:t>𝑉</m:t>
                          </m:r>
                        </m:e>
                        <m:sub>
                          <m:r>
                            <a:rPr kumimoji="0" lang="en-US" altLang="ja-JP" sz="1800" b="0" i="1" smtClean="0">
                              <a:solidFill>
                                <a:srgbClr val="000000"/>
                              </a:solidFill>
                              <a:latin typeface="Cambria Math" panose="02040503050406030204" pitchFamily="18" charset="0"/>
                              <a:sym typeface="Lucida Grande"/>
                            </a:rPr>
                            <m:t>𝑚𝑎𝑥</m:t>
                          </m:r>
                        </m:sub>
                      </m:sSub>
                      <m:r>
                        <a:rPr kumimoji="0" lang="en-US" altLang="ja-JP" sz="1800" b="0" i="0" smtClean="0">
                          <a:solidFill>
                            <a:srgbClr val="000000"/>
                          </a:solidFill>
                          <a:latin typeface="Cambria Math" panose="02040503050406030204" pitchFamily="18" charset="0"/>
                          <a:sym typeface="Lucida Grande"/>
                        </a:rPr>
                        <m:t>=</m:t>
                      </m:r>
                      <m:rad>
                        <m:radPr>
                          <m:degHide m:val="on"/>
                          <m:ctrlPr>
                            <a:rPr kumimoji="0" lang="en-US" altLang="ja-JP" i="1">
                              <a:solidFill>
                                <a:srgbClr val="000000"/>
                              </a:solidFill>
                              <a:latin typeface="Cambria Math" panose="02040503050406030204" pitchFamily="18" charset="0"/>
                              <a:sym typeface="Lucida Grande"/>
                            </a:rPr>
                          </m:ctrlPr>
                        </m:radPr>
                        <m:deg/>
                        <m:e>
                          <m:f>
                            <m:fPr>
                              <m:ctrlPr>
                                <a:rPr kumimoji="0" lang="en-US" altLang="ja-JP" i="1">
                                  <a:solidFill>
                                    <a:srgbClr val="000000"/>
                                  </a:solidFill>
                                  <a:latin typeface="Cambria Math" panose="02040503050406030204" pitchFamily="18" charset="0"/>
                                  <a:sym typeface="Lucida Grande"/>
                                </a:rPr>
                              </m:ctrlPr>
                            </m:fPr>
                            <m:num>
                              <m:f>
                                <m:fPr>
                                  <m:ctrlPr>
                                    <a:rPr kumimoji="0" lang="en-US" altLang="ja-JP" i="1">
                                      <a:solidFill>
                                        <a:prstClr val="black"/>
                                      </a:solidFill>
                                      <a:latin typeface="Cambria Math" panose="02040503050406030204" pitchFamily="18" charset="0"/>
                                      <a:sym typeface="Lucida Grande"/>
                                    </a:rPr>
                                  </m:ctrlPr>
                                </m:fPr>
                                <m:num>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𝑓</m:t>
                                      </m:r>
                                    </m:e>
                                    <m:sub>
                                      <m:r>
                                        <a:rPr lang="en-US" altLang="ja-JP" i="1">
                                          <a:solidFill>
                                            <a:prstClr val="black"/>
                                          </a:solidFill>
                                          <a:latin typeface="Cambria Math" panose="02040503050406030204" pitchFamily="18" charset="0"/>
                                        </a:rPr>
                                        <m:t>𝑁</m:t>
                                      </m:r>
                                    </m:sub>
                                  </m:sSub>
                                  <m:d>
                                    <m:dPr>
                                      <m:ctrlPr>
                                        <a:rPr lang="en-US" altLang="ja-JP" i="1">
                                          <a:solidFill>
                                            <a:prstClr val="black"/>
                                          </a:solidFill>
                                          <a:latin typeface="Cambria Math" panose="02040503050406030204" pitchFamily="18" charset="0"/>
                                        </a:rPr>
                                      </m:ctrlPr>
                                    </m:dPr>
                                    <m:e>
                                      <m:sSub>
                                        <m:sSubPr>
                                          <m:ctrlPr>
                                            <a:rPr kumimoji="0" lang="en-US" altLang="ja-JP" i="1">
                                              <a:solidFill>
                                                <a:srgbClr val="000000"/>
                                              </a:solidFill>
                                              <a:latin typeface="Cambria Math" panose="02040503050406030204" pitchFamily="18" charset="0"/>
                                              <a:sym typeface="Lucida Grande"/>
                                            </a:rPr>
                                          </m:ctrlPr>
                                        </m:sSubPr>
                                        <m:e>
                                          <m:r>
                                            <a:rPr kumimoji="0" lang="en-US" altLang="ja-JP" i="1">
                                              <a:solidFill>
                                                <a:srgbClr val="000000"/>
                                              </a:solidFill>
                                              <a:latin typeface="Cambria Math" panose="02040503050406030204" pitchFamily="18" charset="0"/>
                                              <a:sym typeface="Lucida Grande"/>
                                            </a:rPr>
                                            <m:t>𝑥</m:t>
                                          </m:r>
                                        </m:e>
                                        <m:sub>
                                          <m:r>
                                            <a:rPr kumimoji="0" lang="en-US" altLang="ja-JP" i="1">
                                              <a:solidFill>
                                                <a:srgbClr val="000000"/>
                                              </a:solidFill>
                                              <a:latin typeface="Cambria Math" panose="02040503050406030204" pitchFamily="18" charset="0"/>
                                              <a:sym typeface="Lucida Grande"/>
                                            </a:rPr>
                                            <m:t>𝑁</m:t>
                                          </m:r>
                                        </m:sub>
                                      </m:sSub>
                                    </m:e>
                                  </m:d>
                                </m:num>
                                <m:den>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𝑓</m:t>
                                      </m:r>
                                    </m:e>
                                    <m:sub>
                                      <m:r>
                                        <a:rPr lang="en-US" altLang="ja-JP" i="1">
                                          <a:solidFill>
                                            <a:prstClr val="black"/>
                                          </a:solidFill>
                                          <a:latin typeface="Cambria Math" panose="02040503050406030204" pitchFamily="18" charset="0"/>
                                        </a:rPr>
                                        <m:t>𝑁</m:t>
                                      </m:r>
                                    </m:sub>
                                  </m:sSub>
                                  <m:d>
                                    <m:dPr>
                                      <m:ctrlPr>
                                        <a:rPr lang="en-US" altLang="ja-JP" i="1">
                                          <a:solidFill>
                                            <a:prstClr val="black"/>
                                          </a:solidFill>
                                          <a:latin typeface="Cambria Math" panose="02040503050406030204" pitchFamily="18" charset="0"/>
                                        </a:rPr>
                                      </m:ctrlPr>
                                    </m:dPr>
                                    <m:e>
                                      <m:sSub>
                                        <m:sSubPr>
                                          <m:ctrlPr>
                                            <a:rPr kumimoji="0" lang="en-US" altLang="ja-JP" i="1">
                                              <a:solidFill>
                                                <a:srgbClr val="000000"/>
                                              </a:solidFill>
                                              <a:latin typeface="Cambria Math" panose="02040503050406030204" pitchFamily="18" charset="0"/>
                                              <a:sym typeface="Lucida Grande"/>
                                            </a:rPr>
                                          </m:ctrlPr>
                                        </m:sSubPr>
                                        <m:e>
                                          <m:r>
                                            <a:rPr kumimoji="0" lang="en-US" altLang="ja-JP" i="1">
                                              <a:solidFill>
                                                <a:srgbClr val="000000"/>
                                              </a:solidFill>
                                              <a:latin typeface="Cambria Math" panose="02040503050406030204" pitchFamily="18" charset="0"/>
                                              <a:sym typeface="Lucida Grande"/>
                                            </a:rPr>
                                            <m:t>𝑐</m:t>
                                          </m:r>
                                        </m:e>
                                        <m:sub>
                                          <m:r>
                                            <a:rPr kumimoji="0" lang="en-US" altLang="ja-JP" i="1">
                                              <a:solidFill>
                                                <a:srgbClr val="000000"/>
                                              </a:solidFill>
                                              <a:latin typeface="Cambria Math" panose="02040503050406030204" pitchFamily="18" charset="0"/>
                                              <a:sym typeface="Lucida Grande"/>
                                            </a:rPr>
                                            <m:t>200</m:t>
                                          </m:r>
                                        </m:sub>
                                      </m:sSub>
                                    </m:e>
                                  </m:d>
                                </m:den>
                              </m:f>
                            </m:num>
                            <m:den>
                              <m:f>
                                <m:fPr>
                                  <m:ctrlPr>
                                    <a:rPr kumimoji="0" lang="en-US" altLang="ja-JP" i="1">
                                      <a:solidFill>
                                        <a:srgbClr val="000000"/>
                                      </a:solidFill>
                                      <a:latin typeface="Cambria Math" panose="02040503050406030204" pitchFamily="18" charset="0"/>
                                      <a:sym typeface="Lucida Grande"/>
                                    </a:rPr>
                                  </m:ctrlPr>
                                </m:fPr>
                                <m:num>
                                  <m:sSub>
                                    <m:sSubPr>
                                      <m:ctrlPr>
                                        <a:rPr kumimoji="0" lang="en-US" altLang="ja-JP" i="1">
                                          <a:solidFill>
                                            <a:srgbClr val="000000"/>
                                          </a:solidFill>
                                          <a:latin typeface="Cambria Math" panose="02040503050406030204" pitchFamily="18" charset="0"/>
                                          <a:sym typeface="Lucida Grande"/>
                                        </a:rPr>
                                      </m:ctrlPr>
                                    </m:sSubPr>
                                    <m:e>
                                      <m:r>
                                        <a:rPr kumimoji="0" lang="en-US" altLang="ja-JP" i="1">
                                          <a:solidFill>
                                            <a:srgbClr val="000000"/>
                                          </a:solidFill>
                                          <a:latin typeface="Cambria Math" panose="02040503050406030204" pitchFamily="18" charset="0"/>
                                          <a:sym typeface="Lucida Grande"/>
                                        </a:rPr>
                                        <m:t>𝑥</m:t>
                                      </m:r>
                                    </m:e>
                                    <m:sub>
                                      <m:r>
                                        <a:rPr kumimoji="0" lang="en-US" altLang="ja-JP" i="1">
                                          <a:solidFill>
                                            <a:srgbClr val="000000"/>
                                          </a:solidFill>
                                          <a:latin typeface="Cambria Math" panose="02040503050406030204" pitchFamily="18" charset="0"/>
                                          <a:sym typeface="Lucida Grande"/>
                                        </a:rPr>
                                        <m:t>𝑁</m:t>
                                      </m:r>
                                    </m:sub>
                                  </m:sSub>
                                </m:num>
                                <m:den>
                                  <m:sSub>
                                    <m:sSubPr>
                                      <m:ctrlPr>
                                        <a:rPr kumimoji="0" lang="en-US" altLang="ja-JP" i="1">
                                          <a:solidFill>
                                            <a:srgbClr val="000000"/>
                                          </a:solidFill>
                                          <a:latin typeface="Cambria Math" panose="02040503050406030204" pitchFamily="18" charset="0"/>
                                          <a:sym typeface="Lucida Grande"/>
                                        </a:rPr>
                                      </m:ctrlPr>
                                    </m:sSubPr>
                                    <m:e>
                                      <m:r>
                                        <a:rPr kumimoji="0" lang="en-US" altLang="ja-JP" i="1">
                                          <a:solidFill>
                                            <a:srgbClr val="000000"/>
                                          </a:solidFill>
                                          <a:latin typeface="Cambria Math" panose="02040503050406030204" pitchFamily="18" charset="0"/>
                                          <a:sym typeface="Lucida Grande"/>
                                        </a:rPr>
                                        <m:t>𝑐</m:t>
                                      </m:r>
                                    </m:e>
                                    <m:sub>
                                      <m:r>
                                        <a:rPr kumimoji="0" lang="en-US" altLang="ja-JP" i="1">
                                          <a:solidFill>
                                            <a:srgbClr val="000000"/>
                                          </a:solidFill>
                                          <a:latin typeface="Cambria Math" panose="02040503050406030204" pitchFamily="18" charset="0"/>
                                          <a:sym typeface="Lucida Grande"/>
                                        </a:rPr>
                                        <m:t>200</m:t>
                                      </m:r>
                                    </m:sub>
                                  </m:sSub>
                                </m:den>
                              </m:f>
                            </m:den>
                          </m:f>
                        </m:e>
                      </m:rad>
                      <m:rad>
                        <m:radPr>
                          <m:degHide m:val="on"/>
                          <m:ctrlPr>
                            <a:rPr kumimoji="0" lang="en-US" altLang="ja-JP" sz="1800" b="0" i="1" smtClean="0">
                              <a:solidFill>
                                <a:srgbClr val="000000"/>
                              </a:solidFill>
                              <a:latin typeface="Cambria Math" panose="02040503050406030204" pitchFamily="18" charset="0"/>
                              <a:sym typeface="Lucida Grande"/>
                            </a:rPr>
                          </m:ctrlPr>
                        </m:radPr>
                        <m:deg/>
                        <m:e>
                          <m:f>
                            <m:fPr>
                              <m:ctrlPr>
                                <a:rPr kumimoji="0" lang="en-US" altLang="ja-JP" sz="1800" b="0" i="1" smtClean="0">
                                  <a:solidFill>
                                    <a:srgbClr val="000000"/>
                                  </a:solidFill>
                                  <a:latin typeface="Cambria Math" panose="02040503050406030204" pitchFamily="18" charset="0"/>
                                  <a:sym typeface="Lucida Grande"/>
                                </a:rPr>
                              </m:ctrlPr>
                            </m:fPr>
                            <m:num>
                              <m:r>
                                <a:rPr kumimoji="0" lang="en-US" altLang="ja-JP" sz="1800" b="0" i="1" smtClean="0">
                                  <a:solidFill>
                                    <a:srgbClr val="000000"/>
                                  </a:solidFill>
                                  <a:latin typeface="Cambria Math" panose="02040503050406030204" pitchFamily="18" charset="0"/>
                                  <a:sym typeface="Lucida Grande"/>
                                </a:rPr>
                                <m:t>𝐺</m:t>
                              </m:r>
                              <m:sSub>
                                <m:sSubPr>
                                  <m:ctrlPr>
                                    <a:rPr kumimoji="0" lang="en-US" altLang="ja-JP" sz="1800" i="1">
                                      <a:solidFill>
                                        <a:srgbClr val="000000"/>
                                      </a:solidFill>
                                      <a:latin typeface="Cambria Math" panose="02040503050406030204" pitchFamily="18" charset="0"/>
                                      <a:sym typeface="Lucida Grande"/>
                                    </a:rPr>
                                  </m:ctrlPr>
                                </m:sSubPr>
                                <m:e>
                                  <m:r>
                                    <a:rPr kumimoji="0" lang="en-US" altLang="ja-JP" sz="1800" b="0" i="1" smtClean="0">
                                      <a:solidFill>
                                        <a:srgbClr val="000000"/>
                                      </a:solidFill>
                                      <a:latin typeface="Cambria Math" panose="02040503050406030204" pitchFamily="18" charset="0"/>
                                      <a:sym typeface="Lucida Grande"/>
                                    </a:rPr>
                                    <m:t>𝑀</m:t>
                                  </m:r>
                                </m:e>
                                <m:sub>
                                  <m:r>
                                    <a:rPr kumimoji="0" lang="en-US" altLang="ja-JP" sz="1800" b="0" i="1" smtClean="0">
                                      <a:solidFill>
                                        <a:srgbClr val="000000"/>
                                      </a:solidFill>
                                      <a:latin typeface="Cambria Math" panose="02040503050406030204" pitchFamily="18" charset="0"/>
                                      <a:sym typeface="Lucida Grande"/>
                                    </a:rPr>
                                    <m:t>200</m:t>
                                  </m:r>
                                </m:sub>
                              </m:sSub>
                            </m:num>
                            <m:den>
                              <m:sSub>
                                <m:sSubPr>
                                  <m:ctrlPr>
                                    <a:rPr kumimoji="0" lang="en-US" altLang="ja-JP" sz="1800" i="1">
                                      <a:solidFill>
                                        <a:srgbClr val="000000"/>
                                      </a:solidFill>
                                      <a:latin typeface="Cambria Math" panose="02040503050406030204" pitchFamily="18" charset="0"/>
                                      <a:sym typeface="Lucida Grande"/>
                                    </a:rPr>
                                  </m:ctrlPr>
                                </m:sSubPr>
                                <m:e>
                                  <m:r>
                                    <a:rPr kumimoji="0" lang="en-US" altLang="ja-JP" sz="1800" b="0" i="1" smtClean="0">
                                      <a:solidFill>
                                        <a:srgbClr val="000000"/>
                                      </a:solidFill>
                                      <a:latin typeface="Cambria Math" panose="02040503050406030204" pitchFamily="18" charset="0"/>
                                      <a:sym typeface="Lucida Grande"/>
                                    </a:rPr>
                                    <m:t>𝑟</m:t>
                                  </m:r>
                                </m:e>
                                <m:sub>
                                  <m:r>
                                    <a:rPr kumimoji="0" lang="en-US" altLang="ja-JP" sz="1800" b="0" i="1" smtClean="0">
                                      <a:solidFill>
                                        <a:srgbClr val="000000"/>
                                      </a:solidFill>
                                      <a:latin typeface="Cambria Math" panose="02040503050406030204" pitchFamily="18" charset="0"/>
                                      <a:sym typeface="Lucida Grande"/>
                                    </a:rPr>
                                    <m:t>200</m:t>
                                  </m:r>
                                </m:sub>
                              </m:sSub>
                            </m:den>
                          </m:f>
                        </m:e>
                      </m:rad>
                    </m:oMath>
                  </m:oMathPara>
                </a14:m>
                <a:endParaRPr lang="ja-JP" altLang="en-US" dirty="0"/>
              </a:p>
            </p:txBody>
          </p:sp>
        </mc:Choice>
        <mc:Fallback xmlns="">
          <p:sp>
            <p:nvSpPr>
              <p:cNvPr id="88" name="テキスト ボックス 87">
                <a:extLst>
                  <a:ext uri="{FF2B5EF4-FFF2-40B4-BE49-F238E27FC236}">
                    <a16:creationId xmlns:a16="http://schemas.microsoft.com/office/drawing/2014/main" id="{2AC9BED8-29EE-FEC9-5D6D-E20999C2E306}"/>
                  </a:ext>
                </a:extLst>
              </p:cNvPr>
              <p:cNvSpPr txBox="1">
                <a:spLocks noRot="1" noChangeAspect="1" noMove="1" noResize="1" noEditPoints="1" noAdjustHandles="1" noChangeArrowheads="1" noChangeShapeType="1" noTextEdit="1"/>
              </p:cNvSpPr>
              <p:nvPr/>
            </p:nvSpPr>
            <p:spPr>
              <a:xfrm>
                <a:off x="3663915" y="4966391"/>
                <a:ext cx="6189344" cy="1429174"/>
              </a:xfrm>
              <a:prstGeom prst="rect">
                <a:avLst/>
              </a:prstGeom>
              <a:blipFill>
                <a:blip r:embed="rId15"/>
                <a:stretch>
                  <a:fillRect/>
                </a:stretch>
              </a:blipFill>
            </p:spPr>
            <p:txBody>
              <a:bodyPr/>
              <a:lstStyle/>
              <a:p>
                <a:r>
                  <a:rPr lang="ja-JP" altLang="en-US">
                    <a:noFill/>
                  </a:rPr>
                  <a:t> </a:t>
                </a:r>
              </a:p>
            </p:txBody>
          </p:sp>
        </mc:Fallback>
      </mc:AlternateContent>
      <p:sp>
        <p:nvSpPr>
          <p:cNvPr id="89" name="矢印: 右 88">
            <a:extLst>
              <a:ext uri="{FF2B5EF4-FFF2-40B4-BE49-F238E27FC236}">
                <a16:creationId xmlns:a16="http://schemas.microsoft.com/office/drawing/2014/main" id="{BE492457-D4AE-F2D2-D0AF-FC2DE0099D30}"/>
              </a:ext>
            </a:extLst>
          </p:cNvPr>
          <p:cNvSpPr/>
          <p:nvPr/>
        </p:nvSpPr>
        <p:spPr>
          <a:xfrm>
            <a:off x="10172588" y="1295070"/>
            <a:ext cx="262852" cy="395368"/>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90" name="テキスト ボックス 89">
                <a:extLst>
                  <a:ext uri="{FF2B5EF4-FFF2-40B4-BE49-F238E27FC236}">
                    <a16:creationId xmlns:a16="http://schemas.microsoft.com/office/drawing/2014/main" id="{CA2379E5-0937-C629-BAB6-7C56F1A9B084}"/>
                  </a:ext>
                </a:extLst>
              </p:cNvPr>
              <p:cNvSpPr txBox="1"/>
              <p:nvPr/>
            </p:nvSpPr>
            <p:spPr>
              <a:xfrm>
                <a:off x="5592927" y="1880917"/>
                <a:ext cx="4403937" cy="88229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1200" i="1" smtClean="0">
                              <a:solidFill>
                                <a:prstClr val="black"/>
                              </a:solidFill>
                              <a:latin typeface="Cambria Math" panose="02040503050406030204" pitchFamily="18" charset="0"/>
                            </a:rPr>
                          </m:ctrlPr>
                        </m:sSubPr>
                        <m:e>
                          <m:r>
                            <a:rPr lang="en-US" altLang="ja-JP" sz="1200" b="0" i="1" smtClean="0">
                              <a:solidFill>
                                <a:prstClr val="black"/>
                              </a:solidFill>
                              <a:latin typeface="Cambria Math" panose="02040503050406030204" pitchFamily="18" charset="0"/>
                            </a:rPr>
                            <m:t>𝑐</m:t>
                          </m:r>
                        </m:e>
                        <m:sub>
                          <m:r>
                            <a:rPr lang="en-US" altLang="ja-JP" sz="1200" b="0" i="1" smtClean="0">
                              <a:solidFill>
                                <a:prstClr val="black"/>
                              </a:solidFill>
                              <a:latin typeface="Cambria Math" panose="02040503050406030204" pitchFamily="18" charset="0"/>
                            </a:rPr>
                            <m:t>200</m:t>
                          </m:r>
                        </m:sub>
                      </m:sSub>
                      <m:r>
                        <a:rPr lang="en-US" altLang="ja-JP" sz="1200" i="1" smtClean="0">
                          <a:solidFill>
                            <a:prstClr val="black"/>
                          </a:solidFill>
                          <a:latin typeface="Cambria Math" panose="02040503050406030204" pitchFamily="18" charset="0"/>
                          <a:ea typeface="Cambria Math" panose="02040503050406030204" pitchFamily="18" charset="0"/>
                        </a:rPr>
                        <m:t>≡</m:t>
                      </m:r>
                      <m:f>
                        <m:fPr>
                          <m:ctrlPr>
                            <a:rPr lang="en-US" altLang="ja-JP" sz="1200" b="0" i="1" smtClean="0">
                              <a:solidFill>
                                <a:prstClr val="black"/>
                              </a:solidFill>
                              <a:latin typeface="Cambria Math" panose="02040503050406030204" pitchFamily="18" charset="0"/>
                            </a:rPr>
                          </m:ctrlPr>
                        </m:fPr>
                        <m:num>
                          <m:sSub>
                            <m:sSubPr>
                              <m:ctrlPr>
                                <a:rPr lang="en-US" altLang="ja-JP" sz="1200" i="1">
                                  <a:solidFill>
                                    <a:prstClr val="black"/>
                                  </a:solidFill>
                                  <a:latin typeface="Cambria Math" panose="02040503050406030204" pitchFamily="18" charset="0"/>
                                </a:rPr>
                              </m:ctrlPr>
                            </m:sSubPr>
                            <m:e>
                              <m:r>
                                <a:rPr lang="en-US" altLang="ja-JP" sz="1200" i="1">
                                  <a:solidFill>
                                    <a:prstClr val="black"/>
                                  </a:solidFill>
                                  <a:latin typeface="Cambria Math" panose="02040503050406030204" pitchFamily="18" charset="0"/>
                                </a:rPr>
                                <m:t>𝑟</m:t>
                              </m:r>
                            </m:e>
                            <m:sub>
                              <m:r>
                                <a:rPr lang="en-US" altLang="ja-JP" sz="1200" i="1">
                                  <a:solidFill>
                                    <a:prstClr val="black"/>
                                  </a:solidFill>
                                  <a:latin typeface="Cambria Math" panose="02040503050406030204" pitchFamily="18" charset="0"/>
                                </a:rPr>
                                <m:t>200</m:t>
                              </m:r>
                            </m:sub>
                          </m:sSub>
                        </m:num>
                        <m:den>
                          <m:sSub>
                            <m:sSubPr>
                              <m:ctrlPr>
                                <a:rPr lang="en-US" altLang="ja-JP" sz="1200" i="1">
                                  <a:solidFill>
                                    <a:prstClr val="black"/>
                                  </a:solidFill>
                                  <a:latin typeface="Cambria Math" panose="02040503050406030204" pitchFamily="18" charset="0"/>
                                </a:rPr>
                              </m:ctrlPr>
                            </m:sSubPr>
                            <m:e>
                              <m:r>
                                <a:rPr lang="en-US" altLang="ja-JP" sz="1200" i="1">
                                  <a:solidFill>
                                    <a:prstClr val="black"/>
                                  </a:solidFill>
                                  <a:latin typeface="Cambria Math" panose="02040503050406030204" pitchFamily="18" charset="0"/>
                                </a:rPr>
                                <m:t>𝑟</m:t>
                              </m:r>
                            </m:e>
                            <m:sub>
                              <m:r>
                                <a:rPr lang="en-US" altLang="ja-JP" sz="1200" b="0" i="1" smtClean="0">
                                  <a:solidFill>
                                    <a:prstClr val="black"/>
                                  </a:solidFill>
                                  <a:latin typeface="Cambria Math" panose="02040503050406030204" pitchFamily="18" charset="0"/>
                                </a:rPr>
                                <m:t>𝑁</m:t>
                              </m:r>
                            </m:sub>
                          </m:sSub>
                        </m:den>
                      </m:f>
                      <m:r>
                        <a:rPr lang="en-US" altLang="ja-JP" sz="1400" i="1">
                          <a:solidFill>
                            <a:prstClr val="black"/>
                          </a:solidFill>
                          <a:latin typeface="Cambria Math" panose="02040503050406030204" pitchFamily="18" charset="0"/>
                        </a:rPr>
                        <m:t>=</m:t>
                      </m:r>
                      <m:sSub>
                        <m:sSubPr>
                          <m:ctrlPr>
                            <a:rPr lang="en-US" altLang="ja-JP" sz="1400" i="1">
                              <a:solidFill>
                                <a:prstClr val="black"/>
                              </a:solidFill>
                              <a:latin typeface="Cambria Math" panose="02040503050406030204" pitchFamily="18" charset="0"/>
                            </a:rPr>
                          </m:ctrlPr>
                        </m:sSubPr>
                        <m:e>
                          <m:r>
                            <a:rPr lang="en-US" altLang="ja-JP" sz="1400" i="1">
                              <a:solidFill>
                                <a:prstClr val="black"/>
                              </a:solidFill>
                              <a:latin typeface="Cambria Math" panose="02040503050406030204" pitchFamily="18" charset="0"/>
                            </a:rPr>
                            <m:t>𝑐</m:t>
                          </m:r>
                        </m:e>
                        <m:sub>
                          <m:r>
                            <a:rPr lang="en-US" altLang="ja-JP" sz="1400" i="1">
                              <a:solidFill>
                                <a:prstClr val="black"/>
                              </a:solidFill>
                              <a:latin typeface="Cambria Math" panose="02040503050406030204" pitchFamily="18" charset="0"/>
                            </a:rPr>
                            <m:t>0</m:t>
                          </m:r>
                        </m:sub>
                      </m:sSub>
                      <m:d>
                        <m:dPr>
                          <m:begChr m:val="["/>
                          <m:endChr m:val="]"/>
                          <m:ctrlPr>
                            <a:rPr lang="en-US" altLang="ja-JP" sz="1400" i="1">
                              <a:solidFill>
                                <a:prstClr val="black"/>
                              </a:solidFill>
                              <a:latin typeface="Cambria Math" panose="02040503050406030204" pitchFamily="18" charset="0"/>
                            </a:rPr>
                          </m:ctrlPr>
                        </m:dPr>
                        <m:e>
                          <m:r>
                            <a:rPr lang="en-US" altLang="ja-JP" sz="1400" i="1">
                              <a:solidFill>
                                <a:prstClr val="black"/>
                              </a:solidFill>
                              <a:latin typeface="Cambria Math" panose="02040503050406030204" pitchFamily="18" charset="0"/>
                            </a:rPr>
                            <m:t>1+</m:t>
                          </m:r>
                          <m:nary>
                            <m:naryPr>
                              <m:chr m:val="∑"/>
                              <m:ctrlPr>
                                <a:rPr lang="en-US" altLang="ja-JP" sz="1400" i="1">
                                  <a:solidFill>
                                    <a:prstClr val="black"/>
                                  </a:solidFill>
                                  <a:latin typeface="Cambria Math" panose="02040503050406030204" pitchFamily="18" charset="0"/>
                                </a:rPr>
                              </m:ctrlPr>
                            </m:naryPr>
                            <m:sub>
                              <m:r>
                                <m:rPr>
                                  <m:brk m:alnAt="23"/>
                                </m:rPr>
                                <a:rPr lang="en-US" altLang="ja-JP" sz="1400" i="1">
                                  <a:solidFill>
                                    <a:prstClr val="black"/>
                                  </a:solidFill>
                                  <a:latin typeface="Cambria Math" panose="02040503050406030204" pitchFamily="18" charset="0"/>
                                </a:rPr>
                                <m:t>𝑖</m:t>
                              </m:r>
                              <m:r>
                                <a:rPr lang="en-US" altLang="ja-JP" sz="1400" i="1">
                                  <a:solidFill>
                                    <a:prstClr val="black"/>
                                  </a:solidFill>
                                  <a:latin typeface="Cambria Math" panose="02040503050406030204" pitchFamily="18" charset="0"/>
                                </a:rPr>
                                <m:t>=1</m:t>
                              </m:r>
                            </m:sub>
                            <m:sup>
                              <m:r>
                                <a:rPr lang="en-US" altLang="ja-JP" sz="1400" i="1">
                                  <a:solidFill>
                                    <a:prstClr val="black"/>
                                  </a:solidFill>
                                  <a:latin typeface="Cambria Math" panose="02040503050406030204" pitchFamily="18" charset="0"/>
                                </a:rPr>
                                <m:t>3</m:t>
                              </m:r>
                            </m:sup>
                            <m:e>
                              <m:sSub>
                                <m:sSubPr>
                                  <m:ctrlPr>
                                    <a:rPr lang="en-US" altLang="ja-JP" sz="1400" i="1">
                                      <a:solidFill>
                                        <a:prstClr val="black"/>
                                      </a:solidFill>
                                      <a:latin typeface="Cambria Math" panose="02040503050406030204" pitchFamily="18" charset="0"/>
                                    </a:rPr>
                                  </m:ctrlPr>
                                </m:sSubPr>
                                <m:e>
                                  <m:r>
                                    <a:rPr lang="en-US" altLang="ja-JP" sz="1400" i="1">
                                      <a:solidFill>
                                        <a:prstClr val="black"/>
                                      </a:solidFill>
                                      <a:latin typeface="Cambria Math" panose="02040503050406030204" pitchFamily="18" charset="0"/>
                                    </a:rPr>
                                    <m:t>𝑎</m:t>
                                  </m:r>
                                </m:e>
                                <m:sub>
                                  <m:r>
                                    <a:rPr lang="en-US" altLang="ja-JP" sz="1400" i="1">
                                      <a:solidFill>
                                        <a:prstClr val="black"/>
                                      </a:solidFill>
                                      <a:latin typeface="Cambria Math" panose="02040503050406030204" pitchFamily="18" charset="0"/>
                                    </a:rPr>
                                    <m:t>𝑖</m:t>
                                  </m:r>
                                </m:sub>
                              </m:sSub>
                            </m:e>
                          </m:nary>
                          <m:sSup>
                            <m:sSupPr>
                              <m:ctrlPr>
                                <a:rPr lang="en-US" altLang="ja-JP" sz="1400" i="1">
                                  <a:solidFill>
                                    <a:prstClr val="black"/>
                                  </a:solidFill>
                                  <a:latin typeface="Cambria Math" panose="02040503050406030204" pitchFamily="18" charset="0"/>
                                  <a:ea typeface="Cambria Math" panose="02040503050406030204" pitchFamily="18" charset="0"/>
                                </a:rPr>
                              </m:ctrlPr>
                            </m:sSupPr>
                            <m:e>
                              <m:d>
                                <m:dPr>
                                  <m:begChr m:val="["/>
                                  <m:endChr m:val="]"/>
                                  <m:ctrlPr>
                                    <a:rPr lang="en-US" altLang="ja-JP" sz="1400" i="1">
                                      <a:solidFill>
                                        <a:prstClr val="black"/>
                                      </a:solidFill>
                                      <a:latin typeface="Cambria Math" panose="02040503050406030204" pitchFamily="18" charset="0"/>
                                      <a:ea typeface="Cambria Math" panose="02040503050406030204" pitchFamily="18" charset="0"/>
                                    </a:rPr>
                                  </m:ctrlPr>
                                </m:dPr>
                                <m:e>
                                  <m:sSub>
                                    <m:sSubPr>
                                      <m:ctrlPr>
                                        <a:rPr lang="en-US" altLang="ja-JP" sz="1400" i="1">
                                          <a:solidFill>
                                            <a:prstClr val="black"/>
                                          </a:solidFill>
                                          <a:latin typeface="Cambria Math" panose="02040503050406030204" pitchFamily="18" charset="0"/>
                                        </a:rPr>
                                      </m:ctrlPr>
                                    </m:sSubPr>
                                    <m:e>
                                      <m:r>
                                        <m:rPr>
                                          <m:sty m:val="p"/>
                                        </m:rPr>
                                        <a:rPr lang="en-US" altLang="ja-JP" sz="1400">
                                          <a:solidFill>
                                            <a:prstClr val="black"/>
                                          </a:solidFill>
                                          <a:latin typeface="Cambria Math" panose="02040503050406030204" pitchFamily="18" charset="0"/>
                                        </a:rPr>
                                        <m:t>log</m:t>
                                      </m:r>
                                    </m:e>
                                    <m:sub>
                                      <m:r>
                                        <a:rPr lang="en-US" altLang="ja-JP" sz="1400" i="1">
                                          <a:solidFill>
                                            <a:prstClr val="black"/>
                                          </a:solidFill>
                                          <a:latin typeface="Cambria Math" panose="02040503050406030204" pitchFamily="18" charset="0"/>
                                        </a:rPr>
                                        <m:t>10</m:t>
                                      </m:r>
                                    </m:sub>
                                  </m:sSub>
                                  <m:d>
                                    <m:dPr>
                                      <m:ctrlPr>
                                        <a:rPr lang="en-US" altLang="ja-JP" sz="1400" i="1">
                                          <a:solidFill>
                                            <a:prstClr val="black"/>
                                          </a:solidFill>
                                          <a:latin typeface="Cambria Math" panose="02040503050406030204" pitchFamily="18" charset="0"/>
                                          <a:ea typeface="Cambria Math" panose="02040503050406030204" pitchFamily="18" charset="0"/>
                                        </a:rPr>
                                      </m:ctrlPr>
                                    </m:dPr>
                                    <m:e>
                                      <m:f>
                                        <m:fPr>
                                          <m:ctrlPr>
                                            <a:rPr lang="en-US" altLang="ja-JP" sz="1400" i="1">
                                              <a:solidFill>
                                                <a:prstClr val="black"/>
                                              </a:solidFill>
                                              <a:latin typeface="Cambria Math" panose="02040503050406030204" pitchFamily="18" charset="0"/>
                                            </a:rPr>
                                          </m:ctrlPr>
                                        </m:fPr>
                                        <m:num>
                                          <m:sSub>
                                            <m:sSubPr>
                                              <m:ctrlPr>
                                                <a:rPr lang="en-US" altLang="ja-JP" sz="1400" i="1">
                                                  <a:solidFill>
                                                    <a:prstClr val="black"/>
                                                  </a:solidFill>
                                                  <a:latin typeface="Cambria Math" panose="02040503050406030204" pitchFamily="18" charset="0"/>
                                                </a:rPr>
                                              </m:ctrlPr>
                                            </m:sSubPr>
                                            <m:e>
                                              <m:r>
                                                <a:rPr lang="en-US" altLang="ja-JP" sz="1400" i="1">
                                                  <a:solidFill>
                                                    <a:prstClr val="black"/>
                                                  </a:solidFill>
                                                  <a:latin typeface="Cambria Math" panose="02040503050406030204" pitchFamily="18" charset="0"/>
                                                </a:rPr>
                                                <m:t>𝑀</m:t>
                                              </m:r>
                                            </m:e>
                                            <m:sub>
                                              <m:r>
                                                <a:rPr lang="en-US" altLang="ja-JP" sz="1400" i="1">
                                                  <a:solidFill>
                                                    <a:prstClr val="black"/>
                                                  </a:solidFill>
                                                  <a:latin typeface="Cambria Math" panose="02040503050406030204" pitchFamily="18" charset="0"/>
                                                </a:rPr>
                                                <m:t>200</m:t>
                                              </m:r>
                                            </m:sub>
                                          </m:sSub>
                                        </m:num>
                                        <m:den>
                                          <m:sSub>
                                            <m:sSubPr>
                                              <m:ctrlPr>
                                                <a:rPr lang="en-US" altLang="ja-JP" sz="1400" i="1">
                                                  <a:solidFill>
                                                    <a:prstClr val="black"/>
                                                  </a:solidFill>
                                                  <a:latin typeface="Cambria Math" panose="02040503050406030204" pitchFamily="18" charset="0"/>
                                                </a:rPr>
                                              </m:ctrlPr>
                                            </m:sSubPr>
                                            <m:e>
                                              <m:r>
                                                <a:rPr lang="en-US" altLang="ja-JP" sz="1400" i="1">
                                                  <a:solidFill>
                                                    <a:prstClr val="black"/>
                                                  </a:solidFill>
                                                  <a:latin typeface="Cambria Math" panose="02040503050406030204" pitchFamily="18" charset="0"/>
                                                </a:rPr>
                                                <m:t>𝑀</m:t>
                                              </m:r>
                                            </m:e>
                                            <m:sub>
                                              <m:r>
                                                <a:rPr lang="ja-JP" altLang="en-US" sz="1400" i="1">
                                                  <a:solidFill>
                                                    <a:prstClr val="black"/>
                                                  </a:solidFill>
                                                  <a:latin typeface="Cambria Math" panose="02040503050406030204" pitchFamily="18" charset="0"/>
                                                </a:rPr>
                                                <m:t>⦿</m:t>
                                              </m:r>
                                            </m:sub>
                                          </m:sSub>
                                        </m:den>
                                      </m:f>
                                    </m:e>
                                  </m:d>
                                </m:e>
                              </m:d>
                            </m:e>
                            <m:sup>
                              <m:r>
                                <a:rPr lang="en-US" altLang="ja-JP" sz="1400" i="1">
                                  <a:solidFill>
                                    <a:prstClr val="black"/>
                                  </a:solidFill>
                                  <a:latin typeface="Cambria Math" panose="02040503050406030204" pitchFamily="18" charset="0"/>
                                  <a:ea typeface="Cambria Math" panose="02040503050406030204" pitchFamily="18" charset="0"/>
                                </a:rPr>
                                <m:t>𝑖</m:t>
                              </m:r>
                            </m:sup>
                          </m:sSup>
                        </m:e>
                      </m:d>
                    </m:oMath>
                  </m:oMathPara>
                </a14:m>
                <a:endParaRPr lang="ja-JP" altLang="en-US" dirty="0"/>
              </a:p>
            </p:txBody>
          </p:sp>
        </mc:Choice>
        <mc:Fallback xmlns="">
          <p:sp>
            <p:nvSpPr>
              <p:cNvPr id="90" name="テキスト ボックス 89">
                <a:extLst>
                  <a:ext uri="{FF2B5EF4-FFF2-40B4-BE49-F238E27FC236}">
                    <a16:creationId xmlns:a16="http://schemas.microsoft.com/office/drawing/2014/main" id="{CA2379E5-0937-C629-BAB6-7C56F1A9B084}"/>
                  </a:ext>
                </a:extLst>
              </p:cNvPr>
              <p:cNvSpPr txBox="1">
                <a:spLocks noRot="1" noChangeAspect="1" noMove="1" noResize="1" noEditPoints="1" noAdjustHandles="1" noChangeArrowheads="1" noChangeShapeType="1" noTextEdit="1"/>
              </p:cNvSpPr>
              <p:nvPr/>
            </p:nvSpPr>
            <p:spPr>
              <a:xfrm>
                <a:off x="5592927" y="1880917"/>
                <a:ext cx="4403937" cy="882293"/>
              </a:xfrm>
              <a:prstGeom prst="rect">
                <a:avLst/>
              </a:prstGeom>
              <a:blipFill>
                <a:blip r:embed="rId1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2" name="テキスト ボックス 91">
                <a:extLst>
                  <a:ext uri="{FF2B5EF4-FFF2-40B4-BE49-F238E27FC236}">
                    <a16:creationId xmlns:a16="http://schemas.microsoft.com/office/drawing/2014/main" id="{24CB4101-9FEE-02F1-07B9-D5F5F2D67ADB}"/>
                  </a:ext>
                </a:extLst>
              </p:cNvPr>
              <p:cNvSpPr txBox="1"/>
              <p:nvPr/>
            </p:nvSpPr>
            <p:spPr>
              <a:xfrm>
                <a:off x="7768002" y="1072767"/>
                <a:ext cx="2397442" cy="83997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altLang="ja-JP" sz="1800" i="1" smtClean="0">
                              <a:solidFill>
                                <a:srgbClr val="000000"/>
                              </a:solidFill>
                              <a:latin typeface="Cambria Math" panose="02040503050406030204" pitchFamily="18" charset="0"/>
                              <a:sym typeface="Lucida Grande"/>
                            </a:rPr>
                          </m:ctrlPr>
                        </m:sSubPr>
                        <m:e>
                          <m:r>
                            <a:rPr kumimoji="0" lang="en-US" altLang="ja-JP" sz="1800" b="0" i="1" smtClean="0">
                              <a:solidFill>
                                <a:srgbClr val="000000"/>
                              </a:solidFill>
                              <a:latin typeface="Cambria Math" panose="02040503050406030204" pitchFamily="18" charset="0"/>
                              <a:sym typeface="Lucida Grande"/>
                            </a:rPr>
                            <m:t>𝑟</m:t>
                          </m:r>
                        </m:e>
                        <m:sub>
                          <m:r>
                            <a:rPr kumimoji="0" lang="en-US" altLang="ja-JP" sz="1800" b="0" i="1" smtClean="0">
                              <a:solidFill>
                                <a:srgbClr val="000000"/>
                              </a:solidFill>
                              <a:latin typeface="Cambria Math" panose="02040503050406030204" pitchFamily="18" charset="0"/>
                              <a:sym typeface="Lucida Grande"/>
                            </a:rPr>
                            <m:t>𝑚𝑎𝑥</m:t>
                          </m:r>
                          <m:r>
                            <a:rPr kumimoji="0" lang="en-US" altLang="ja-JP" sz="1800" b="0" i="1" smtClean="0">
                              <a:solidFill>
                                <a:srgbClr val="000000"/>
                              </a:solidFill>
                              <a:latin typeface="Cambria Math" panose="02040503050406030204" pitchFamily="18" charset="0"/>
                              <a:sym typeface="Lucida Grande"/>
                            </a:rPr>
                            <m:t>,</m:t>
                          </m:r>
                          <m:r>
                            <a:rPr kumimoji="0" lang="en-US" altLang="ja-JP" sz="1800" b="0" i="1" smtClean="0">
                              <a:solidFill>
                                <a:srgbClr val="000000"/>
                              </a:solidFill>
                              <a:latin typeface="Cambria Math" panose="02040503050406030204" pitchFamily="18" charset="0"/>
                              <a:sym typeface="Lucida Grande"/>
                            </a:rPr>
                            <m:t>𝑁𝐹𝑊</m:t>
                          </m:r>
                        </m:sub>
                      </m:sSub>
                      <m:r>
                        <a:rPr kumimoji="0" lang="en-US" altLang="ja-JP" sz="1800" b="0" i="1" smtClean="0">
                          <a:solidFill>
                            <a:srgbClr val="000000"/>
                          </a:solidFill>
                          <a:latin typeface="Cambria Math" panose="02040503050406030204" pitchFamily="18" charset="0"/>
                          <a:sym typeface="Lucida Grande"/>
                        </a:rPr>
                        <m:t>=</m:t>
                      </m:r>
                      <m:r>
                        <a:rPr lang="en-US" altLang="ja-JP" sz="1800" i="1">
                          <a:solidFill>
                            <a:prstClr val="black"/>
                          </a:solidFill>
                          <a:latin typeface="Cambria Math" panose="02040503050406030204" pitchFamily="18" charset="0"/>
                          <a:ea typeface="Cambria Math" panose="02040503050406030204" pitchFamily="18" charset="0"/>
                        </a:rPr>
                        <m:t>2.1626</m:t>
                      </m:r>
                      <m:sSub>
                        <m:sSubPr>
                          <m:ctrlPr>
                            <a:rPr lang="en-US" altLang="ja-JP" sz="1800" i="1">
                              <a:solidFill>
                                <a:prstClr val="black"/>
                              </a:solidFill>
                              <a:latin typeface="Cambria Math" panose="02040503050406030204" pitchFamily="18" charset="0"/>
                            </a:rPr>
                          </m:ctrlPr>
                        </m:sSubPr>
                        <m:e>
                          <m:r>
                            <a:rPr lang="en-US" altLang="ja-JP" sz="1800" i="1">
                              <a:solidFill>
                                <a:prstClr val="black"/>
                              </a:solidFill>
                              <a:latin typeface="Cambria Math" panose="02040503050406030204" pitchFamily="18" charset="0"/>
                            </a:rPr>
                            <m:t> </m:t>
                          </m:r>
                          <m:r>
                            <a:rPr lang="en-US" altLang="ja-JP" sz="1800" i="1">
                              <a:solidFill>
                                <a:prstClr val="black"/>
                              </a:solidFill>
                              <a:latin typeface="Cambria Math" panose="02040503050406030204" pitchFamily="18" charset="0"/>
                            </a:rPr>
                            <m:t>𝑟</m:t>
                          </m:r>
                        </m:e>
                        <m:sub>
                          <m:r>
                            <a:rPr lang="en-US" altLang="ja-JP" sz="1800" i="1">
                              <a:solidFill>
                                <a:prstClr val="black"/>
                              </a:solidFill>
                              <a:latin typeface="Cambria Math" panose="02040503050406030204" pitchFamily="18" charset="0"/>
                            </a:rPr>
                            <m:t>𝑁</m:t>
                          </m:r>
                        </m:sub>
                      </m:sSub>
                    </m:oMath>
                  </m:oMathPara>
                </a14:m>
                <a:endParaRPr lang="en-US" altLang="ja-JP" sz="1800" dirty="0"/>
              </a:p>
              <a:p>
                <a:pPr/>
                <a14:m>
                  <m:oMathPara xmlns:m="http://schemas.openxmlformats.org/officeDocument/2006/math">
                    <m:oMathParaPr>
                      <m:jc m:val="centerGroup"/>
                    </m:oMathParaPr>
                    <m:oMath xmlns:m="http://schemas.openxmlformats.org/officeDocument/2006/math">
                      <m:sSub>
                        <m:sSubPr>
                          <m:ctrlPr>
                            <a:rPr kumimoji="0" lang="en-US" altLang="ja-JP" sz="1800" i="1" smtClean="0">
                              <a:solidFill>
                                <a:srgbClr val="000000"/>
                              </a:solidFill>
                              <a:latin typeface="Cambria Math" panose="02040503050406030204" pitchFamily="18" charset="0"/>
                              <a:sym typeface="Lucida Grande"/>
                            </a:rPr>
                          </m:ctrlPr>
                        </m:sSubPr>
                        <m:e>
                          <m:r>
                            <a:rPr kumimoji="0" lang="en-US" altLang="ja-JP" sz="1800" b="0" i="1" smtClean="0">
                              <a:solidFill>
                                <a:srgbClr val="000000"/>
                              </a:solidFill>
                              <a:latin typeface="Cambria Math" panose="02040503050406030204" pitchFamily="18" charset="0"/>
                              <a:sym typeface="Lucida Grande"/>
                            </a:rPr>
                            <m:t>𝑟</m:t>
                          </m:r>
                        </m:e>
                        <m:sub>
                          <m:r>
                            <a:rPr kumimoji="0" lang="en-US" altLang="ja-JP" sz="1800" b="0" i="1" smtClean="0">
                              <a:solidFill>
                                <a:srgbClr val="000000"/>
                              </a:solidFill>
                              <a:latin typeface="Cambria Math" panose="02040503050406030204" pitchFamily="18" charset="0"/>
                              <a:sym typeface="Lucida Grande"/>
                            </a:rPr>
                            <m:t>𝑚𝑎𝑥</m:t>
                          </m:r>
                          <m:r>
                            <a:rPr kumimoji="0" lang="en-US" altLang="ja-JP" sz="1800" b="0" i="1" smtClean="0">
                              <a:solidFill>
                                <a:srgbClr val="000000"/>
                              </a:solidFill>
                              <a:latin typeface="Cambria Math" panose="02040503050406030204" pitchFamily="18" charset="0"/>
                              <a:sym typeface="Lucida Grande"/>
                            </a:rPr>
                            <m:t>,</m:t>
                          </m:r>
                          <m:r>
                            <a:rPr kumimoji="0" lang="en-US" altLang="ja-JP" sz="1800" b="0" i="1" smtClean="0">
                              <a:solidFill>
                                <a:srgbClr val="000000"/>
                              </a:solidFill>
                              <a:latin typeface="Cambria Math" panose="02040503050406030204" pitchFamily="18" charset="0"/>
                              <a:sym typeface="Lucida Grande"/>
                            </a:rPr>
                            <m:t>𝐵𝐾𝑇</m:t>
                          </m:r>
                        </m:sub>
                      </m:sSub>
                      <m:r>
                        <a:rPr kumimoji="0" lang="en-US" altLang="ja-JP" sz="1800" b="0" i="1" smtClean="0">
                          <a:solidFill>
                            <a:srgbClr val="000000"/>
                          </a:solidFill>
                          <a:latin typeface="Cambria Math" panose="02040503050406030204" pitchFamily="18" charset="0"/>
                          <a:sym typeface="Lucida Grande"/>
                        </a:rPr>
                        <m:t>=3.2446</m:t>
                      </m:r>
                      <m:sSub>
                        <m:sSubPr>
                          <m:ctrlPr>
                            <a:rPr lang="en-US" altLang="ja-JP" sz="1800" i="1">
                              <a:solidFill>
                                <a:prstClr val="black"/>
                              </a:solidFill>
                              <a:latin typeface="Cambria Math" panose="02040503050406030204" pitchFamily="18" charset="0"/>
                            </a:rPr>
                          </m:ctrlPr>
                        </m:sSubPr>
                        <m:e>
                          <m:r>
                            <a:rPr lang="en-US" altLang="ja-JP" sz="1800" i="1">
                              <a:solidFill>
                                <a:prstClr val="black"/>
                              </a:solidFill>
                              <a:latin typeface="Cambria Math" panose="02040503050406030204" pitchFamily="18" charset="0"/>
                            </a:rPr>
                            <m:t> </m:t>
                          </m:r>
                          <m:r>
                            <a:rPr lang="en-US" altLang="ja-JP" sz="1800" i="1">
                              <a:solidFill>
                                <a:prstClr val="black"/>
                              </a:solidFill>
                              <a:latin typeface="Cambria Math" panose="02040503050406030204" pitchFamily="18" charset="0"/>
                            </a:rPr>
                            <m:t>𝑟</m:t>
                          </m:r>
                        </m:e>
                        <m:sub>
                          <m:r>
                            <a:rPr lang="en-US" altLang="ja-JP" sz="1800" b="0" i="1" smtClean="0">
                              <a:solidFill>
                                <a:prstClr val="black"/>
                              </a:solidFill>
                              <a:latin typeface="Cambria Math" panose="02040503050406030204" pitchFamily="18" charset="0"/>
                            </a:rPr>
                            <m:t>𝐵</m:t>
                          </m:r>
                        </m:sub>
                      </m:sSub>
                    </m:oMath>
                  </m:oMathPara>
                </a14:m>
                <a:endParaRPr lang="en-US" altLang="ja-JP" sz="1800" dirty="0"/>
              </a:p>
              <a:p>
                <a:r>
                  <a:rPr lang="en-US" altLang="ja-JP" sz="1100" dirty="0"/>
                  <a:t>                            (Kaneda+2024)</a:t>
                </a:r>
              </a:p>
            </p:txBody>
          </p:sp>
        </mc:Choice>
        <mc:Fallback xmlns="">
          <p:sp>
            <p:nvSpPr>
              <p:cNvPr id="92" name="テキスト ボックス 91">
                <a:extLst>
                  <a:ext uri="{FF2B5EF4-FFF2-40B4-BE49-F238E27FC236}">
                    <a16:creationId xmlns:a16="http://schemas.microsoft.com/office/drawing/2014/main" id="{24CB4101-9FEE-02F1-07B9-D5F5F2D67ADB}"/>
                  </a:ext>
                </a:extLst>
              </p:cNvPr>
              <p:cNvSpPr txBox="1">
                <a:spLocks noRot="1" noChangeAspect="1" noMove="1" noResize="1" noEditPoints="1" noAdjustHandles="1" noChangeArrowheads="1" noChangeShapeType="1" noTextEdit="1"/>
              </p:cNvSpPr>
              <p:nvPr/>
            </p:nvSpPr>
            <p:spPr>
              <a:xfrm>
                <a:off x="7768002" y="1072767"/>
                <a:ext cx="2397442" cy="839974"/>
              </a:xfrm>
              <a:prstGeom prst="rect">
                <a:avLst/>
              </a:prstGeom>
              <a:blipFill>
                <a:blip r:embed="rId17"/>
                <a:stretch>
                  <a:fillRect b="-4348"/>
                </a:stretch>
              </a:blipFill>
            </p:spPr>
            <p:txBody>
              <a:bodyPr/>
              <a:lstStyle/>
              <a:p>
                <a:r>
                  <a:rPr lang="ja-JP" altLang="en-US">
                    <a:noFill/>
                  </a:rPr>
                  <a:t> </a:t>
                </a:r>
              </a:p>
            </p:txBody>
          </p:sp>
        </mc:Fallback>
      </mc:AlternateContent>
      <p:sp>
        <p:nvSpPr>
          <p:cNvPr id="93" name="楕円 92">
            <a:extLst>
              <a:ext uri="{FF2B5EF4-FFF2-40B4-BE49-F238E27FC236}">
                <a16:creationId xmlns:a16="http://schemas.microsoft.com/office/drawing/2014/main" id="{6180F54C-122F-AEBD-F81C-A3441196F4C2}"/>
              </a:ext>
            </a:extLst>
          </p:cNvPr>
          <p:cNvSpPr/>
          <p:nvPr/>
        </p:nvSpPr>
        <p:spPr>
          <a:xfrm>
            <a:off x="7153106" y="5108143"/>
            <a:ext cx="1107134" cy="119285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95" name="テキスト ボックス 94">
                <a:extLst>
                  <a:ext uri="{FF2B5EF4-FFF2-40B4-BE49-F238E27FC236}">
                    <a16:creationId xmlns:a16="http://schemas.microsoft.com/office/drawing/2014/main" id="{F0CB8DCB-81E5-EAFE-8F29-0267EEBAD14F}"/>
                  </a:ext>
                </a:extLst>
              </p:cNvPr>
              <p:cNvSpPr txBox="1"/>
              <p:nvPr/>
            </p:nvSpPr>
            <p:spPr>
              <a:xfrm>
                <a:off x="8720154" y="5652259"/>
                <a:ext cx="2904867" cy="822726"/>
              </a:xfrm>
              <a:prstGeom prst="rect">
                <a:avLst/>
              </a:prstGeom>
              <a:noFill/>
            </p:spPr>
            <p:txBody>
              <a:bodyPr wrap="square">
                <a:spAutoFit/>
              </a:bodyPr>
              <a:lstStyle/>
              <a:p>
                <a:r>
                  <a:rPr lang="ja-JP" altLang="en-US" sz="2800" dirty="0">
                    <a:solidFill>
                      <a:srgbClr val="FF0000"/>
                    </a:solidFill>
                  </a:rPr>
                  <a:t>⇒</a:t>
                </a:r>
                <a:r>
                  <a:rPr kumimoji="0" lang="en-US" altLang="ja-JP" sz="2800" dirty="0">
                    <a:solidFill>
                      <a:srgbClr val="FF0000"/>
                    </a:solidFill>
                    <a:sym typeface="Lucida Grande"/>
                  </a:rPr>
                  <a:t> </a:t>
                </a:r>
                <a14:m>
                  <m:oMath xmlns:m="http://schemas.openxmlformats.org/officeDocument/2006/math">
                    <m:sSub>
                      <m:sSubPr>
                        <m:ctrlPr>
                          <a:rPr kumimoji="0" lang="en-US" altLang="ja-JP" sz="2800" i="1" smtClean="0">
                            <a:solidFill>
                              <a:srgbClr val="FF0000"/>
                            </a:solidFill>
                            <a:latin typeface="Cambria Math" panose="02040503050406030204" pitchFamily="18" charset="0"/>
                            <a:sym typeface="Lucida Grande"/>
                          </a:rPr>
                        </m:ctrlPr>
                      </m:sSubPr>
                      <m:e>
                        <m:r>
                          <a:rPr kumimoji="0" lang="en-US" altLang="ja-JP" sz="2800" b="0" i="1" smtClean="0">
                            <a:solidFill>
                              <a:srgbClr val="FF0000"/>
                            </a:solidFill>
                            <a:latin typeface="Cambria Math" panose="02040503050406030204" pitchFamily="18" charset="0"/>
                            <a:sym typeface="Lucida Grande"/>
                          </a:rPr>
                          <m:t>𝑉</m:t>
                        </m:r>
                      </m:e>
                      <m:sub>
                        <m:r>
                          <a:rPr kumimoji="0" lang="en-US" altLang="ja-JP" sz="2800" b="0" i="1" smtClean="0">
                            <a:solidFill>
                              <a:srgbClr val="FF0000"/>
                            </a:solidFill>
                            <a:latin typeface="Cambria Math" panose="02040503050406030204" pitchFamily="18" charset="0"/>
                            <a:sym typeface="Lucida Grande"/>
                          </a:rPr>
                          <m:t>𝑚𝑎𝑥</m:t>
                        </m:r>
                      </m:sub>
                    </m:sSub>
                    <m:r>
                      <a:rPr kumimoji="0" lang="en-US" altLang="ja-JP" sz="2800" b="0" i="1" smtClean="0">
                        <a:solidFill>
                          <a:srgbClr val="FF0000"/>
                        </a:solidFill>
                        <a:latin typeface="Cambria Math" panose="02040503050406030204" pitchFamily="18" charset="0"/>
                        <a:ea typeface="Cambria Math" panose="02040503050406030204" pitchFamily="18" charset="0"/>
                        <a:sym typeface="Lucida Grande"/>
                      </a:rPr>
                      <m:t>∝</m:t>
                    </m:r>
                    <m:sSubSup>
                      <m:sSubSupPr>
                        <m:ctrlPr>
                          <a:rPr kumimoji="0" lang="en-US" altLang="ja-JP" sz="2800" b="0" i="1" smtClean="0">
                            <a:solidFill>
                              <a:srgbClr val="FF0000"/>
                            </a:solidFill>
                            <a:latin typeface="Cambria Math" panose="02040503050406030204" pitchFamily="18" charset="0"/>
                            <a:sym typeface="Lucida Grande"/>
                          </a:rPr>
                        </m:ctrlPr>
                      </m:sSubSupPr>
                      <m:e>
                        <m:r>
                          <a:rPr kumimoji="0" lang="en-US" altLang="ja-JP" sz="2800" b="0" i="1" smtClean="0">
                            <a:solidFill>
                              <a:srgbClr val="FF0000"/>
                            </a:solidFill>
                            <a:latin typeface="Cambria Math" panose="02040503050406030204" pitchFamily="18" charset="0"/>
                            <a:sym typeface="Lucida Grande"/>
                          </a:rPr>
                          <m:t>𝑀</m:t>
                        </m:r>
                      </m:e>
                      <m:sub>
                        <m:r>
                          <a:rPr kumimoji="0" lang="en-US" altLang="ja-JP" sz="2800" b="0" i="1" smtClean="0">
                            <a:solidFill>
                              <a:srgbClr val="FF0000"/>
                            </a:solidFill>
                            <a:latin typeface="Cambria Math" panose="02040503050406030204" pitchFamily="18" charset="0"/>
                            <a:sym typeface="Lucida Grande"/>
                          </a:rPr>
                          <m:t>200</m:t>
                        </m:r>
                      </m:sub>
                      <m:sup>
                        <m:f>
                          <m:fPr>
                            <m:ctrlPr>
                              <a:rPr kumimoji="0" lang="en-US" altLang="ja-JP" sz="2800" b="0" i="1" smtClean="0">
                                <a:solidFill>
                                  <a:srgbClr val="FF0000"/>
                                </a:solidFill>
                                <a:latin typeface="Cambria Math" panose="02040503050406030204" pitchFamily="18" charset="0"/>
                                <a:sym typeface="Lucida Grande"/>
                              </a:rPr>
                            </m:ctrlPr>
                          </m:fPr>
                          <m:num>
                            <m:r>
                              <a:rPr kumimoji="0" lang="en-US" altLang="ja-JP" sz="2800" b="0" i="1" smtClean="0">
                                <a:solidFill>
                                  <a:srgbClr val="FF0000"/>
                                </a:solidFill>
                                <a:latin typeface="Cambria Math" panose="02040503050406030204" pitchFamily="18" charset="0"/>
                                <a:sym typeface="Lucida Grande"/>
                              </a:rPr>
                              <m:t>1</m:t>
                            </m:r>
                          </m:num>
                          <m:den>
                            <m:r>
                              <a:rPr kumimoji="0" lang="en-US" altLang="ja-JP" sz="2800" b="0" i="1" smtClean="0">
                                <a:solidFill>
                                  <a:srgbClr val="FF0000"/>
                                </a:solidFill>
                                <a:latin typeface="Cambria Math" panose="02040503050406030204" pitchFamily="18" charset="0"/>
                                <a:sym typeface="Lucida Grande"/>
                              </a:rPr>
                              <m:t>3</m:t>
                            </m:r>
                          </m:den>
                        </m:f>
                      </m:sup>
                    </m:sSubSup>
                  </m:oMath>
                </a14:m>
                <a:endParaRPr lang="ja-JP" altLang="en-US" sz="2800" dirty="0"/>
              </a:p>
            </p:txBody>
          </p:sp>
        </mc:Choice>
        <mc:Fallback xmlns="">
          <p:sp>
            <p:nvSpPr>
              <p:cNvPr id="95" name="テキスト ボックス 94">
                <a:extLst>
                  <a:ext uri="{FF2B5EF4-FFF2-40B4-BE49-F238E27FC236}">
                    <a16:creationId xmlns:a16="http://schemas.microsoft.com/office/drawing/2014/main" id="{F0CB8DCB-81E5-EAFE-8F29-0267EEBAD14F}"/>
                  </a:ext>
                </a:extLst>
              </p:cNvPr>
              <p:cNvSpPr txBox="1">
                <a:spLocks noRot="1" noChangeAspect="1" noMove="1" noResize="1" noEditPoints="1" noAdjustHandles="1" noChangeArrowheads="1" noChangeShapeType="1" noTextEdit="1"/>
              </p:cNvSpPr>
              <p:nvPr/>
            </p:nvSpPr>
            <p:spPr>
              <a:xfrm>
                <a:off x="8720154" y="5652259"/>
                <a:ext cx="2904867" cy="822726"/>
              </a:xfrm>
              <a:prstGeom prst="rect">
                <a:avLst/>
              </a:prstGeom>
              <a:blipFill>
                <a:blip r:embed="rId18"/>
                <a:stretch>
                  <a:fillRect l="-4193" b="-17037"/>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9836903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E1CC8F-5648-E35F-C9F1-E14D5A3FF299}"/>
              </a:ext>
            </a:extLst>
          </p:cNvPr>
          <p:cNvSpPr>
            <a:spLocks noGrp="1"/>
          </p:cNvSpPr>
          <p:nvPr>
            <p:ph type="title"/>
          </p:nvPr>
        </p:nvSpPr>
        <p:spPr>
          <a:xfrm>
            <a:off x="838200" y="269876"/>
            <a:ext cx="10515600" cy="586220"/>
          </a:xfrm>
        </p:spPr>
        <p:txBody>
          <a:bodyPr>
            <a:noAutofit/>
          </a:bodyPr>
          <a:lstStyle/>
          <a:p>
            <a:r>
              <a:rPr kumimoji="1" lang="en" altLang="ja-JP" sz="2400" dirty="0"/>
              <a:t>Details of observation data</a:t>
            </a:r>
            <a:endParaRPr kumimoji="1" lang="ja-JP" altLang="en-US" sz="2400" dirty="0"/>
          </a:p>
        </p:txBody>
      </p:sp>
      <p:sp>
        <p:nvSpPr>
          <p:cNvPr id="3" name="コンテンツ プレースホルダー 2">
            <a:extLst>
              <a:ext uri="{FF2B5EF4-FFF2-40B4-BE49-F238E27FC236}">
                <a16:creationId xmlns:a16="http://schemas.microsoft.com/office/drawing/2014/main" id="{266C5967-984C-109A-688D-4CB25A8FE6E8}"/>
              </a:ext>
            </a:extLst>
          </p:cNvPr>
          <p:cNvSpPr>
            <a:spLocks noGrp="1"/>
          </p:cNvSpPr>
          <p:nvPr>
            <p:ph idx="1"/>
          </p:nvPr>
        </p:nvSpPr>
        <p:spPr>
          <a:xfrm>
            <a:off x="838200" y="966932"/>
            <a:ext cx="10515600" cy="5795818"/>
          </a:xfrm>
        </p:spPr>
        <p:txBody>
          <a:bodyPr>
            <a:normAutofit lnSpcReduction="10000"/>
          </a:bodyPr>
          <a:lstStyle/>
          <a:p>
            <a:pPr marL="0" indent="0">
              <a:lnSpc>
                <a:spcPct val="50000"/>
              </a:lnSpc>
              <a:buNone/>
            </a:pPr>
            <a:r>
              <a:rPr lang="en-US" altLang="ja-JP" sz="1400" dirty="0">
                <a:solidFill>
                  <a:srgbClr val="212121"/>
                </a:solidFill>
                <a:latin typeface="Segoe UI" panose="020B0502040204020203" pitchFamily="34" charset="0"/>
              </a:rPr>
              <a:t>SPARC (Spitzer Photometry &amp; Accurate Rotation Curves)</a:t>
            </a:r>
          </a:p>
          <a:p>
            <a:pPr marL="0" indent="0">
              <a:lnSpc>
                <a:spcPct val="50000"/>
              </a:lnSpc>
              <a:buNone/>
            </a:pPr>
            <a:r>
              <a:rPr lang="en-US" altLang="ja-JP" sz="1400" dirty="0">
                <a:solidFill>
                  <a:srgbClr val="212121"/>
                </a:solidFill>
                <a:latin typeface="Segoe UI" panose="020B0502040204020203" pitchFamily="34" charset="0"/>
              </a:rPr>
              <a:t>-</a:t>
            </a:r>
            <a:r>
              <a:rPr lang="en-US" altLang="ja-JP" sz="1400" dirty="0" err="1">
                <a:solidFill>
                  <a:srgbClr val="212121"/>
                </a:solidFill>
                <a:latin typeface="Segoe UI" panose="020B0502040204020203" pitchFamily="34" charset="0"/>
              </a:rPr>
              <a:t>spizer</a:t>
            </a:r>
            <a:r>
              <a:rPr lang="ja-JP" altLang="en-US" sz="1400" dirty="0">
                <a:solidFill>
                  <a:srgbClr val="212121"/>
                </a:solidFill>
                <a:latin typeface="Segoe UI" panose="020B0502040204020203" pitchFamily="34" charset="0"/>
              </a:rPr>
              <a:t>宇宙望遠鏡⇒宇宙赤外線望遠鏡（人工衛星）</a:t>
            </a:r>
            <a:endParaRPr lang="en-US" altLang="ja-JP" sz="1400" dirty="0">
              <a:solidFill>
                <a:srgbClr val="212121"/>
              </a:solidFill>
              <a:latin typeface="Segoe UI" panose="020B0502040204020203" pitchFamily="34" charset="0"/>
            </a:endParaRPr>
          </a:p>
          <a:p>
            <a:pPr marL="0" indent="0">
              <a:lnSpc>
                <a:spcPct val="50000"/>
              </a:lnSpc>
              <a:buNone/>
            </a:pPr>
            <a:r>
              <a:rPr lang="en-US" altLang="ja-JP" sz="1400" dirty="0">
                <a:solidFill>
                  <a:srgbClr val="212121"/>
                </a:solidFill>
                <a:latin typeface="Segoe UI" panose="020B0502040204020203" pitchFamily="34" charset="0"/>
              </a:rPr>
              <a:t>-H1(</a:t>
            </a:r>
            <a:r>
              <a:rPr lang="ja-JP" altLang="en-US" sz="1400" dirty="0">
                <a:solidFill>
                  <a:srgbClr val="212121"/>
                </a:solidFill>
                <a:latin typeface="Segoe UI" panose="020B0502040204020203" pitchFamily="34" charset="0"/>
              </a:rPr>
              <a:t>中性水素</a:t>
            </a:r>
            <a:r>
              <a:rPr lang="en-US" altLang="ja-JP" sz="1400" dirty="0">
                <a:solidFill>
                  <a:srgbClr val="212121"/>
                </a:solidFill>
                <a:latin typeface="Segoe UI" panose="020B0502040204020203" pitchFamily="34" charset="0"/>
              </a:rPr>
              <a:t>)</a:t>
            </a:r>
            <a:r>
              <a:rPr lang="ja-JP" altLang="en-US" sz="1400" dirty="0">
                <a:solidFill>
                  <a:srgbClr val="212121"/>
                </a:solidFill>
                <a:latin typeface="Segoe UI" panose="020B0502040204020203" pitchFamily="34" charset="0"/>
              </a:rPr>
              <a:t>の輝線</a:t>
            </a:r>
            <a:r>
              <a:rPr lang="en-US" altLang="ja-JP" sz="1400" dirty="0">
                <a:solidFill>
                  <a:srgbClr val="212121"/>
                </a:solidFill>
                <a:latin typeface="Segoe UI" panose="020B0502040204020203" pitchFamily="34" charset="0"/>
              </a:rPr>
              <a:t>(21cm</a:t>
            </a:r>
            <a:r>
              <a:rPr lang="ja-JP" altLang="en-US" sz="1400" dirty="0">
                <a:solidFill>
                  <a:srgbClr val="212121"/>
                </a:solidFill>
                <a:latin typeface="Segoe UI" panose="020B0502040204020203" pitchFamily="34" charset="0"/>
              </a:rPr>
              <a:t>線、超微細構造線</a:t>
            </a:r>
            <a:r>
              <a:rPr lang="en-US" altLang="ja-JP" sz="1400" dirty="0">
                <a:solidFill>
                  <a:srgbClr val="212121"/>
                </a:solidFill>
                <a:latin typeface="Segoe UI" panose="020B0502040204020203" pitchFamily="34" charset="0"/>
              </a:rPr>
              <a:t>)</a:t>
            </a:r>
            <a:r>
              <a:rPr lang="ja-JP" altLang="en-US" sz="1400" dirty="0">
                <a:solidFill>
                  <a:srgbClr val="212121"/>
                </a:solidFill>
                <a:latin typeface="Segoe UI" panose="020B0502040204020203" pitchFamily="34" charset="0"/>
              </a:rPr>
              <a:t>、</a:t>
            </a:r>
            <a:r>
              <a:rPr lang="en-US" altLang="ja-JP" sz="1400" dirty="0">
                <a:solidFill>
                  <a:srgbClr val="212121"/>
                </a:solidFill>
                <a:latin typeface="Segoe UI" panose="020B0502040204020203" pitchFamily="34" charset="0"/>
              </a:rPr>
              <a:t>Hα</a:t>
            </a:r>
            <a:r>
              <a:rPr lang="ja-JP" altLang="en-US" sz="1400" dirty="0">
                <a:solidFill>
                  <a:srgbClr val="212121"/>
                </a:solidFill>
                <a:latin typeface="Segoe UI" panose="020B0502040204020203" pitchFamily="34" charset="0"/>
              </a:rPr>
              <a:t>線</a:t>
            </a:r>
            <a:r>
              <a:rPr lang="en-US" altLang="ja-JP" sz="1400" dirty="0">
                <a:solidFill>
                  <a:srgbClr val="212121"/>
                </a:solidFill>
                <a:latin typeface="Segoe UI" panose="020B0502040204020203" pitchFamily="34" charset="0"/>
              </a:rPr>
              <a:t>(</a:t>
            </a:r>
            <a:r>
              <a:rPr lang="ja-JP" altLang="en-US" sz="1400" dirty="0">
                <a:solidFill>
                  <a:srgbClr val="212121"/>
                </a:solidFill>
                <a:latin typeface="Segoe UI" panose="020B0502040204020203" pitchFamily="34" charset="0"/>
              </a:rPr>
              <a:t>水素原子のエネルギー準位</a:t>
            </a:r>
            <a:r>
              <a:rPr lang="en-US" altLang="ja-JP" sz="1400" dirty="0">
                <a:solidFill>
                  <a:srgbClr val="212121"/>
                </a:solidFill>
                <a:latin typeface="Segoe UI" panose="020B0502040204020203" pitchFamily="34" charset="0"/>
              </a:rPr>
              <a:t>n=3</a:t>
            </a:r>
            <a:r>
              <a:rPr lang="ja-JP" altLang="en-US" sz="1400" dirty="0">
                <a:solidFill>
                  <a:srgbClr val="212121"/>
                </a:solidFill>
                <a:latin typeface="Segoe UI" panose="020B0502040204020203" pitchFamily="34" charset="0"/>
              </a:rPr>
              <a:t>から</a:t>
            </a:r>
            <a:r>
              <a:rPr lang="en-US" altLang="ja-JP" sz="1400" dirty="0">
                <a:solidFill>
                  <a:srgbClr val="212121"/>
                </a:solidFill>
                <a:latin typeface="Segoe UI" panose="020B0502040204020203" pitchFamily="34" charset="0"/>
              </a:rPr>
              <a:t>n=2</a:t>
            </a:r>
            <a:r>
              <a:rPr lang="ja-JP" altLang="en-US" sz="1400" dirty="0">
                <a:solidFill>
                  <a:srgbClr val="212121"/>
                </a:solidFill>
                <a:latin typeface="Segoe UI" panose="020B0502040204020203" pitchFamily="34" charset="0"/>
              </a:rPr>
              <a:t>に落ちるときに出る輝線）</a:t>
            </a:r>
            <a:endParaRPr lang="en-US" altLang="ja-JP" sz="1400" dirty="0">
              <a:solidFill>
                <a:srgbClr val="212121"/>
              </a:solidFill>
              <a:latin typeface="Segoe UI" panose="020B0502040204020203" pitchFamily="34" charset="0"/>
            </a:endParaRPr>
          </a:p>
          <a:p>
            <a:pPr marL="0" indent="0">
              <a:lnSpc>
                <a:spcPct val="50000"/>
              </a:lnSpc>
              <a:buNone/>
            </a:pPr>
            <a:r>
              <a:rPr lang="ja-JP" altLang="en-US" sz="1400" dirty="0">
                <a:solidFill>
                  <a:srgbClr val="212121"/>
                </a:solidFill>
                <a:latin typeface="Segoe UI" panose="020B0502040204020203" pitchFamily="34" charset="0"/>
              </a:rPr>
              <a:t>の観測から回転速度を測定⇒回転曲線</a:t>
            </a:r>
            <a:r>
              <a:rPr lang="ja-JP" altLang="en-US" sz="1400">
                <a:solidFill>
                  <a:srgbClr val="212121"/>
                </a:solidFill>
                <a:latin typeface="Segoe UI" panose="020B0502040204020203" pitchFamily="34" charset="0"/>
              </a:rPr>
              <a:t>を作成</a:t>
            </a:r>
            <a:endParaRPr lang="en-US" altLang="ja-JP" sz="1400" dirty="0">
              <a:solidFill>
                <a:srgbClr val="212121"/>
              </a:solidFill>
              <a:latin typeface="Segoe UI" panose="020B0502040204020203" pitchFamily="34" charset="0"/>
            </a:endParaRPr>
          </a:p>
          <a:p>
            <a:pPr marL="0" indent="0">
              <a:lnSpc>
                <a:spcPct val="50000"/>
              </a:lnSpc>
              <a:buNone/>
            </a:pPr>
            <a:r>
              <a:rPr lang="en-US" altLang="ja-JP" sz="1400" dirty="0">
                <a:solidFill>
                  <a:srgbClr val="212121"/>
                </a:solidFill>
                <a:latin typeface="Segoe UI" panose="020B0502040204020203" pitchFamily="34" charset="0"/>
              </a:rPr>
              <a:t>- H1 absorption line, Hα</a:t>
            </a:r>
            <a:r>
              <a:rPr lang="ja-JP" altLang="en-US" sz="1400">
                <a:solidFill>
                  <a:srgbClr val="212121"/>
                </a:solidFill>
                <a:latin typeface="Segoe UI" panose="020B0502040204020203" pitchFamily="34" charset="0"/>
              </a:rPr>
              <a:t> </a:t>
            </a:r>
            <a:r>
              <a:rPr lang="en-US" altLang="ja-JP" sz="1400" dirty="0">
                <a:solidFill>
                  <a:srgbClr val="212121"/>
                </a:solidFill>
                <a:latin typeface="Segoe UI" panose="020B0502040204020203" pitchFamily="34" charset="0"/>
              </a:rPr>
              <a:t>absorption line</a:t>
            </a:r>
          </a:p>
          <a:p>
            <a:pPr marL="0" indent="0">
              <a:lnSpc>
                <a:spcPct val="50000"/>
              </a:lnSpc>
              <a:buNone/>
            </a:pPr>
            <a:r>
              <a:rPr lang="en-US" altLang="ja-JP" sz="1400" dirty="0">
                <a:solidFill>
                  <a:srgbClr val="212121"/>
                </a:solidFill>
                <a:latin typeface="Segoe UI" panose="020B0502040204020203" pitchFamily="34" charset="0"/>
              </a:rPr>
              <a:t>-samples: late-type galaxies (spirals and irregulars)</a:t>
            </a:r>
          </a:p>
          <a:p>
            <a:pPr marL="0" indent="0">
              <a:buNone/>
            </a:pPr>
            <a:r>
              <a:rPr lang="en-US" altLang="ja-JP" sz="1400" b="0" i="0" dirty="0">
                <a:solidFill>
                  <a:srgbClr val="212121"/>
                </a:solidFill>
                <a:effectLst/>
                <a:latin typeface="Segoe UI" panose="020B0502040204020203" pitchFamily="34" charset="0"/>
              </a:rPr>
              <a:t>Hayashi et al.(2020)</a:t>
            </a:r>
            <a:br>
              <a:rPr lang="en-US" altLang="ja-JP" sz="1400" b="0" i="0" dirty="0">
                <a:solidFill>
                  <a:srgbClr val="000000"/>
                </a:solidFill>
                <a:effectLst/>
                <a:latin typeface="Segoe UI" panose="020B0502040204020203" pitchFamily="34" charset="0"/>
              </a:rPr>
            </a:br>
            <a:r>
              <a:rPr lang="en-US" altLang="ja-JP" sz="1400" b="0" i="0" dirty="0">
                <a:solidFill>
                  <a:srgbClr val="212121"/>
                </a:solidFill>
                <a:effectLst/>
                <a:latin typeface="Segoe UI" panose="020B0502040204020203" pitchFamily="34" charset="0"/>
              </a:rPr>
              <a:t>- method: </a:t>
            </a:r>
            <a:r>
              <a:rPr lang="en-US" altLang="ja-JP" sz="1400" dirty="0"/>
              <a:t>Jeans analysis</a:t>
            </a:r>
            <a:br>
              <a:rPr lang="ja-JP" altLang="en-US" sz="1400" b="0" i="0" dirty="0">
                <a:solidFill>
                  <a:srgbClr val="000000"/>
                </a:solidFill>
                <a:effectLst/>
                <a:latin typeface="Segoe UI" panose="020B0502040204020203" pitchFamily="34" charset="0"/>
              </a:rPr>
            </a:br>
            <a:r>
              <a:rPr lang="en-US" altLang="ja-JP" sz="1400" b="0" i="0" dirty="0">
                <a:solidFill>
                  <a:srgbClr val="212121"/>
                </a:solidFill>
                <a:effectLst/>
                <a:latin typeface="Segoe UI" panose="020B0502040204020203" pitchFamily="34" charset="0"/>
              </a:rPr>
              <a:t>- samples: </a:t>
            </a:r>
            <a:r>
              <a:rPr lang="en-US" altLang="ja-JP" sz="1400" dirty="0">
                <a:solidFill>
                  <a:srgbClr val="212121"/>
                </a:solidFill>
                <a:latin typeface="Segoe UI" panose="020B0502040204020203" pitchFamily="34" charset="0"/>
              </a:rPr>
              <a:t>c</a:t>
            </a:r>
            <a:r>
              <a:rPr lang="en-US" altLang="ja-JP" sz="1400" b="0" i="0" dirty="0">
                <a:solidFill>
                  <a:srgbClr val="212121"/>
                </a:solidFill>
                <a:effectLst/>
                <a:latin typeface="Segoe UI" panose="020B0502040204020203" pitchFamily="34" charset="0"/>
              </a:rPr>
              <a:t>lassical </a:t>
            </a:r>
            <a:r>
              <a:rPr lang="en-US" altLang="ja-JP" sz="1400" b="0" i="0" dirty="0" err="1">
                <a:solidFill>
                  <a:srgbClr val="212121"/>
                </a:solidFill>
                <a:effectLst/>
                <a:latin typeface="Segoe UI" panose="020B0502040204020203" pitchFamily="34" charset="0"/>
              </a:rPr>
              <a:t>dSph</a:t>
            </a:r>
            <a:r>
              <a:rPr lang="en-US" altLang="ja-JP" sz="1400" b="0" i="0" dirty="0">
                <a:solidFill>
                  <a:srgbClr val="212121"/>
                </a:solidFill>
                <a:effectLst/>
                <a:latin typeface="Segoe UI" panose="020B0502040204020203" pitchFamily="34" charset="0"/>
              </a:rPr>
              <a:t>(dwarf spheroidal satellites)</a:t>
            </a:r>
            <a:br>
              <a:rPr lang="en-US" altLang="ja-JP" sz="1400" b="0" i="0" dirty="0">
                <a:solidFill>
                  <a:srgbClr val="000000"/>
                </a:solidFill>
                <a:effectLst/>
                <a:latin typeface="Segoe UI" panose="020B0502040204020203" pitchFamily="34" charset="0"/>
              </a:rPr>
            </a:br>
            <a:r>
              <a:rPr lang="en-US" altLang="ja-JP" sz="1400" b="0" i="0" dirty="0">
                <a:solidFill>
                  <a:srgbClr val="212121"/>
                </a:solidFill>
                <a:effectLst/>
                <a:latin typeface="Segoe UI" panose="020B0502040204020203" pitchFamily="34" charset="0"/>
              </a:rPr>
              <a:t>- filename: obs-SigmaVmax_classicals.csv</a:t>
            </a:r>
            <a:br>
              <a:rPr lang="ja-JP" altLang="en-US" sz="1400" b="0" i="0" dirty="0">
                <a:solidFill>
                  <a:srgbClr val="000000"/>
                </a:solidFill>
                <a:effectLst/>
                <a:latin typeface="Segoe UI" panose="020B0502040204020203" pitchFamily="34" charset="0"/>
              </a:rPr>
            </a:br>
            <a:endParaRPr lang="en-US" altLang="ja-JP" sz="1400" b="0" i="0" dirty="0">
              <a:solidFill>
                <a:srgbClr val="212121"/>
              </a:solidFill>
              <a:effectLst/>
              <a:latin typeface="Segoe UI" panose="020B0502040204020203" pitchFamily="34" charset="0"/>
            </a:endParaRPr>
          </a:p>
          <a:p>
            <a:pPr marL="0" indent="0">
              <a:buNone/>
            </a:pPr>
            <a:r>
              <a:rPr lang="en-US" altLang="ja-JP" sz="1400" b="0" i="0" dirty="0">
                <a:solidFill>
                  <a:srgbClr val="212121"/>
                </a:solidFill>
                <a:effectLst/>
                <a:latin typeface="Segoe UI" panose="020B0502040204020203" pitchFamily="34" charset="0"/>
              </a:rPr>
              <a:t>Hayashi et al.(2023)</a:t>
            </a:r>
            <a:br>
              <a:rPr lang="en-US" altLang="ja-JP" sz="1400" b="0" i="0" dirty="0">
                <a:solidFill>
                  <a:srgbClr val="000000"/>
                </a:solidFill>
                <a:effectLst/>
                <a:latin typeface="Segoe UI" panose="020B0502040204020203" pitchFamily="34" charset="0"/>
              </a:rPr>
            </a:br>
            <a:r>
              <a:rPr lang="en-US" altLang="ja-JP" sz="1400" b="0" i="0" dirty="0">
                <a:solidFill>
                  <a:srgbClr val="212121"/>
                </a:solidFill>
                <a:effectLst/>
                <a:latin typeface="Segoe UI" panose="020B0502040204020203" pitchFamily="34" charset="0"/>
              </a:rPr>
              <a:t>- method: </a:t>
            </a:r>
            <a:r>
              <a:rPr lang="en-US" altLang="ja-JP" sz="1400" dirty="0"/>
              <a:t>Jeans analysis</a:t>
            </a:r>
            <a:br>
              <a:rPr lang="ja-JP" altLang="en-US" sz="1400" b="0" i="0" dirty="0">
                <a:solidFill>
                  <a:srgbClr val="000000"/>
                </a:solidFill>
                <a:effectLst/>
                <a:latin typeface="Segoe UI" panose="020B0502040204020203" pitchFamily="34" charset="0"/>
              </a:rPr>
            </a:br>
            <a:r>
              <a:rPr lang="en-US" altLang="ja-JP" sz="1400" b="0" i="0" dirty="0">
                <a:solidFill>
                  <a:srgbClr val="212121"/>
                </a:solidFill>
                <a:effectLst/>
                <a:latin typeface="Segoe UI" panose="020B0502040204020203" pitchFamily="34" charset="0"/>
              </a:rPr>
              <a:t>- samples: </a:t>
            </a:r>
            <a:r>
              <a:rPr lang="en-US" altLang="ja-JP" sz="1400" dirty="0" err="1">
                <a:solidFill>
                  <a:srgbClr val="212121"/>
                </a:solidFill>
                <a:latin typeface="Segoe UI" panose="020B0502040204020203" pitchFamily="34" charset="0"/>
              </a:rPr>
              <a:t>u</a:t>
            </a:r>
            <a:r>
              <a:rPr lang="en-US" altLang="ja-JP" sz="1400" b="0" i="0" dirty="0" err="1">
                <a:solidFill>
                  <a:srgbClr val="212121"/>
                </a:solidFill>
                <a:effectLst/>
                <a:latin typeface="Segoe UI" panose="020B0502040204020203" pitchFamily="34" charset="0"/>
              </a:rPr>
              <a:t>fds</a:t>
            </a:r>
            <a:r>
              <a:rPr lang="en-US" altLang="ja-JP" sz="1400" b="0" i="0" dirty="0">
                <a:solidFill>
                  <a:srgbClr val="212121"/>
                </a:solidFill>
                <a:effectLst/>
                <a:latin typeface="Segoe UI" panose="020B0502040204020203" pitchFamily="34" charset="0"/>
              </a:rPr>
              <a:t> (ultra faint dwarfs)</a:t>
            </a:r>
            <a:br>
              <a:rPr lang="en-US" altLang="ja-JP" sz="1400" b="0" i="0" dirty="0">
                <a:solidFill>
                  <a:srgbClr val="000000"/>
                </a:solidFill>
                <a:effectLst/>
                <a:latin typeface="Segoe UI" panose="020B0502040204020203" pitchFamily="34" charset="0"/>
              </a:rPr>
            </a:br>
            <a:r>
              <a:rPr lang="en-US" altLang="ja-JP" sz="1400" b="0" i="0" dirty="0">
                <a:solidFill>
                  <a:srgbClr val="212121"/>
                </a:solidFill>
                <a:effectLst/>
                <a:latin typeface="Segoe UI" panose="020B0502040204020203" pitchFamily="34" charset="0"/>
              </a:rPr>
              <a:t>- filename: obs-SigmaVmax_ufds10_ver02.csv</a:t>
            </a:r>
            <a:br>
              <a:rPr lang="ja-JP" altLang="en-US" sz="1400" b="0" i="0" dirty="0">
                <a:solidFill>
                  <a:srgbClr val="000000"/>
                </a:solidFill>
                <a:effectLst/>
                <a:latin typeface="Segoe UI" panose="020B0502040204020203" pitchFamily="34" charset="0"/>
              </a:rPr>
            </a:br>
            <a:endParaRPr lang="en-US" altLang="ja-JP" sz="1400" b="0" i="0" dirty="0">
              <a:solidFill>
                <a:srgbClr val="212121"/>
              </a:solidFill>
              <a:effectLst/>
              <a:latin typeface="Segoe UI" panose="020B0502040204020203" pitchFamily="34" charset="0"/>
            </a:endParaRPr>
          </a:p>
          <a:p>
            <a:pPr marL="0" indent="0">
              <a:buNone/>
            </a:pPr>
            <a:r>
              <a:rPr lang="en-US" altLang="ja-JP" sz="1400" b="0" i="0" dirty="0" err="1">
                <a:solidFill>
                  <a:srgbClr val="212121"/>
                </a:solidFill>
                <a:effectLst/>
                <a:latin typeface="Segoe UI" panose="020B0502040204020203" pitchFamily="34" charset="0"/>
              </a:rPr>
              <a:t>Gastaldello</a:t>
            </a:r>
            <a:r>
              <a:rPr lang="en-US" altLang="ja-JP" sz="1400" b="0" i="0" dirty="0">
                <a:solidFill>
                  <a:srgbClr val="212121"/>
                </a:solidFill>
                <a:effectLst/>
                <a:latin typeface="Segoe UI" panose="020B0502040204020203" pitchFamily="34" charset="0"/>
              </a:rPr>
              <a:t> et al. (2007)</a:t>
            </a:r>
            <a:br>
              <a:rPr lang="en-US" altLang="ja-JP" sz="1400" b="0" i="0" dirty="0">
                <a:solidFill>
                  <a:srgbClr val="000000"/>
                </a:solidFill>
                <a:effectLst/>
                <a:latin typeface="Segoe UI" panose="020B0502040204020203" pitchFamily="34" charset="0"/>
              </a:rPr>
            </a:br>
            <a:r>
              <a:rPr lang="en-US" altLang="ja-JP" sz="1400" b="0" i="0" dirty="0">
                <a:solidFill>
                  <a:srgbClr val="212121"/>
                </a:solidFill>
                <a:effectLst/>
                <a:latin typeface="Segoe UI" panose="020B0502040204020203" pitchFamily="34" charset="0"/>
              </a:rPr>
              <a:t>- method: X-ray observation</a:t>
            </a:r>
            <a:r>
              <a:rPr lang="ja-JP" altLang="en-US" sz="1400" b="0" i="0">
                <a:solidFill>
                  <a:srgbClr val="212121"/>
                </a:solidFill>
                <a:effectLst/>
                <a:latin typeface="Segoe UI" panose="020B0502040204020203" pitchFamily="34" charset="0"/>
              </a:rPr>
              <a:t>を</a:t>
            </a:r>
            <a:r>
              <a:rPr lang="ja-JP" altLang="en-US" sz="1400" b="0" i="0" dirty="0">
                <a:solidFill>
                  <a:srgbClr val="212121"/>
                </a:solidFill>
                <a:effectLst/>
                <a:latin typeface="Segoe UI" panose="020B0502040204020203" pitchFamily="34" charset="0"/>
              </a:rPr>
              <a:t>用いた </a:t>
            </a:r>
            <a:r>
              <a:rPr lang="en-US" altLang="ja-JP" sz="1400" b="0" i="0" dirty="0">
                <a:solidFill>
                  <a:srgbClr val="212121"/>
                </a:solidFill>
                <a:effectLst/>
                <a:latin typeface="Segoe UI" panose="020B0502040204020203" pitchFamily="34" charset="0"/>
              </a:rPr>
              <a:t>hot gas </a:t>
            </a:r>
            <a:r>
              <a:rPr lang="ja-JP" altLang="en-US" sz="1400" b="0" i="0" dirty="0">
                <a:solidFill>
                  <a:srgbClr val="212121"/>
                </a:solidFill>
                <a:effectLst/>
                <a:latin typeface="Segoe UI" panose="020B0502040204020203" pitchFamily="34" charset="0"/>
              </a:rPr>
              <a:t>の分布からの</a:t>
            </a:r>
            <a:r>
              <a:rPr lang="en-US" altLang="ja-JP" sz="1400" b="0" i="0" dirty="0">
                <a:solidFill>
                  <a:srgbClr val="212121"/>
                </a:solidFill>
                <a:effectLst/>
                <a:latin typeface="Segoe UI" panose="020B0502040204020203" pitchFamily="34" charset="0"/>
              </a:rPr>
              <a:t>DM</a:t>
            </a:r>
            <a:r>
              <a:rPr lang="ja-JP" altLang="en-US" sz="1400" b="0" i="0" dirty="0">
                <a:solidFill>
                  <a:srgbClr val="212121"/>
                </a:solidFill>
                <a:effectLst/>
                <a:latin typeface="Segoe UI" panose="020B0502040204020203" pitchFamily="34" charset="0"/>
              </a:rPr>
              <a:t>分布推定</a:t>
            </a:r>
            <a:br>
              <a:rPr lang="ja-JP" altLang="en-US" sz="1400" b="0" i="0" dirty="0">
                <a:solidFill>
                  <a:srgbClr val="000000"/>
                </a:solidFill>
                <a:effectLst/>
                <a:latin typeface="Segoe UI" panose="020B0502040204020203" pitchFamily="34" charset="0"/>
              </a:rPr>
            </a:br>
            <a:r>
              <a:rPr lang="en-US" altLang="ja-JP" sz="1400" b="0" i="0" dirty="0">
                <a:solidFill>
                  <a:srgbClr val="212121"/>
                </a:solidFill>
                <a:effectLst/>
                <a:latin typeface="Segoe UI" panose="020B0502040204020203" pitchFamily="34" charset="0"/>
              </a:rPr>
              <a:t>- samples: groups and clusters of galaxies </a:t>
            </a:r>
            <a:br>
              <a:rPr lang="en-US" altLang="ja-JP" sz="1400" b="0" i="0" dirty="0">
                <a:solidFill>
                  <a:srgbClr val="000000"/>
                </a:solidFill>
                <a:effectLst/>
                <a:latin typeface="Segoe UI" panose="020B0502040204020203" pitchFamily="34" charset="0"/>
              </a:rPr>
            </a:br>
            <a:r>
              <a:rPr lang="en-US" altLang="ja-JP" sz="1400" b="0" i="0" dirty="0">
                <a:solidFill>
                  <a:srgbClr val="212121"/>
                </a:solidFill>
                <a:effectLst/>
                <a:latin typeface="Segoe UI" panose="020B0502040204020203" pitchFamily="34" charset="0"/>
              </a:rPr>
              <a:t>- filename: gastaldello_parameter.dat</a:t>
            </a:r>
            <a:br>
              <a:rPr lang="ja-JP" altLang="en-US" sz="1400" b="0" i="0" dirty="0">
                <a:solidFill>
                  <a:srgbClr val="000000"/>
                </a:solidFill>
                <a:effectLst/>
                <a:latin typeface="Segoe UI" panose="020B0502040204020203" pitchFamily="34" charset="0"/>
              </a:rPr>
            </a:br>
            <a:br>
              <a:rPr lang="ja-JP" altLang="en-US" sz="1400" b="0" i="0" dirty="0">
                <a:solidFill>
                  <a:srgbClr val="000000"/>
                </a:solidFill>
                <a:effectLst/>
                <a:latin typeface="Segoe UI" panose="020B0502040204020203" pitchFamily="34" charset="0"/>
              </a:rPr>
            </a:br>
            <a:r>
              <a:rPr lang="en-US" altLang="ja-JP" sz="1400" b="0" i="0" dirty="0">
                <a:solidFill>
                  <a:srgbClr val="212121"/>
                </a:solidFill>
                <a:effectLst/>
                <a:latin typeface="Segoe UI" panose="020B0502040204020203" pitchFamily="34" charset="0"/>
              </a:rPr>
              <a:t>Merten et al. (2015)</a:t>
            </a:r>
            <a:br>
              <a:rPr lang="en-US" altLang="ja-JP" sz="1400" b="0" i="0" dirty="0">
                <a:solidFill>
                  <a:srgbClr val="000000"/>
                </a:solidFill>
                <a:effectLst/>
                <a:latin typeface="Segoe UI" panose="020B0502040204020203" pitchFamily="34" charset="0"/>
              </a:rPr>
            </a:br>
            <a:r>
              <a:rPr lang="en-US" altLang="ja-JP" sz="1400" b="0" i="0" dirty="0">
                <a:solidFill>
                  <a:srgbClr val="212121"/>
                </a:solidFill>
                <a:effectLst/>
                <a:latin typeface="Segoe UI" panose="020B0502040204020203" pitchFamily="34" charset="0"/>
              </a:rPr>
              <a:t>- method: gravitational lensing</a:t>
            </a:r>
            <a:br>
              <a:rPr lang="en-US" altLang="ja-JP" sz="1400" b="0" i="0" dirty="0">
                <a:solidFill>
                  <a:srgbClr val="000000"/>
                </a:solidFill>
                <a:effectLst/>
                <a:latin typeface="Segoe UI" panose="020B0502040204020203" pitchFamily="34" charset="0"/>
              </a:rPr>
            </a:br>
            <a:r>
              <a:rPr lang="en-US" altLang="ja-JP" sz="1400" b="0" i="0" dirty="0">
                <a:solidFill>
                  <a:srgbClr val="212121"/>
                </a:solidFill>
                <a:effectLst/>
                <a:latin typeface="Segoe UI" panose="020B0502040204020203" pitchFamily="34" charset="0"/>
              </a:rPr>
              <a:t>- samples: clusters of galaxies</a:t>
            </a:r>
            <a:br>
              <a:rPr lang="en-US" altLang="ja-JP" sz="1400" b="0" i="0" dirty="0">
                <a:solidFill>
                  <a:srgbClr val="000000"/>
                </a:solidFill>
                <a:effectLst/>
                <a:latin typeface="Segoe UI" panose="020B0502040204020203" pitchFamily="34" charset="0"/>
              </a:rPr>
            </a:br>
            <a:r>
              <a:rPr lang="en-US" altLang="ja-JP" sz="1400" b="0" i="0" dirty="0">
                <a:solidFill>
                  <a:srgbClr val="212121"/>
                </a:solidFill>
                <a:effectLst/>
                <a:latin typeface="Segoe UI" panose="020B0502040204020203" pitchFamily="34" charset="0"/>
              </a:rPr>
              <a:t>- filename: merten_parameter.dat</a:t>
            </a:r>
            <a:br>
              <a:rPr lang="ja-JP" altLang="en-US" sz="1400" b="0" i="0" dirty="0">
                <a:solidFill>
                  <a:srgbClr val="000000"/>
                </a:solidFill>
                <a:effectLst/>
                <a:latin typeface="Segoe UI" panose="020B0502040204020203" pitchFamily="34" charset="0"/>
              </a:rPr>
            </a:br>
            <a:br>
              <a:rPr lang="ja-JP" altLang="en-US" sz="1400" b="0" i="0" dirty="0">
                <a:solidFill>
                  <a:srgbClr val="000000"/>
                </a:solidFill>
                <a:effectLst/>
                <a:latin typeface="Segoe UI" panose="020B0502040204020203" pitchFamily="34" charset="0"/>
              </a:rPr>
            </a:br>
            <a:r>
              <a:rPr lang="en-US" altLang="ja-JP" sz="1400" b="0" i="0" dirty="0" err="1">
                <a:solidFill>
                  <a:srgbClr val="212121"/>
                </a:solidFill>
                <a:effectLst/>
                <a:latin typeface="Segoe UI" panose="020B0502040204020203" pitchFamily="34" charset="0"/>
              </a:rPr>
              <a:t>Umetsu</a:t>
            </a:r>
            <a:r>
              <a:rPr lang="en-US" altLang="ja-JP" sz="1400" b="0" i="0" dirty="0">
                <a:solidFill>
                  <a:srgbClr val="212121"/>
                </a:solidFill>
                <a:effectLst/>
                <a:latin typeface="Segoe UI" panose="020B0502040204020203" pitchFamily="34" charset="0"/>
              </a:rPr>
              <a:t> et al. (2016)</a:t>
            </a:r>
            <a:br>
              <a:rPr lang="en-US" altLang="ja-JP" sz="1400" b="0" i="0" dirty="0">
                <a:solidFill>
                  <a:srgbClr val="000000"/>
                </a:solidFill>
                <a:effectLst/>
                <a:latin typeface="Segoe UI" panose="020B0502040204020203" pitchFamily="34" charset="0"/>
              </a:rPr>
            </a:br>
            <a:r>
              <a:rPr lang="en-US" altLang="ja-JP" sz="1400" b="0" i="0" dirty="0">
                <a:solidFill>
                  <a:srgbClr val="212121"/>
                </a:solidFill>
                <a:effectLst/>
                <a:latin typeface="Segoe UI" panose="020B0502040204020203" pitchFamily="34" charset="0"/>
              </a:rPr>
              <a:t>- method: gravitational lensing</a:t>
            </a:r>
            <a:br>
              <a:rPr lang="en-US" altLang="ja-JP" sz="1400" b="0" i="0" dirty="0">
                <a:solidFill>
                  <a:srgbClr val="000000"/>
                </a:solidFill>
                <a:effectLst/>
                <a:latin typeface="Segoe UI" panose="020B0502040204020203" pitchFamily="34" charset="0"/>
              </a:rPr>
            </a:br>
            <a:r>
              <a:rPr lang="en-US" altLang="ja-JP" sz="1400" b="0" i="0" dirty="0">
                <a:solidFill>
                  <a:srgbClr val="212121"/>
                </a:solidFill>
                <a:effectLst/>
                <a:latin typeface="Segoe UI" panose="020B0502040204020203" pitchFamily="34" charset="0"/>
              </a:rPr>
              <a:t>- samples: clusters of galaxies</a:t>
            </a:r>
            <a:br>
              <a:rPr lang="en-US" altLang="ja-JP" sz="1400" b="0" i="0" dirty="0">
                <a:solidFill>
                  <a:srgbClr val="000000"/>
                </a:solidFill>
                <a:effectLst/>
                <a:latin typeface="Segoe UI" panose="020B0502040204020203" pitchFamily="34" charset="0"/>
              </a:rPr>
            </a:br>
            <a:r>
              <a:rPr lang="en-US" altLang="ja-JP" sz="1400" b="0" i="0" dirty="0">
                <a:solidFill>
                  <a:srgbClr val="212121"/>
                </a:solidFill>
                <a:effectLst/>
                <a:latin typeface="Segoe UI" panose="020B0502040204020203" pitchFamily="34" charset="0"/>
              </a:rPr>
              <a:t>- filename: umetsu_parameter_sigma.dat</a:t>
            </a:r>
            <a:endParaRPr kumimoji="1" lang="ja-JP" altLang="en-US" sz="2000" dirty="0"/>
          </a:p>
        </p:txBody>
      </p:sp>
    </p:spTree>
    <p:extLst>
      <p:ext uri="{BB962C8B-B14F-4D97-AF65-F5344CB8AC3E}">
        <p14:creationId xmlns:p14="http://schemas.microsoft.com/office/powerpoint/2010/main" val="3337922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167F6-DA51-FF7E-8521-059BB6D6F0C4}"/>
            </a:ext>
          </a:extLst>
        </p:cNvPr>
        <p:cNvGrpSpPr/>
        <p:nvPr/>
      </p:nvGrpSpPr>
      <p:grpSpPr>
        <a:xfrm>
          <a:off x="0" y="0"/>
          <a:ext cx="0" cy="0"/>
          <a:chOff x="0" y="0"/>
          <a:chExt cx="0" cy="0"/>
        </a:xfrm>
      </p:grpSpPr>
      <p:sp>
        <p:nvSpPr>
          <p:cNvPr id="34" name="テキスト ボックス 33">
            <a:extLst>
              <a:ext uri="{FF2B5EF4-FFF2-40B4-BE49-F238E27FC236}">
                <a16:creationId xmlns:a16="http://schemas.microsoft.com/office/drawing/2014/main" id="{8F6FF204-DDBD-BA20-7320-00A2099F3D4C}"/>
              </a:ext>
            </a:extLst>
          </p:cNvPr>
          <p:cNvSpPr txBox="1"/>
          <p:nvPr/>
        </p:nvSpPr>
        <p:spPr>
          <a:xfrm>
            <a:off x="536653" y="175488"/>
            <a:ext cx="8273440" cy="400110"/>
          </a:xfrm>
          <a:prstGeom prst="rect">
            <a:avLst/>
          </a:prstGeom>
          <a:noFill/>
        </p:spPr>
        <p:txBody>
          <a:bodyPr wrap="square">
            <a:spAutoFit/>
          </a:bodyPr>
          <a:lstStyle/>
          <a:p>
            <a:r>
              <a:rPr lang="en" altLang="ja-JP" sz="2000" b="1" dirty="0"/>
              <a:t>Critical stellar mass required for cusp–core transition</a:t>
            </a:r>
            <a:endParaRPr lang="ja-JP" altLang="en-US" sz="2000" b="1" dirty="0"/>
          </a:p>
        </p:txBody>
      </p:sp>
      <p:cxnSp>
        <p:nvCxnSpPr>
          <p:cNvPr id="20" name="直線コネクタ 19">
            <a:extLst>
              <a:ext uri="{FF2B5EF4-FFF2-40B4-BE49-F238E27FC236}">
                <a16:creationId xmlns:a16="http://schemas.microsoft.com/office/drawing/2014/main" id="{B570285A-872B-BC67-5A50-5CA00AD73808}"/>
              </a:ext>
            </a:extLst>
          </p:cNvPr>
          <p:cNvCxnSpPr>
            <a:cxnSpLocks/>
          </p:cNvCxnSpPr>
          <p:nvPr/>
        </p:nvCxnSpPr>
        <p:spPr>
          <a:xfrm flipV="1">
            <a:off x="0" y="575598"/>
            <a:ext cx="8224169" cy="387"/>
          </a:xfrm>
          <a:prstGeom prst="line">
            <a:avLst/>
          </a:prstGeom>
          <a:ln w="38100">
            <a:solidFill>
              <a:schemeClr val="accent6">
                <a:alpha val="80000"/>
              </a:schemeClr>
            </a:solidFill>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43" name="テキスト ボックス 42">
                <a:extLst>
                  <a:ext uri="{FF2B5EF4-FFF2-40B4-BE49-F238E27FC236}">
                    <a16:creationId xmlns:a16="http://schemas.microsoft.com/office/drawing/2014/main" id="{D5D6F635-E7C7-F5EB-D31B-A96658C2A624}"/>
                  </a:ext>
                </a:extLst>
              </p:cNvPr>
              <p:cNvSpPr txBox="1"/>
              <p:nvPr/>
            </p:nvSpPr>
            <p:spPr>
              <a:xfrm>
                <a:off x="678018" y="1687798"/>
                <a:ext cx="2921233" cy="461665"/>
              </a:xfrm>
              <a:prstGeom prst="rect">
                <a:avLst/>
              </a:prstGeom>
              <a:noFill/>
              <a:ln>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2400" i="1" smtClean="0">
                              <a:latin typeface="Cambria Math" panose="02040503050406030204" pitchFamily="18" charset="0"/>
                            </a:rPr>
                          </m:ctrlPr>
                        </m:sSubPr>
                        <m:e>
                          <m:r>
                            <a:rPr lang="en-US" altLang="ja-JP" sz="2400" b="0" i="1" smtClean="0">
                              <a:latin typeface="Cambria Math" panose="02040503050406030204" pitchFamily="18" charset="0"/>
                            </a:rPr>
                            <m:t>𝐸</m:t>
                          </m:r>
                        </m:e>
                        <m:sub>
                          <m:r>
                            <a:rPr lang="en-US" altLang="ja-JP" sz="2400" i="1">
                              <a:latin typeface="Cambria Math" panose="02040503050406030204" pitchFamily="18" charset="0"/>
                            </a:rPr>
                            <m:t>𝑆𝑁𝐼𝐼</m:t>
                          </m:r>
                        </m:sub>
                      </m:sSub>
                      <m:r>
                        <a:rPr kumimoji="0" lang="en-US" altLang="ja-JP" sz="2400" b="0" i="1" smtClean="0">
                          <a:solidFill>
                            <a:srgbClr val="000000"/>
                          </a:solidFill>
                          <a:latin typeface="Cambria Math" panose="02040503050406030204" pitchFamily="18" charset="0"/>
                          <a:ea typeface="Cambria Math" panose="02040503050406030204" pitchFamily="18" charset="0"/>
                          <a:sym typeface="Lucida Grande"/>
                        </a:rPr>
                        <m:t>=</m:t>
                      </m:r>
                      <m:r>
                        <a:rPr kumimoji="0" lang="ja-JP" altLang="en-US" sz="2400" i="1" smtClean="0">
                          <a:solidFill>
                            <a:srgbClr val="FF0000"/>
                          </a:solidFill>
                          <a:latin typeface="Cambria Math" panose="02040503050406030204" pitchFamily="18" charset="0"/>
                          <a:sym typeface="Lucida Grande"/>
                        </a:rPr>
                        <m:t>𝜀</m:t>
                      </m:r>
                      <m:r>
                        <a:rPr kumimoji="0" lang="en-US" altLang="ja-JP" sz="2400" i="1">
                          <a:solidFill>
                            <a:srgbClr val="000000"/>
                          </a:solidFill>
                          <a:latin typeface="Cambria Math" panose="02040503050406030204" pitchFamily="18" charset="0"/>
                          <a:sym typeface="Lucida Grande"/>
                        </a:rPr>
                        <m:t> </m:t>
                      </m:r>
                      <m:sSub>
                        <m:sSubPr>
                          <m:ctrlPr>
                            <a:rPr lang="en-US" altLang="ja-JP" sz="2400" i="1">
                              <a:latin typeface="Cambria Math" panose="02040503050406030204" pitchFamily="18" charset="0"/>
                            </a:rPr>
                          </m:ctrlPr>
                        </m:sSubPr>
                        <m:e>
                          <m:r>
                            <a:rPr lang="ja-JP" altLang="en-US" sz="2400" i="1">
                              <a:latin typeface="Cambria Math" panose="02040503050406030204" pitchFamily="18" charset="0"/>
                            </a:rPr>
                            <m:t>𝜀</m:t>
                          </m:r>
                        </m:e>
                        <m:sub>
                          <m:r>
                            <a:rPr lang="en-US" altLang="ja-JP" sz="2400" i="1">
                              <a:latin typeface="Cambria Math" panose="02040503050406030204" pitchFamily="18" charset="0"/>
                            </a:rPr>
                            <m:t>51</m:t>
                          </m:r>
                        </m:sub>
                      </m:sSub>
                      <m:r>
                        <a:rPr lang="en-US" altLang="ja-JP" sz="2400" i="1">
                          <a:latin typeface="Cambria Math" panose="02040503050406030204" pitchFamily="18" charset="0"/>
                        </a:rPr>
                        <m:t> </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𝑓</m:t>
                          </m:r>
                        </m:e>
                        <m:sub>
                          <m:r>
                            <a:rPr lang="en-US" altLang="ja-JP" sz="2400" i="1">
                              <a:latin typeface="Cambria Math" panose="02040503050406030204" pitchFamily="18" charset="0"/>
                            </a:rPr>
                            <m:t>𝑆𝑁</m:t>
                          </m:r>
                          <m:r>
                            <a:rPr lang="en-US" altLang="ja-JP" sz="2400" b="0" i="1" smtClean="0">
                              <a:latin typeface="Cambria Math" panose="02040503050406030204" pitchFamily="18" charset="0"/>
                            </a:rPr>
                            <m:t>𝐼𝐼</m:t>
                          </m:r>
                        </m:sub>
                      </m:sSub>
                      <m:sSub>
                        <m:sSubPr>
                          <m:ctrlPr>
                            <a:rPr kumimoji="0" lang="en-US" altLang="ja-JP" sz="2400" b="0" i="1" u="none" strike="noStrike" cap="none" spc="0" normalizeH="0" baseline="0" smtClean="0">
                              <a:ln>
                                <a:noFill/>
                              </a:ln>
                              <a:solidFill>
                                <a:srgbClr val="000000"/>
                              </a:solidFill>
                              <a:effectLst/>
                              <a:uFillTx/>
                              <a:latin typeface="Cambria Math" panose="02040503050406030204" pitchFamily="18" charset="0"/>
                              <a:sym typeface="Lucida Grande"/>
                            </a:rPr>
                          </m:ctrlPr>
                        </m:sSubPr>
                        <m:e>
                          <m:r>
                            <a:rPr kumimoji="0" lang="en-US" altLang="ja-JP" sz="2400" b="0" i="1" u="none" strike="noStrike" cap="none" spc="0" normalizeH="0" baseline="0" smtClean="0">
                              <a:ln>
                                <a:noFill/>
                              </a:ln>
                              <a:solidFill>
                                <a:srgbClr val="000000"/>
                              </a:solidFill>
                              <a:effectLst/>
                              <a:uFillTx/>
                              <a:latin typeface="Cambria Math" panose="02040503050406030204" pitchFamily="18" charset="0"/>
                              <a:sym typeface="Lucida Grande"/>
                            </a:rPr>
                            <m:t>𝑀</m:t>
                          </m:r>
                        </m:e>
                        <m:sub>
                          <m:r>
                            <a:rPr lang="en-US" altLang="ja-JP" sz="2400" i="1">
                              <a:latin typeface="Cambria Math" panose="02040503050406030204" pitchFamily="18" charset="0"/>
                              <a:ea typeface="Cambria Math" panose="02040503050406030204" pitchFamily="18" charset="0"/>
                            </a:rPr>
                            <m:t>∗</m:t>
                          </m:r>
                        </m:sub>
                      </m:sSub>
                    </m:oMath>
                  </m:oMathPara>
                </a14:m>
                <a:endParaRPr lang="ja-JP" altLang="en-US" sz="2400" dirty="0"/>
              </a:p>
            </p:txBody>
          </p:sp>
        </mc:Choice>
        <mc:Fallback xmlns="">
          <p:sp>
            <p:nvSpPr>
              <p:cNvPr id="43" name="テキスト ボックス 42">
                <a:extLst>
                  <a:ext uri="{FF2B5EF4-FFF2-40B4-BE49-F238E27FC236}">
                    <a16:creationId xmlns:a16="http://schemas.microsoft.com/office/drawing/2014/main" id="{D5D6F635-E7C7-F5EB-D31B-A96658C2A624}"/>
                  </a:ext>
                </a:extLst>
              </p:cNvPr>
              <p:cNvSpPr txBox="1">
                <a:spLocks noRot="1" noChangeAspect="1" noMove="1" noResize="1" noEditPoints="1" noAdjustHandles="1" noChangeArrowheads="1" noChangeShapeType="1" noTextEdit="1"/>
              </p:cNvSpPr>
              <p:nvPr/>
            </p:nvSpPr>
            <p:spPr>
              <a:xfrm>
                <a:off x="678018" y="1687798"/>
                <a:ext cx="2921233" cy="461665"/>
              </a:xfrm>
              <a:prstGeom prst="rect">
                <a:avLst/>
              </a:prstGeom>
              <a:blipFill>
                <a:blip r:embed="rId3"/>
                <a:stretch>
                  <a:fillRect b="-18421"/>
                </a:stretch>
              </a:blipFill>
              <a:ln>
                <a:solidFill>
                  <a:schemeClr val="tx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4" name="テキスト ボックス 43">
                <a:extLst>
                  <a:ext uri="{FF2B5EF4-FFF2-40B4-BE49-F238E27FC236}">
                    <a16:creationId xmlns:a16="http://schemas.microsoft.com/office/drawing/2014/main" id="{BCB0537F-B0C1-A78E-7B18-FB033D09162F}"/>
                  </a:ext>
                </a:extLst>
              </p:cNvPr>
              <p:cNvSpPr txBox="1"/>
              <p:nvPr/>
            </p:nvSpPr>
            <p:spPr>
              <a:xfrm>
                <a:off x="663954" y="2293231"/>
                <a:ext cx="5470675" cy="1215526"/>
              </a:xfrm>
              <a:prstGeom prst="rect">
                <a:avLst/>
              </a:prstGeom>
              <a:noFill/>
            </p:spPr>
            <p:txBody>
              <a:bodyPr wrap="square">
                <a:spAutoFit/>
              </a:bodyPr>
              <a:lstStyle/>
              <a:p>
                <a14:m>
                  <m:oMath xmlns:m="http://schemas.openxmlformats.org/officeDocument/2006/math">
                    <m:r>
                      <a:rPr lang="en-US" altLang="ja-JP" b="0" i="1" smtClean="0">
                        <a:latin typeface="Cambria Math" panose="02040503050406030204" pitchFamily="18" charset="0"/>
                      </a:rPr>
                      <m:t> </m:t>
                    </m:r>
                    <m:r>
                      <a:rPr lang="ja-JP" altLang="en-US" b="1" i="1" smtClean="0">
                        <a:solidFill>
                          <a:srgbClr val="FF0000"/>
                        </a:solidFill>
                        <a:latin typeface="Cambria Math" panose="02040503050406030204" pitchFamily="18" charset="0"/>
                      </a:rPr>
                      <m:t>𝜺</m:t>
                    </m:r>
                  </m:oMath>
                </a14:m>
                <a:r>
                  <a:rPr lang="en-US" altLang="ja-JP" dirty="0">
                    <a:solidFill>
                      <a:srgbClr val="FF0000"/>
                    </a:solidFill>
                    <a:latin typeface="Cambria Math" panose="02040503050406030204" pitchFamily="18" charset="0"/>
                  </a:rPr>
                  <a:t> : </a:t>
                </a:r>
                <a:r>
                  <a:rPr lang="en" altLang="ja-JP" dirty="0">
                    <a:solidFill>
                      <a:srgbClr val="FF0000"/>
                    </a:solidFill>
                    <a:latin typeface="Cambria Math" panose="02040503050406030204" pitchFamily="18" charset="0"/>
                  </a:rPr>
                  <a:t>energy conversion efficiency </a:t>
                </a:r>
              </a:p>
              <a:p>
                <a:r>
                  <a:rPr lang="ja-JP" altLang="en-US">
                    <a:solidFill>
                      <a:srgbClr val="FF0000"/>
                    </a:solidFill>
                    <a:latin typeface="Cambria Math" panose="02040503050406030204" pitchFamily="18" charset="0"/>
                  </a:rPr>
                  <a:t>　</a:t>
                </a:r>
                <a:r>
                  <a:rPr lang="en-US" altLang="ja-JP" dirty="0">
                    <a:solidFill>
                      <a:srgbClr val="FF0000"/>
                    </a:solidFill>
                    <a:latin typeface="Cambria Math" panose="02040503050406030204" pitchFamily="18" charset="0"/>
                  </a:rPr>
                  <a:t>  </a:t>
                </a:r>
                <a:r>
                  <a:rPr lang="en" altLang="ja-JP" dirty="0">
                    <a:solidFill>
                      <a:srgbClr val="FF0000"/>
                    </a:solidFill>
                    <a:latin typeface="Cambria Math" panose="02040503050406030204" pitchFamily="18" charset="0"/>
                  </a:rPr>
                  <a:t>(e.g., SN feedback → halo response)</a:t>
                </a:r>
                <a:endParaRPr lang="en-US" altLang="ja-JP" b="0" i="0" dirty="0">
                  <a:latin typeface="Cambria Math" panose="02040503050406030204" pitchFamily="18" charset="0"/>
                </a:endParaRPr>
              </a:p>
              <a:p>
                <a14:m>
                  <m:oMath xmlns:m="http://schemas.openxmlformats.org/officeDocument/2006/math">
                    <m:r>
                      <a:rPr lang="en-US" altLang="ja-JP" b="0" i="0" smtClean="0">
                        <a:latin typeface="Cambria Math" panose="02040503050406030204" pitchFamily="18" charset="0"/>
                      </a:rPr>
                      <m:t> </m:t>
                    </m:r>
                    <m:sSub>
                      <m:sSubPr>
                        <m:ctrlPr>
                          <a:rPr lang="en-US" altLang="ja-JP" b="1" i="1" smtClean="0">
                            <a:latin typeface="Cambria Math" panose="02040503050406030204" pitchFamily="18" charset="0"/>
                          </a:rPr>
                        </m:ctrlPr>
                      </m:sSubPr>
                      <m:e>
                        <m:r>
                          <a:rPr lang="ja-JP" altLang="en-US" b="1" i="1" smtClean="0">
                            <a:latin typeface="Cambria Math" panose="02040503050406030204" pitchFamily="18" charset="0"/>
                          </a:rPr>
                          <m:t>𝜺</m:t>
                        </m:r>
                      </m:e>
                      <m:sub>
                        <m:r>
                          <a:rPr lang="en-US" altLang="ja-JP" b="1" i="1" smtClean="0">
                            <a:latin typeface="Cambria Math" panose="02040503050406030204" pitchFamily="18" charset="0"/>
                          </a:rPr>
                          <m:t>𝟓𝟏</m:t>
                        </m:r>
                      </m:sub>
                    </m:sSub>
                    <m:r>
                      <a:rPr lang="en-US" altLang="ja-JP" b="1" i="1" smtClean="0">
                        <a:latin typeface="Cambria Math" panose="02040503050406030204" pitchFamily="18" charset="0"/>
                      </a:rPr>
                      <m:t> </m:t>
                    </m:r>
                  </m:oMath>
                </a14:m>
                <a:r>
                  <a:rPr lang="en-US" altLang="ja-JP" b="1" dirty="0">
                    <a:latin typeface="Cambria Math" panose="02040503050406030204" pitchFamily="18" charset="0"/>
                  </a:rPr>
                  <a:t> </a:t>
                </a:r>
                <a:r>
                  <a:rPr lang="en-US" altLang="ja-JP" dirty="0">
                    <a:latin typeface="Cambria Math" panose="02040503050406030204" pitchFamily="18" charset="0"/>
                  </a:rPr>
                  <a:t>:</a:t>
                </a:r>
                <a:r>
                  <a:rPr lang="ja-JP" altLang="en-US">
                    <a:latin typeface="Cambria Math" panose="02040503050406030204" pitchFamily="18" charset="0"/>
                  </a:rPr>
                  <a:t> </a:t>
                </a:r>
                <a:r>
                  <a:rPr lang="en-US" altLang="ja-JP" dirty="0">
                    <a:latin typeface="Cambria Math" panose="02040503050406030204" pitchFamily="18" charset="0"/>
                  </a:rPr>
                  <a:t> SNII energy (</a:t>
                </a:r>
                <a14:m>
                  <m:oMath xmlns:m="http://schemas.openxmlformats.org/officeDocument/2006/math">
                    <m:sSup>
                      <m:sSupPr>
                        <m:ctrlPr>
                          <a:rPr lang="en-US" altLang="ja-JP" b="0" i="1" smtClean="0">
                            <a:latin typeface="Cambria Math" panose="02040503050406030204" pitchFamily="18" charset="0"/>
                          </a:rPr>
                        </m:ctrlPr>
                      </m:sSupPr>
                      <m:e>
                        <m:r>
                          <a:rPr lang="en-US" altLang="ja-JP" b="0" i="1" smtClean="0">
                            <a:latin typeface="Cambria Math" panose="02040503050406030204" pitchFamily="18" charset="0"/>
                          </a:rPr>
                          <m:t>10</m:t>
                        </m:r>
                      </m:e>
                      <m:sup>
                        <m:r>
                          <a:rPr lang="en-US" altLang="ja-JP" b="0" i="1" smtClean="0">
                            <a:latin typeface="Cambria Math" panose="02040503050406030204" pitchFamily="18" charset="0"/>
                          </a:rPr>
                          <m:t>51</m:t>
                        </m:r>
                      </m:sup>
                    </m:sSup>
                    <m:r>
                      <a:rPr lang="en-US" altLang="ja-JP" b="0" i="1" smtClean="0">
                        <a:latin typeface="Cambria Math" panose="02040503050406030204" pitchFamily="18" charset="0"/>
                      </a:rPr>
                      <m:t> </m:t>
                    </m:r>
                    <m:r>
                      <a:rPr lang="en-US" altLang="ja-JP" b="0" i="1" smtClean="0">
                        <a:latin typeface="Cambria Math" panose="02040503050406030204" pitchFamily="18" charset="0"/>
                      </a:rPr>
                      <m:t>𝑒𝑟𝑔</m:t>
                    </m:r>
                    <m:r>
                      <a:rPr lang="en-US" altLang="ja-JP" b="0" i="1" smtClean="0">
                        <a:latin typeface="Cambria Math" panose="02040503050406030204" pitchFamily="18" charset="0"/>
                      </a:rPr>
                      <m:t>), </m:t>
                    </m:r>
                  </m:oMath>
                </a14:m>
                <a:endParaRPr lang="en-US" altLang="ja-JP" b="0" i="1" dirty="0">
                  <a:latin typeface="Cambria Math" panose="02040503050406030204" pitchFamily="18" charset="0"/>
                </a:endParaRPr>
              </a:p>
              <a:p>
                <a14:m>
                  <m:oMath xmlns:m="http://schemas.openxmlformats.org/officeDocument/2006/math">
                    <m:sSub>
                      <m:sSubPr>
                        <m:ctrlPr>
                          <a:rPr lang="en-US" altLang="ja-JP" b="1" i="1">
                            <a:latin typeface="Cambria Math" panose="02040503050406030204" pitchFamily="18" charset="0"/>
                          </a:rPr>
                        </m:ctrlPr>
                      </m:sSubPr>
                      <m:e>
                        <m:r>
                          <a:rPr lang="en-US" altLang="ja-JP" b="1" i="1" smtClean="0">
                            <a:latin typeface="Cambria Math" panose="02040503050406030204" pitchFamily="18" charset="0"/>
                          </a:rPr>
                          <m:t> </m:t>
                        </m:r>
                        <m:r>
                          <a:rPr lang="en-US" altLang="ja-JP" b="1" i="1" smtClean="0">
                            <a:latin typeface="Cambria Math" panose="02040503050406030204" pitchFamily="18" charset="0"/>
                          </a:rPr>
                          <m:t>𝒇</m:t>
                        </m:r>
                      </m:e>
                      <m:sub>
                        <m:r>
                          <a:rPr lang="en-US" altLang="ja-JP" b="1" i="1" smtClean="0">
                            <a:latin typeface="Cambria Math" panose="02040503050406030204" pitchFamily="18" charset="0"/>
                          </a:rPr>
                          <m:t>𝑺𝑵𝑰𝑰</m:t>
                        </m:r>
                      </m:sub>
                    </m:sSub>
                  </m:oMath>
                </a14:m>
                <a:r>
                  <a:rPr lang="en-US" altLang="ja-JP" b="1" dirty="0">
                    <a:latin typeface="Cambria Math" panose="02040503050406030204" pitchFamily="18" charset="0"/>
                  </a:rPr>
                  <a:t> </a:t>
                </a:r>
                <a:r>
                  <a:rPr lang="en-US" altLang="ja-JP" dirty="0">
                    <a:latin typeface="Cambria Math" panose="02040503050406030204" pitchFamily="18" charset="0"/>
                  </a:rPr>
                  <a:t>: number of  SNII per 1</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 </m:t>
                        </m:r>
                        <m:r>
                          <a:rPr lang="en-US" altLang="ja-JP" b="0" i="1" smtClean="0">
                            <a:latin typeface="Cambria Math" panose="02040503050406030204" pitchFamily="18" charset="0"/>
                          </a:rPr>
                          <m:t>𝑀</m:t>
                        </m:r>
                      </m:e>
                      <m:sub>
                        <m:r>
                          <a:rPr lang="ja-JP" altLang="en-US" i="1" smtClean="0">
                            <a:latin typeface="Cambria Math" panose="02040503050406030204" pitchFamily="18" charset="0"/>
                          </a:rPr>
                          <m:t>⦿</m:t>
                        </m:r>
                      </m:sub>
                    </m:sSub>
                    <m:r>
                      <a:rPr lang="ja-JP" altLang="en-US" i="1" smtClean="0">
                        <a:latin typeface="Cambria Math" panose="02040503050406030204" pitchFamily="18" charset="0"/>
                      </a:rPr>
                      <m:t> </m:t>
                    </m:r>
                    <m:r>
                      <a:rPr lang="en" altLang="ja-JP" i="0">
                        <a:latin typeface="Cambria Math" panose="02040503050406030204" pitchFamily="18" charset="0"/>
                      </a:rPr>
                      <m:t>(</m:t>
                    </m:r>
                    <m:r>
                      <m:rPr>
                        <m:sty m:val="p"/>
                      </m:rPr>
                      <a:rPr lang="en" altLang="ja-JP" i="0">
                        <a:latin typeface="Cambria Math" panose="02040503050406030204" pitchFamily="18" charset="0"/>
                      </a:rPr>
                      <m:t>depends</m:t>
                    </m:r>
                    <m:r>
                      <a:rPr lang="en" altLang="ja-JP" i="0">
                        <a:latin typeface="Cambria Math" panose="02040503050406030204" pitchFamily="18" charset="0"/>
                      </a:rPr>
                      <m:t> </m:t>
                    </m:r>
                    <m:r>
                      <m:rPr>
                        <m:sty m:val="p"/>
                      </m:rPr>
                      <a:rPr lang="en" altLang="ja-JP" i="0">
                        <a:latin typeface="Cambria Math" panose="02040503050406030204" pitchFamily="18" charset="0"/>
                      </a:rPr>
                      <m:t>on</m:t>
                    </m:r>
                    <m:r>
                      <a:rPr lang="en" altLang="ja-JP" i="0">
                        <a:latin typeface="Cambria Math" panose="02040503050406030204" pitchFamily="18" charset="0"/>
                      </a:rPr>
                      <m:t> </m:t>
                    </m:r>
                    <m:r>
                      <m:rPr>
                        <m:sty m:val="p"/>
                      </m:rPr>
                      <a:rPr lang="en" altLang="ja-JP" i="0">
                        <a:latin typeface="Cambria Math" panose="02040503050406030204" pitchFamily="18" charset="0"/>
                      </a:rPr>
                      <m:t>IMF</m:t>
                    </m:r>
                    <m:r>
                      <a:rPr lang="en" altLang="ja-JP" i="0">
                        <a:latin typeface="Cambria Math" panose="02040503050406030204" pitchFamily="18" charset="0"/>
                      </a:rPr>
                      <m:t>)</m:t>
                    </m:r>
                  </m:oMath>
                </a14:m>
                <a:endParaRPr lang="en-US" altLang="ja-JP" dirty="0">
                  <a:latin typeface="Cambria Math" panose="02040503050406030204" pitchFamily="18" charset="0"/>
                </a:endParaRPr>
              </a:p>
            </p:txBody>
          </p:sp>
        </mc:Choice>
        <mc:Fallback xmlns="">
          <p:sp>
            <p:nvSpPr>
              <p:cNvPr id="44" name="テキスト ボックス 43">
                <a:extLst>
                  <a:ext uri="{FF2B5EF4-FFF2-40B4-BE49-F238E27FC236}">
                    <a16:creationId xmlns:a16="http://schemas.microsoft.com/office/drawing/2014/main" id="{BCB0537F-B0C1-A78E-7B18-FB033D09162F}"/>
                  </a:ext>
                </a:extLst>
              </p:cNvPr>
              <p:cNvSpPr txBox="1">
                <a:spLocks noRot="1" noChangeAspect="1" noMove="1" noResize="1" noEditPoints="1" noAdjustHandles="1" noChangeArrowheads="1" noChangeShapeType="1" noTextEdit="1"/>
              </p:cNvSpPr>
              <p:nvPr/>
            </p:nvSpPr>
            <p:spPr>
              <a:xfrm>
                <a:off x="663954" y="2293231"/>
                <a:ext cx="5470675" cy="1215526"/>
              </a:xfrm>
              <a:prstGeom prst="rect">
                <a:avLst/>
              </a:prstGeom>
              <a:blipFill>
                <a:blip r:embed="rId4"/>
                <a:stretch>
                  <a:fillRect l="-464" t="-2062" b="-618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8" name="テキスト ボックス 47">
                <a:extLst>
                  <a:ext uri="{FF2B5EF4-FFF2-40B4-BE49-F238E27FC236}">
                    <a16:creationId xmlns:a16="http://schemas.microsoft.com/office/drawing/2014/main" id="{251D957A-7799-E901-565A-F77DC8403F70}"/>
                  </a:ext>
                </a:extLst>
              </p:cNvPr>
              <p:cNvSpPr txBox="1"/>
              <p:nvPr/>
            </p:nvSpPr>
            <p:spPr>
              <a:xfrm>
                <a:off x="718512" y="4361629"/>
                <a:ext cx="4935556" cy="792909"/>
              </a:xfrm>
              <a:prstGeom prst="rect">
                <a:avLst/>
              </a:prstGeom>
              <a:noFill/>
              <a:ln>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altLang="ja-JP" sz="2000" b="0" i="1" u="none" strike="noStrike" cap="none" spc="0" normalizeH="0" baseline="0" smtClean="0">
                              <a:ln>
                                <a:noFill/>
                              </a:ln>
                              <a:solidFill>
                                <a:srgbClr val="000000"/>
                              </a:solidFill>
                              <a:effectLst/>
                              <a:uFillTx/>
                              <a:latin typeface="Cambria Math" panose="02040503050406030204" pitchFamily="18" charset="0"/>
                              <a:sym typeface="Lucida Grande"/>
                            </a:rPr>
                          </m:ctrlPr>
                        </m:sSubPr>
                        <m:e>
                          <m:r>
                            <a:rPr kumimoji="0" lang="en-US" altLang="ja-JP" sz="2000" b="0" i="1" u="none" strike="noStrike" cap="none" spc="0" normalizeH="0" baseline="0" smtClean="0">
                              <a:ln>
                                <a:noFill/>
                              </a:ln>
                              <a:solidFill>
                                <a:srgbClr val="000000"/>
                              </a:solidFill>
                              <a:effectLst/>
                              <a:uFillTx/>
                              <a:latin typeface="Cambria Math" panose="02040503050406030204" pitchFamily="18" charset="0"/>
                              <a:sym typeface="Lucida Grande"/>
                            </a:rPr>
                            <m:t>𝑀</m:t>
                          </m:r>
                        </m:e>
                        <m:sub>
                          <m:r>
                            <a:rPr lang="en-US" altLang="ja-JP" sz="2000" i="1">
                              <a:latin typeface="Cambria Math" panose="02040503050406030204" pitchFamily="18" charset="0"/>
                              <a:ea typeface="Cambria Math" panose="02040503050406030204" pitchFamily="18" charset="0"/>
                            </a:rPr>
                            <m:t>∗</m:t>
                          </m:r>
                          <m:r>
                            <a:rPr lang="en-US" altLang="ja-JP" sz="2000" b="0" i="1" smtClean="0">
                              <a:latin typeface="Cambria Math" panose="02040503050406030204" pitchFamily="18" charset="0"/>
                              <a:ea typeface="Cambria Math" panose="02040503050406030204" pitchFamily="18" charset="0"/>
                            </a:rPr>
                            <m:t>,</m:t>
                          </m:r>
                          <m:r>
                            <a:rPr lang="en-US" altLang="ja-JP" sz="2000" b="0" i="1" smtClean="0">
                              <a:latin typeface="Cambria Math" panose="02040503050406030204" pitchFamily="18" charset="0"/>
                              <a:ea typeface="Cambria Math" panose="02040503050406030204" pitchFamily="18" charset="0"/>
                            </a:rPr>
                            <m:t>𝑐𝑟𝑖𝑡</m:t>
                          </m:r>
                        </m:sub>
                      </m:sSub>
                      <m:r>
                        <a:rPr kumimoji="0" lang="en-US" altLang="ja-JP" sz="2000" b="0" i="1" u="none" strike="noStrike" cap="none" spc="0" normalizeH="0" baseline="0" smtClean="0">
                          <a:ln>
                            <a:noFill/>
                          </a:ln>
                          <a:solidFill>
                            <a:srgbClr val="000000"/>
                          </a:solidFill>
                          <a:effectLst/>
                          <a:uFillTx/>
                          <a:latin typeface="Cambria Math" panose="02040503050406030204" pitchFamily="18" charset="0"/>
                          <a:sym typeface="Lucida Grande"/>
                        </a:rPr>
                        <m:t>=</m:t>
                      </m:r>
                      <m:f>
                        <m:fPr>
                          <m:ctrlPr>
                            <a:rPr kumimoji="0" lang="en-US" altLang="ja-JP" sz="2000" b="0" i="1" u="none" strike="noStrike" cap="none" spc="0" normalizeH="0" baseline="0" smtClean="0">
                              <a:ln>
                                <a:noFill/>
                              </a:ln>
                              <a:solidFill>
                                <a:srgbClr val="000000"/>
                              </a:solidFill>
                              <a:effectLst/>
                              <a:uFillTx/>
                              <a:latin typeface="Cambria Math" panose="02040503050406030204" pitchFamily="18" charset="0"/>
                              <a:sym typeface="Lucida Grande"/>
                            </a:rPr>
                          </m:ctrlPr>
                        </m:fPr>
                        <m:num>
                          <m:r>
                            <a:rPr kumimoji="0" lang="en-US" altLang="ja-JP" sz="2000" b="0" i="1" u="none" strike="noStrike" cap="none" spc="0" normalizeH="0" baseline="0" smtClean="0">
                              <a:ln>
                                <a:noFill/>
                              </a:ln>
                              <a:solidFill>
                                <a:srgbClr val="000000"/>
                              </a:solidFill>
                              <a:effectLst/>
                              <a:uFillTx/>
                              <a:latin typeface="Cambria Math" panose="02040503050406030204" pitchFamily="18" charset="0"/>
                              <a:sym typeface="Lucida Grande"/>
                            </a:rPr>
                            <m:t>1</m:t>
                          </m:r>
                        </m:num>
                        <m:den>
                          <m:r>
                            <a:rPr kumimoji="0" lang="ja-JP" altLang="en-US" sz="2000" b="0" i="1" u="none" strike="noStrike" cap="none" spc="0" normalizeH="0" baseline="0" smtClean="0">
                              <a:ln>
                                <a:noFill/>
                              </a:ln>
                              <a:solidFill>
                                <a:srgbClr val="000000"/>
                              </a:solidFill>
                              <a:effectLst/>
                              <a:uFillTx/>
                              <a:latin typeface="Cambria Math" panose="02040503050406030204" pitchFamily="18" charset="0"/>
                              <a:sym typeface="Lucida Grande"/>
                            </a:rPr>
                            <m:t>𝜀</m:t>
                          </m:r>
                          <m:r>
                            <a:rPr kumimoji="0" lang="en-US" altLang="ja-JP" sz="2000" b="0" i="1" u="none" strike="noStrike" cap="none" spc="0" normalizeH="0" baseline="0" smtClean="0">
                              <a:ln>
                                <a:noFill/>
                              </a:ln>
                              <a:solidFill>
                                <a:srgbClr val="000000"/>
                              </a:solidFill>
                              <a:effectLst/>
                              <a:uFillTx/>
                              <a:latin typeface="Cambria Math" panose="02040503050406030204" pitchFamily="18" charset="0"/>
                              <a:sym typeface="Lucida Grande"/>
                            </a:rPr>
                            <m:t> </m:t>
                          </m:r>
                          <m:sSub>
                            <m:sSubPr>
                              <m:ctrlPr>
                                <a:rPr lang="en-US" altLang="ja-JP" sz="2000" i="1">
                                  <a:latin typeface="Cambria Math" panose="02040503050406030204" pitchFamily="18" charset="0"/>
                                </a:rPr>
                              </m:ctrlPr>
                            </m:sSubPr>
                            <m:e>
                              <m:r>
                                <a:rPr lang="ja-JP" altLang="en-US" sz="2000" i="1" smtClean="0">
                                  <a:latin typeface="Cambria Math" panose="02040503050406030204" pitchFamily="18" charset="0"/>
                                </a:rPr>
                                <m:t>𝜀</m:t>
                              </m:r>
                            </m:e>
                            <m:sub>
                              <m:r>
                                <a:rPr lang="en-US" altLang="ja-JP" sz="2000" b="0" i="1" smtClean="0">
                                  <a:latin typeface="Cambria Math" panose="02040503050406030204" pitchFamily="18" charset="0"/>
                                </a:rPr>
                                <m:t>51</m:t>
                              </m:r>
                            </m:sub>
                          </m:sSub>
                          <m:r>
                            <a:rPr lang="en-US" altLang="ja-JP" sz="2000" b="0" i="1" smtClean="0">
                              <a:latin typeface="Cambria Math" panose="02040503050406030204" pitchFamily="18" charset="0"/>
                            </a:rPr>
                            <m:t> </m:t>
                          </m:r>
                          <m:sSub>
                            <m:sSubPr>
                              <m:ctrlPr>
                                <a:rPr lang="en-US" altLang="ja-JP" sz="2000" i="1">
                                  <a:latin typeface="Cambria Math" panose="02040503050406030204" pitchFamily="18" charset="0"/>
                                </a:rPr>
                              </m:ctrlPr>
                            </m:sSubPr>
                            <m:e>
                              <m:r>
                                <a:rPr lang="en-US" altLang="ja-JP" sz="2000" b="0" i="1" smtClean="0">
                                  <a:latin typeface="Cambria Math" panose="02040503050406030204" pitchFamily="18" charset="0"/>
                                </a:rPr>
                                <m:t>𝑓</m:t>
                              </m:r>
                            </m:e>
                            <m:sub>
                              <m:r>
                                <a:rPr lang="en-US" altLang="ja-JP" sz="2000" b="0" i="1" smtClean="0">
                                  <a:latin typeface="Cambria Math" panose="02040503050406030204" pitchFamily="18" charset="0"/>
                                </a:rPr>
                                <m:t>𝑆𝑁𝐼𝐼</m:t>
                              </m:r>
                            </m:sub>
                          </m:sSub>
                        </m:den>
                      </m:f>
                      <m:r>
                        <a:rPr lang="en-US" altLang="ja-JP" sz="2000" b="0" i="1" smtClean="0">
                          <a:latin typeface="Cambria Math" panose="02040503050406030204" pitchFamily="18" charset="0"/>
                        </a:rPr>
                        <m:t> </m:t>
                      </m:r>
                      <m:d>
                        <m:dPr>
                          <m:ctrlPr>
                            <a:rPr lang="en-US" altLang="ja-JP" sz="2000" b="0" i="1" smtClean="0">
                              <a:solidFill>
                                <a:prstClr val="black"/>
                              </a:solidFill>
                              <a:latin typeface="Cambria Math" panose="02040503050406030204" pitchFamily="18" charset="0"/>
                            </a:rPr>
                          </m:ctrlPr>
                        </m:dPr>
                        <m:e>
                          <m:sSub>
                            <m:sSubPr>
                              <m:ctrlPr>
                                <a:rPr lang="en-US" altLang="ja-JP" sz="2000" i="1">
                                  <a:solidFill>
                                    <a:prstClr val="black"/>
                                  </a:solidFill>
                                  <a:latin typeface="Cambria Math" panose="02040503050406030204" pitchFamily="18" charset="0"/>
                                </a:rPr>
                              </m:ctrlPr>
                            </m:sSubPr>
                            <m:e>
                              <m:r>
                                <a:rPr lang="ja-JP" altLang="en-US" sz="2000" i="1">
                                  <a:solidFill>
                                    <a:prstClr val="black"/>
                                  </a:solidFill>
                                  <a:latin typeface="Cambria Math" panose="02040503050406030204" pitchFamily="18" charset="0"/>
                                </a:rPr>
                                <m:t>𝛼</m:t>
                              </m:r>
                            </m:e>
                            <m:sub>
                              <m:r>
                                <a:rPr lang="en-US" altLang="ja-JP" sz="2000" b="0" i="1" smtClean="0">
                                  <a:solidFill>
                                    <a:prstClr val="black"/>
                                  </a:solidFill>
                                  <a:latin typeface="Cambria Math" panose="02040503050406030204" pitchFamily="18" charset="0"/>
                                </a:rPr>
                                <m:t>𝐵𝐾𝑇</m:t>
                              </m:r>
                            </m:sub>
                          </m:sSub>
                          <m:r>
                            <a:rPr lang="en-US" altLang="ja-JP" sz="2000" b="0" i="1" smtClean="0">
                              <a:solidFill>
                                <a:prstClr val="black"/>
                              </a:solidFill>
                              <a:latin typeface="Cambria Math" panose="02040503050406030204" pitchFamily="18" charset="0"/>
                            </a:rPr>
                            <m:t>−</m:t>
                          </m:r>
                          <m:sSub>
                            <m:sSubPr>
                              <m:ctrlPr>
                                <a:rPr lang="en-US" altLang="ja-JP" sz="2000" i="1">
                                  <a:solidFill>
                                    <a:prstClr val="black"/>
                                  </a:solidFill>
                                  <a:latin typeface="Cambria Math" panose="02040503050406030204" pitchFamily="18" charset="0"/>
                                </a:rPr>
                              </m:ctrlPr>
                            </m:sSubPr>
                            <m:e>
                              <m:r>
                                <a:rPr lang="ja-JP" altLang="en-US" sz="2000" i="1">
                                  <a:solidFill>
                                    <a:prstClr val="black"/>
                                  </a:solidFill>
                                  <a:latin typeface="Cambria Math" panose="02040503050406030204" pitchFamily="18" charset="0"/>
                                </a:rPr>
                                <m:t>𝛼</m:t>
                              </m:r>
                            </m:e>
                            <m:sub>
                              <m:r>
                                <a:rPr lang="en-US" altLang="ja-JP" sz="2000" i="1">
                                  <a:solidFill>
                                    <a:prstClr val="black"/>
                                  </a:solidFill>
                                  <a:latin typeface="Cambria Math" panose="02040503050406030204" pitchFamily="18" charset="0"/>
                                </a:rPr>
                                <m:t>𝑁𝐹𝑊</m:t>
                              </m:r>
                            </m:sub>
                          </m:sSub>
                        </m:e>
                      </m:d>
                      <m:f>
                        <m:fPr>
                          <m:ctrlPr>
                            <a:rPr lang="en-US" altLang="ja-JP" sz="2000" i="1">
                              <a:solidFill>
                                <a:prstClr val="black"/>
                              </a:solidFill>
                              <a:latin typeface="Cambria Math" panose="02040503050406030204" pitchFamily="18" charset="0"/>
                            </a:rPr>
                          </m:ctrlPr>
                        </m:fPr>
                        <m:num>
                          <m:r>
                            <a:rPr lang="en-US" altLang="ja-JP" sz="2000" i="1">
                              <a:solidFill>
                                <a:prstClr val="black"/>
                              </a:solidFill>
                              <a:latin typeface="Cambria Math" panose="02040503050406030204" pitchFamily="18" charset="0"/>
                            </a:rPr>
                            <m:t>𝐺</m:t>
                          </m:r>
                          <m:sSubSup>
                            <m:sSubSupPr>
                              <m:ctrlPr>
                                <a:rPr lang="en-US" altLang="ja-JP" sz="2000" i="1">
                                  <a:solidFill>
                                    <a:prstClr val="black"/>
                                  </a:solidFill>
                                  <a:latin typeface="Cambria Math" panose="02040503050406030204" pitchFamily="18" charset="0"/>
                                </a:rPr>
                              </m:ctrlPr>
                            </m:sSubSupPr>
                            <m:e>
                              <m:r>
                                <a:rPr lang="en-US" altLang="ja-JP" sz="2000" i="1">
                                  <a:solidFill>
                                    <a:prstClr val="black"/>
                                  </a:solidFill>
                                  <a:latin typeface="Cambria Math" panose="02040503050406030204" pitchFamily="18" charset="0"/>
                                </a:rPr>
                                <m:t>𝑀</m:t>
                              </m:r>
                            </m:e>
                            <m:sub>
                              <m:r>
                                <a:rPr lang="en-US" altLang="ja-JP" sz="2000" i="1">
                                  <a:solidFill>
                                    <a:prstClr val="black"/>
                                  </a:solidFill>
                                  <a:latin typeface="Cambria Math" panose="02040503050406030204" pitchFamily="18" charset="0"/>
                                </a:rPr>
                                <m:t>200</m:t>
                              </m:r>
                            </m:sub>
                            <m:sup>
                              <m:r>
                                <a:rPr lang="en-US" altLang="ja-JP" sz="2000" i="1">
                                  <a:solidFill>
                                    <a:prstClr val="black"/>
                                  </a:solidFill>
                                  <a:latin typeface="Cambria Math" panose="02040503050406030204" pitchFamily="18" charset="0"/>
                                </a:rPr>
                                <m:t>2</m:t>
                              </m:r>
                            </m:sup>
                          </m:sSubSup>
                        </m:num>
                        <m:den>
                          <m:sSub>
                            <m:sSubPr>
                              <m:ctrlPr>
                                <a:rPr lang="en-US" altLang="ja-JP" sz="2000" i="1">
                                  <a:solidFill>
                                    <a:prstClr val="black"/>
                                  </a:solidFill>
                                  <a:latin typeface="Cambria Math" panose="02040503050406030204" pitchFamily="18" charset="0"/>
                                </a:rPr>
                              </m:ctrlPr>
                            </m:sSubPr>
                            <m:e>
                              <m:r>
                                <a:rPr lang="en-US" altLang="ja-JP" sz="2000" i="1">
                                  <a:solidFill>
                                    <a:prstClr val="black"/>
                                  </a:solidFill>
                                  <a:latin typeface="Cambria Math" panose="02040503050406030204" pitchFamily="18" charset="0"/>
                                </a:rPr>
                                <m:t>𝑟</m:t>
                              </m:r>
                            </m:e>
                            <m:sub>
                              <m:r>
                                <a:rPr lang="en-US" altLang="ja-JP" sz="2000" i="1">
                                  <a:solidFill>
                                    <a:prstClr val="black"/>
                                  </a:solidFill>
                                  <a:latin typeface="Cambria Math" panose="02040503050406030204" pitchFamily="18" charset="0"/>
                                </a:rPr>
                                <m:t>200</m:t>
                              </m:r>
                            </m:sub>
                          </m:sSub>
                        </m:den>
                      </m:f>
                    </m:oMath>
                  </m:oMathPara>
                </a14:m>
                <a:endParaRPr lang="ja-JP" altLang="en-US" dirty="0"/>
              </a:p>
            </p:txBody>
          </p:sp>
        </mc:Choice>
        <mc:Fallback xmlns="">
          <p:sp>
            <p:nvSpPr>
              <p:cNvPr id="48" name="テキスト ボックス 47">
                <a:extLst>
                  <a:ext uri="{FF2B5EF4-FFF2-40B4-BE49-F238E27FC236}">
                    <a16:creationId xmlns:a16="http://schemas.microsoft.com/office/drawing/2014/main" id="{251D957A-7799-E901-565A-F77DC8403F70}"/>
                  </a:ext>
                </a:extLst>
              </p:cNvPr>
              <p:cNvSpPr txBox="1">
                <a:spLocks noRot="1" noChangeAspect="1" noMove="1" noResize="1" noEditPoints="1" noAdjustHandles="1" noChangeArrowheads="1" noChangeShapeType="1" noTextEdit="1"/>
              </p:cNvSpPr>
              <p:nvPr/>
            </p:nvSpPr>
            <p:spPr>
              <a:xfrm>
                <a:off x="718512" y="4361629"/>
                <a:ext cx="4935556" cy="792909"/>
              </a:xfrm>
              <a:prstGeom prst="rect">
                <a:avLst/>
              </a:prstGeom>
              <a:blipFill>
                <a:blip r:embed="rId5"/>
                <a:stretch>
                  <a:fillRect b="-4615"/>
                </a:stretch>
              </a:blipFill>
              <a:ln>
                <a:solidFill>
                  <a:schemeClr val="tx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3" name="テキスト ボックス 52">
                <a:extLst>
                  <a:ext uri="{FF2B5EF4-FFF2-40B4-BE49-F238E27FC236}">
                    <a16:creationId xmlns:a16="http://schemas.microsoft.com/office/drawing/2014/main" id="{F3D7CBC0-EDF7-5CCF-F3C9-09BF149EFEC2}"/>
                  </a:ext>
                </a:extLst>
              </p:cNvPr>
              <p:cNvSpPr txBox="1"/>
              <p:nvPr/>
            </p:nvSpPr>
            <p:spPr>
              <a:xfrm>
                <a:off x="959015" y="7083009"/>
                <a:ext cx="6530706" cy="400110"/>
              </a:xfrm>
              <a:prstGeom prst="rect">
                <a:avLst/>
              </a:prstGeom>
              <a:noFill/>
            </p:spPr>
            <p:txBody>
              <a:bodyPr wrap="square">
                <a:spAutoFit/>
              </a:bodyPr>
              <a:lstStyle/>
              <a:p>
                <a:r>
                  <a:rPr lang="en-US" altLang="ja-JP" dirty="0">
                    <a:solidFill>
                      <a:prstClr val="black"/>
                    </a:solidFill>
                  </a:rPr>
                  <a:t>II</a:t>
                </a:r>
                <a:r>
                  <a:rPr lang="ja-JP" altLang="en-US" dirty="0">
                    <a:solidFill>
                      <a:prstClr val="black"/>
                    </a:solidFill>
                  </a:rPr>
                  <a:t>型超新星爆発によるエネルギー</a:t>
                </a:r>
                <a14:m>
                  <m:oMath xmlns:m="http://schemas.openxmlformats.org/officeDocument/2006/math">
                    <m:sSub>
                      <m:sSubPr>
                        <m:ctrlPr>
                          <a:rPr lang="en-US" altLang="ja-JP" sz="2000" b="0" i="1" smtClean="0">
                            <a:solidFill>
                              <a:schemeClr val="tx1"/>
                            </a:solidFill>
                            <a:latin typeface="Cambria Math" panose="02040503050406030204" pitchFamily="18" charset="0"/>
                          </a:rPr>
                        </m:ctrlPr>
                      </m:sSubPr>
                      <m:e>
                        <m:r>
                          <a:rPr lang="en-US" altLang="ja-JP" sz="2000" b="0" i="1" smtClean="0">
                            <a:solidFill>
                              <a:schemeClr val="tx1"/>
                            </a:solidFill>
                            <a:latin typeface="Cambria Math" panose="02040503050406030204" pitchFamily="18" charset="0"/>
                          </a:rPr>
                          <m:t>𝐸</m:t>
                        </m:r>
                      </m:e>
                      <m:sub>
                        <m:r>
                          <a:rPr lang="en-US" altLang="ja-JP" sz="2000" b="0" i="1" smtClean="0">
                            <a:solidFill>
                              <a:schemeClr val="tx1"/>
                            </a:solidFill>
                            <a:latin typeface="Cambria Math" panose="02040503050406030204" pitchFamily="18" charset="0"/>
                          </a:rPr>
                          <m:t>𝑆𝑁𝐼𝐼</m:t>
                        </m:r>
                      </m:sub>
                    </m:sSub>
                  </m:oMath>
                </a14:m>
                <a:endParaRPr kumimoji="1" lang="ja-JP" altLang="en-US" sz="2000" dirty="0"/>
              </a:p>
            </p:txBody>
          </p:sp>
        </mc:Choice>
        <mc:Fallback xmlns="">
          <p:sp>
            <p:nvSpPr>
              <p:cNvPr id="53" name="テキスト ボックス 52">
                <a:extLst>
                  <a:ext uri="{FF2B5EF4-FFF2-40B4-BE49-F238E27FC236}">
                    <a16:creationId xmlns:a16="http://schemas.microsoft.com/office/drawing/2014/main" id="{F3D7CBC0-EDF7-5CCF-F3C9-09BF149EFEC2}"/>
                  </a:ext>
                </a:extLst>
              </p:cNvPr>
              <p:cNvSpPr txBox="1">
                <a:spLocks noRot="1" noChangeAspect="1" noMove="1" noResize="1" noEditPoints="1" noAdjustHandles="1" noChangeArrowheads="1" noChangeShapeType="1" noTextEdit="1"/>
              </p:cNvSpPr>
              <p:nvPr/>
            </p:nvSpPr>
            <p:spPr>
              <a:xfrm>
                <a:off x="959015" y="7083009"/>
                <a:ext cx="6530706" cy="400110"/>
              </a:xfrm>
              <a:prstGeom prst="rect">
                <a:avLst/>
              </a:prstGeom>
              <a:blipFill>
                <a:blip r:embed="rId6"/>
                <a:stretch>
                  <a:fillRect l="-777" b="-2121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4" name="テキスト ボックス 53">
                <a:extLst>
                  <a:ext uri="{FF2B5EF4-FFF2-40B4-BE49-F238E27FC236}">
                    <a16:creationId xmlns:a16="http://schemas.microsoft.com/office/drawing/2014/main" id="{1009CFB3-9C51-FCCD-A958-07846AF481DE}"/>
                  </a:ext>
                </a:extLst>
              </p:cNvPr>
              <p:cNvSpPr txBox="1"/>
              <p:nvPr/>
            </p:nvSpPr>
            <p:spPr>
              <a:xfrm>
                <a:off x="605567" y="3607806"/>
                <a:ext cx="5714871" cy="721288"/>
              </a:xfrm>
              <a:prstGeom prst="rect">
                <a:avLst/>
              </a:prstGeom>
              <a:noFill/>
            </p:spPr>
            <p:txBody>
              <a:bodyPr wrap="square">
                <a:spAutoFit/>
              </a:bodyPr>
              <a:lstStyle/>
              <a:p>
                <a:r>
                  <a:rPr kumimoji="0" lang="en-US" altLang="ja-JP" sz="2000" dirty="0">
                    <a:solidFill>
                      <a:srgbClr val="000000"/>
                    </a:solidFill>
                    <a:sym typeface="Lucida Grande"/>
                  </a:rPr>
                  <a:t>The critical stellar mass, </a:t>
                </a:r>
                <a14:m>
                  <m:oMath xmlns:m="http://schemas.openxmlformats.org/officeDocument/2006/math">
                    <m:sSub>
                      <m:sSubPr>
                        <m:ctrlPr>
                          <a:rPr kumimoji="0" lang="en-US" altLang="ja-JP" sz="2000" i="1">
                            <a:solidFill>
                              <a:srgbClr val="000000"/>
                            </a:solidFill>
                            <a:latin typeface="Cambria Math" panose="02040503050406030204" pitchFamily="18" charset="0"/>
                            <a:sym typeface="Lucida Grande"/>
                          </a:rPr>
                        </m:ctrlPr>
                      </m:sSubPr>
                      <m:e>
                        <m:r>
                          <a:rPr kumimoji="0" lang="en-US" altLang="ja-JP" sz="2000" i="1">
                            <a:solidFill>
                              <a:srgbClr val="000000"/>
                            </a:solidFill>
                            <a:latin typeface="Cambria Math" panose="02040503050406030204" pitchFamily="18" charset="0"/>
                            <a:sym typeface="Lucida Grande"/>
                          </a:rPr>
                          <m:t>𝑀</m:t>
                        </m:r>
                      </m:e>
                      <m:sub>
                        <m:r>
                          <a:rPr lang="en-US" altLang="ja-JP" sz="2000" i="1">
                            <a:latin typeface="Cambria Math" panose="02040503050406030204" pitchFamily="18" charset="0"/>
                            <a:ea typeface="Cambria Math" panose="02040503050406030204" pitchFamily="18" charset="0"/>
                          </a:rPr>
                          <m:t>∗,</m:t>
                        </m:r>
                        <m:r>
                          <a:rPr lang="en-US" altLang="ja-JP" sz="2000" i="1">
                            <a:latin typeface="Cambria Math" panose="02040503050406030204" pitchFamily="18" charset="0"/>
                            <a:ea typeface="Cambria Math" panose="02040503050406030204" pitchFamily="18" charset="0"/>
                          </a:rPr>
                          <m:t>𝑐𝑟𝑖𝑡</m:t>
                        </m:r>
                      </m:sub>
                    </m:sSub>
                    <m:r>
                      <a:rPr lang="en-US" altLang="ja-JP" sz="2000" i="1">
                        <a:latin typeface="Cambria Math" panose="02040503050406030204" pitchFamily="18" charset="0"/>
                        <a:ea typeface="Cambria Math" panose="02040503050406030204" pitchFamily="18" charset="0"/>
                      </a:rPr>
                      <m:t> </m:t>
                    </m:r>
                  </m:oMath>
                </a14:m>
                <a:r>
                  <a:rPr kumimoji="0" lang="en-US" altLang="ja-JP" sz="2000" dirty="0">
                    <a:solidFill>
                      <a:srgbClr val="000000"/>
                    </a:solidFill>
                    <a:sym typeface="Lucida Grande"/>
                  </a:rPr>
                  <a:t>is determined by the condition </a:t>
                </a:r>
                <a14:m>
                  <m:oMath xmlns:m="http://schemas.openxmlformats.org/officeDocument/2006/math">
                    <m:r>
                      <a:rPr kumimoji="0" lang="en-US" altLang="ja-JP" i="1">
                        <a:solidFill>
                          <a:srgbClr val="000000"/>
                        </a:solidFill>
                        <a:latin typeface="Cambria Math" panose="02040503050406030204" pitchFamily="18" charset="0"/>
                        <a:ea typeface="Cambria Math" panose="02040503050406030204" pitchFamily="18" charset="0"/>
                        <a:sym typeface="Lucida Grande"/>
                      </a:rPr>
                      <m:t>∆</m:t>
                    </m:r>
                    <m:r>
                      <a:rPr kumimoji="0" lang="en-US" altLang="ja-JP" i="1">
                        <a:solidFill>
                          <a:srgbClr val="000000"/>
                        </a:solidFill>
                        <a:latin typeface="Cambria Math" panose="02040503050406030204" pitchFamily="18" charset="0"/>
                        <a:ea typeface="Cambria Math" panose="02040503050406030204" pitchFamily="18" charset="0"/>
                        <a:sym typeface="Lucida Grande"/>
                      </a:rPr>
                      <m:t>𝐸</m:t>
                    </m:r>
                    <m:r>
                      <a:rPr lang="en-US" altLang="ja-JP">
                        <a:solidFill>
                          <a:prstClr val="black"/>
                        </a:solidFill>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𝐸</m:t>
                        </m:r>
                      </m:e>
                      <m:sub>
                        <m:r>
                          <a:rPr lang="en-US" altLang="ja-JP" i="1">
                            <a:latin typeface="Cambria Math" panose="02040503050406030204" pitchFamily="18" charset="0"/>
                          </a:rPr>
                          <m:t>𝑆𝑁𝐼𝐼</m:t>
                        </m:r>
                      </m:sub>
                    </m:sSub>
                  </m:oMath>
                </a14:m>
                <a:endParaRPr lang="en-US" altLang="ja-JP" dirty="0">
                  <a:solidFill>
                    <a:prstClr val="black"/>
                  </a:solidFill>
                  <a:latin typeface="Cambria Math" panose="02040503050406030204" pitchFamily="18" charset="0"/>
                </a:endParaRPr>
              </a:p>
            </p:txBody>
          </p:sp>
        </mc:Choice>
        <mc:Fallback xmlns="">
          <p:sp>
            <p:nvSpPr>
              <p:cNvPr id="54" name="テキスト ボックス 53">
                <a:extLst>
                  <a:ext uri="{FF2B5EF4-FFF2-40B4-BE49-F238E27FC236}">
                    <a16:creationId xmlns:a16="http://schemas.microsoft.com/office/drawing/2014/main" id="{1009CFB3-9C51-FCCD-A958-07846AF481DE}"/>
                  </a:ext>
                </a:extLst>
              </p:cNvPr>
              <p:cNvSpPr txBox="1">
                <a:spLocks noRot="1" noChangeAspect="1" noMove="1" noResize="1" noEditPoints="1" noAdjustHandles="1" noChangeArrowheads="1" noChangeShapeType="1" noTextEdit="1"/>
              </p:cNvSpPr>
              <p:nvPr/>
            </p:nvSpPr>
            <p:spPr>
              <a:xfrm>
                <a:off x="605567" y="3607806"/>
                <a:ext cx="5714871" cy="721288"/>
              </a:xfrm>
              <a:prstGeom prst="rect">
                <a:avLst/>
              </a:prstGeom>
              <a:blipFill>
                <a:blip r:embed="rId7"/>
                <a:stretch>
                  <a:fillRect l="-1109" t="-3509" b="-1403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03C49DFF-689C-6796-9D96-72B9D46D9CF2}"/>
                  </a:ext>
                </a:extLst>
              </p:cNvPr>
              <p:cNvSpPr txBox="1"/>
              <p:nvPr/>
            </p:nvSpPr>
            <p:spPr>
              <a:xfrm>
                <a:off x="492622" y="5236964"/>
                <a:ext cx="5161446" cy="69249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1600" i="1" smtClean="0">
                              <a:latin typeface="Cambria Math" panose="02040503050406030204" pitchFamily="18" charset="0"/>
                            </a:rPr>
                          </m:ctrlPr>
                        </m:sSubPr>
                        <m:e>
                          <m:r>
                            <a:rPr lang="en-US" altLang="ja-JP" sz="1600" i="1">
                              <a:latin typeface="Cambria Math" panose="02040503050406030204" pitchFamily="18" charset="0"/>
                            </a:rPr>
                            <m:t>𝑓</m:t>
                          </m:r>
                        </m:e>
                        <m:sub>
                          <m:r>
                            <a:rPr lang="en-US" altLang="ja-JP" sz="1600" i="1">
                              <a:latin typeface="Cambria Math" panose="02040503050406030204" pitchFamily="18" charset="0"/>
                            </a:rPr>
                            <m:t>𝑆𝑁</m:t>
                          </m:r>
                          <m:r>
                            <a:rPr lang="en-US" altLang="ja-JP" sz="1600" b="0" i="1" smtClean="0">
                              <a:latin typeface="Cambria Math" panose="02040503050406030204" pitchFamily="18" charset="0"/>
                            </a:rPr>
                            <m:t>𝐼𝐼</m:t>
                          </m:r>
                        </m:sub>
                      </m:sSub>
                      <m:r>
                        <a:rPr lang="en-US" altLang="ja-JP" sz="1600" i="1">
                          <a:latin typeface="Cambria Math" panose="02040503050406030204" pitchFamily="18" charset="0"/>
                        </a:rPr>
                        <m:t>=</m:t>
                      </m:r>
                      <m:nary>
                        <m:naryPr>
                          <m:ctrlPr>
                            <a:rPr lang="en-US" altLang="ja-JP" sz="1600" i="1">
                              <a:latin typeface="Cambria Math" panose="02040503050406030204" pitchFamily="18" charset="0"/>
                            </a:rPr>
                          </m:ctrlPr>
                        </m:naryPr>
                        <m:sub>
                          <m:sSub>
                            <m:sSubPr>
                              <m:ctrlPr>
                                <a:rPr lang="en-US" altLang="ja-JP" sz="1600" i="1">
                                  <a:latin typeface="Cambria Math" panose="02040503050406030204" pitchFamily="18" charset="0"/>
                                </a:rPr>
                              </m:ctrlPr>
                            </m:sSubPr>
                            <m:e>
                              <m:r>
                                <a:rPr lang="en-US" altLang="ja-JP" sz="1600" i="1">
                                  <a:latin typeface="Cambria Math" panose="02040503050406030204" pitchFamily="18" charset="0"/>
                                </a:rPr>
                                <m:t>8 </m:t>
                              </m:r>
                              <m:r>
                                <a:rPr lang="en-US" altLang="ja-JP" sz="1600" i="1">
                                  <a:latin typeface="Cambria Math" panose="02040503050406030204" pitchFamily="18" charset="0"/>
                                </a:rPr>
                                <m:t>𝑀</m:t>
                              </m:r>
                            </m:e>
                            <m:sub>
                              <m:r>
                                <a:rPr lang="ja-JP" altLang="en-US" sz="1600" i="1">
                                  <a:latin typeface="Cambria Math" panose="02040503050406030204" pitchFamily="18" charset="0"/>
                                </a:rPr>
                                <m:t>⦿</m:t>
                              </m:r>
                            </m:sub>
                          </m:sSub>
                        </m:sub>
                        <m:sup>
                          <m:sSub>
                            <m:sSubPr>
                              <m:ctrlPr>
                                <a:rPr lang="en-US" altLang="ja-JP" sz="1600" i="1">
                                  <a:latin typeface="Cambria Math" panose="02040503050406030204" pitchFamily="18" charset="0"/>
                                </a:rPr>
                              </m:ctrlPr>
                            </m:sSubPr>
                            <m:e>
                              <m:r>
                                <a:rPr lang="en-US" altLang="ja-JP" sz="1600" i="1">
                                  <a:latin typeface="Cambria Math" panose="02040503050406030204" pitchFamily="18" charset="0"/>
                                </a:rPr>
                                <m:t> 100</m:t>
                              </m:r>
                              <m:r>
                                <a:rPr lang="en-US" altLang="ja-JP" sz="1600" i="1">
                                  <a:latin typeface="Cambria Math" panose="02040503050406030204" pitchFamily="18" charset="0"/>
                                </a:rPr>
                                <m:t>𝑀</m:t>
                              </m:r>
                            </m:e>
                            <m:sub>
                              <m:r>
                                <a:rPr lang="ja-JP" altLang="en-US" sz="1600" i="1">
                                  <a:latin typeface="Cambria Math" panose="02040503050406030204" pitchFamily="18" charset="0"/>
                                </a:rPr>
                                <m:t>⦿</m:t>
                              </m:r>
                            </m:sub>
                          </m:sSub>
                        </m:sup>
                        <m:e>
                          <m:r>
                            <a:rPr lang="ja-JP" altLang="en-US" sz="1600" i="1">
                              <a:latin typeface="Cambria Math" panose="02040503050406030204" pitchFamily="18" charset="0"/>
                            </a:rPr>
                            <m:t>𝜙</m:t>
                          </m:r>
                          <m:d>
                            <m:dPr>
                              <m:ctrlPr>
                                <a:rPr lang="en-US" altLang="ja-JP" sz="1600" i="1">
                                  <a:latin typeface="Cambria Math" panose="02040503050406030204" pitchFamily="18" charset="0"/>
                                </a:rPr>
                              </m:ctrlPr>
                            </m:dPr>
                            <m:e>
                              <m:r>
                                <a:rPr lang="en-US" altLang="ja-JP" sz="1600" i="1">
                                  <a:latin typeface="Cambria Math" panose="02040503050406030204" pitchFamily="18" charset="0"/>
                                </a:rPr>
                                <m:t>𝑚</m:t>
                              </m:r>
                            </m:e>
                          </m:d>
                          <m:r>
                            <a:rPr lang="en-US" altLang="ja-JP" sz="1600" i="1">
                              <a:latin typeface="Cambria Math" panose="02040503050406030204" pitchFamily="18" charset="0"/>
                            </a:rPr>
                            <m:t>𝑑𝑚</m:t>
                          </m:r>
                        </m:e>
                      </m:nary>
                      <m:r>
                        <a:rPr lang="en-US" altLang="ja-JP" sz="1600" b="0" i="1" smtClean="0">
                          <a:latin typeface="Cambria Math" panose="02040503050406030204" pitchFamily="18" charset="0"/>
                        </a:rPr>
                        <m:t>=0.0143</m:t>
                      </m:r>
                      <m:r>
                        <a:rPr lang="en-US" altLang="ja-JP" sz="1600" i="1">
                          <a:latin typeface="Cambria Math" panose="02040503050406030204" pitchFamily="18" charset="0"/>
                          <a:ea typeface="Cambria Math" panose="02040503050406030204" pitchFamily="18" charset="0"/>
                        </a:rPr>
                        <m:t>  (</m:t>
                      </m:r>
                      <m:r>
                        <m:rPr>
                          <m:sty m:val="p"/>
                        </m:rPr>
                        <a:rPr lang="en-US" altLang="ja-JP" sz="1600" i="0">
                          <a:latin typeface="Cambria Math" panose="02040503050406030204" pitchFamily="18" charset="0"/>
                          <a:ea typeface="Cambria Math" panose="02040503050406030204" pitchFamily="18" charset="0"/>
                        </a:rPr>
                        <m:t>Chabrier</m:t>
                      </m:r>
                      <m:r>
                        <a:rPr lang="en-US" altLang="ja-JP" sz="1600" i="0">
                          <a:latin typeface="Cambria Math" panose="02040503050406030204" pitchFamily="18" charset="0"/>
                          <a:ea typeface="Cambria Math" panose="02040503050406030204" pitchFamily="18" charset="0"/>
                        </a:rPr>
                        <m:t> </m:t>
                      </m:r>
                      <m:r>
                        <a:rPr lang="en-US" altLang="ja-JP" sz="1600" i="1">
                          <a:latin typeface="Cambria Math" panose="02040503050406030204" pitchFamily="18" charset="0"/>
                          <a:ea typeface="Cambria Math" panose="02040503050406030204" pitchFamily="18" charset="0"/>
                        </a:rPr>
                        <m:t>2005)</m:t>
                      </m:r>
                    </m:oMath>
                  </m:oMathPara>
                </a14:m>
                <a:endParaRPr lang="en-US" altLang="ja-JP" dirty="0">
                  <a:solidFill>
                    <a:prstClr val="black"/>
                  </a:solidFill>
                </a:endParaRPr>
              </a:p>
            </p:txBody>
          </p:sp>
        </mc:Choice>
        <mc:Fallback xmlns="">
          <p:sp>
            <p:nvSpPr>
              <p:cNvPr id="9" name="テキスト ボックス 8">
                <a:extLst>
                  <a:ext uri="{FF2B5EF4-FFF2-40B4-BE49-F238E27FC236}">
                    <a16:creationId xmlns:a16="http://schemas.microsoft.com/office/drawing/2014/main" id="{03C49DFF-689C-6796-9D96-72B9D46D9CF2}"/>
                  </a:ext>
                </a:extLst>
              </p:cNvPr>
              <p:cNvSpPr txBox="1">
                <a:spLocks noRot="1" noChangeAspect="1" noMove="1" noResize="1" noEditPoints="1" noAdjustHandles="1" noChangeArrowheads="1" noChangeShapeType="1" noTextEdit="1"/>
              </p:cNvSpPr>
              <p:nvPr/>
            </p:nvSpPr>
            <p:spPr>
              <a:xfrm>
                <a:off x="492622" y="5236964"/>
                <a:ext cx="5161446" cy="692497"/>
              </a:xfrm>
              <a:prstGeom prst="rect">
                <a:avLst/>
              </a:prstGeom>
              <a:blipFill>
                <a:blip r:embed="rId8"/>
                <a:stretch>
                  <a:fillRect t="-135714" b="-19285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 name="テキスト ボックス 1">
                <a:extLst>
                  <a:ext uri="{FF2B5EF4-FFF2-40B4-BE49-F238E27FC236}">
                    <a16:creationId xmlns:a16="http://schemas.microsoft.com/office/drawing/2014/main" id="{4EE2BE6E-5826-C40E-223F-9E4BB276E5EA}"/>
                  </a:ext>
                </a:extLst>
              </p:cNvPr>
              <p:cNvSpPr txBox="1"/>
              <p:nvPr/>
            </p:nvSpPr>
            <p:spPr>
              <a:xfrm>
                <a:off x="185020" y="5970861"/>
                <a:ext cx="2514831" cy="5965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z="1600" b="0" i="1" smtClean="0">
                          <a:latin typeface="Cambria Math" panose="02040503050406030204" pitchFamily="18" charset="0"/>
                        </a:rPr>
                        <m:t>𝑆𝐹𝐸</m:t>
                      </m:r>
                      <m:r>
                        <a:rPr lang="en-US" altLang="ja-JP" sz="1600" b="0" i="1" smtClean="0">
                          <a:latin typeface="Cambria Math" panose="02040503050406030204" pitchFamily="18" charset="0"/>
                        </a:rPr>
                        <m:t>=</m:t>
                      </m:r>
                      <m:f>
                        <m:fPr>
                          <m:ctrlPr>
                            <a:rPr kumimoji="0" lang="en-US" altLang="ja-JP" sz="1600" b="0" i="1" smtClean="0">
                              <a:solidFill>
                                <a:srgbClr val="000000"/>
                              </a:solidFill>
                              <a:latin typeface="Cambria Math" panose="02040503050406030204" pitchFamily="18" charset="0"/>
                              <a:ea typeface="Cambria Math" panose="02040503050406030204" pitchFamily="18" charset="0"/>
                              <a:sym typeface="Lucida Grande"/>
                            </a:rPr>
                          </m:ctrlPr>
                        </m:fPr>
                        <m:num>
                          <m:sSub>
                            <m:sSubPr>
                              <m:ctrlPr>
                                <a:rPr kumimoji="0" lang="en-US" altLang="ja-JP" sz="1600" i="1">
                                  <a:solidFill>
                                    <a:srgbClr val="000000"/>
                                  </a:solidFill>
                                  <a:latin typeface="Cambria Math" panose="02040503050406030204" pitchFamily="18" charset="0"/>
                                  <a:sym typeface="Lucida Grande"/>
                                </a:rPr>
                              </m:ctrlPr>
                            </m:sSubPr>
                            <m:e>
                              <m:r>
                                <a:rPr kumimoji="0" lang="en-US" altLang="ja-JP" sz="1600" i="1">
                                  <a:solidFill>
                                    <a:srgbClr val="000000"/>
                                  </a:solidFill>
                                  <a:latin typeface="Cambria Math" panose="02040503050406030204" pitchFamily="18" charset="0"/>
                                  <a:sym typeface="Lucida Grande"/>
                                </a:rPr>
                                <m:t>𝑀</m:t>
                              </m:r>
                            </m:e>
                            <m:sub>
                              <m:r>
                                <a:rPr lang="en-US" altLang="ja-JP" sz="1600" i="1">
                                  <a:latin typeface="Cambria Math" panose="02040503050406030204" pitchFamily="18" charset="0"/>
                                  <a:ea typeface="Cambria Math" panose="02040503050406030204" pitchFamily="18" charset="0"/>
                                </a:rPr>
                                <m:t>∗</m:t>
                              </m:r>
                            </m:sub>
                          </m:sSub>
                        </m:num>
                        <m:den>
                          <m:sSub>
                            <m:sSubPr>
                              <m:ctrlPr>
                                <a:rPr kumimoji="0" lang="en-US" altLang="ja-JP" sz="1600" i="1">
                                  <a:solidFill>
                                    <a:srgbClr val="000000"/>
                                  </a:solidFill>
                                  <a:latin typeface="Cambria Math" panose="02040503050406030204" pitchFamily="18" charset="0"/>
                                  <a:sym typeface="Lucida Grande"/>
                                </a:rPr>
                              </m:ctrlPr>
                            </m:sSubPr>
                            <m:e>
                              <m:r>
                                <a:rPr kumimoji="0" lang="en-US" altLang="ja-JP" sz="1600" b="0" i="1" smtClean="0">
                                  <a:solidFill>
                                    <a:srgbClr val="000000"/>
                                  </a:solidFill>
                                  <a:latin typeface="Cambria Math" panose="02040503050406030204" pitchFamily="18" charset="0"/>
                                  <a:sym typeface="Lucida Grande"/>
                                </a:rPr>
                                <m:t>𝑓</m:t>
                              </m:r>
                            </m:e>
                            <m:sub>
                              <m:r>
                                <a:rPr kumimoji="0" lang="en-US" altLang="ja-JP" sz="1600" b="0" i="1" smtClean="0">
                                  <a:solidFill>
                                    <a:srgbClr val="000000"/>
                                  </a:solidFill>
                                  <a:latin typeface="Cambria Math" panose="02040503050406030204" pitchFamily="18" charset="0"/>
                                  <a:sym typeface="Lucida Grande"/>
                                </a:rPr>
                                <m:t>𝐵</m:t>
                              </m:r>
                            </m:sub>
                          </m:sSub>
                          <m:sSub>
                            <m:sSubPr>
                              <m:ctrlPr>
                                <a:rPr kumimoji="0" lang="en-US" altLang="ja-JP" sz="1600" i="1">
                                  <a:solidFill>
                                    <a:srgbClr val="000000"/>
                                  </a:solidFill>
                                  <a:latin typeface="Cambria Math" panose="02040503050406030204" pitchFamily="18" charset="0"/>
                                  <a:sym typeface="Lucida Grande"/>
                                </a:rPr>
                              </m:ctrlPr>
                            </m:sSubPr>
                            <m:e>
                              <m:r>
                                <a:rPr kumimoji="0" lang="en-US" altLang="ja-JP" sz="1600" i="1">
                                  <a:solidFill>
                                    <a:srgbClr val="000000"/>
                                  </a:solidFill>
                                  <a:latin typeface="Cambria Math" panose="02040503050406030204" pitchFamily="18" charset="0"/>
                                  <a:sym typeface="Lucida Grande"/>
                                </a:rPr>
                                <m:t>𝑀</m:t>
                              </m:r>
                            </m:e>
                            <m:sub>
                              <m:r>
                                <a:rPr kumimoji="0" lang="en-US" altLang="ja-JP" sz="1600" b="0" i="1" smtClean="0">
                                  <a:solidFill>
                                    <a:srgbClr val="000000"/>
                                  </a:solidFill>
                                  <a:latin typeface="Cambria Math" panose="02040503050406030204" pitchFamily="18" charset="0"/>
                                  <a:sym typeface="Lucida Grande"/>
                                </a:rPr>
                                <m:t>200</m:t>
                              </m:r>
                            </m:sub>
                          </m:sSub>
                        </m:den>
                      </m:f>
                      <m:r>
                        <a:rPr kumimoji="0" lang="en-US" altLang="ja-JP" sz="1600" b="0" i="1" smtClean="0">
                          <a:solidFill>
                            <a:srgbClr val="000000"/>
                          </a:solidFill>
                          <a:latin typeface="Cambria Math" panose="02040503050406030204" pitchFamily="18" charset="0"/>
                          <a:sym typeface="Lucida Grande"/>
                        </a:rPr>
                        <m:t>  ,</m:t>
                      </m:r>
                    </m:oMath>
                  </m:oMathPara>
                </a14:m>
                <a:endParaRPr lang="ja-JP" altLang="en-US" dirty="0"/>
              </a:p>
            </p:txBody>
          </p:sp>
        </mc:Choice>
        <mc:Fallback xmlns="">
          <p:sp>
            <p:nvSpPr>
              <p:cNvPr id="2" name="テキスト ボックス 1">
                <a:extLst>
                  <a:ext uri="{FF2B5EF4-FFF2-40B4-BE49-F238E27FC236}">
                    <a16:creationId xmlns:a16="http://schemas.microsoft.com/office/drawing/2014/main" id="{4EE2BE6E-5826-C40E-223F-9E4BB276E5EA}"/>
                  </a:ext>
                </a:extLst>
              </p:cNvPr>
              <p:cNvSpPr txBox="1">
                <a:spLocks noRot="1" noChangeAspect="1" noMove="1" noResize="1" noEditPoints="1" noAdjustHandles="1" noChangeArrowheads="1" noChangeShapeType="1" noTextEdit="1"/>
              </p:cNvSpPr>
              <p:nvPr/>
            </p:nvSpPr>
            <p:spPr>
              <a:xfrm>
                <a:off x="185020" y="5970861"/>
                <a:ext cx="2514831" cy="596510"/>
              </a:xfrm>
              <a:prstGeom prst="rect">
                <a:avLst/>
              </a:prstGeom>
              <a:blipFill>
                <a:blip r:embed="rId9"/>
                <a:stretch>
                  <a:fillRect b="-1041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56676517-9AD6-B606-FC29-D5BE5D9560E1}"/>
                  </a:ext>
                </a:extLst>
              </p:cNvPr>
              <p:cNvSpPr txBox="1"/>
              <p:nvPr/>
            </p:nvSpPr>
            <p:spPr>
              <a:xfrm>
                <a:off x="1832186" y="6107371"/>
                <a:ext cx="2966372"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1600" i="1" smtClean="0">
                              <a:latin typeface="Cambria Math" panose="02040503050406030204" pitchFamily="18" charset="0"/>
                            </a:rPr>
                          </m:ctrlPr>
                        </m:sSubPr>
                        <m:e>
                          <m:r>
                            <a:rPr lang="en-US" altLang="ja-JP" sz="1600" b="0" i="1" smtClean="0">
                              <a:latin typeface="Cambria Math" panose="02040503050406030204" pitchFamily="18" charset="0"/>
                            </a:rPr>
                            <m:t>𝑓</m:t>
                          </m:r>
                        </m:e>
                        <m:sub>
                          <m:r>
                            <a:rPr lang="en-US" altLang="ja-JP" sz="1600" b="0" i="1" smtClean="0">
                              <a:latin typeface="Cambria Math" panose="02040503050406030204" pitchFamily="18" charset="0"/>
                            </a:rPr>
                            <m:t>𝐵</m:t>
                          </m:r>
                        </m:sub>
                      </m:sSub>
                      <m:r>
                        <a:rPr lang="en-US" altLang="ja-JP" sz="1600" b="0" i="1" smtClean="0">
                          <a:latin typeface="Cambria Math" panose="02040503050406030204" pitchFamily="18" charset="0"/>
                        </a:rPr>
                        <m:t>=</m:t>
                      </m:r>
                      <m:f>
                        <m:fPr>
                          <m:type m:val="lin"/>
                          <m:ctrlPr>
                            <a:rPr lang="en-US" altLang="ja-JP" sz="1600" b="0" i="1" smtClean="0">
                              <a:latin typeface="Cambria Math" panose="02040503050406030204" pitchFamily="18" charset="0"/>
                            </a:rPr>
                          </m:ctrlPr>
                        </m:fPr>
                        <m:num>
                          <m:sSub>
                            <m:sSubPr>
                              <m:ctrlPr>
                                <a:rPr lang="en-US" altLang="ja-JP" sz="1600" b="0" i="1" smtClean="0">
                                  <a:latin typeface="Cambria Math" panose="02040503050406030204" pitchFamily="18" charset="0"/>
                                </a:rPr>
                              </m:ctrlPr>
                            </m:sSubPr>
                            <m:e>
                              <m:r>
                                <m:rPr>
                                  <m:sty m:val="p"/>
                                </m:rPr>
                                <a:rPr lang="el-GR" altLang="ja-JP" sz="1600" b="0" i="1" smtClean="0">
                                  <a:latin typeface="Cambria Math" panose="02040503050406030204" pitchFamily="18" charset="0"/>
                                  <a:ea typeface="Cambria Math" panose="02040503050406030204" pitchFamily="18" charset="0"/>
                                </a:rPr>
                                <m:t>Ω</m:t>
                              </m:r>
                            </m:e>
                            <m:sub>
                              <m:r>
                                <a:rPr lang="en-US" altLang="ja-JP" sz="1600" b="0" i="1" smtClean="0">
                                  <a:latin typeface="Cambria Math" panose="02040503050406030204" pitchFamily="18" charset="0"/>
                                </a:rPr>
                                <m:t>𝐵</m:t>
                              </m:r>
                            </m:sub>
                          </m:sSub>
                        </m:num>
                        <m:den>
                          <m:sSub>
                            <m:sSubPr>
                              <m:ctrlPr>
                                <a:rPr lang="en-US" altLang="ja-JP" sz="1600" b="0" i="1" smtClean="0">
                                  <a:latin typeface="Cambria Math" panose="02040503050406030204" pitchFamily="18" charset="0"/>
                                </a:rPr>
                              </m:ctrlPr>
                            </m:sSubPr>
                            <m:e>
                              <m:r>
                                <m:rPr>
                                  <m:sty m:val="p"/>
                                </m:rPr>
                                <a:rPr lang="el-GR" altLang="ja-JP" sz="1600" b="0" i="1" smtClean="0">
                                  <a:latin typeface="Cambria Math" panose="02040503050406030204" pitchFamily="18" charset="0"/>
                                  <a:ea typeface="Cambria Math" panose="02040503050406030204" pitchFamily="18" charset="0"/>
                                </a:rPr>
                                <m:t>Ω</m:t>
                              </m:r>
                            </m:e>
                            <m:sub>
                              <m:r>
                                <a:rPr lang="en-US" altLang="ja-JP" sz="1600" b="0" i="1" smtClean="0">
                                  <a:latin typeface="Cambria Math" panose="02040503050406030204" pitchFamily="18" charset="0"/>
                                </a:rPr>
                                <m:t>𝑚</m:t>
                              </m:r>
                            </m:sub>
                          </m:sSub>
                        </m:den>
                      </m:f>
                      <m:r>
                        <a:rPr lang="en-US" altLang="ja-JP" sz="1600" b="0" i="1" smtClean="0">
                          <a:latin typeface="Cambria Math" panose="02040503050406030204" pitchFamily="18" charset="0"/>
                        </a:rPr>
                        <m:t>=0.1565</m:t>
                      </m:r>
                    </m:oMath>
                  </m:oMathPara>
                </a14:m>
                <a:endParaRPr lang="ja-JP" altLang="en-US" dirty="0"/>
              </a:p>
            </p:txBody>
          </p:sp>
        </mc:Choice>
        <mc:Fallback xmlns="">
          <p:sp>
            <p:nvSpPr>
              <p:cNvPr id="3" name="テキスト ボックス 2">
                <a:extLst>
                  <a:ext uri="{FF2B5EF4-FFF2-40B4-BE49-F238E27FC236}">
                    <a16:creationId xmlns:a16="http://schemas.microsoft.com/office/drawing/2014/main" id="{56676517-9AD6-B606-FC29-D5BE5D9560E1}"/>
                  </a:ext>
                </a:extLst>
              </p:cNvPr>
              <p:cNvSpPr txBox="1">
                <a:spLocks noRot="1" noChangeAspect="1" noMove="1" noResize="1" noEditPoints="1" noAdjustHandles="1" noChangeArrowheads="1" noChangeShapeType="1" noTextEdit="1"/>
              </p:cNvSpPr>
              <p:nvPr/>
            </p:nvSpPr>
            <p:spPr>
              <a:xfrm>
                <a:off x="1832186" y="6107371"/>
                <a:ext cx="2966372" cy="338554"/>
              </a:xfrm>
              <a:prstGeom prst="rect">
                <a:avLst/>
              </a:prstGeom>
              <a:blipFill>
                <a:blip r:embed="rId10"/>
                <a:stretch>
                  <a:fillRect t="-107143" b="-171429"/>
                </a:stretch>
              </a:blipFill>
            </p:spPr>
            <p:txBody>
              <a:bodyPr/>
              <a:lstStyle/>
              <a:p>
                <a:r>
                  <a:rPr lang="ja-JP" altLang="en-US">
                    <a:noFill/>
                  </a:rPr>
                  <a:t> </a:t>
                </a:r>
              </a:p>
            </p:txBody>
          </p:sp>
        </mc:Fallback>
      </mc:AlternateContent>
      <p:grpSp>
        <p:nvGrpSpPr>
          <p:cNvPr id="5" name="グループ化 4">
            <a:extLst>
              <a:ext uri="{FF2B5EF4-FFF2-40B4-BE49-F238E27FC236}">
                <a16:creationId xmlns:a16="http://schemas.microsoft.com/office/drawing/2014/main" id="{E7C11D1F-A827-B28B-62F5-F5D6E2980523}"/>
              </a:ext>
            </a:extLst>
          </p:cNvPr>
          <p:cNvGrpSpPr/>
          <p:nvPr/>
        </p:nvGrpSpPr>
        <p:grpSpPr>
          <a:xfrm>
            <a:off x="6444783" y="611155"/>
            <a:ext cx="5747217" cy="6168177"/>
            <a:chOff x="6320438" y="2122583"/>
            <a:chExt cx="5892346" cy="6405901"/>
          </a:xfrm>
        </p:grpSpPr>
        <p:pic>
          <p:nvPicPr>
            <p:cNvPr id="31" name="図 30" descr="グラフ&#10;&#10;AI によって生成されたコンテンツは間違っている可能性があります。">
              <a:extLst>
                <a:ext uri="{FF2B5EF4-FFF2-40B4-BE49-F238E27FC236}">
                  <a16:creationId xmlns:a16="http://schemas.microsoft.com/office/drawing/2014/main" id="{704D6358-BE39-32DF-3A30-F53FE3B52942}"/>
                </a:ext>
              </a:extLst>
            </p:cNvPr>
            <p:cNvPicPr>
              <a:picLocks noChangeAspect="1"/>
            </p:cNvPicPr>
            <p:nvPr/>
          </p:nvPicPr>
          <p:blipFill>
            <a:blip r:embed="rId11">
              <a:extLst>
                <a:ext uri="{28A0092B-C50C-407E-A947-70E740481C1C}">
                  <a14:useLocalDpi xmlns:a14="http://schemas.microsoft.com/office/drawing/2010/main" val="0"/>
                </a:ext>
              </a:extLst>
            </a:blip>
            <a:srcRect t="1" b="2155"/>
            <a:stretch/>
          </p:blipFill>
          <p:spPr>
            <a:xfrm>
              <a:off x="6320438" y="2122583"/>
              <a:ext cx="5892346" cy="6405901"/>
            </a:xfrm>
            <a:prstGeom prst="rect">
              <a:avLst/>
            </a:prstGeom>
          </p:spPr>
        </p:pic>
        <mc:AlternateContent xmlns:mc="http://schemas.openxmlformats.org/markup-compatibility/2006" xmlns:a14="http://schemas.microsoft.com/office/drawing/2010/main">
          <mc:Choice Requires="a14">
            <p:sp>
              <p:nvSpPr>
                <p:cNvPr id="7" name="正方形/長方形 6">
                  <a:extLst>
                    <a:ext uri="{FF2B5EF4-FFF2-40B4-BE49-F238E27FC236}">
                      <a16:creationId xmlns:a16="http://schemas.microsoft.com/office/drawing/2014/main" id="{93FB5854-E5C6-E648-46B5-D06FAD141723}"/>
                    </a:ext>
                  </a:extLst>
                </p:cNvPr>
                <p:cNvSpPr/>
                <p:nvPr/>
              </p:nvSpPr>
              <p:spPr>
                <a:xfrm rot="19431758">
                  <a:off x="7672236" y="4314771"/>
                  <a:ext cx="999014" cy="362984"/>
                </a:xfrm>
                <a:prstGeom prst="rect">
                  <a:avLst/>
                </a:prstGeom>
              </p:spPr>
              <p:txBody>
                <a:bodyPr wrap="square">
                  <a:spAutoFit/>
                </a:bodyPr>
                <a:lstStyle/>
                <a:p>
                  <a14:m>
                    <m:oMath xmlns:m="http://schemas.openxmlformats.org/officeDocument/2006/math">
                      <m:r>
                        <a:rPr lang="en-US" altLang="ja-JP" b="1"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𝜺</m:t>
                      </m:r>
                    </m:oMath>
                  </a14:m>
                  <a:r>
                    <a:rPr lang="en-US" altLang="ja-JP" sz="1200" b="1" dirty="0">
                      <a:solidFill>
                        <a:schemeClr val="tx1"/>
                      </a:solidFill>
                      <a:latin typeface="Arial" panose="020B0604020202020204" pitchFamily="34" charset="0"/>
                      <a:cs typeface="Arial" panose="020B0604020202020204" pitchFamily="34" charset="0"/>
                    </a:rPr>
                    <a:t> = 1</a:t>
                  </a:r>
                </a:p>
              </p:txBody>
            </p:sp>
          </mc:Choice>
          <mc:Fallback xmlns="">
            <p:sp>
              <p:nvSpPr>
                <p:cNvPr id="7" name="正方形/長方形 6">
                  <a:extLst>
                    <a:ext uri="{FF2B5EF4-FFF2-40B4-BE49-F238E27FC236}">
                      <a16:creationId xmlns:a16="http://schemas.microsoft.com/office/drawing/2014/main" id="{93FB5854-E5C6-E648-46B5-D06FAD141723}"/>
                    </a:ext>
                  </a:extLst>
                </p:cNvPr>
                <p:cNvSpPr>
                  <a:spLocks noRot="1" noChangeAspect="1" noMove="1" noResize="1" noEditPoints="1" noAdjustHandles="1" noChangeArrowheads="1" noChangeShapeType="1" noTextEdit="1"/>
                </p:cNvSpPr>
                <p:nvPr/>
              </p:nvSpPr>
              <p:spPr>
                <a:xfrm rot="19431758">
                  <a:off x="7672236" y="4314771"/>
                  <a:ext cx="999014" cy="362984"/>
                </a:xfrm>
                <a:prstGeom prst="rect">
                  <a:avLst/>
                </a:prstGeom>
                <a:blipFill>
                  <a:blip r:embed="rId1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正方形/長方形 7">
                  <a:extLst>
                    <a:ext uri="{FF2B5EF4-FFF2-40B4-BE49-F238E27FC236}">
                      <a16:creationId xmlns:a16="http://schemas.microsoft.com/office/drawing/2014/main" id="{8D02E6FC-1775-6150-12C4-13BA66CFD813}"/>
                    </a:ext>
                  </a:extLst>
                </p:cNvPr>
                <p:cNvSpPr/>
                <p:nvPr/>
              </p:nvSpPr>
              <p:spPr>
                <a:xfrm rot="19371216">
                  <a:off x="7458102" y="4003108"/>
                  <a:ext cx="999014" cy="362984"/>
                </a:xfrm>
                <a:prstGeom prst="rect">
                  <a:avLst/>
                </a:prstGeom>
              </p:spPr>
              <p:txBody>
                <a:bodyPr wrap="square">
                  <a:spAutoFit/>
                </a:bodyPr>
                <a:lstStyle/>
                <a:p>
                  <a14:m>
                    <m:oMath xmlns:m="http://schemas.openxmlformats.org/officeDocument/2006/math">
                      <m:r>
                        <a:rPr lang="en-US" altLang="ja-JP" b="1"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𝜺</m:t>
                      </m:r>
                    </m:oMath>
                  </a14:m>
                  <a:r>
                    <a:rPr lang="en-US" altLang="ja-JP" sz="1200" b="1" dirty="0">
                      <a:solidFill>
                        <a:schemeClr val="tx1"/>
                      </a:solidFill>
                      <a:latin typeface="Arial" panose="020B0604020202020204" pitchFamily="34" charset="0"/>
                      <a:cs typeface="Arial" panose="020B0604020202020204" pitchFamily="34" charset="0"/>
                    </a:rPr>
                    <a:t> = 0.1</a:t>
                  </a:r>
                </a:p>
              </p:txBody>
            </p:sp>
          </mc:Choice>
          <mc:Fallback xmlns="">
            <p:sp>
              <p:nvSpPr>
                <p:cNvPr id="8" name="正方形/長方形 7">
                  <a:extLst>
                    <a:ext uri="{FF2B5EF4-FFF2-40B4-BE49-F238E27FC236}">
                      <a16:creationId xmlns:a16="http://schemas.microsoft.com/office/drawing/2014/main" id="{8D02E6FC-1775-6150-12C4-13BA66CFD813}"/>
                    </a:ext>
                  </a:extLst>
                </p:cNvPr>
                <p:cNvSpPr>
                  <a:spLocks noRot="1" noChangeAspect="1" noMove="1" noResize="1" noEditPoints="1" noAdjustHandles="1" noChangeArrowheads="1" noChangeShapeType="1" noTextEdit="1"/>
                </p:cNvSpPr>
                <p:nvPr/>
              </p:nvSpPr>
              <p:spPr>
                <a:xfrm rot="19371216">
                  <a:off x="7458102" y="4003108"/>
                  <a:ext cx="999014" cy="362984"/>
                </a:xfrm>
                <a:prstGeom prst="rect">
                  <a:avLst/>
                </a:prstGeom>
                <a:blipFill>
                  <a:blip r:embed="rId1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正方形/長方形 9">
                  <a:extLst>
                    <a:ext uri="{FF2B5EF4-FFF2-40B4-BE49-F238E27FC236}">
                      <a16:creationId xmlns:a16="http://schemas.microsoft.com/office/drawing/2014/main" id="{411D61FE-AA84-A688-CF08-7B2975C440CF}"/>
                    </a:ext>
                  </a:extLst>
                </p:cNvPr>
                <p:cNvSpPr/>
                <p:nvPr/>
              </p:nvSpPr>
              <p:spPr>
                <a:xfrm rot="19371216">
                  <a:off x="7241284" y="3733841"/>
                  <a:ext cx="999014" cy="362984"/>
                </a:xfrm>
                <a:prstGeom prst="rect">
                  <a:avLst/>
                </a:prstGeom>
              </p:spPr>
              <p:txBody>
                <a:bodyPr wrap="square">
                  <a:spAutoFit/>
                </a:bodyPr>
                <a:lstStyle/>
                <a:p>
                  <a14:m>
                    <m:oMath xmlns:m="http://schemas.openxmlformats.org/officeDocument/2006/math">
                      <m:r>
                        <a:rPr lang="en-US" altLang="ja-JP" b="1"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𝜺</m:t>
                      </m:r>
                    </m:oMath>
                  </a14:m>
                  <a:r>
                    <a:rPr lang="en-US" altLang="ja-JP" sz="1200" b="1" dirty="0">
                      <a:solidFill>
                        <a:schemeClr val="tx1"/>
                      </a:solidFill>
                      <a:latin typeface="Arial" panose="020B0604020202020204" pitchFamily="34" charset="0"/>
                      <a:cs typeface="Arial" panose="020B0604020202020204" pitchFamily="34" charset="0"/>
                    </a:rPr>
                    <a:t> = 0.01</a:t>
                  </a:r>
                </a:p>
              </p:txBody>
            </p:sp>
          </mc:Choice>
          <mc:Fallback xmlns="">
            <p:sp>
              <p:nvSpPr>
                <p:cNvPr id="10" name="正方形/長方形 9">
                  <a:extLst>
                    <a:ext uri="{FF2B5EF4-FFF2-40B4-BE49-F238E27FC236}">
                      <a16:creationId xmlns:a16="http://schemas.microsoft.com/office/drawing/2014/main" id="{411D61FE-AA84-A688-CF08-7B2975C440CF}"/>
                    </a:ext>
                  </a:extLst>
                </p:cNvPr>
                <p:cNvSpPr>
                  <a:spLocks noRot="1" noChangeAspect="1" noMove="1" noResize="1" noEditPoints="1" noAdjustHandles="1" noChangeArrowheads="1" noChangeShapeType="1" noTextEdit="1"/>
                </p:cNvSpPr>
                <p:nvPr/>
              </p:nvSpPr>
              <p:spPr>
                <a:xfrm rot="19371216">
                  <a:off x="7241284" y="3733841"/>
                  <a:ext cx="999014" cy="362984"/>
                </a:xfrm>
                <a:prstGeom prst="rect">
                  <a:avLst/>
                </a:prstGeom>
                <a:blipFill>
                  <a:blip r:embed="rId14"/>
                  <a:stretch>
                    <a:fillRect/>
                  </a:stretch>
                </a:blipFill>
              </p:spPr>
              <p:txBody>
                <a:bodyPr/>
                <a:lstStyle/>
                <a:p>
                  <a:r>
                    <a:rPr lang="ja-JP" altLang="en-US">
                      <a:noFill/>
                    </a:rPr>
                    <a:t> </a:t>
                  </a:r>
                </a:p>
              </p:txBody>
            </p:sp>
          </mc:Fallback>
        </mc:AlternateContent>
      </p:grpSp>
      <p:sp>
        <p:nvSpPr>
          <p:cNvPr id="11" name="上下矢印 10">
            <a:extLst>
              <a:ext uri="{FF2B5EF4-FFF2-40B4-BE49-F238E27FC236}">
                <a16:creationId xmlns:a16="http://schemas.microsoft.com/office/drawing/2014/main" id="{01B2604E-F519-AA0F-6F2C-30CBCE88F51A}"/>
              </a:ext>
            </a:extLst>
          </p:cNvPr>
          <p:cNvSpPr/>
          <p:nvPr/>
        </p:nvSpPr>
        <p:spPr>
          <a:xfrm rot="19380791">
            <a:off x="9262312" y="1285589"/>
            <a:ext cx="329375" cy="865569"/>
          </a:xfrm>
          <a:prstGeom prst="up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a:extLst>
              <a:ext uri="{FF2B5EF4-FFF2-40B4-BE49-F238E27FC236}">
                <a16:creationId xmlns:a16="http://schemas.microsoft.com/office/drawing/2014/main" id="{7C132B1E-0BF5-34C5-8FEA-51C6EDD4B694}"/>
              </a:ext>
            </a:extLst>
          </p:cNvPr>
          <p:cNvSpPr/>
          <p:nvPr/>
        </p:nvSpPr>
        <p:spPr>
          <a:xfrm>
            <a:off x="143839" y="1099198"/>
            <a:ext cx="6278134" cy="5583314"/>
          </a:xfrm>
          <a:prstGeom prst="roundRect">
            <a:avLst>
              <a:gd name="adj" fmla="val 4349"/>
            </a:avLst>
          </a:prstGeom>
          <a:no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5948E833-2106-CE75-CC79-B9D6DCADA804}"/>
              </a:ext>
            </a:extLst>
          </p:cNvPr>
          <p:cNvSpPr txBox="1"/>
          <p:nvPr/>
        </p:nvSpPr>
        <p:spPr>
          <a:xfrm>
            <a:off x="270149" y="949430"/>
            <a:ext cx="5825851" cy="646331"/>
          </a:xfrm>
          <a:prstGeom prst="rect">
            <a:avLst/>
          </a:prstGeom>
          <a:solidFill>
            <a:schemeClr val="bg1"/>
          </a:solidFill>
        </p:spPr>
        <p:txBody>
          <a:bodyPr wrap="square">
            <a:spAutoFit/>
          </a:bodyPr>
          <a:lstStyle/>
          <a:p>
            <a:r>
              <a:rPr lang="en-US" altLang="ja-JP" b="1" dirty="0"/>
              <a:t>Results</a:t>
            </a:r>
            <a:r>
              <a:rPr lang="ja-JP" altLang="en-US" b="1"/>
              <a:t>：</a:t>
            </a:r>
            <a:r>
              <a:rPr lang="en-US" altLang="ja-JP" b="1" dirty="0"/>
              <a:t> Feedback energy from core-collapse 				supernovae (Type II SNe)</a:t>
            </a:r>
            <a:endParaRPr lang="ja-JP" altLang="en-US" b="1" dirty="0"/>
          </a:p>
        </p:txBody>
      </p:sp>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79A5D024-3389-0ECE-2068-07D5D25FAE3F}"/>
                  </a:ext>
                </a:extLst>
              </p:cNvPr>
              <p:cNvSpPr txBox="1"/>
              <p:nvPr/>
            </p:nvSpPr>
            <p:spPr>
              <a:xfrm>
                <a:off x="11383188" y="129824"/>
                <a:ext cx="80881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noProof="0" smtClean="0">
                          <a:solidFill>
                            <a:prstClr val="black"/>
                          </a:solidFill>
                          <a:latin typeface="Cambria Math" panose="02040503050406030204" pitchFamily="18" charset="0"/>
                        </a:rPr>
                        <m:t>1</m:t>
                      </m:r>
                      <m:r>
                        <a:rPr lang="en-US" altLang="ja-JP" b="0" i="0" noProof="0" smtClean="0">
                          <a:solidFill>
                            <a:prstClr val="black"/>
                          </a:solidFill>
                          <a:latin typeface="Cambria Math" panose="02040503050406030204" pitchFamily="18" charset="0"/>
                        </a:rPr>
                        <m:t>1</m:t>
                      </m:r>
                      <m: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rPr>
                        <m:t>/18</m:t>
                      </m:r>
                    </m:oMath>
                  </m:oMathPara>
                </a14:m>
                <a:endParaRPr lang="ja-JP" altLang="en-US"/>
              </a:p>
            </p:txBody>
          </p:sp>
        </mc:Choice>
        <mc:Fallback xmlns="">
          <p:sp>
            <p:nvSpPr>
              <p:cNvPr id="6" name="テキスト ボックス 5">
                <a:extLst>
                  <a:ext uri="{FF2B5EF4-FFF2-40B4-BE49-F238E27FC236}">
                    <a16:creationId xmlns:a16="http://schemas.microsoft.com/office/drawing/2014/main" id="{79A5D024-3389-0ECE-2068-07D5D25FAE3F}"/>
                  </a:ext>
                </a:extLst>
              </p:cNvPr>
              <p:cNvSpPr txBox="1">
                <a:spLocks noRot="1" noChangeAspect="1" noMove="1" noResize="1" noEditPoints="1" noAdjustHandles="1" noChangeArrowheads="1" noChangeShapeType="1" noTextEdit="1"/>
              </p:cNvSpPr>
              <p:nvPr/>
            </p:nvSpPr>
            <p:spPr>
              <a:xfrm>
                <a:off x="11383188" y="129824"/>
                <a:ext cx="808812" cy="369332"/>
              </a:xfrm>
              <a:prstGeom prst="rect">
                <a:avLst/>
              </a:prstGeom>
              <a:blipFill>
                <a:blip r:embed="rId15"/>
                <a:stretch>
                  <a:fillRect b="-13333"/>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86107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530FD-3377-0ECF-D7EF-9A648AF3BE8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04A9422-F7D0-8D4E-214B-D5F80C3DB267}"/>
              </a:ext>
            </a:extLst>
          </p:cNvPr>
          <p:cNvSpPr>
            <a:spLocks noGrp="1"/>
          </p:cNvSpPr>
          <p:nvPr>
            <p:ph type="title"/>
          </p:nvPr>
        </p:nvSpPr>
        <p:spPr>
          <a:xfrm>
            <a:off x="477240" y="333521"/>
            <a:ext cx="10515600" cy="630555"/>
          </a:xfrm>
        </p:spPr>
        <p:txBody>
          <a:bodyPr>
            <a:normAutofit/>
          </a:bodyPr>
          <a:lstStyle/>
          <a:p>
            <a:r>
              <a:rPr lang="en-US" altLang="ja-JP" sz="2200" b="1" dirty="0">
                <a:solidFill>
                  <a:srgbClr val="000000"/>
                </a:solidFill>
                <a:latin typeface="+mn-ea"/>
                <a:ea typeface="+mn-ea"/>
              </a:rPr>
              <a:t>Tension in the c–M Relation</a:t>
            </a:r>
            <a:endParaRPr kumimoji="1" lang="ja-JP" altLang="en-US" sz="2200" b="1" dirty="0">
              <a:latin typeface="+mn-ea"/>
              <a:ea typeface="+mn-ea"/>
            </a:endParaRPr>
          </a:p>
        </p:txBody>
      </p:sp>
      <p:cxnSp>
        <p:nvCxnSpPr>
          <p:cNvPr id="20" name="直線コネクタ 19">
            <a:extLst>
              <a:ext uri="{FF2B5EF4-FFF2-40B4-BE49-F238E27FC236}">
                <a16:creationId xmlns:a16="http://schemas.microsoft.com/office/drawing/2014/main" id="{4EDDA708-ACC7-1935-B4FB-BF5631324572}"/>
              </a:ext>
            </a:extLst>
          </p:cNvPr>
          <p:cNvCxnSpPr>
            <a:cxnSpLocks/>
          </p:cNvCxnSpPr>
          <p:nvPr/>
        </p:nvCxnSpPr>
        <p:spPr>
          <a:xfrm>
            <a:off x="0" y="813815"/>
            <a:ext cx="9438640" cy="0"/>
          </a:xfrm>
          <a:prstGeom prst="line">
            <a:avLst/>
          </a:prstGeom>
          <a:ln w="38100">
            <a:solidFill>
              <a:schemeClr val="accent6">
                <a:alpha val="80000"/>
              </a:schemeClr>
            </a:solidFill>
          </a:ln>
        </p:spPr>
        <p:style>
          <a:lnRef idx="3">
            <a:schemeClr val="accent1"/>
          </a:lnRef>
          <a:fillRef idx="0">
            <a:schemeClr val="accent1"/>
          </a:fillRef>
          <a:effectRef idx="2">
            <a:schemeClr val="accent1"/>
          </a:effectRef>
          <a:fontRef idx="minor">
            <a:schemeClr val="tx1"/>
          </a:fontRef>
        </p:style>
      </p:cxnSp>
      <p:pic>
        <p:nvPicPr>
          <p:cNvPr id="27" name="図 26">
            <a:extLst>
              <a:ext uri="{FF2B5EF4-FFF2-40B4-BE49-F238E27FC236}">
                <a16:creationId xmlns:a16="http://schemas.microsoft.com/office/drawing/2014/main" id="{B729A5C2-AC0F-D309-4C23-418555F7C20D}"/>
              </a:ext>
            </a:extLst>
          </p:cNvPr>
          <p:cNvPicPr>
            <a:picLocks noChangeAspect="1"/>
          </p:cNvPicPr>
          <p:nvPr/>
        </p:nvPicPr>
        <p:blipFill>
          <a:blip r:embed="rId3"/>
          <a:stretch>
            <a:fillRect/>
          </a:stretch>
        </p:blipFill>
        <p:spPr>
          <a:xfrm>
            <a:off x="1867616" y="2893643"/>
            <a:ext cx="3879616" cy="2639660"/>
          </a:xfrm>
          <a:prstGeom prst="rect">
            <a:avLst/>
          </a:prstGeom>
        </p:spPr>
      </p:pic>
      <p:pic>
        <p:nvPicPr>
          <p:cNvPr id="30" name="図 29">
            <a:extLst>
              <a:ext uri="{FF2B5EF4-FFF2-40B4-BE49-F238E27FC236}">
                <a16:creationId xmlns:a16="http://schemas.microsoft.com/office/drawing/2014/main" id="{6BDF290D-084F-CC5A-FDC2-7D72E70A29C4}"/>
              </a:ext>
            </a:extLst>
          </p:cNvPr>
          <p:cNvPicPr>
            <a:picLocks noChangeAspect="1"/>
          </p:cNvPicPr>
          <p:nvPr/>
        </p:nvPicPr>
        <p:blipFill>
          <a:blip r:embed="rId4"/>
          <a:stretch>
            <a:fillRect/>
          </a:stretch>
        </p:blipFill>
        <p:spPr>
          <a:xfrm>
            <a:off x="289825" y="3964357"/>
            <a:ext cx="2742066" cy="2742066"/>
          </a:xfrm>
          <a:prstGeom prst="rect">
            <a:avLst/>
          </a:prstGeom>
        </p:spPr>
      </p:pic>
      <p:grpSp>
        <p:nvGrpSpPr>
          <p:cNvPr id="3" name="グループ化 2">
            <a:extLst>
              <a:ext uri="{FF2B5EF4-FFF2-40B4-BE49-F238E27FC236}">
                <a16:creationId xmlns:a16="http://schemas.microsoft.com/office/drawing/2014/main" id="{F2BF3860-02B5-5071-043D-22731EC9634F}"/>
              </a:ext>
            </a:extLst>
          </p:cNvPr>
          <p:cNvGrpSpPr/>
          <p:nvPr/>
        </p:nvGrpSpPr>
        <p:grpSpPr>
          <a:xfrm>
            <a:off x="6096000" y="1016321"/>
            <a:ext cx="5962650" cy="5598660"/>
            <a:chOff x="4929109" y="-169332"/>
            <a:chExt cx="7129541" cy="6875756"/>
          </a:xfrm>
        </p:grpSpPr>
        <p:pic>
          <p:nvPicPr>
            <p:cNvPr id="32" name="図 31">
              <a:extLst>
                <a:ext uri="{FF2B5EF4-FFF2-40B4-BE49-F238E27FC236}">
                  <a16:creationId xmlns:a16="http://schemas.microsoft.com/office/drawing/2014/main" id="{21848BE4-B6E0-E357-E5C7-459C034DE9BD}"/>
                </a:ext>
              </a:extLst>
            </p:cNvPr>
            <p:cNvPicPr>
              <a:picLocks noChangeAspect="1"/>
            </p:cNvPicPr>
            <p:nvPr/>
          </p:nvPicPr>
          <p:blipFill>
            <a:blip r:embed="rId5"/>
            <a:srcRect r="21930"/>
            <a:stretch/>
          </p:blipFill>
          <p:spPr>
            <a:xfrm>
              <a:off x="4929109" y="1715879"/>
              <a:ext cx="7129541" cy="4990545"/>
            </a:xfrm>
            <a:prstGeom prst="rect">
              <a:avLst/>
            </a:prstGeom>
          </p:spPr>
        </p:pic>
        <p:pic>
          <p:nvPicPr>
            <p:cNvPr id="34" name="図 33">
              <a:extLst>
                <a:ext uri="{FF2B5EF4-FFF2-40B4-BE49-F238E27FC236}">
                  <a16:creationId xmlns:a16="http://schemas.microsoft.com/office/drawing/2014/main" id="{600E8797-35BD-2281-F296-FCCAD972CDE2}"/>
                </a:ext>
              </a:extLst>
            </p:cNvPr>
            <p:cNvPicPr>
              <a:picLocks noChangeAspect="1"/>
            </p:cNvPicPr>
            <p:nvPr/>
          </p:nvPicPr>
          <p:blipFill>
            <a:blip r:embed="rId5"/>
            <a:srcRect l="77474" t="2835" r="1193" b="76280"/>
            <a:stretch/>
          </p:blipFill>
          <p:spPr>
            <a:xfrm>
              <a:off x="8748395" y="-169332"/>
              <a:ext cx="3120519" cy="1873327"/>
            </a:xfrm>
            <a:prstGeom prst="rect">
              <a:avLst/>
            </a:prstGeom>
          </p:spPr>
        </p:pic>
      </p:grpSp>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1C5F7E0A-21E9-136E-58CD-BD34ACBB9310}"/>
                  </a:ext>
                </a:extLst>
              </p:cNvPr>
              <p:cNvSpPr txBox="1"/>
              <p:nvPr/>
            </p:nvSpPr>
            <p:spPr>
              <a:xfrm>
                <a:off x="289825" y="1294110"/>
                <a:ext cx="9236424" cy="1323439"/>
              </a:xfrm>
              <a:prstGeom prst="rect">
                <a:avLst/>
              </a:prstGeom>
              <a:noFill/>
            </p:spPr>
            <p:txBody>
              <a:bodyPr wrap="square">
                <a:spAutoFit/>
              </a:bodyPr>
              <a:lstStyle/>
              <a:p>
                <a:pPr marL="342900" lvl="0" indent="-342900">
                  <a:buClr>
                    <a:srgbClr val="4EA72E"/>
                  </a:buClr>
                  <a:buFont typeface="Wingdings" panose="05000000000000000000" pitchFamily="2" charset="2"/>
                  <a:buChar char="Ø"/>
                  <a:defRPr/>
                </a:pPr>
                <a:r>
                  <a:rPr kumimoji="1" lang="en-US" altLang="ja-JP" sz="2000" b="1" i="0" u="none" strike="noStrike" kern="1200" cap="none" spc="0" normalizeH="0" baseline="0" noProof="0" dirty="0">
                    <a:ln>
                      <a:noFill/>
                    </a:ln>
                    <a:solidFill>
                      <a:srgbClr val="000000"/>
                    </a:solidFill>
                    <a:effectLst/>
                    <a:uLnTx/>
                    <a:uFillTx/>
                    <a:latin typeface="游ゴシック" panose="02110004020202020204"/>
                    <a:ea typeface="游ゴシック" panose="020B0400000000000000" pitchFamily="50" charset="-128"/>
                    <a:cs typeface="+mn-cs"/>
                  </a:rPr>
                  <a:t>Hayashi, et al. (in prep) derived the relation between characteristic dark matter surface density and </a:t>
                </a:r>
                <a14:m>
                  <m:oMath xmlns:m="http://schemas.openxmlformats.org/officeDocument/2006/math">
                    <m:sSub>
                      <m:sSubPr>
                        <m:ctrlPr>
                          <a:rPr lang="en-US" altLang="ja-JP" sz="2000" b="1" i="1" smtClean="0">
                            <a:latin typeface="Cambria Math" panose="02040503050406030204" pitchFamily="18" charset="0"/>
                          </a:rPr>
                        </m:ctrlPr>
                      </m:sSubPr>
                      <m:e>
                        <m:r>
                          <a:rPr lang="en-US" altLang="ja-JP" sz="2000" b="1" i="1" smtClean="0">
                            <a:latin typeface="Cambria Math" panose="02040503050406030204" pitchFamily="18" charset="0"/>
                          </a:rPr>
                          <m:t>𝑽</m:t>
                        </m:r>
                      </m:e>
                      <m:sub>
                        <m:r>
                          <a:rPr lang="en-US" altLang="ja-JP" sz="2000" b="1" i="1" smtClean="0">
                            <a:latin typeface="Cambria Math" panose="02040503050406030204" pitchFamily="18" charset="0"/>
                          </a:rPr>
                          <m:t>𝒎𝒂𝒙</m:t>
                        </m:r>
                      </m:sub>
                    </m:sSub>
                  </m:oMath>
                </a14:m>
                <a:r>
                  <a:rPr kumimoji="1" lang="en-US" altLang="ja-JP" sz="2000" b="1" i="0" u="none" strike="noStrike" kern="1200" cap="none" spc="0" normalizeH="0" baseline="0" noProof="0" dirty="0">
                    <a:ln>
                      <a:noFill/>
                    </a:ln>
                    <a:solidFill>
                      <a:srgbClr val="000000"/>
                    </a:solidFill>
                    <a:effectLst/>
                    <a:uLnTx/>
                    <a:uFillTx/>
                    <a:latin typeface="游ゴシック" panose="02110004020202020204"/>
                    <a:ea typeface="游ゴシック" panose="020B0400000000000000" pitchFamily="50" charset="-128"/>
                    <a:cs typeface="+mn-cs"/>
                  </a:rPr>
                  <a:t>​ , using data from SPARC galaxies, classical dwarfs, Ultra-Faint Dwarfs, galaxy groups, and clusters.</a:t>
                </a:r>
                <a:endParaRPr kumimoji="1" lang="ja-JP" altLang="en-US" sz="20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9" name="テキスト ボックス 8">
                <a:extLst>
                  <a:ext uri="{FF2B5EF4-FFF2-40B4-BE49-F238E27FC236}">
                    <a16:creationId xmlns:a16="http://schemas.microsoft.com/office/drawing/2014/main" id="{1C5F7E0A-21E9-136E-58CD-BD34ACBB9310}"/>
                  </a:ext>
                </a:extLst>
              </p:cNvPr>
              <p:cNvSpPr txBox="1">
                <a:spLocks noRot="1" noChangeAspect="1" noMove="1" noResize="1" noEditPoints="1" noAdjustHandles="1" noChangeArrowheads="1" noChangeShapeType="1" noTextEdit="1"/>
              </p:cNvSpPr>
              <p:nvPr/>
            </p:nvSpPr>
            <p:spPr>
              <a:xfrm>
                <a:off x="289825" y="1294110"/>
                <a:ext cx="9236424" cy="1323439"/>
              </a:xfrm>
              <a:prstGeom prst="rect">
                <a:avLst/>
              </a:prstGeom>
              <a:blipFill>
                <a:blip r:embed="rId6"/>
                <a:stretch>
                  <a:fillRect l="-687" t="-1905" b="-7619"/>
                </a:stretch>
              </a:blipFill>
            </p:spPr>
            <p:txBody>
              <a:bodyPr/>
              <a:lstStyle/>
              <a:p>
                <a:r>
                  <a:rPr lang="ja-JP" altLang="en-US">
                    <a:noFill/>
                  </a:rPr>
                  <a:t> </a:t>
                </a:r>
              </a:p>
            </p:txBody>
          </p:sp>
        </mc:Fallback>
      </mc:AlternateContent>
      <p:sp>
        <p:nvSpPr>
          <p:cNvPr id="5" name="テキスト ボックス 4">
            <a:extLst>
              <a:ext uri="{FF2B5EF4-FFF2-40B4-BE49-F238E27FC236}">
                <a16:creationId xmlns:a16="http://schemas.microsoft.com/office/drawing/2014/main" id="{CEF211FF-B266-D04E-D148-FF15B501CC86}"/>
              </a:ext>
            </a:extLst>
          </p:cNvPr>
          <p:cNvSpPr txBox="1"/>
          <p:nvPr/>
        </p:nvSpPr>
        <p:spPr>
          <a:xfrm>
            <a:off x="3190240" y="5674853"/>
            <a:ext cx="16865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800" b="0" i="0" u="none" strike="noStrike" kern="1200" cap="none" spc="0" normalizeH="0" baseline="0" noProof="0" dirty="0">
                <a:ln>
                  <a:noFill/>
                </a:ln>
                <a:solidFill>
                  <a:srgbClr val="000000"/>
                </a:solidFill>
                <a:effectLst/>
                <a:uLnTx/>
                <a:uFillTx/>
                <a:latin typeface="-webkit-standard"/>
                <a:ea typeface="游ゴシック" panose="020B0400000000000000" pitchFamily="50" charset="-128"/>
                <a:cs typeface="+mn-cs"/>
              </a:rPr>
              <a:t>rotation curves</a:t>
            </a:r>
            <a:endParaRPr kumimoji="1" lang="ja-JP" altLang="en-US" sz="18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ED3CAE50-A8C5-F63A-6975-F3FFF1004885}"/>
              </a:ext>
            </a:extLst>
          </p:cNvPr>
          <p:cNvSpPr/>
          <p:nvPr/>
        </p:nvSpPr>
        <p:spPr>
          <a:xfrm>
            <a:off x="8300674" y="6552534"/>
            <a:ext cx="401424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it-IT" altLang="ja-JP" sz="14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Hayashi, Kaneda, Mori &amp; MS, to be submitted</a:t>
            </a:r>
            <a:endParaRPr kumimoji="1" lang="ja-JP" altLang="en-US" sz="14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FBAF9F3D-0824-F2D2-E4C1-761A8B689D2A}"/>
                  </a:ext>
                </a:extLst>
              </p:cNvPr>
              <p:cNvSpPr txBox="1"/>
              <p:nvPr/>
            </p:nvSpPr>
            <p:spPr>
              <a:xfrm>
                <a:off x="11383188" y="129824"/>
                <a:ext cx="80881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a:solidFill>
                            <a:prstClr val="black"/>
                          </a:solidFill>
                          <a:latin typeface="Cambria Math" panose="02040503050406030204" pitchFamily="18" charset="0"/>
                        </a:rPr>
                        <m:t>5</m:t>
                      </m:r>
                      <m: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rPr>
                        <m:t>/16</m:t>
                      </m:r>
                    </m:oMath>
                  </m:oMathPara>
                </a14:m>
                <a:endParaRPr lang="ja-JP" altLang="en-US"/>
              </a:p>
            </p:txBody>
          </p:sp>
        </mc:Choice>
        <mc:Fallback xmlns="">
          <p:sp>
            <p:nvSpPr>
              <p:cNvPr id="6" name="テキスト ボックス 5">
                <a:extLst>
                  <a:ext uri="{FF2B5EF4-FFF2-40B4-BE49-F238E27FC236}">
                    <a16:creationId xmlns:a16="http://schemas.microsoft.com/office/drawing/2014/main" id="{FBAF9F3D-0824-F2D2-E4C1-761A8B689D2A}"/>
                  </a:ext>
                </a:extLst>
              </p:cNvPr>
              <p:cNvSpPr txBox="1">
                <a:spLocks noRot="1" noChangeAspect="1" noMove="1" noResize="1" noEditPoints="1" noAdjustHandles="1" noChangeArrowheads="1" noChangeShapeType="1" noTextEdit="1"/>
              </p:cNvSpPr>
              <p:nvPr/>
            </p:nvSpPr>
            <p:spPr>
              <a:xfrm>
                <a:off x="11383188" y="129824"/>
                <a:ext cx="808812" cy="369332"/>
              </a:xfrm>
              <a:prstGeom prst="rect">
                <a:avLst/>
              </a:prstGeom>
              <a:blipFill>
                <a:blip r:embed="rId7"/>
                <a:stretch>
                  <a:fillRect b="-13333"/>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949613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17CF3603-AC8A-4C85-B203-14B85482CC50}"/>
              </a:ext>
            </a:extLst>
          </p:cNvPr>
          <p:cNvPicPr>
            <a:picLocks noChangeAspect="1"/>
          </p:cNvPicPr>
          <p:nvPr/>
        </p:nvPicPr>
        <p:blipFill>
          <a:blip r:embed="rId3">
            <a:alphaModFix/>
            <a:extLst>
              <a:ext uri="{BEBA8EAE-BF5A-486C-A8C5-ECC9F3942E4B}">
                <a14:imgProps xmlns:a14="http://schemas.microsoft.com/office/drawing/2010/main">
                  <a14:imgLayer r:embed="rId4">
                    <a14:imgEffect>
                      <a14:colorTemperature colorTemp="6887"/>
                    </a14:imgEffect>
                    <a14:imgEffect>
                      <a14:saturation sat="0"/>
                    </a14:imgEffect>
                  </a14:imgLayer>
                </a14:imgProps>
              </a:ext>
              <a:ext uri="{28A0092B-C50C-407E-A947-70E740481C1C}">
                <a14:useLocalDpi xmlns:a14="http://schemas.microsoft.com/office/drawing/2010/main" val="0"/>
              </a:ext>
            </a:extLst>
          </a:blip>
          <a:stretch>
            <a:fillRect/>
          </a:stretch>
        </p:blipFill>
        <p:spPr>
          <a:xfrm>
            <a:off x="-154983" y="-45510"/>
            <a:ext cx="12445837" cy="7006484"/>
          </a:xfrm>
          <a:prstGeom prst="rect">
            <a:avLst/>
          </a:prstGeom>
        </p:spPr>
      </p:pic>
      <p:sp>
        <p:nvSpPr>
          <p:cNvPr id="2" name="タイトル 1">
            <a:extLst>
              <a:ext uri="{FF2B5EF4-FFF2-40B4-BE49-F238E27FC236}">
                <a16:creationId xmlns:a16="http://schemas.microsoft.com/office/drawing/2014/main" id="{A04159A3-1D69-D9AF-A254-82A9A17327EB}"/>
              </a:ext>
            </a:extLst>
          </p:cNvPr>
          <p:cNvSpPr>
            <a:spLocks noGrp="1"/>
          </p:cNvSpPr>
          <p:nvPr>
            <p:ph type="ctrTitle"/>
          </p:nvPr>
        </p:nvSpPr>
        <p:spPr>
          <a:xfrm>
            <a:off x="981075" y="1147763"/>
            <a:ext cx="10229850" cy="2387600"/>
          </a:xfrm>
        </p:spPr>
        <p:txBody>
          <a:bodyPr>
            <a:normAutofit/>
          </a:bodyPr>
          <a:lstStyle/>
          <a:p>
            <a:r>
              <a:rPr kumimoji="1" lang="en-US" altLang="ja-JP" sz="4800" b="1" dirty="0">
                <a:solidFill>
                  <a:schemeClr val="bg1"/>
                </a:solidFill>
                <a:latin typeface="Arial Hebrew" pitchFamily="2" charset="-79"/>
                <a:ea typeface="Ayuthaya" pitchFamily="2" charset="-34"/>
                <a:cs typeface="Arial Hebrew" pitchFamily="2" charset="-79"/>
              </a:rPr>
              <a:t>Understanding the Cusp-Core Transition and Characteristic Radius in Dark Matter Halos</a:t>
            </a:r>
            <a:endParaRPr kumimoji="1" lang="ja-JP" altLang="en-US" sz="4800" b="1" dirty="0">
              <a:solidFill>
                <a:schemeClr val="bg1"/>
              </a:solidFill>
              <a:latin typeface="Arial Hebrew" pitchFamily="2" charset="-79"/>
              <a:cs typeface="Arial Hebrew" pitchFamily="2" charset="-79"/>
            </a:endParaRPr>
          </a:p>
        </p:txBody>
      </p:sp>
      <p:sp>
        <p:nvSpPr>
          <p:cNvPr id="3" name="字幕 2">
            <a:extLst>
              <a:ext uri="{FF2B5EF4-FFF2-40B4-BE49-F238E27FC236}">
                <a16:creationId xmlns:a16="http://schemas.microsoft.com/office/drawing/2014/main" id="{CA40AB01-DC6A-2F8F-89E1-108E557A61EA}"/>
              </a:ext>
            </a:extLst>
          </p:cNvPr>
          <p:cNvSpPr>
            <a:spLocks noGrp="1"/>
          </p:cNvSpPr>
          <p:nvPr>
            <p:ph type="subTitle" idx="1"/>
          </p:nvPr>
        </p:nvSpPr>
        <p:spPr>
          <a:xfrm>
            <a:off x="1431925" y="4054475"/>
            <a:ext cx="9328150" cy="1655762"/>
          </a:xfrm>
        </p:spPr>
        <p:txBody>
          <a:bodyPr>
            <a:normAutofit/>
          </a:bodyPr>
          <a:lstStyle/>
          <a:p>
            <a:r>
              <a:rPr lang="en-US" altLang="ja-JP" sz="3500" b="1" dirty="0">
                <a:solidFill>
                  <a:schemeClr val="bg1"/>
                </a:solidFill>
                <a:latin typeface="Arial Hebrew" pitchFamily="2" charset="-79"/>
                <a:cs typeface="Arial Hebrew" pitchFamily="2" charset="-79"/>
              </a:rPr>
              <a:t>Michi Shinozaki</a:t>
            </a:r>
            <a:r>
              <a:rPr lang="en-US" altLang="ja-JP" sz="2800" dirty="0">
                <a:solidFill>
                  <a:schemeClr val="bg1"/>
                </a:solidFill>
                <a:latin typeface="Arial Hebrew" pitchFamily="2" charset="-79"/>
                <a:cs typeface="Arial Hebrew" pitchFamily="2" charset="-79"/>
              </a:rPr>
              <a:t>, </a:t>
            </a:r>
          </a:p>
          <a:p>
            <a:r>
              <a:rPr lang="en-US" altLang="ja-JP" sz="2800" dirty="0">
                <a:solidFill>
                  <a:schemeClr val="bg1"/>
                </a:solidFill>
                <a:latin typeface="Arial Hebrew" pitchFamily="2" charset="-79"/>
                <a:cs typeface="Arial Hebrew" pitchFamily="2" charset="-79"/>
              </a:rPr>
              <a:t>Masao</a:t>
            </a:r>
            <a:r>
              <a:rPr lang="ja-JP" altLang="en-US" sz="2800" dirty="0">
                <a:solidFill>
                  <a:schemeClr val="bg1"/>
                </a:solidFill>
                <a:latin typeface="Arial Hebrew" pitchFamily="2" charset="-79"/>
                <a:cs typeface="Arial Hebrew" pitchFamily="2" charset="-79"/>
              </a:rPr>
              <a:t> </a:t>
            </a:r>
            <a:r>
              <a:rPr lang="en-US" altLang="ja-JP" sz="2800" dirty="0">
                <a:solidFill>
                  <a:schemeClr val="bg1"/>
                </a:solidFill>
                <a:latin typeface="Arial Hebrew" pitchFamily="2" charset="-79"/>
                <a:cs typeface="Arial Hebrew" pitchFamily="2" charset="-79"/>
              </a:rPr>
              <a:t>Mori,</a:t>
            </a:r>
            <a:r>
              <a:rPr lang="ja-JP" altLang="en-US" sz="2800" dirty="0">
                <a:solidFill>
                  <a:schemeClr val="bg1"/>
                </a:solidFill>
                <a:latin typeface="Arial Hebrew" pitchFamily="2" charset="-79"/>
                <a:cs typeface="Arial Hebrew" pitchFamily="2" charset="-79"/>
              </a:rPr>
              <a:t> </a:t>
            </a:r>
            <a:r>
              <a:rPr lang="en-US" altLang="ja-JP" sz="2800" dirty="0">
                <a:solidFill>
                  <a:schemeClr val="bg1"/>
                </a:solidFill>
                <a:latin typeface="Arial Hebrew" pitchFamily="2" charset="-79"/>
                <a:cs typeface="Arial Hebrew" pitchFamily="2" charset="-79"/>
              </a:rPr>
              <a:t>Yuka</a:t>
            </a:r>
            <a:r>
              <a:rPr lang="ja-JP" altLang="en-US" sz="2800" dirty="0">
                <a:solidFill>
                  <a:schemeClr val="bg1"/>
                </a:solidFill>
                <a:latin typeface="Arial Hebrew" pitchFamily="2" charset="-79"/>
                <a:cs typeface="Arial Hebrew" pitchFamily="2" charset="-79"/>
              </a:rPr>
              <a:t> </a:t>
            </a:r>
            <a:r>
              <a:rPr lang="en-US" altLang="ja-JP" sz="2800" dirty="0">
                <a:solidFill>
                  <a:schemeClr val="bg1"/>
                </a:solidFill>
                <a:latin typeface="Arial Hebrew" pitchFamily="2" charset="-79"/>
                <a:cs typeface="Arial Hebrew" pitchFamily="2" charset="-79"/>
              </a:rPr>
              <a:t>Kaneda</a:t>
            </a:r>
            <a:r>
              <a:rPr kumimoji="1" lang="en-US" altLang="ja-JP" sz="2800" dirty="0">
                <a:solidFill>
                  <a:schemeClr val="bg1"/>
                </a:solidFill>
                <a:latin typeface="Arial Hebrew" pitchFamily="2" charset="-79"/>
                <a:cs typeface="Arial Hebrew" pitchFamily="2" charset="-79"/>
              </a:rPr>
              <a:t>(</a:t>
            </a:r>
            <a:r>
              <a:rPr lang="en-US" altLang="ja-JP" sz="2800" dirty="0">
                <a:solidFill>
                  <a:schemeClr val="bg1"/>
                </a:solidFill>
                <a:latin typeface="Arial Hebrew" pitchFamily="2" charset="-79"/>
                <a:cs typeface="Arial Hebrew" pitchFamily="2" charset="-79"/>
              </a:rPr>
              <a:t>University</a:t>
            </a:r>
            <a:r>
              <a:rPr lang="ja-JP" altLang="en-US" sz="2800" dirty="0">
                <a:solidFill>
                  <a:schemeClr val="bg1"/>
                </a:solidFill>
                <a:latin typeface="Arial Hebrew" pitchFamily="2" charset="-79"/>
                <a:cs typeface="Arial Hebrew" pitchFamily="2" charset="-79"/>
              </a:rPr>
              <a:t> </a:t>
            </a:r>
            <a:r>
              <a:rPr lang="en-US" altLang="ja-JP" sz="2800" dirty="0">
                <a:solidFill>
                  <a:schemeClr val="bg1"/>
                </a:solidFill>
                <a:latin typeface="Arial Hebrew" pitchFamily="2" charset="-79"/>
                <a:cs typeface="Arial Hebrew" pitchFamily="2" charset="-79"/>
              </a:rPr>
              <a:t>of</a:t>
            </a:r>
            <a:r>
              <a:rPr lang="ja-JP" altLang="en-US" sz="2800" dirty="0">
                <a:solidFill>
                  <a:schemeClr val="bg1"/>
                </a:solidFill>
                <a:latin typeface="Arial Hebrew" pitchFamily="2" charset="-79"/>
                <a:cs typeface="Arial Hebrew" pitchFamily="2" charset="-79"/>
              </a:rPr>
              <a:t> </a:t>
            </a:r>
            <a:r>
              <a:rPr lang="en-US" altLang="ja-JP" sz="2800" dirty="0">
                <a:solidFill>
                  <a:schemeClr val="bg1"/>
                </a:solidFill>
                <a:latin typeface="Arial Hebrew" pitchFamily="2" charset="-79"/>
                <a:cs typeface="Arial Hebrew" pitchFamily="2" charset="-79"/>
              </a:rPr>
              <a:t>Tsukuba) </a:t>
            </a:r>
          </a:p>
          <a:p>
            <a:r>
              <a:rPr lang="en-US" altLang="ja-JP" sz="2800" dirty="0">
                <a:solidFill>
                  <a:schemeClr val="bg1"/>
                </a:solidFill>
                <a:latin typeface="Arial Hebrew" pitchFamily="2" charset="-79"/>
                <a:cs typeface="Arial Hebrew" pitchFamily="2" charset="-79"/>
              </a:rPr>
              <a:t>and Kohei Hayashi(Sendai National College of Technology)</a:t>
            </a:r>
            <a:endParaRPr kumimoji="1" lang="ja-JP" altLang="en-US" sz="2800" dirty="0">
              <a:solidFill>
                <a:schemeClr val="bg1"/>
              </a:solidFill>
              <a:latin typeface="Arial Hebrew" pitchFamily="2" charset="-79"/>
              <a:cs typeface="Arial Hebrew" pitchFamily="2" charset="-79"/>
            </a:endParaRPr>
          </a:p>
        </p:txBody>
      </p:sp>
      <p:sp>
        <p:nvSpPr>
          <p:cNvPr id="5" name="正方形/長方形 4">
            <a:extLst>
              <a:ext uri="{FF2B5EF4-FFF2-40B4-BE49-F238E27FC236}">
                <a16:creationId xmlns:a16="http://schemas.microsoft.com/office/drawing/2014/main" id="{27021253-A726-4E28-82C4-DD28DB25E435}"/>
              </a:ext>
            </a:extLst>
          </p:cNvPr>
          <p:cNvSpPr/>
          <p:nvPr/>
        </p:nvSpPr>
        <p:spPr>
          <a:xfrm>
            <a:off x="8290839" y="6465840"/>
            <a:ext cx="388119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游ゴシック" panose="02110004020202020204"/>
                <a:ea typeface="游ゴシック" panose="020B0400000000000000" pitchFamily="50" charset="-128"/>
                <a:cs typeface="+mn-cs"/>
              </a:rPr>
              <a:t>Background: Ishiyama et al. (2021)</a:t>
            </a:r>
            <a:endParaRPr kumimoji="1" lang="ja-JP" altLang="en-US" sz="1800" b="0" i="0" u="none" strike="noStrike" kern="1200" cap="none" spc="0" normalizeH="0" baseline="0" noProof="0" dirty="0">
              <a:ln>
                <a:noFill/>
              </a:ln>
              <a:solidFill>
                <a:prstClr val="white"/>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19404649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8DFA5A-C71A-5DAA-6DB9-F16E9A54E2C2}"/>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72501FA6-37A4-61EE-CE48-5AE443FFE271}"/>
              </a:ext>
            </a:extLst>
          </p:cNvPr>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20485252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DA47F-3E87-7473-3A1E-44FB0D11E3CD}"/>
            </a:ext>
          </a:extLst>
        </p:cNvPr>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DAE23361-DE5D-406A-2216-9EAFB0E83852}"/>
              </a:ext>
            </a:extLst>
          </p:cNvPr>
          <p:cNvSpPr/>
          <p:nvPr/>
        </p:nvSpPr>
        <p:spPr>
          <a:xfrm>
            <a:off x="203076" y="1046034"/>
            <a:ext cx="5457952" cy="571311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2" name="タイトル 1">
            <a:extLst>
              <a:ext uri="{FF2B5EF4-FFF2-40B4-BE49-F238E27FC236}">
                <a16:creationId xmlns:a16="http://schemas.microsoft.com/office/drawing/2014/main" id="{2AF7DE9B-6AD2-93E8-27C6-B37BE91951F4}"/>
              </a:ext>
            </a:extLst>
          </p:cNvPr>
          <p:cNvSpPr>
            <a:spLocks noGrp="1"/>
          </p:cNvSpPr>
          <p:nvPr>
            <p:ph type="title"/>
          </p:nvPr>
        </p:nvSpPr>
        <p:spPr>
          <a:xfrm>
            <a:off x="554736" y="203199"/>
            <a:ext cx="3687908" cy="591433"/>
          </a:xfrm>
        </p:spPr>
        <p:txBody>
          <a:bodyPr>
            <a:noAutofit/>
          </a:bodyPr>
          <a:lstStyle/>
          <a:p>
            <a:r>
              <a:rPr kumimoji="1" lang="en-US" altLang="ja-JP" sz="2200" b="1" dirty="0">
                <a:latin typeface="+mn-ea"/>
                <a:ea typeface="+mn-ea"/>
              </a:rPr>
              <a:t>Cusp-to-Core Transition</a:t>
            </a:r>
            <a:endParaRPr kumimoji="1" lang="ja-JP" altLang="en-US" sz="2200" b="1" dirty="0">
              <a:latin typeface="+mn-ea"/>
              <a:ea typeface="+mn-ea"/>
            </a:endParaRPr>
          </a:p>
        </p:txBody>
      </p:sp>
      <p:cxnSp>
        <p:nvCxnSpPr>
          <p:cNvPr id="4" name="直線コネクタ 3">
            <a:extLst>
              <a:ext uri="{FF2B5EF4-FFF2-40B4-BE49-F238E27FC236}">
                <a16:creationId xmlns:a16="http://schemas.microsoft.com/office/drawing/2014/main" id="{35D5BE23-C9D1-FD50-FB30-E838AD785CA2}"/>
              </a:ext>
            </a:extLst>
          </p:cNvPr>
          <p:cNvCxnSpPr>
            <a:cxnSpLocks/>
          </p:cNvCxnSpPr>
          <p:nvPr/>
        </p:nvCxnSpPr>
        <p:spPr>
          <a:xfrm>
            <a:off x="-6663" y="616908"/>
            <a:ext cx="4392009" cy="0"/>
          </a:xfrm>
          <a:prstGeom prst="line">
            <a:avLst/>
          </a:prstGeom>
          <a:ln w="38100">
            <a:solidFill>
              <a:schemeClr val="accent6">
                <a:alpha val="80000"/>
              </a:schemeClr>
            </a:solidFill>
          </a:ln>
        </p:spPr>
        <p:style>
          <a:lnRef idx="3">
            <a:schemeClr val="accent1"/>
          </a:lnRef>
          <a:fillRef idx="0">
            <a:schemeClr val="accent1"/>
          </a:fillRef>
          <a:effectRef idx="2">
            <a:schemeClr val="accent1"/>
          </a:effectRef>
          <a:fontRef idx="minor">
            <a:schemeClr val="tx1"/>
          </a:fontRef>
        </p:style>
      </p:cxnSp>
      <p:grpSp>
        <p:nvGrpSpPr>
          <p:cNvPr id="30" name="グループ化 29">
            <a:extLst>
              <a:ext uri="{FF2B5EF4-FFF2-40B4-BE49-F238E27FC236}">
                <a16:creationId xmlns:a16="http://schemas.microsoft.com/office/drawing/2014/main" id="{70DECF2E-AC2E-9877-F27B-33E7F164E1F5}"/>
              </a:ext>
            </a:extLst>
          </p:cNvPr>
          <p:cNvGrpSpPr/>
          <p:nvPr/>
        </p:nvGrpSpPr>
        <p:grpSpPr>
          <a:xfrm>
            <a:off x="6376269" y="1703541"/>
            <a:ext cx="5425439" cy="3513082"/>
            <a:chOff x="13871" y="3335935"/>
            <a:chExt cx="5425439" cy="3513082"/>
          </a:xfrm>
        </p:grpSpPr>
        <p:grpSp>
          <p:nvGrpSpPr>
            <p:cNvPr id="31" name="グループ化 30">
              <a:extLst>
                <a:ext uri="{FF2B5EF4-FFF2-40B4-BE49-F238E27FC236}">
                  <a16:creationId xmlns:a16="http://schemas.microsoft.com/office/drawing/2014/main" id="{278C7DCC-C15B-6A19-5D03-04A035645461}"/>
                </a:ext>
              </a:extLst>
            </p:cNvPr>
            <p:cNvGrpSpPr/>
            <p:nvPr/>
          </p:nvGrpSpPr>
          <p:grpSpPr>
            <a:xfrm>
              <a:off x="13871" y="3335935"/>
              <a:ext cx="5425439" cy="3513082"/>
              <a:chOff x="14431980" y="25901697"/>
              <a:chExt cx="14922427" cy="10414612"/>
            </a:xfrm>
          </p:grpSpPr>
          <p:pic>
            <p:nvPicPr>
              <p:cNvPr id="33" name="CCtrans_presentation.pdf" descr="CCtrans_presentation.pdf">
                <a:extLst>
                  <a:ext uri="{FF2B5EF4-FFF2-40B4-BE49-F238E27FC236}">
                    <a16:creationId xmlns:a16="http://schemas.microsoft.com/office/drawing/2014/main" id="{CCD78679-DEED-5710-57A2-272BE8004B3E}"/>
                  </a:ext>
                </a:extLst>
              </p:cNvPr>
              <p:cNvPicPr>
                <a:picLocks noChangeAspect="1"/>
              </p:cNvPicPr>
              <p:nvPr/>
            </p:nvPicPr>
            <p:blipFill>
              <a:blip r:embed="rId3"/>
              <a:stretch>
                <a:fillRect/>
              </a:stretch>
            </p:blipFill>
            <p:spPr>
              <a:xfrm>
                <a:off x="14431980" y="25901697"/>
                <a:ext cx="14922427" cy="10414612"/>
              </a:xfrm>
              <a:prstGeom prst="rect">
                <a:avLst/>
              </a:prstGeom>
              <a:ln w="12700">
                <a:miter lim="400000"/>
              </a:ln>
            </p:spPr>
          </p:pic>
          <p:sp>
            <p:nvSpPr>
              <p:cNvPr id="34" name="cusp">
                <a:extLst>
                  <a:ext uri="{FF2B5EF4-FFF2-40B4-BE49-F238E27FC236}">
                    <a16:creationId xmlns:a16="http://schemas.microsoft.com/office/drawing/2014/main" id="{E19833C8-C73C-F307-EA76-98CB44D5F8DD}"/>
                  </a:ext>
                </a:extLst>
              </p:cNvPr>
              <p:cNvSpPr txBox="1"/>
              <p:nvPr/>
            </p:nvSpPr>
            <p:spPr>
              <a:xfrm rot="20407031">
                <a:off x="16564609" y="29768049"/>
                <a:ext cx="4514801" cy="1089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nSpc>
                    <a:spcPct val="90000"/>
                  </a:lnSpc>
                  <a:spcBef>
                    <a:spcPts val="1400"/>
                  </a:spcBef>
                  <a:defRPr sz="4200"/>
                </a:lvl1pPr>
              </a:lstStyle>
              <a:p>
                <a:pPr marL="0" marR="0" lvl="0" indent="0" algn="l" defTabSz="914400" rtl="0" eaLnBrk="1" fontAlgn="auto" latinLnBrk="0" hangingPunct="1">
                  <a:lnSpc>
                    <a:spcPct val="90000"/>
                  </a:lnSpc>
                  <a:spcBef>
                    <a:spcPts val="1400"/>
                  </a:spcBef>
                  <a:spcAft>
                    <a:spcPts val="0"/>
                  </a:spcAft>
                  <a:buClrTx/>
                  <a:buSzTx/>
                  <a:buFontTx/>
                  <a:buNone/>
                  <a:tabLst/>
                  <a:defRPr/>
                </a:pPr>
                <a:r>
                  <a:rPr kumimoji="1" lang="en-US" sz="1600" b="1" i="0" u="none" strike="noStrike" kern="1200" cap="none" spc="0" normalizeH="0" baseline="0" noProof="0" dirty="0">
                    <a:ln>
                      <a:noFill/>
                    </a:ln>
                    <a:solidFill>
                      <a:prstClr val="black"/>
                    </a:solidFill>
                    <a:effectLst/>
                    <a:uLnTx/>
                    <a:uFillTx/>
                    <a:latin typeface="游ゴシック" panose="02110004020202020204"/>
                    <a:ea typeface="+mn-ea"/>
                    <a:cs typeface="+mn-cs"/>
                  </a:rPr>
                  <a:t>C</a:t>
                </a:r>
                <a:r>
                  <a:rPr kumimoji="1" sz="1600" b="1" i="0" u="none" strike="noStrike" kern="1200" cap="none" spc="0" normalizeH="0" baseline="0" noProof="0" dirty="0">
                    <a:ln>
                      <a:noFill/>
                    </a:ln>
                    <a:solidFill>
                      <a:prstClr val="black"/>
                    </a:solidFill>
                    <a:effectLst/>
                    <a:uLnTx/>
                    <a:uFillTx/>
                    <a:latin typeface="游ゴシック" panose="02110004020202020204"/>
                    <a:ea typeface="+mn-ea"/>
                    <a:cs typeface="+mn-cs"/>
                  </a:rPr>
                  <a:t>usp</a:t>
                </a:r>
                <a:r>
                  <a:rPr kumimoji="1" lang="en-US" sz="1600" b="1" i="0" u="none" strike="noStrike" kern="1200" cap="none" spc="0" normalizeH="0" baseline="0" noProof="0" dirty="0">
                    <a:ln>
                      <a:noFill/>
                    </a:ln>
                    <a:solidFill>
                      <a:prstClr val="black"/>
                    </a:solidFill>
                    <a:effectLst/>
                    <a:uLnTx/>
                    <a:uFillTx/>
                    <a:latin typeface="游ゴシック" panose="02110004020202020204"/>
                    <a:ea typeface="+mn-ea"/>
                    <a:cs typeface="+mn-cs"/>
                  </a:rPr>
                  <a:t>  (</a:t>
                </a:r>
                <a:r>
                  <a:rPr kumimoji="1" lang="en-US" altLang="ja-JP" sz="16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ΛCDM)</a:t>
                </a:r>
              </a:p>
            </p:txBody>
          </p:sp>
          <p:sp>
            <p:nvSpPr>
              <p:cNvPr id="35" name="core">
                <a:extLst>
                  <a:ext uri="{FF2B5EF4-FFF2-40B4-BE49-F238E27FC236}">
                    <a16:creationId xmlns:a16="http://schemas.microsoft.com/office/drawing/2014/main" id="{16F5120E-CDC1-5BF7-73A7-EC118316670E}"/>
                  </a:ext>
                </a:extLst>
              </p:cNvPr>
              <p:cNvSpPr txBox="1"/>
              <p:nvPr/>
            </p:nvSpPr>
            <p:spPr>
              <a:xfrm rot="20360466">
                <a:off x="16888722" y="33060299"/>
                <a:ext cx="1851771" cy="1089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nSpc>
                    <a:spcPct val="90000"/>
                  </a:lnSpc>
                  <a:spcBef>
                    <a:spcPts val="1400"/>
                  </a:spcBef>
                  <a:defRPr sz="4200"/>
                </a:lvl1pPr>
              </a:lstStyle>
              <a:p>
                <a:pPr marL="0" marR="0" lvl="0" indent="0" algn="l" defTabSz="914400" rtl="0" eaLnBrk="1" fontAlgn="auto" latinLnBrk="0" hangingPunct="1">
                  <a:lnSpc>
                    <a:spcPct val="90000"/>
                  </a:lnSpc>
                  <a:spcBef>
                    <a:spcPts val="1400"/>
                  </a:spcBef>
                  <a:spcAft>
                    <a:spcPts val="0"/>
                  </a:spcAft>
                  <a:buClrTx/>
                  <a:buSzTx/>
                  <a:buFontTx/>
                  <a:buNone/>
                  <a:tabLst/>
                  <a:defRPr/>
                </a:pPr>
                <a:r>
                  <a:rPr kumimoji="1" lang="en" sz="1600" b="1" i="0" u="none" strike="noStrike" kern="1200" cap="none" spc="0" normalizeH="0" baseline="0" noProof="0" dirty="0">
                    <a:ln>
                      <a:noFill/>
                    </a:ln>
                    <a:solidFill>
                      <a:prstClr val="black"/>
                    </a:solidFill>
                    <a:effectLst/>
                    <a:uLnTx/>
                    <a:uFillTx/>
                    <a:latin typeface="游ゴシック" panose="02110004020202020204"/>
                    <a:ea typeface="+mn-ea"/>
                    <a:cs typeface="+mn-cs"/>
                  </a:rPr>
                  <a:t>C</a:t>
                </a:r>
                <a:r>
                  <a:rPr kumimoji="1" sz="1600" b="1" i="0" u="none" strike="noStrike" kern="1200" cap="none" spc="0" normalizeH="0" baseline="0" noProof="0" dirty="0">
                    <a:ln>
                      <a:noFill/>
                    </a:ln>
                    <a:solidFill>
                      <a:prstClr val="black"/>
                    </a:solidFill>
                    <a:effectLst/>
                    <a:uLnTx/>
                    <a:uFillTx/>
                    <a:latin typeface="游ゴシック" panose="02110004020202020204"/>
                    <a:ea typeface="+mn-ea"/>
                    <a:cs typeface="+mn-cs"/>
                  </a:rPr>
                  <a:t>ore</a:t>
                </a:r>
                <a:r>
                  <a:rPr kumimoji="1" lang="en-US" sz="1600" b="1" i="0" u="none" strike="noStrike" kern="1200" cap="none" spc="0" normalizeH="0" baseline="0" noProof="0" dirty="0">
                    <a:ln>
                      <a:noFill/>
                    </a:ln>
                    <a:solidFill>
                      <a:prstClr val="black"/>
                    </a:solidFill>
                    <a:effectLst/>
                    <a:uLnTx/>
                    <a:uFillTx/>
                    <a:latin typeface="游ゴシック" panose="02110004020202020204"/>
                    <a:ea typeface="+mn-ea"/>
                    <a:cs typeface="+mn-cs"/>
                  </a:rPr>
                  <a:t> </a:t>
                </a:r>
                <a:endParaRPr kumimoji="1" sz="1600" b="1" i="0" u="none" strike="noStrike" kern="1200" cap="none" spc="0" normalizeH="0" baseline="0" noProof="0" dirty="0">
                  <a:ln>
                    <a:noFill/>
                  </a:ln>
                  <a:solidFill>
                    <a:prstClr val="black"/>
                  </a:solidFill>
                  <a:effectLst/>
                  <a:uLnTx/>
                  <a:uFillTx/>
                  <a:latin typeface="游ゴシック" panose="02110004020202020204"/>
                  <a:ea typeface="+mn-ea"/>
                  <a:cs typeface="+mn-cs"/>
                </a:endParaRPr>
              </a:p>
            </p:txBody>
          </p:sp>
          <p:pic>
            <p:nvPicPr>
              <p:cNvPr id="36" name="key.pdf" descr="key.pdf">
                <a:extLst>
                  <a:ext uri="{FF2B5EF4-FFF2-40B4-BE49-F238E27FC236}">
                    <a16:creationId xmlns:a16="http://schemas.microsoft.com/office/drawing/2014/main" id="{DCC5D39B-FB16-3C66-66D6-A46343456162}"/>
                  </a:ext>
                </a:extLst>
              </p:cNvPr>
              <p:cNvPicPr>
                <a:picLocks noChangeAspect="1"/>
              </p:cNvPicPr>
              <p:nvPr/>
            </p:nvPicPr>
            <p:blipFill>
              <a:blip r:embed="rId4"/>
              <a:srcRect l="74222" t="5633" r="1323" b="69663"/>
              <a:stretch>
                <a:fillRect/>
              </a:stretch>
            </p:blipFill>
            <p:spPr>
              <a:xfrm>
                <a:off x="24716522" y="31619177"/>
                <a:ext cx="3524877" cy="2769608"/>
              </a:xfrm>
              <a:prstGeom prst="rect">
                <a:avLst/>
              </a:prstGeom>
              <a:ln w="12700">
                <a:miter lim="400000"/>
              </a:ln>
            </p:spPr>
          </p:pic>
          <p:sp>
            <p:nvSpPr>
              <p:cNvPr id="37" name="正方形/長方形 36">
                <a:extLst>
                  <a:ext uri="{FF2B5EF4-FFF2-40B4-BE49-F238E27FC236}">
                    <a16:creationId xmlns:a16="http://schemas.microsoft.com/office/drawing/2014/main" id="{BEB6E4F1-F2D8-DD45-6CB0-B94436008097}"/>
                  </a:ext>
                </a:extLst>
              </p:cNvPr>
              <p:cNvSpPr/>
              <p:nvPr/>
            </p:nvSpPr>
            <p:spPr>
              <a:xfrm>
                <a:off x="22867673" y="26228737"/>
                <a:ext cx="1025441" cy="8349430"/>
              </a:xfrm>
              <a:prstGeom prst="rect">
                <a:avLst/>
              </a:prstGeom>
              <a:solidFill>
                <a:schemeClr val="accent4">
                  <a:lumMod val="60000"/>
                  <a:lumOff val="40000"/>
                  <a:alpha val="50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9043" tIns="59043" rIns="59043" bIns="59043" numCol="1" spcCol="38100" rtlCol="0" anchor="ctr">
                <a:spAutoFit/>
              </a:bodyPr>
              <a:lstStyle/>
              <a:p>
                <a:pPr marL="0" marR="0" lvl="0" indent="0" algn="ctr" defTabSz="2784078" rtl="0" eaLnBrk="1" fontAlgn="auto" latinLnBrk="0" hangingPunct="0">
                  <a:lnSpc>
                    <a:spcPct val="100000"/>
                  </a:lnSpc>
                  <a:spcBef>
                    <a:spcPts val="0"/>
                  </a:spcBef>
                  <a:spcAft>
                    <a:spcPts val="0"/>
                  </a:spcAft>
                  <a:buClrTx/>
                  <a:buSzTx/>
                  <a:buFontTx/>
                  <a:buNone/>
                  <a:tabLst/>
                  <a:defRPr/>
                </a:pPr>
                <a:endParaRPr kumimoji="0" lang="ja-JP" altLang="en-US" sz="9600" b="0" i="0" u="none" strike="noStrike" kern="1200" cap="none" spc="0" normalizeH="0" baseline="0" noProof="0" dirty="0">
                  <a:ln>
                    <a:noFill/>
                  </a:ln>
                  <a:solidFill>
                    <a:srgbClr val="FFFFFF"/>
                  </a:solidFill>
                  <a:effectLst/>
                  <a:uLnTx/>
                  <a:uFillTx/>
                  <a:latin typeface="ヒラギノ角ゴ ProN W3"/>
                  <a:ea typeface="ヒラギノ角ゴ ProN W3"/>
                  <a:cs typeface="ヒラギノ角ゴ ProN W3"/>
                  <a:sym typeface="ヒラギノ角ゴ ProN W3"/>
                </a:endParaRPr>
              </a:p>
            </p:txBody>
          </p:sp>
        </p:grpSp>
        <p:sp>
          <p:nvSpPr>
            <p:cNvPr id="32" name="core">
              <a:extLst>
                <a:ext uri="{FF2B5EF4-FFF2-40B4-BE49-F238E27FC236}">
                  <a16:creationId xmlns:a16="http://schemas.microsoft.com/office/drawing/2014/main" id="{50B8E87F-2D63-23DA-0E77-2A028D178EFF}"/>
                </a:ext>
              </a:extLst>
            </p:cNvPr>
            <p:cNvSpPr txBox="1"/>
            <p:nvPr/>
          </p:nvSpPr>
          <p:spPr>
            <a:xfrm>
              <a:off x="1789993" y="3518535"/>
              <a:ext cx="3221616" cy="3962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nSpc>
                  <a:spcPct val="90000"/>
                </a:lnSpc>
                <a:spcBef>
                  <a:spcPts val="1400"/>
                </a:spcBef>
                <a:defRPr sz="4200"/>
              </a:lvl1pPr>
            </a:lstStyle>
            <a:p>
              <a:pPr marL="0" marR="0" lvl="0" indent="0" algn="l" defTabSz="914400" rtl="0" eaLnBrk="1" fontAlgn="auto" latinLnBrk="0" hangingPunct="1">
                <a:lnSpc>
                  <a:spcPct val="90000"/>
                </a:lnSpc>
                <a:spcBef>
                  <a:spcPts val="140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dwarf </a:t>
              </a:r>
              <a:r>
                <a:rPr kumimoji="1" lang="ja-JP" altLang="en-US" sz="18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rPr>
                <a:t>　　</a:t>
              </a:r>
              <a:r>
                <a:rPr kumimoji="1" lang="en-US" altLang="ja-JP"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galaxy</a:t>
              </a:r>
              <a:r>
                <a:rPr kumimoji="1" lang="ja-JP" altLang="en-US" sz="18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rPr>
                <a:t>　　</a:t>
              </a:r>
              <a:r>
                <a:rPr kumimoji="1" lang="en-US" altLang="ja-JP"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cluster</a:t>
              </a:r>
              <a:r>
                <a:rPr kumimoji="1" lang="ja-JP" altLang="en-US" sz="18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rPr>
                <a:t>　　</a:t>
              </a:r>
              <a:endParaRPr kumimoji="1" sz="1800" b="0" i="0" u="none" strike="noStrike" kern="1200" cap="none" spc="0" normalizeH="0" baseline="0" noProof="0" dirty="0">
                <a:ln>
                  <a:noFill/>
                </a:ln>
                <a:solidFill>
                  <a:prstClr val="black"/>
                </a:solidFill>
                <a:effectLst/>
                <a:uLnTx/>
                <a:uFillTx/>
                <a:latin typeface="游ゴシック" panose="02110004020202020204"/>
                <a:ea typeface="+mn-ea"/>
                <a:cs typeface="+mn-cs"/>
              </a:endParaRPr>
            </a:p>
          </p:txBody>
        </p:sp>
      </p:grpSp>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ACE97B67-6FE5-C982-FDF8-DA6B410F3086}"/>
                  </a:ext>
                </a:extLst>
              </p:cNvPr>
              <p:cNvSpPr txBox="1"/>
              <p:nvPr/>
            </p:nvSpPr>
            <p:spPr>
              <a:xfrm rot="16200000">
                <a:off x="3868918" y="2638866"/>
                <a:ext cx="4853042"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characteristic mean surface density (</a:t>
                </a:r>
                <a14:m>
                  <m:oMath xmlns:m="http://schemas.openxmlformats.org/officeDocument/2006/math">
                    <m:r>
                      <a:rPr lang="en-US" altLang="ja-JP" sz="1600" b="0" i="1" smtClean="0">
                        <a:latin typeface="Cambria Math" panose="02040503050406030204" pitchFamily="18" charset="0"/>
                      </a:rPr>
                      <m:t>0.01</m:t>
                    </m:r>
                    <m:sSub>
                      <m:sSubPr>
                        <m:ctrlPr>
                          <a:rPr lang="en-US" altLang="ja-JP" sz="1600" i="1" smtClean="0">
                            <a:latin typeface="Cambria Math" panose="02040503050406030204" pitchFamily="18" charset="0"/>
                          </a:rPr>
                        </m:ctrlPr>
                      </m:sSubPr>
                      <m:e>
                        <m:r>
                          <a:rPr lang="en-US" altLang="ja-JP" sz="1600" b="0" i="1" smtClean="0">
                            <a:latin typeface="Cambria Math" panose="02040503050406030204" pitchFamily="18" charset="0"/>
                          </a:rPr>
                          <m:t>𝑟</m:t>
                        </m:r>
                      </m:e>
                      <m:sub>
                        <m:r>
                          <a:rPr lang="en-US" altLang="ja-JP" sz="1600" b="0" i="1" smtClean="0">
                            <a:latin typeface="Cambria Math" panose="02040503050406030204" pitchFamily="18" charset="0"/>
                          </a:rPr>
                          <m:t>𝑚𝑎𝑥</m:t>
                        </m:r>
                      </m:sub>
                    </m:sSub>
                  </m:oMath>
                </a14:m>
                <a:r>
                  <a:rPr kumimoji="1" lang="en-US" altLang="ja-JP" sz="16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a:t>
                </a:r>
                <a:endParaRPr kumimoji="1" lang="ja-JP" altLang="en-US" sz="16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9" name="テキスト ボックス 8">
                <a:extLst>
                  <a:ext uri="{FF2B5EF4-FFF2-40B4-BE49-F238E27FC236}">
                    <a16:creationId xmlns:a16="http://schemas.microsoft.com/office/drawing/2014/main" id="{ACE97B67-6FE5-C982-FDF8-DA6B410F3086}"/>
                  </a:ext>
                </a:extLst>
              </p:cNvPr>
              <p:cNvSpPr txBox="1">
                <a:spLocks noRot="1" noChangeAspect="1" noMove="1" noResize="1" noEditPoints="1" noAdjustHandles="1" noChangeArrowheads="1" noChangeShapeType="1" noTextEdit="1"/>
              </p:cNvSpPr>
              <p:nvPr/>
            </p:nvSpPr>
            <p:spPr>
              <a:xfrm rot="16200000">
                <a:off x="3868918" y="2638866"/>
                <a:ext cx="4853042" cy="338554"/>
              </a:xfrm>
              <a:prstGeom prst="rect">
                <a:avLst/>
              </a:prstGeom>
              <a:blipFill>
                <a:blip r:embed="rId5"/>
                <a:stretch>
                  <a:fillRect l="-7407" r="-22222" b="-522"/>
                </a:stretch>
              </a:blipFill>
            </p:spPr>
            <p:txBody>
              <a:bodyPr/>
              <a:lstStyle/>
              <a:p>
                <a:r>
                  <a:rPr lang="ja-JP" altLang="en-US">
                    <a:noFill/>
                  </a:rPr>
                  <a:t> </a:t>
                </a:r>
              </a:p>
            </p:txBody>
          </p:sp>
        </mc:Fallback>
      </mc:AlternateContent>
      <p:sp>
        <p:nvSpPr>
          <p:cNvPr id="28" name="テキスト ボックス 27">
            <a:extLst>
              <a:ext uri="{FF2B5EF4-FFF2-40B4-BE49-F238E27FC236}">
                <a16:creationId xmlns:a16="http://schemas.microsoft.com/office/drawing/2014/main" id="{421BC559-7CDB-BB7D-D651-E6B23865257A}"/>
              </a:ext>
            </a:extLst>
          </p:cNvPr>
          <p:cNvSpPr txBox="1"/>
          <p:nvPr/>
        </p:nvSpPr>
        <p:spPr>
          <a:xfrm>
            <a:off x="7780653" y="4948920"/>
            <a:ext cx="1128276"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DM mass</a:t>
            </a:r>
            <a:endParaRPr kumimoji="1" lang="ja-JP" altLang="en-US" sz="16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AlternateContent xmlns:mc="http://schemas.openxmlformats.org/markup-compatibility/2006" xmlns:a14="http://schemas.microsoft.com/office/drawing/2010/main">
        <mc:Choice Requires="a14">
          <p:sp>
            <p:nvSpPr>
              <p:cNvPr id="38" name="テキスト ボックス 37">
                <a:extLst>
                  <a:ext uri="{FF2B5EF4-FFF2-40B4-BE49-F238E27FC236}">
                    <a16:creationId xmlns:a16="http://schemas.microsoft.com/office/drawing/2014/main" id="{CA431F0C-7A10-9396-E725-8B9F4A00B44B}"/>
                  </a:ext>
                </a:extLst>
              </p:cNvPr>
              <p:cNvSpPr txBox="1"/>
              <p:nvPr/>
            </p:nvSpPr>
            <p:spPr>
              <a:xfrm>
                <a:off x="7816049" y="425123"/>
                <a:ext cx="3101996" cy="532069"/>
              </a:xfrm>
              <a:prstGeom prst="rect">
                <a:avLst/>
              </a:prstGeom>
              <a:noFill/>
              <a:ln w="19050">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kumimoji="1" lang="en-US" altLang="ja-JP"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m:rPr>
                            <m:sty m:val="p"/>
                          </m:rPr>
                          <a:rPr kumimoji="1" lang="el-GR" altLang="ja-JP"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Σ</m:t>
                        </m:r>
                      </m:e>
                    </m:acc>
                    <m:r>
                      <a:rPr kumimoji="1" lang="en-US" altLang="ja-JP"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(&lt;0.01</m:t>
                    </m:r>
                    <m:sSub>
                      <m:sSubPr>
                        <m:ctrlPr>
                          <a:rPr kumimoji="1" lang="en-US" altLang="ja-JP"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altLang="ja-JP"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𝑟</m:t>
                        </m:r>
                      </m:e>
                      <m:sub>
                        <m:r>
                          <a:rPr kumimoji="1" lang="en-US" altLang="ja-JP"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𝑚𝑎𝑥</m:t>
                        </m:r>
                      </m:sub>
                    </m:sSub>
                    <m:r>
                      <a:rPr kumimoji="1" lang="en-US" altLang="ja-JP"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1" lang="en-US" altLang="ja-JP"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1" lang="en-US" altLang="ja-JP"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
                          <a:rPr kumimoji="1" lang="en-US" altLang="ja-JP" b="0" i="1" u="none" strike="noStrike" kern="1200" cap="none" spc="0" normalizeH="0" baseline="0" noProof="0" smtClean="0">
                            <a:ln>
                              <a:noFill/>
                            </a:ln>
                            <a:solidFill>
                              <a:prstClr val="black"/>
                            </a:solidFill>
                            <a:effectLst/>
                            <a:uLnTx/>
                            <a:uFillTx/>
                            <a:latin typeface="Cambria Math" panose="02040503050406030204" pitchFamily="18" charset="0"/>
                            <a:cs typeface="+mn-cs"/>
                          </a:rPr>
                          <m:t>𝑀</m:t>
                        </m:r>
                        <m:r>
                          <a:rPr kumimoji="1" lang="en-US" altLang="ja-JP"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1" lang="en-US" altLang="ja-JP"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b="0" i="1" u="none" strike="noStrike" kern="1200" cap="none" spc="0" normalizeH="0" baseline="0" noProof="0" smtClean="0">
                                <a:ln>
                                  <a:noFill/>
                                </a:ln>
                                <a:solidFill>
                                  <a:prstClr val="black"/>
                                </a:solidFill>
                                <a:effectLst/>
                                <a:uLnTx/>
                                <a:uFillTx/>
                                <a:latin typeface="Cambria Math" panose="02040503050406030204" pitchFamily="18" charset="0"/>
                                <a:cs typeface="+mn-cs"/>
                              </a:rPr>
                              <m:t>0.01</m:t>
                            </m:r>
                            <m:r>
                              <a:rPr kumimoji="1" lang="en-US" altLang="ja-JP"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b="0" i="1" u="none" strike="noStrike" kern="1200" cap="none" spc="0" normalizeH="0" baseline="0" noProof="0" smtClean="0">
                                <a:ln>
                                  <a:noFill/>
                                </a:ln>
                                <a:solidFill>
                                  <a:prstClr val="black"/>
                                </a:solidFill>
                                <a:effectLst/>
                                <a:uLnTx/>
                                <a:uFillTx/>
                                <a:latin typeface="Cambria Math" panose="02040503050406030204" pitchFamily="18" charset="0"/>
                                <a:cs typeface="+mn-cs"/>
                              </a:rPr>
                              <m:t>𝑚𝑎𝑥</m:t>
                            </m:r>
                          </m:sub>
                        </m:sSub>
                        <m:r>
                          <a:rPr kumimoji="1" lang="en-US" altLang="ja-JP"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num>
                      <m:den>
                        <m:r>
                          <m:rPr>
                            <m:sty m:val="p"/>
                          </m:rPr>
                          <a:rPr kumimoji="1" lang="en-US" altLang="ja-JP" b="0" i="1" u="none" strike="noStrike" kern="1200" cap="none" spc="0" normalizeH="0" baseline="0" noProof="0">
                            <a:ln>
                              <a:noFill/>
                            </a:ln>
                            <a:solidFill>
                              <a:prstClr val="black"/>
                            </a:solidFill>
                            <a:effectLst/>
                            <a:uLnTx/>
                            <a:uFillTx/>
                            <a:latin typeface="Cambria Math" panose="02040503050406030204" pitchFamily="18" charset="0"/>
                            <a:cs typeface="+mn-cs"/>
                          </a:rPr>
                          <m:t>π</m:t>
                        </m:r>
                        <m:sSup>
                          <m:sSupPr>
                            <m:ctrlPr>
                              <a:rPr kumimoji="1" lang="en-US" altLang="ja-JP"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d>
                              <m:dPr>
                                <m:ctrlPr>
                                  <a:rPr kumimoji="1" lang="en-US" altLang="ja-JP"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sSub>
                                  <m:sSubPr>
                                    <m:ctrlPr>
                                      <a:rPr kumimoji="1" lang="en-US" altLang="ja-JP"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b="0" i="1" u="none" strike="noStrike" kern="1200" cap="none" spc="0" normalizeH="0" baseline="0" noProof="0" smtClean="0">
                                        <a:ln>
                                          <a:noFill/>
                                        </a:ln>
                                        <a:solidFill>
                                          <a:prstClr val="black"/>
                                        </a:solidFill>
                                        <a:effectLst/>
                                        <a:uLnTx/>
                                        <a:uFillTx/>
                                        <a:latin typeface="Cambria Math" panose="02040503050406030204" pitchFamily="18" charset="0"/>
                                        <a:cs typeface="+mn-cs"/>
                                      </a:rPr>
                                      <m:t>0.01</m:t>
                                    </m:r>
                                    <m:r>
                                      <a:rPr kumimoji="1" lang="en-US" altLang="ja-JP"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b="0" i="1" u="none" strike="noStrike" kern="1200" cap="none" spc="0" normalizeH="0" baseline="0" noProof="0" smtClean="0">
                                        <a:ln>
                                          <a:noFill/>
                                        </a:ln>
                                        <a:solidFill>
                                          <a:prstClr val="black"/>
                                        </a:solidFill>
                                        <a:effectLst/>
                                        <a:uLnTx/>
                                        <a:uFillTx/>
                                        <a:latin typeface="Cambria Math" panose="02040503050406030204" pitchFamily="18" charset="0"/>
                                        <a:cs typeface="+mn-cs"/>
                                      </a:rPr>
                                      <m:t>𝑚𝑎𝑥</m:t>
                                    </m:r>
                                  </m:sub>
                                </m:sSub>
                              </m:e>
                            </m:d>
                          </m:e>
                          <m:sup>
                            <m:r>
                              <a:rPr kumimoji="1" lang="en-US" altLang="ja-JP"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den>
                    </m:f>
                  </m:oMath>
                </a14:m>
                <a:r>
                  <a:rPr kumimoji="1" lang="ja-JP" altLang="en-US" sz="2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a:t>
                </a:r>
                <a:endParaRPr kumimoji="1" lang="ja-JP" altLang="en-US" sz="24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38" name="テキスト ボックス 37">
                <a:extLst>
                  <a:ext uri="{FF2B5EF4-FFF2-40B4-BE49-F238E27FC236}">
                    <a16:creationId xmlns:a16="http://schemas.microsoft.com/office/drawing/2014/main" id="{CA431F0C-7A10-9396-E725-8B9F4A00B44B}"/>
                  </a:ext>
                </a:extLst>
              </p:cNvPr>
              <p:cNvSpPr txBox="1">
                <a:spLocks noRot="1" noChangeAspect="1" noMove="1" noResize="1" noEditPoints="1" noAdjustHandles="1" noChangeArrowheads="1" noChangeShapeType="1" noTextEdit="1"/>
              </p:cNvSpPr>
              <p:nvPr/>
            </p:nvSpPr>
            <p:spPr>
              <a:xfrm>
                <a:off x="7816049" y="425123"/>
                <a:ext cx="3101996" cy="532069"/>
              </a:xfrm>
              <a:prstGeom prst="rect">
                <a:avLst/>
              </a:prstGeom>
              <a:blipFill>
                <a:blip r:embed="rId6"/>
                <a:stretch>
                  <a:fillRect t="-18182" r="-6073" b="-20455"/>
                </a:stretch>
              </a:blipFill>
              <a:ln w="19050">
                <a:solidFill>
                  <a:schemeClr val="accent1"/>
                </a:solidFill>
              </a:ln>
            </p:spPr>
            <p:txBody>
              <a:bodyPr/>
              <a:lstStyle/>
              <a:p>
                <a:r>
                  <a:rPr lang="ja-JP" altLang="en-US">
                    <a:noFill/>
                  </a:rPr>
                  <a:t> </a:t>
                </a:r>
              </a:p>
            </p:txBody>
          </p:sp>
        </mc:Fallback>
      </mc:AlternateContent>
      <p:sp>
        <p:nvSpPr>
          <p:cNvPr id="39" name="テキスト ボックス 38">
            <a:extLst>
              <a:ext uri="{FF2B5EF4-FFF2-40B4-BE49-F238E27FC236}">
                <a16:creationId xmlns:a16="http://schemas.microsoft.com/office/drawing/2014/main" id="{703E90B9-6548-7A10-C9C9-C9533DD0A300}"/>
              </a:ext>
            </a:extLst>
          </p:cNvPr>
          <p:cNvSpPr txBox="1"/>
          <p:nvPr/>
        </p:nvSpPr>
        <p:spPr>
          <a:xfrm>
            <a:off x="10607371" y="4929450"/>
            <a:ext cx="155163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(Kaneda+ 2024)</a:t>
            </a:r>
            <a:endParaRPr kumimoji="1" lang="ja-JP" altLang="en-US" sz="12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41" name="下矢印 40">
            <a:extLst>
              <a:ext uri="{FF2B5EF4-FFF2-40B4-BE49-F238E27FC236}">
                <a16:creationId xmlns:a16="http://schemas.microsoft.com/office/drawing/2014/main" id="{DB27466D-99CC-FB2A-D28D-A20D635712A4}"/>
              </a:ext>
            </a:extLst>
          </p:cNvPr>
          <p:cNvSpPr/>
          <p:nvPr/>
        </p:nvSpPr>
        <p:spPr>
          <a:xfrm>
            <a:off x="7930132" y="3514391"/>
            <a:ext cx="372826" cy="587883"/>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mc:AlternateContent xmlns:mc="http://schemas.openxmlformats.org/markup-compatibility/2006" xmlns:a14="http://schemas.microsoft.com/office/drawing/2010/main">
        <mc:Choice Requires="a14">
          <p:sp>
            <p:nvSpPr>
              <p:cNvPr id="43" name="テキスト ボックス 42">
                <a:extLst>
                  <a:ext uri="{FF2B5EF4-FFF2-40B4-BE49-F238E27FC236}">
                    <a16:creationId xmlns:a16="http://schemas.microsoft.com/office/drawing/2014/main" id="{CC60A260-79E1-5889-2066-7F70C8BEEFE4}"/>
                  </a:ext>
                </a:extLst>
              </p:cNvPr>
              <p:cNvSpPr txBox="1"/>
              <p:nvPr/>
            </p:nvSpPr>
            <p:spPr>
              <a:xfrm>
                <a:off x="7108908" y="5824750"/>
                <a:ext cx="4303059" cy="3870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5.0</m:t>
                      </m:r>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p>
                        <m:sSup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10</m:t>
                          </m:r>
                        </m:e>
                        <m:sup>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10</m:t>
                          </m:r>
                        </m:sup>
                      </m:sSup>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𝑀</m:t>
                          </m:r>
                        </m:e>
                        <m:sub>
                          <m:r>
                            <a:rPr kumimoji="1" lang="ja-JP" altLang="en-US"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sub>
                      </m:s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1" lang="en-US" altLang="ja-JP" sz="1800" b="1"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sSubPr>
                        <m:e>
                          <m:r>
                            <a:rPr kumimoji="1" lang="en-US" altLang="ja-JP" sz="1800" b="1" i="1" u="none" strike="noStrike" kern="1200" cap="none" spc="0" normalizeH="0" baseline="0" noProof="0">
                              <a:ln>
                                <a:noFill/>
                              </a:ln>
                              <a:solidFill>
                                <a:srgbClr val="FF0000"/>
                              </a:solidFill>
                              <a:effectLst/>
                              <a:uLnTx/>
                              <a:uFillTx/>
                              <a:latin typeface="Cambria Math" panose="02040503050406030204" pitchFamily="18" charset="0"/>
                              <a:cs typeface="+mn-cs"/>
                            </a:rPr>
                            <m:t>𝑴</m:t>
                          </m:r>
                        </m:e>
                        <m:sub>
                          <m:r>
                            <a:rPr kumimoji="1" lang="en-US" altLang="ja-JP" sz="1800" b="1" i="1" u="none" strike="noStrike" kern="1200" cap="none" spc="0" normalizeH="0" baseline="0" noProof="0">
                              <a:ln>
                                <a:noFill/>
                              </a:ln>
                              <a:solidFill>
                                <a:srgbClr val="FF0000"/>
                              </a:solidFill>
                              <a:effectLst/>
                              <a:uLnTx/>
                              <a:uFillTx/>
                              <a:latin typeface="Cambria Math" panose="02040503050406030204" pitchFamily="18" charset="0"/>
                              <a:cs typeface="+mn-cs"/>
                            </a:rPr>
                            <m:t>𝟐𝟎𝟎</m:t>
                          </m:r>
                          <m:r>
                            <a:rPr kumimoji="1" lang="en-US" altLang="ja-JP" sz="1800" b="1" i="1" u="none" strike="noStrike" kern="1200" cap="none" spc="0" normalizeH="0" baseline="0" noProof="0" smtClean="0">
                              <a:ln>
                                <a:noFill/>
                              </a:ln>
                              <a:solidFill>
                                <a:srgbClr val="FF0000"/>
                              </a:solidFill>
                              <a:effectLst/>
                              <a:uLnTx/>
                              <a:uFillTx/>
                              <a:latin typeface="Cambria Math" panose="02040503050406030204" pitchFamily="18" charset="0"/>
                              <a:cs typeface="+mn-cs"/>
                            </a:rPr>
                            <m:t>, </m:t>
                          </m:r>
                          <m:r>
                            <a:rPr kumimoji="1" lang="en-US" altLang="ja-JP" sz="1800" b="1" i="1" u="none" strike="noStrike" kern="1200" cap="none" spc="0" normalizeH="0" baseline="0" noProof="0" smtClean="0">
                              <a:ln>
                                <a:noFill/>
                              </a:ln>
                              <a:solidFill>
                                <a:srgbClr val="FF0000"/>
                              </a:solidFill>
                              <a:effectLst/>
                              <a:uLnTx/>
                              <a:uFillTx/>
                              <a:latin typeface="Cambria Math" panose="02040503050406030204" pitchFamily="18" charset="0"/>
                              <a:cs typeface="+mn-cs"/>
                            </a:rPr>
                            <m:t>𝒄</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≤5.0×</m:t>
                      </m:r>
                      <m:sSup>
                        <m:sSup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10</m:t>
                          </m:r>
                        </m:e>
                        <m:sup>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11</m:t>
                          </m:r>
                        </m:sup>
                      </m:sSup>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𝑀</m:t>
                          </m:r>
                        </m:e>
                        <m:sub>
                          <m:r>
                            <a:rPr kumimoji="1" lang="ja-JP" altLang="en-US"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sub>
                      </m:sSub>
                    </m:oMath>
                  </m:oMathPara>
                </a14:m>
                <a:endPar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43" name="テキスト ボックス 42">
                <a:extLst>
                  <a:ext uri="{FF2B5EF4-FFF2-40B4-BE49-F238E27FC236}">
                    <a16:creationId xmlns:a16="http://schemas.microsoft.com/office/drawing/2014/main" id="{CC60A260-79E1-5889-2066-7F70C8BEEFE4}"/>
                  </a:ext>
                </a:extLst>
              </p:cNvPr>
              <p:cNvSpPr txBox="1">
                <a:spLocks noRot="1" noChangeAspect="1" noMove="1" noResize="1" noEditPoints="1" noAdjustHandles="1" noChangeArrowheads="1" noChangeShapeType="1" noTextEdit="1"/>
              </p:cNvSpPr>
              <p:nvPr/>
            </p:nvSpPr>
            <p:spPr>
              <a:xfrm>
                <a:off x="7108908" y="5824750"/>
                <a:ext cx="4303059" cy="387029"/>
              </a:xfrm>
              <a:prstGeom prst="rect">
                <a:avLst/>
              </a:prstGeom>
              <a:blipFill>
                <a:blip r:embed="rId7"/>
                <a:stretch>
                  <a:fillRect b="-625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4" name="テキスト ボックス 43">
                <a:extLst>
                  <a:ext uri="{FF2B5EF4-FFF2-40B4-BE49-F238E27FC236}">
                    <a16:creationId xmlns:a16="http://schemas.microsoft.com/office/drawing/2014/main" id="{11D0CDBC-29B2-4708-3FCA-1F1395C31485}"/>
                  </a:ext>
                </a:extLst>
              </p:cNvPr>
              <p:cNvSpPr txBox="1"/>
              <p:nvPr/>
            </p:nvSpPr>
            <p:spPr>
              <a:xfrm>
                <a:off x="7387775" y="6242617"/>
                <a:ext cx="3745324" cy="3815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m:t>
                      </m:r>
                      <m: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2 </m:t>
                      </m:r>
                      <m:r>
                        <m:rPr>
                          <m:sty m:val="p"/>
                        </m:rPr>
                        <a:rPr kumimoji="1" lang="en-US" altLang="ja-JP" sz="1800" b="0" i="0" u="none" strike="noStrike" kern="1200" cap="none" spc="0" normalizeH="0" baseline="0" noProof="0">
                          <a:ln>
                            <a:noFill/>
                          </a:ln>
                          <a:solidFill>
                            <a:prstClr val="black"/>
                          </a:solidFill>
                          <a:effectLst/>
                          <a:uLnTx/>
                          <a:uFillTx/>
                          <a:latin typeface="Cambria Math" panose="02040503050406030204" pitchFamily="18" charset="0"/>
                          <a:cs typeface="+mn-cs"/>
                        </a:rPr>
                        <m:t>kpc</m:t>
                      </m:r>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1" lang="en-US" altLang="ja-JP" sz="1800" b="1"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sSubPr>
                        <m:e>
                          <m:r>
                            <a:rPr kumimoji="1" lang="en-US" altLang="ja-JP" sz="1800" b="1" i="1" u="none" strike="noStrike" kern="1200" cap="none" spc="0" normalizeH="0" baseline="0" noProof="0" smtClean="0">
                              <a:ln>
                                <a:noFill/>
                              </a:ln>
                              <a:solidFill>
                                <a:srgbClr val="FF0000"/>
                              </a:solidFill>
                              <a:effectLst/>
                              <a:uLnTx/>
                              <a:uFillTx/>
                              <a:latin typeface="Cambria Math" panose="02040503050406030204" pitchFamily="18" charset="0"/>
                              <a:cs typeface="+mn-cs"/>
                            </a:rPr>
                            <m:t>𝒓</m:t>
                          </m:r>
                        </m:e>
                        <m:sub>
                          <m:r>
                            <a:rPr kumimoji="1" lang="en-US" altLang="ja-JP" sz="1800" b="1" i="1" u="none" strike="noStrike" kern="1200" cap="none" spc="0" normalizeH="0" baseline="0" noProof="0" smtClean="0">
                              <a:ln>
                                <a:noFill/>
                              </a:ln>
                              <a:solidFill>
                                <a:srgbClr val="FF0000"/>
                              </a:solidFill>
                              <a:effectLst/>
                              <a:uLnTx/>
                              <a:uFillTx/>
                              <a:latin typeface="Cambria Math" panose="02040503050406030204" pitchFamily="18" charset="0"/>
                              <a:cs typeface="+mn-cs"/>
                            </a:rPr>
                            <m:t>𝒎𝒂𝒙</m:t>
                          </m:r>
                          <m:r>
                            <a:rPr kumimoji="1" lang="en-US" altLang="ja-JP" sz="1800" b="1" i="1" u="none" strike="noStrike" kern="1200" cap="none" spc="0" normalizeH="0" baseline="0" noProof="0" smtClean="0">
                              <a:ln>
                                <a:noFill/>
                              </a:ln>
                              <a:solidFill>
                                <a:srgbClr val="FF0000"/>
                              </a:solidFill>
                              <a:effectLst/>
                              <a:uLnTx/>
                              <a:uFillTx/>
                              <a:latin typeface="Cambria Math" panose="02040503050406030204" pitchFamily="18" charset="0"/>
                              <a:cs typeface="+mn-cs"/>
                            </a:rPr>
                            <m:t>, </m:t>
                          </m:r>
                          <m:r>
                            <a:rPr kumimoji="1" lang="en-US" altLang="ja-JP" sz="1800" b="1" i="1" u="none" strike="noStrike" kern="1200" cap="none" spc="0" normalizeH="0" baseline="0" noProof="0" smtClean="0">
                              <a:ln>
                                <a:noFill/>
                              </a:ln>
                              <a:solidFill>
                                <a:srgbClr val="FF0000"/>
                              </a:solidFill>
                              <a:effectLst/>
                              <a:uLnTx/>
                              <a:uFillTx/>
                              <a:latin typeface="Cambria Math" panose="02040503050406030204" pitchFamily="18" charset="0"/>
                              <a:cs typeface="+mn-cs"/>
                            </a:rPr>
                            <m:t>𝒄</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≤32 </m:t>
                      </m:r>
                      <m:r>
                        <m:rPr>
                          <m:sty m:val="p"/>
                        </m:rPr>
                        <a:rPr kumimoji="1" lang="en-US" altLang="ja-JP" sz="1800" b="0" i="0" u="none" strike="noStrike" kern="1200" cap="none" spc="0" normalizeH="0" baseline="0" noProof="0">
                          <a:ln>
                            <a:noFill/>
                          </a:ln>
                          <a:solidFill>
                            <a:prstClr val="black"/>
                          </a:solidFill>
                          <a:effectLst/>
                          <a:uLnTx/>
                          <a:uFillTx/>
                          <a:latin typeface="Cambria Math" panose="02040503050406030204" pitchFamily="18" charset="0"/>
                          <a:cs typeface="+mn-cs"/>
                        </a:rPr>
                        <m:t>kpc</m:t>
                      </m:r>
                    </m:oMath>
                  </m:oMathPara>
                </a14:m>
                <a:endPar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44" name="テキスト ボックス 43">
                <a:extLst>
                  <a:ext uri="{FF2B5EF4-FFF2-40B4-BE49-F238E27FC236}">
                    <a16:creationId xmlns:a16="http://schemas.microsoft.com/office/drawing/2014/main" id="{11D0CDBC-29B2-4708-3FCA-1F1395C31485}"/>
                  </a:ext>
                </a:extLst>
              </p:cNvPr>
              <p:cNvSpPr txBox="1">
                <a:spLocks noRot="1" noChangeAspect="1" noMove="1" noResize="1" noEditPoints="1" noAdjustHandles="1" noChangeArrowheads="1" noChangeShapeType="1" noTextEdit="1"/>
              </p:cNvSpPr>
              <p:nvPr/>
            </p:nvSpPr>
            <p:spPr>
              <a:xfrm>
                <a:off x="7387775" y="6242617"/>
                <a:ext cx="3745324" cy="381515"/>
              </a:xfrm>
              <a:prstGeom prst="rect">
                <a:avLst/>
              </a:prstGeom>
              <a:blipFill>
                <a:blip r:embed="rId8"/>
                <a:stretch>
                  <a:fillRect b="-12903"/>
                </a:stretch>
              </a:blipFill>
            </p:spPr>
            <p:txBody>
              <a:bodyPr/>
              <a:lstStyle/>
              <a:p>
                <a:r>
                  <a:rPr lang="ja-JP" altLang="en-US">
                    <a:noFill/>
                  </a:rPr>
                  <a:t> </a:t>
                </a:r>
              </a:p>
            </p:txBody>
          </p:sp>
        </mc:Fallback>
      </mc:AlternateContent>
      <p:sp>
        <p:nvSpPr>
          <p:cNvPr id="40" name="テキスト ボックス 39">
            <a:extLst>
              <a:ext uri="{FF2B5EF4-FFF2-40B4-BE49-F238E27FC236}">
                <a16:creationId xmlns:a16="http://schemas.microsoft.com/office/drawing/2014/main" id="{775D955F-3F98-B34C-8481-F1EBF86E66C9}"/>
              </a:ext>
            </a:extLst>
          </p:cNvPr>
          <p:cNvSpPr txBox="1"/>
          <p:nvPr/>
        </p:nvSpPr>
        <p:spPr>
          <a:xfrm>
            <a:off x="6521954" y="5424580"/>
            <a:ext cx="52207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The characteristic transition mass and scale</a:t>
            </a:r>
            <a:endParaRPr kumimoji="1" lang="ja-JP" altLang="ja-JP" sz="18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AlternateContent xmlns:mc="http://schemas.openxmlformats.org/markup-compatibility/2006" xmlns:a14="http://schemas.microsoft.com/office/drawing/2010/main">
        <mc:Choice Requires="a14">
          <p:sp>
            <p:nvSpPr>
              <p:cNvPr id="46" name="テキスト ボックス 45">
                <a:extLst>
                  <a:ext uri="{FF2B5EF4-FFF2-40B4-BE49-F238E27FC236}">
                    <a16:creationId xmlns:a16="http://schemas.microsoft.com/office/drawing/2014/main" id="{82F03381-DF7C-3860-F323-E631591AEEF3}"/>
                  </a:ext>
                </a:extLst>
              </p:cNvPr>
              <p:cNvSpPr txBox="1"/>
              <p:nvPr/>
            </p:nvSpPr>
            <p:spPr>
              <a:xfrm>
                <a:off x="9638193" y="-523220"/>
                <a:ext cx="22297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a:t>
                </a:r>
                <a14:m>
                  <m:oMath xmlns:m="http://schemas.openxmlformats.org/officeDocument/2006/math">
                    <m:sSub>
                      <m:sSubPr>
                        <m:ctrlP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𝑚𝑎𝑥</m:t>
                        </m:r>
                      </m:sub>
                    </m:sSub>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oMath>
                </a14:m>
                <a:r>
                  <a:rPr kumimoji="1" lang="ja-JP" altLang="en-US" sz="12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a:t>
                </a:r>
                <a:r>
                  <a:rPr kumimoji="1" lang="en" altLang="ja-JP" sz="12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radius of maximum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2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circular velocity</a:t>
                </a:r>
                <a:endParaRPr kumimoji="1" lang="en-US" altLang="ja-JP" sz="12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46" name="テキスト ボックス 45">
                <a:extLst>
                  <a:ext uri="{FF2B5EF4-FFF2-40B4-BE49-F238E27FC236}">
                    <a16:creationId xmlns:a16="http://schemas.microsoft.com/office/drawing/2014/main" id="{82F03381-DF7C-3860-F323-E631591AEEF3}"/>
                  </a:ext>
                </a:extLst>
              </p:cNvPr>
              <p:cNvSpPr txBox="1">
                <a:spLocks noRot="1" noChangeAspect="1" noMove="1" noResize="1" noEditPoints="1" noAdjustHandles="1" noChangeArrowheads="1" noChangeShapeType="1" noTextEdit="1"/>
              </p:cNvSpPr>
              <p:nvPr/>
            </p:nvSpPr>
            <p:spPr>
              <a:xfrm>
                <a:off x="9638193" y="-523220"/>
                <a:ext cx="2229753" cy="523220"/>
              </a:xfrm>
              <a:prstGeom prst="rect">
                <a:avLst/>
              </a:prstGeom>
              <a:blipFill>
                <a:blip r:embed="rId9"/>
                <a:stretch>
                  <a:fillRect l="-1130" t="-2381" b="-714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2" name="正方形/長方形 41">
                <a:extLst>
                  <a:ext uri="{FF2B5EF4-FFF2-40B4-BE49-F238E27FC236}">
                    <a16:creationId xmlns:a16="http://schemas.microsoft.com/office/drawing/2014/main" id="{0C99241D-22A2-3B9A-3D4C-47C047DFAF44}"/>
                  </a:ext>
                </a:extLst>
              </p:cNvPr>
              <p:cNvSpPr/>
              <p:nvPr/>
            </p:nvSpPr>
            <p:spPr>
              <a:xfrm>
                <a:off x="8558750" y="1195577"/>
                <a:ext cx="2516330" cy="34932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600" b="1" i="1" u="none" strike="noStrike" kern="1200" cap="none" spc="0" normalizeH="0" baseline="0" noProof="0" smtClean="0">
                          <a:ln>
                            <a:noFill/>
                          </a:ln>
                          <a:solidFill>
                            <a:srgbClr val="0E2841">
                              <a:lumMod val="50000"/>
                              <a:lumOff val="50000"/>
                            </a:srgbClr>
                          </a:solidFill>
                          <a:effectLst/>
                          <a:uLnTx/>
                          <a:uFillTx/>
                          <a:latin typeface="Cambria Math" panose="02040503050406030204" pitchFamily="18" charset="0"/>
                          <a:ea typeface="Cambria Math" panose="02040503050406030204" pitchFamily="18" charset="0"/>
                          <a:cs typeface="+mn-cs"/>
                        </a:rPr>
                        <m:t>𝟏</m:t>
                      </m:r>
                      <m:r>
                        <a:rPr kumimoji="1" lang="en-US" altLang="ja-JP" sz="1600" b="1" i="0" u="none" strike="noStrike" kern="1200" cap="none" spc="0" normalizeH="0" baseline="0" noProof="0" smtClean="0">
                          <a:ln>
                            <a:noFill/>
                          </a:ln>
                          <a:solidFill>
                            <a:srgbClr val="0E2841">
                              <a:lumMod val="50000"/>
                              <a:lumOff val="50000"/>
                            </a:srgbClr>
                          </a:solidFill>
                          <a:effectLst/>
                          <a:uLnTx/>
                          <a:uFillTx/>
                          <a:latin typeface="Cambria Math" panose="02040503050406030204" pitchFamily="18" charset="0"/>
                          <a:ea typeface="Cambria Math" panose="02040503050406030204" pitchFamily="18" charset="0"/>
                          <a:cs typeface="+mn-cs"/>
                        </a:rPr>
                        <m:t>𝟐𝐤𝐩𝐜</m:t>
                      </m:r>
                      <m:r>
                        <a:rPr kumimoji="1" lang="en-US" altLang="ja-JP" sz="1600" b="1" i="0" u="none" strike="noStrike" kern="1200" cap="none" spc="0" normalizeH="0" baseline="0" noProof="0" smtClean="0">
                          <a:ln>
                            <a:noFill/>
                          </a:ln>
                          <a:solidFill>
                            <a:srgbClr val="0E2841">
                              <a:lumMod val="50000"/>
                              <a:lumOff val="50000"/>
                            </a:srgbClr>
                          </a:solidFill>
                          <a:effectLst/>
                          <a:uLnTx/>
                          <a:uFillTx/>
                          <a:latin typeface="Cambria Math" panose="02040503050406030204" pitchFamily="18" charset="0"/>
                          <a:ea typeface="Cambria Math" panose="02040503050406030204" pitchFamily="18" charset="0"/>
                          <a:cs typeface="+mn-cs"/>
                        </a:rPr>
                        <m:t>&lt;</m:t>
                      </m:r>
                      <m:sSub>
                        <m:sSubPr>
                          <m:ctrlPr>
                            <a:rPr kumimoji="1" lang="en-US" altLang="ja-JP" sz="1600" b="1" i="1" u="none" strike="noStrike" kern="1200" cap="none" spc="0" normalizeH="0" baseline="0" noProof="0">
                              <a:ln>
                                <a:noFill/>
                              </a:ln>
                              <a:solidFill>
                                <a:srgbClr val="0E2841">
                                  <a:lumMod val="50000"/>
                                  <a:lumOff val="50000"/>
                                </a:srgbClr>
                              </a:solidFill>
                              <a:effectLst/>
                              <a:uLnTx/>
                              <a:uFillTx/>
                              <a:latin typeface="Cambria Math" panose="02040503050406030204" pitchFamily="18" charset="0"/>
                              <a:cs typeface="+mn-cs"/>
                            </a:rPr>
                          </m:ctrlPr>
                        </m:sSubPr>
                        <m:e>
                          <m:r>
                            <a:rPr kumimoji="1" lang="en-US" altLang="ja-JP" sz="1600" b="1" i="1" u="none" strike="noStrike" kern="1200" cap="none" spc="0" normalizeH="0" baseline="0" noProof="0">
                              <a:ln>
                                <a:noFill/>
                              </a:ln>
                              <a:solidFill>
                                <a:srgbClr val="0E2841">
                                  <a:lumMod val="50000"/>
                                  <a:lumOff val="50000"/>
                                </a:srgbClr>
                              </a:solidFill>
                              <a:effectLst/>
                              <a:uLnTx/>
                              <a:uFillTx/>
                              <a:latin typeface="Cambria Math" panose="02040503050406030204" pitchFamily="18" charset="0"/>
                              <a:cs typeface="+mn-cs"/>
                            </a:rPr>
                            <m:t>𝒓</m:t>
                          </m:r>
                        </m:e>
                        <m:sub>
                          <m:r>
                            <a:rPr kumimoji="1" lang="en-US" altLang="ja-JP" sz="1600" b="1" i="1" u="none" strike="noStrike" kern="1200" cap="none" spc="0" normalizeH="0" baseline="0" noProof="0">
                              <a:ln>
                                <a:noFill/>
                              </a:ln>
                              <a:solidFill>
                                <a:srgbClr val="0E2841">
                                  <a:lumMod val="50000"/>
                                  <a:lumOff val="50000"/>
                                </a:srgbClr>
                              </a:solidFill>
                              <a:effectLst/>
                              <a:uLnTx/>
                              <a:uFillTx/>
                              <a:latin typeface="Cambria Math" panose="02040503050406030204" pitchFamily="18" charset="0"/>
                              <a:cs typeface="+mn-cs"/>
                            </a:rPr>
                            <m:t>𝒎𝒂𝒙</m:t>
                          </m:r>
                          <m:r>
                            <a:rPr kumimoji="1" lang="en-US" altLang="ja-JP" sz="1600" b="1" i="1" u="none" strike="noStrike" kern="1200" cap="none" spc="0" normalizeH="0" baseline="0" noProof="0">
                              <a:ln>
                                <a:noFill/>
                              </a:ln>
                              <a:solidFill>
                                <a:srgbClr val="0E2841">
                                  <a:lumMod val="50000"/>
                                  <a:lumOff val="50000"/>
                                </a:srgbClr>
                              </a:solidFill>
                              <a:effectLst/>
                              <a:uLnTx/>
                              <a:uFillTx/>
                              <a:latin typeface="Cambria Math" panose="02040503050406030204" pitchFamily="18" charset="0"/>
                              <a:cs typeface="+mn-cs"/>
                            </a:rPr>
                            <m:t>, </m:t>
                          </m:r>
                          <m:r>
                            <a:rPr kumimoji="1" lang="en-US" altLang="ja-JP" sz="1600" b="1" i="1" u="none" strike="noStrike" kern="1200" cap="none" spc="0" normalizeH="0" baseline="0" noProof="0">
                              <a:ln>
                                <a:noFill/>
                              </a:ln>
                              <a:solidFill>
                                <a:srgbClr val="0E2841">
                                  <a:lumMod val="50000"/>
                                  <a:lumOff val="50000"/>
                                </a:srgbClr>
                              </a:solidFill>
                              <a:effectLst/>
                              <a:uLnTx/>
                              <a:uFillTx/>
                              <a:latin typeface="Cambria Math" panose="02040503050406030204" pitchFamily="18" charset="0"/>
                              <a:cs typeface="+mn-cs"/>
                            </a:rPr>
                            <m:t>𝒄</m:t>
                          </m:r>
                        </m:sub>
                      </m:sSub>
                      <m:r>
                        <a:rPr kumimoji="1" lang="en-US" altLang="ja-JP" sz="1600" b="1" i="1" u="none" strike="noStrike" kern="1200" cap="none" spc="0" normalizeH="0" baseline="0" noProof="0" smtClean="0">
                          <a:ln>
                            <a:noFill/>
                          </a:ln>
                          <a:solidFill>
                            <a:srgbClr val="0E2841">
                              <a:lumMod val="50000"/>
                              <a:lumOff val="50000"/>
                            </a:srgbClr>
                          </a:solidFill>
                          <a:effectLst/>
                          <a:uLnTx/>
                          <a:uFillTx/>
                          <a:latin typeface="Cambria Math" panose="02040503050406030204" pitchFamily="18" charset="0"/>
                          <a:cs typeface="+mn-cs"/>
                        </a:rPr>
                        <m:t>&lt;</m:t>
                      </m:r>
                      <m:r>
                        <a:rPr kumimoji="1" lang="en-US" altLang="ja-JP" sz="1600" b="1" i="0" u="none" strike="noStrike" kern="1200" cap="none" spc="0" normalizeH="0" baseline="0" noProof="0">
                          <a:ln>
                            <a:noFill/>
                          </a:ln>
                          <a:solidFill>
                            <a:srgbClr val="0E2841">
                              <a:lumMod val="50000"/>
                              <a:lumOff val="50000"/>
                            </a:srgbClr>
                          </a:solidFill>
                          <a:effectLst/>
                          <a:uLnTx/>
                          <a:uFillTx/>
                          <a:latin typeface="Cambria Math" panose="02040503050406030204" pitchFamily="18" charset="0"/>
                          <a:ea typeface="Cambria Math" panose="02040503050406030204" pitchFamily="18" charset="0"/>
                          <a:cs typeface="+mn-cs"/>
                        </a:rPr>
                        <m:t>𝟑𝟐</m:t>
                      </m:r>
                      <m:r>
                        <a:rPr kumimoji="1" lang="en-US" altLang="ja-JP" sz="1600" b="1" i="0" u="none" strike="noStrike" kern="1200" cap="none" spc="0" normalizeH="0" baseline="0" noProof="0" smtClean="0">
                          <a:ln>
                            <a:noFill/>
                          </a:ln>
                          <a:solidFill>
                            <a:srgbClr val="0E2841">
                              <a:lumMod val="50000"/>
                              <a:lumOff val="50000"/>
                            </a:srgbClr>
                          </a:solidFill>
                          <a:effectLst/>
                          <a:uLnTx/>
                          <a:uFillTx/>
                          <a:latin typeface="Cambria Math" panose="02040503050406030204" pitchFamily="18" charset="0"/>
                          <a:ea typeface="Cambria Math" panose="02040503050406030204" pitchFamily="18" charset="0"/>
                          <a:cs typeface="+mn-cs"/>
                        </a:rPr>
                        <m:t>𝐤𝐩𝐜</m:t>
                      </m:r>
                    </m:oMath>
                  </m:oMathPara>
                </a14:m>
                <a:endParaRPr kumimoji="1" lang="ja-JP" altLang="en-US" sz="1600" b="1" u="none" strike="noStrike" kern="1200" cap="none" spc="0" normalizeH="0" baseline="0" noProof="0" dirty="0">
                  <a:ln>
                    <a:noFill/>
                  </a:ln>
                  <a:solidFill>
                    <a:srgbClr val="0E2841">
                      <a:lumMod val="50000"/>
                      <a:lumOff val="50000"/>
                    </a:srgbClr>
                  </a:solidFill>
                  <a:effectLst/>
                  <a:uLnTx/>
                  <a:uFillTx/>
                  <a:latin typeface="游ゴシック" panose="02110004020202020204"/>
                  <a:ea typeface="游ゴシック" panose="020B0400000000000000" pitchFamily="50" charset="-128"/>
                  <a:cs typeface="+mn-cs"/>
                </a:endParaRPr>
              </a:p>
            </p:txBody>
          </p:sp>
        </mc:Choice>
        <mc:Fallback xmlns="">
          <p:sp>
            <p:nvSpPr>
              <p:cNvPr id="42" name="正方形/長方形 41">
                <a:extLst>
                  <a:ext uri="{FF2B5EF4-FFF2-40B4-BE49-F238E27FC236}">
                    <a16:creationId xmlns:a16="http://schemas.microsoft.com/office/drawing/2014/main" id="{0C99241D-22A2-3B9A-3D4C-47C047DFAF44}"/>
                  </a:ext>
                </a:extLst>
              </p:cNvPr>
              <p:cNvSpPr>
                <a:spLocks noRot="1" noChangeAspect="1" noMove="1" noResize="1" noEditPoints="1" noAdjustHandles="1" noChangeArrowheads="1" noChangeShapeType="1" noTextEdit="1"/>
              </p:cNvSpPr>
              <p:nvPr/>
            </p:nvSpPr>
            <p:spPr>
              <a:xfrm>
                <a:off x="8558750" y="1195577"/>
                <a:ext cx="2516330" cy="349326"/>
              </a:xfrm>
              <a:prstGeom prst="rect">
                <a:avLst/>
              </a:prstGeom>
              <a:blipFill>
                <a:blip r:embed="rId10"/>
                <a:stretch>
                  <a:fillRect b="-3571"/>
                </a:stretch>
              </a:blipFill>
            </p:spPr>
            <p:txBody>
              <a:bodyPr/>
              <a:lstStyle/>
              <a:p>
                <a:r>
                  <a:rPr lang="ja-JP" altLang="en-US">
                    <a:noFill/>
                  </a:rPr>
                  <a:t> </a:t>
                </a:r>
              </a:p>
            </p:txBody>
          </p:sp>
        </mc:Fallback>
      </mc:AlternateContent>
      <p:sp>
        <p:nvSpPr>
          <p:cNvPr id="45" name="矢印: 左右 44">
            <a:extLst>
              <a:ext uri="{FF2B5EF4-FFF2-40B4-BE49-F238E27FC236}">
                <a16:creationId xmlns:a16="http://schemas.microsoft.com/office/drawing/2014/main" id="{31B1285A-EAD4-8FB9-0574-19AC96DB1E14}"/>
              </a:ext>
            </a:extLst>
          </p:cNvPr>
          <p:cNvSpPr/>
          <p:nvPr/>
        </p:nvSpPr>
        <p:spPr>
          <a:xfrm>
            <a:off x="9407758" y="1567063"/>
            <a:ext cx="418264" cy="140517"/>
          </a:xfrm>
          <a:prstGeom prst="lef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mc:AlternateContent xmlns:mc="http://schemas.openxmlformats.org/markup-compatibility/2006" xmlns:a14="http://schemas.microsoft.com/office/drawing/2010/main">
        <mc:Choice Requires="a14">
          <p:sp>
            <p:nvSpPr>
              <p:cNvPr id="50" name="テキスト ボックス 49">
                <a:extLst>
                  <a:ext uri="{FF2B5EF4-FFF2-40B4-BE49-F238E27FC236}">
                    <a16:creationId xmlns:a16="http://schemas.microsoft.com/office/drawing/2014/main" id="{B0FFC5CE-8320-D6DB-3F61-8C1233C8993E}"/>
                  </a:ext>
                </a:extLst>
              </p:cNvPr>
              <p:cNvSpPr txBox="1"/>
              <p:nvPr/>
            </p:nvSpPr>
            <p:spPr>
              <a:xfrm>
                <a:off x="11383188" y="129824"/>
                <a:ext cx="80881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rPr>
                        <m:t>5/17</m:t>
                      </m:r>
                    </m:oMath>
                  </m:oMathPara>
                </a14:m>
                <a:endParaRPr lang="ja-JP" altLang="en-US"/>
              </a:p>
            </p:txBody>
          </p:sp>
        </mc:Choice>
        <mc:Fallback xmlns="">
          <p:sp>
            <p:nvSpPr>
              <p:cNvPr id="50" name="テキスト ボックス 49">
                <a:extLst>
                  <a:ext uri="{FF2B5EF4-FFF2-40B4-BE49-F238E27FC236}">
                    <a16:creationId xmlns:a16="http://schemas.microsoft.com/office/drawing/2014/main" id="{B0FFC5CE-8320-D6DB-3F61-8C1233C8993E}"/>
                  </a:ext>
                </a:extLst>
              </p:cNvPr>
              <p:cNvSpPr txBox="1">
                <a:spLocks noRot="1" noChangeAspect="1" noMove="1" noResize="1" noEditPoints="1" noAdjustHandles="1" noChangeArrowheads="1" noChangeShapeType="1" noTextEdit="1"/>
              </p:cNvSpPr>
              <p:nvPr/>
            </p:nvSpPr>
            <p:spPr>
              <a:xfrm>
                <a:off x="11383188" y="129824"/>
                <a:ext cx="808812" cy="369332"/>
              </a:xfrm>
              <a:prstGeom prst="rect">
                <a:avLst/>
              </a:prstGeom>
              <a:blipFill>
                <a:blip r:embed="rId11"/>
                <a:stretch>
                  <a:fillRect b="-13333"/>
                </a:stretch>
              </a:blipFill>
            </p:spPr>
            <p:txBody>
              <a:bodyPr/>
              <a:lstStyle/>
              <a:p>
                <a:r>
                  <a:rPr lang="ja-JP" altLang="en-US">
                    <a:noFill/>
                  </a:rPr>
                  <a:t> </a:t>
                </a:r>
              </a:p>
            </p:txBody>
          </p:sp>
        </mc:Fallback>
      </mc:AlternateContent>
      <p:grpSp>
        <p:nvGrpSpPr>
          <p:cNvPr id="82" name="グループ化 81">
            <a:extLst>
              <a:ext uri="{FF2B5EF4-FFF2-40B4-BE49-F238E27FC236}">
                <a16:creationId xmlns:a16="http://schemas.microsoft.com/office/drawing/2014/main" id="{EE16BC37-84BA-8A44-39CB-B078A1B2B388}"/>
              </a:ext>
            </a:extLst>
          </p:cNvPr>
          <p:cNvGrpSpPr/>
          <p:nvPr/>
        </p:nvGrpSpPr>
        <p:grpSpPr>
          <a:xfrm>
            <a:off x="333577" y="1537956"/>
            <a:ext cx="4876599" cy="3754704"/>
            <a:chOff x="523422" y="2424368"/>
            <a:chExt cx="4507759" cy="4010225"/>
          </a:xfrm>
        </p:grpSpPr>
        <p:grpSp>
          <p:nvGrpSpPr>
            <p:cNvPr id="47" name="グループ化 46">
              <a:extLst>
                <a:ext uri="{FF2B5EF4-FFF2-40B4-BE49-F238E27FC236}">
                  <a16:creationId xmlns:a16="http://schemas.microsoft.com/office/drawing/2014/main" id="{1D7F9816-1FFC-CB74-7787-0B28F1920710}"/>
                </a:ext>
              </a:extLst>
            </p:cNvPr>
            <p:cNvGrpSpPr/>
            <p:nvPr/>
          </p:nvGrpSpPr>
          <p:grpSpPr>
            <a:xfrm>
              <a:off x="523422" y="2424368"/>
              <a:ext cx="4507759" cy="4010225"/>
              <a:chOff x="5451400" y="2106475"/>
              <a:chExt cx="6832980" cy="4898400"/>
            </a:xfrm>
          </p:grpSpPr>
          <p:pic>
            <p:nvPicPr>
              <p:cNvPr id="51" name="図 50">
                <a:extLst>
                  <a:ext uri="{FF2B5EF4-FFF2-40B4-BE49-F238E27FC236}">
                    <a16:creationId xmlns:a16="http://schemas.microsoft.com/office/drawing/2014/main" id="{ECC5BF67-D545-7C47-6410-AD5BCEF75A87}"/>
                  </a:ext>
                </a:extLst>
              </p:cNvPr>
              <p:cNvPicPr>
                <a:picLocks noChangeAspect="1"/>
              </p:cNvPicPr>
              <p:nvPr/>
            </p:nvPicPr>
            <p:blipFill>
              <a:blip r:embed="rId12">
                <a:extLst>
                  <a:ext uri="{28A0092B-C50C-407E-A947-70E740481C1C}">
                    <a14:useLocalDpi xmlns:a14="http://schemas.microsoft.com/office/drawing/2010/main" val="0"/>
                  </a:ext>
                </a:extLst>
              </a:blip>
              <a:srcRect l="7456" r="1581"/>
              <a:stretch/>
            </p:blipFill>
            <p:spPr>
              <a:xfrm>
                <a:off x="6175355" y="2106475"/>
                <a:ext cx="6109025" cy="4744487"/>
              </a:xfrm>
              <a:prstGeom prst="rect">
                <a:avLst/>
              </a:prstGeom>
            </p:spPr>
          </p:pic>
          <p:sp>
            <p:nvSpPr>
              <p:cNvPr id="53" name="テキスト ボックス 52">
                <a:extLst>
                  <a:ext uri="{FF2B5EF4-FFF2-40B4-BE49-F238E27FC236}">
                    <a16:creationId xmlns:a16="http://schemas.microsoft.com/office/drawing/2014/main" id="{250E67D6-6296-1D00-1EF1-A6D712ACD8A9}"/>
                  </a:ext>
                </a:extLst>
              </p:cNvPr>
              <p:cNvSpPr txBox="1"/>
              <p:nvPr/>
            </p:nvSpPr>
            <p:spPr>
              <a:xfrm rot="16200000">
                <a:off x="4997685" y="3916221"/>
                <a:ext cx="1513927" cy="606497"/>
              </a:xfrm>
              <a:prstGeom prst="rect">
                <a:avLst/>
              </a:prstGeom>
              <a:solidFill>
                <a:schemeClr val="bg1"/>
              </a:solidFill>
            </p:spPr>
            <p:txBody>
              <a:bodyPr wrap="square" rtlCol="0">
                <a:spAutoFit/>
              </a:bodyPr>
              <a:lstStyle/>
              <a:p>
                <a:r>
                  <a:rPr lang="en-US" altLang="ja-JP" sz="2000" b="1" dirty="0"/>
                  <a:t>l</a:t>
                </a:r>
                <a:r>
                  <a:rPr kumimoji="1" lang="en-US" altLang="ja-JP" sz="2000" b="1" dirty="0"/>
                  <a:t>og ρ</a:t>
                </a:r>
                <a:endParaRPr kumimoji="1" lang="ja-JP" altLang="en-US" sz="2000" b="1" dirty="0"/>
              </a:p>
            </p:txBody>
          </p:sp>
          <p:sp>
            <p:nvSpPr>
              <p:cNvPr id="54" name="テキスト ボックス 53">
                <a:extLst>
                  <a:ext uri="{FF2B5EF4-FFF2-40B4-BE49-F238E27FC236}">
                    <a16:creationId xmlns:a16="http://schemas.microsoft.com/office/drawing/2014/main" id="{FD9CB97E-098C-5BF7-E5AF-41609F6DEB2F}"/>
                  </a:ext>
                </a:extLst>
              </p:cNvPr>
              <p:cNvSpPr txBox="1"/>
              <p:nvPr/>
            </p:nvSpPr>
            <p:spPr>
              <a:xfrm>
                <a:off x="8582502" y="6516150"/>
                <a:ext cx="2196160" cy="488725"/>
              </a:xfrm>
              <a:prstGeom prst="rect">
                <a:avLst/>
              </a:prstGeom>
              <a:solidFill>
                <a:schemeClr val="bg1"/>
              </a:solidFill>
            </p:spPr>
            <p:txBody>
              <a:bodyPr wrap="square" rtlCol="0">
                <a:spAutoFit/>
              </a:bodyPr>
              <a:lstStyle/>
              <a:p>
                <a:r>
                  <a:rPr lang="en-US" altLang="ja-JP" sz="2000" b="1" dirty="0"/>
                  <a:t>l</a:t>
                </a:r>
                <a:r>
                  <a:rPr kumimoji="1" lang="en-US" altLang="ja-JP" sz="2000" b="1" dirty="0"/>
                  <a:t>og r</a:t>
                </a:r>
                <a:endParaRPr kumimoji="1" lang="ja-JP" altLang="en-US" sz="2000" b="1" dirty="0"/>
              </a:p>
            </p:txBody>
          </p:sp>
          <p:sp>
            <p:nvSpPr>
              <p:cNvPr id="55" name="テキスト ボックス 54">
                <a:extLst>
                  <a:ext uri="{FF2B5EF4-FFF2-40B4-BE49-F238E27FC236}">
                    <a16:creationId xmlns:a16="http://schemas.microsoft.com/office/drawing/2014/main" id="{A671EDAE-EA2A-00CD-BDFC-FA37E490D10A}"/>
                  </a:ext>
                </a:extLst>
              </p:cNvPr>
              <p:cNvSpPr txBox="1"/>
              <p:nvPr/>
            </p:nvSpPr>
            <p:spPr>
              <a:xfrm>
                <a:off x="9686493" y="6548760"/>
                <a:ext cx="1723028" cy="451131"/>
              </a:xfrm>
              <a:prstGeom prst="rect">
                <a:avLst/>
              </a:prstGeom>
              <a:solidFill>
                <a:schemeClr val="bg1"/>
              </a:solidFill>
            </p:spPr>
            <p:txBody>
              <a:bodyPr wrap="square" rtlCol="0">
                <a:spAutoFit/>
              </a:bodyPr>
              <a:lstStyle/>
              <a:p>
                <a:r>
                  <a:rPr lang="en-US" altLang="ja-JP" b="1" dirty="0"/>
                  <a:t>[</a:t>
                </a:r>
                <a:r>
                  <a:rPr kumimoji="1" lang="en-US" altLang="ja-JP" b="1" dirty="0"/>
                  <a:t>kpc]</a:t>
                </a:r>
                <a:endParaRPr kumimoji="1" lang="ja-JP" altLang="en-US" b="1" dirty="0"/>
              </a:p>
            </p:txBody>
          </p:sp>
          <p:sp>
            <p:nvSpPr>
              <p:cNvPr id="56" name="テキスト ボックス 55">
                <a:extLst>
                  <a:ext uri="{FF2B5EF4-FFF2-40B4-BE49-F238E27FC236}">
                    <a16:creationId xmlns:a16="http://schemas.microsoft.com/office/drawing/2014/main" id="{61491E2E-5EAF-4365-143C-215BE3DA9E5D}"/>
                  </a:ext>
                </a:extLst>
              </p:cNvPr>
              <p:cNvSpPr txBox="1"/>
              <p:nvPr/>
            </p:nvSpPr>
            <p:spPr>
              <a:xfrm rot="16200000">
                <a:off x="5007901" y="2898136"/>
                <a:ext cx="1625650" cy="474374"/>
              </a:xfrm>
              <a:prstGeom prst="rect">
                <a:avLst/>
              </a:prstGeom>
              <a:noFill/>
            </p:spPr>
            <p:txBody>
              <a:bodyPr wrap="square" rtlCol="0">
                <a:spAutoFit/>
              </a:bodyPr>
              <a:lstStyle/>
              <a:p>
                <a:r>
                  <a:rPr lang="en-US" altLang="ja-JP" sz="1600" b="1" dirty="0"/>
                  <a:t>[</a:t>
                </a:r>
                <a:r>
                  <a:rPr kumimoji="1" lang="en-US" altLang="ja-JP" sz="1600" b="1" dirty="0"/>
                  <a:t>g/cm^3]</a:t>
                </a:r>
                <a:endParaRPr kumimoji="1" lang="ja-JP" altLang="en-US" sz="1600" b="1" dirty="0"/>
              </a:p>
            </p:txBody>
          </p:sp>
          <p:sp>
            <p:nvSpPr>
              <p:cNvPr id="57" name="矢印: 下 12">
                <a:extLst>
                  <a:ext uri="{FF2B5EF4-FFF2-40B4-BE49-F238E27FC236}">
                    <a16:creationId xmlns:a16="http://schemas.microsoft.com/office/drawing/2014/main" id="{50DD8329-C0F6-1F11-5A29-FB68450701C1}"/>
                  </a:ext>
                </a:extLst>
              </p:cNvPr>
              <p:cNvSpPr/>
              <p:nvPr/>
            </p:nvSpPr>
            <p:spPr>
              <a:xfrm>
                <a:off x="7677760" y="3175388"/>
                <a:ext cx="512338" cy="472353"/>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CC72ADE2-5E5D-AEFD-D1C9-A0001FA84A35}"/>
                  </a:ext>
                </a:extLst>
              </p:cNvPr>
              <p:cNvSpPr txBox="1"/>
              <p:nvPr/>
            </p:nvSpPr>
            <p:spPr>
              <a:xfrm rot="1781524">
                <a:off x="7398329" y="2610611"/>
                <a:ext cx="1638466" cy="487741"/>
              </a:xfrm>
              <a:prstGeom prst="rect">
                <a:avLst/>
              </a:prstGeom>
              <a:noFill/>
            </p:spPr>
            <p:txBody>
              <a:bodyPr wrap="square">
                <a:spAutoFit/>
              </a:bodyPr>
              <a:lstStyle/>
              <a:p>
                <a:r>
                  <a:rPr lang="en-US" altLang="ja-JP" sz="2000" b="1" dirty="0"/>
                  <a:t>Cusp</a:t>
                </a:r>
                <a:endParaRPr lang="ja-JP" altLang="en-US" sz="2000" b="1" dirty="0"/>
              </a:p>
            </p:txBody>
          </p:sp>
          <p:sp>
            <p:nvSpPr>
              <p:cNvPr id="59" name="テキスト ボックス 58">
                <a:extLst>
                  <a:ext uri="{FF2B5EF4-FFF2-40B4-BE49-F238E27FC236}">
                    <a16:creationId xmlns:a16="http://schemas.microsoft.com/office/drawing/2014/main" id="{6EC70B0D-CCFD-F32C-E009-4342F82C1E53}"/>
                  </a:ext>
                </a:extLst>
              </p:cNvPr>
              <p:cNvSpPr txBox="1"/>
              <p:nvPr/>
            </p:nvSpPr>
            <p:spPr>
              <a:xfrm>
                <a:off x="7303465" y="3848480"/>
                <a:ext cx="1861955" cy="488725"/>
              </a:xfrm>
              <a:prstGeom prst="rect">
                <a:avLst/>
              </a:prstGeom>
              <a:noFill/>
            </p:spPr>
            <p:txBody>
              <a:bodyPr wrap="square">
                <a:spAutoFit/>
              </a:bodyPr>
              <a:lstStyle/>
              <a:p>
                <a:r>
                  <a:rPr lang="en-US" altLang="ja-JP" sz="1400" dirty="0"/>
                  <a:t>  </a:t>
                </a:r>
                <a:r>
                  <a:rPr lang="en-US" altLang="ja-JP" sz="2000" b="1" dirty="0"/>
                  <a:t>Core</a:t>
                </a:r>
              </a:p>
            </p:txBody>
          </p:sp>
          <mc:AlternateContent xmlns:mc="http://schemas.openxmlformats.org/markup-compatibility/2006" xmlns:a14="http://schemas.microsoft.com/office/drawing/2010/main">
            <mc:Choice Requires="a14">
              <p:sp>
                <p:nvSpPr>
                  <p:cNvPr id="60" name="テキスト ボックス 59">
                    <a:extLst>
                      <a:ext uri="{FF2B5EF4-FFF2-40B4-BE49-F238E27FC236}">
                        <a16:creationId xmlns:a16="http://schemas.microsoft.com/office/drawing/2014/main" id="{BE8D56CA-B684-DE38-921A-241D63646980}"/>
                      </a:ext>
                    </a:extLst>
                  </p:cNvPr>
                  <p:cNvSpPr txBox="1"/>
                  <p:nvPr/>
                </p:nvSpPr>
                <p:spPr>
                  <a:xfrm>
                    <a:off x="9614834" y="2452442"/>
                    <a:ext cx="2415486" cy="35228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1200" i="1" smtClean="0">
                                  <a:latin typeface="Cambria Math" panose="02040503050406030204" pitchFamily="18" charset="0"/>
                                </a:rPr>
                              </m:ctrlPr>
                            </m:sSubPr>
                            <m:e>
                              <m:r>
                                <a:rPr lang="en-US" altLang="ja-JP" sz="1200" i="1">
                                  <a:latin typeface="Cambria Math" panose="02040503050406030204" pitchFamily="18" charset="0"/>
                                </a:rPr>
                                <m:t>𝑀</m:t>
                              </m:r>
                            </m:e>
                            <m:sub>
                              <m:r>
                                <a:rPr lang="en-US" altLang="ja-JP" sz="1200" i="1">
                                  <a:latin typeface="Cambria Math" panose="02040503050406030204" pitchFamily="18" charset="0"/>
                                </a:rPr>
                                <m:t>200</m:t>
                              </m:r>
                            </m:sub>
                          </m:sSub>
                          <m:r>
                            <a:rPr lang="en-US" altLang="ja-JP" sz="1200" b="0" i="1" smtClean="0">
                              <a:latin typeface="Cambria Math" panose="02040503050406030204" pitchFamily="18" charset="0"/>
                            </a:rPr>
                            <m:t>=</m:t>
                          </m:r>
                          <m:sSup>
                            <m:sSupPr>
                              <m:ctrlPr>
                                <a:rPr lang="en-US" altLang="ja-JP" sz="1200" b="0" i="1" smtClean="0">
                                  <a:latin typeface="Cambria Math" panose="02040503050406030204" pitchFamily="18" charset="0"/>
                                </a:rPr>
                              </m:ctrlPr>
                            </m:sSupPr>
                            <m:e>
                              <m:r>
                                <a:rPr lang="en-US" altLang="ja-JP" sz="1200" b="0" i="1" smtClean="0">
                                  <a:latin typeface="Cambria Math" panose="02040503050406030204" pitchFamily="18" charset="0"/>
                                </a:rPr>
                                <m:t>10</m:t>
                              </m:r>
                            </m:e>
                            <m:sup>
                              <m:r>
                                <a:rPr lang="en-US" altLang="ja-JP" sz="1200" b="0" i="1" smtClean="0">
                                  <a:latin typeface="Cambria Math" panose="02040503050406030204" pitchFamily="18" charset="0"/>
                                </a:rPr>
                                <m:t>11</m:t>
                              </m:r>
                            </m:sup>
                          </m:sSup>
                          <m:sSub>
                            <m:sSubPr>
                              <m:ctrlPr>
                                <a:rPr lang="en-US" altLang="ja-JP" sz="1200" i="1">
                                  <a:latin typeface="Cambria Math" panose="02040503050406030204" pitchFamily="18" charset="0"/>
                                </a:rPr>
                              </m:ctrlPr>
                            </m:sSubPr>
                            <m:e>
                              <m:r>
                                <a:rPr lang="en-US" altLang="ja-JP" sz="1200" i="1">
                                  <a:latin typeface="Cambria Math" panose="02040503050406030204" pitchFamily="18" charset="0"/>
                                </a:rPr>
                                <m:t>𝑀</m:t>
                              </m:r>
                            </m:e>
                            <m:sub>
                              <m:r>
                                <a:rPr lang="ja-JP" altLang="en-US" sz="1200" i="1">
                                  <a:latin typeface="Cambria Math" panose="02040503050406030204" pitchFamily="18" charset="0"/>
                                </a:rPr>
                                <m:t>⦿</m:t>
                              </m:r>
                            </m:sub>
                          </m:sSub>
                        </m:oMath>
                      </m:oMathPara>
                    </a14:m>
                    <a:endParaRPr lang="ja-JP" altLang="en-US" dirty="0"/>
                  </a:p>
                </p:txBody>
              </p:sp>
            </mc:Choice>
            <mc:Fallback xmlns="">
              <p:sp>
                <p:nvSpPr>
                  <p:cNvPr id="60" name="テキスト ボックス 59">
                    <a:extLst>
                      <a:ext uri="{FF2B5EF4-FFF2-40B4-BE49-F238E27FC236}">
                        <a16:creationId xmlns:a16="http://schemas.microsoft.com/office/drawing/2014/main" id="{BE8D56CA-B684-DE38-921A-241D63646980}"/>
                      </a:ext>
                    </a:extLst>
                  </p:cNvPr>
                  <p:cNvSpPr txBox="1">
                    <a:spLocks noRot="1" noChangeAspect="1" noMove="1" noResize="1" noEditPoints="1" noAdjustHandles="1" noChangeArrowheads="1" noChangeShapeType="1" noTextEdit="1"/>
                  </p:cNvSpPr>
                  <p:nvPr/>
                </p:nvSpPr>
                <p:spPr>
                  <a:xfrm>
                    <a:off x="9614834" y="2452442"/>
                    <a:ext cx="2415486" cy="352289"/>
                  </a:xfrm>
                  <a:prstGeom prst="rect">
                    <a:avLst/>
                  </a:prstGeom>
                  <a:blipFill>
                    <a:blip r:embed="rId13"/>
                    <a:stretch>
                      <a:fillRect b="-9091"/>
                    </a:stretch>
                  </a:blipFill>
                </p:spPr>
                <p:txBody>
                  <a:bodyPr/>
                  <a:lstStyle/>
                  <a:p>
                    <a:r>
                      <a:rPr lang="ja-JP" altLang="en-US">
                        <a:noFill/>
                      </a:rPr>
                      <a:t> </a:t>
                    </a:r>
                  </a:p>
                </p:txBody>
              </p:sp>
            </mc:Fallback>
          </mc:AlternateContent>
        </p:grpSp>
        <p:cxnSp>
          <p:nvCxnSpPr>
            <p:cNvPr id="73" name="直線コネクタ 72">
              <a:extLst>
                <a:ext uri="{FF2B5EF4-FFF2-40B4-BE49-F238E27FC236}">
                  <a16:creationId xmlns:a16="http://schemas.microsoft.com/office/drawing/2014/main" id="{29BAD186-10CB-B7FA-1780-7B273C740710}"/>
                </a:ext>
              </a:extLst>
            </p:cNvPr>
            <p:cNvCxnSpPr>
              <a:cxnSpLocks/>
            </p:cNvCxnSpPr>
            <p:nvPr/>
          </p:nvCxnSpPr>
          <p:spPr>
            <a:xfrm>
              <a:off x="3005098" y="2645593"/>
              <a:ext cx="0" cy="3046434"/>
            </a:xfrm>
            <a:prstGeom prst="line">
              <a:avLst/>
            </a:prstGeom>
            <a:ln w="31750">
              <a:prstDash val="dash"/>
            </a:ln>
          </p:spPr>
          <p:style>
            <a:lnRef idx="2">
              <a:schemeClr val="accent1"/>
            </a:lnRef>
            <a:fillRef idx="0">
              <a:schemeClr val="accent1"/>
            </a:fillRef>
            <a:effectRef idx="1">
              <a:schemeClr val="accent1"/>
            </a:effectRef>
            <a:fontRef idx="minor">
              <a:schemeClr val="tx1"/>
            </a:fontRef>
          </p:style>
        </p:cxnSp>
        <p:cxnSp>
          <p:nvCxnSpPr>
            <p:cNvPr id="76" name="直線コネクタ 75">
              <a:extLst>
                <a:ext uri="{FF2B5EF4-FFF2-40B4-BE49-F238E27FC236}">
                  <a16:creationId xmlns:a16="http://schemas.microsoft.com/office/drawing/2014/main" id="{9095D684-1525-48FB-B360-C316A5FF2F40}"/>
                </a:ext>
              </a:extLst>
            </p:cNvPr>
            <p:cNvCxnSpPr>
              <a:cxnSpLocks/>
            </p:cNvCxnSpPr>
            <p:nvPr/>
          </p:nvCxnSpPr>
          <p:spPr>
            <a:xfrm>
              <a:off x="1626148" y="2616445"/>
              <a:ext cx="0" cy="3075582"/>
            </a:xfrm>
            <a:prstGeom prst="line">
              <a:avLst/>
            </a:prstGeom>
            <a:ln w="31750">
              <a:prstDash val="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78" name="テキスト ボックス 77">
                  <a:extLst>
                    <a:ext uri="{FF2B5EF4-FFF2-40B4-BE49-F238E27FC236}">
                      <a16:creationId xmlns:a16="http://schemas.microsoft.com/office/drawing/2014/main" id="{C771DB36-1CD7-7FFC-9E37-4057E1C08160}"/>
                    </a:ext>
                  </a:extLst>
                </p:cNvPr>
                <p:cNvSpPr txBox="1"/>
                <p:nvPr/>
              </p:nvSpPr>
              <p:spPr>
                <a:xfrm>
                  <a:off x="2696794" y="4967135"/>
                  <a:ext cx="1341051" cy="400110"/>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2000" b="1" i="1" smtClean="0">
                                <a:latin typeface="Cambria Math" panose="02040503050406030204" pitchFamily="18" charset="0"/>
                              </a:rPr>
                            </m:ctrlPr>
                          </m:sSubPr>
                          <m:e>
                            <m:r>
                              <a:rPr lang="en-US" altLang="ja-JP" sz="2000" b="1" i="1" smtClean="0">
                                <a:latin typeface="Cambria Math" panose="02040503050406030204" pitchFamily="18" charset="0"/>
                              </a:rPr>
                              <m:t>𝒓</m:t>
                            </m:r>
                          </m:e>
                          <m:sub>
                            <m:r>
                              <a:rPr lang="en-US" altLang="ja-JP" sz="2000" b="1" i="1" smtClean="0">
                                <a:latin typeface="Cambria Math" panose="02040503050406030204" pitchFamily="18" charset="0"/>
                              </a:rPr>
                              <m:t>𝑩</m:t>
                            </m:r>
                          </m:sub>
                        </m:sSub>
                        <m:r>
                          <a:rPr lang="en-US" altLang="ja-JP" sz="2000" b="1" i="1" smtClean="0">
                            <a:latin typeface="Cambria Math" panose="02040503050406030204" pitchFamily="18" charset="0"/>
                          </a:rPr>
                          <m:t> (=</m:t>
                        </m:r>
                        <m:sSub>
                          <m:sSubPr>
                            <m:ctrlPr>
                              <a:rPr lang="en-US" altLang="ja-JP" sz="2000" b="1" i="1">
                                <a:latin typeface="Cambria Math" panose="02040503050406030204" pitchFamily="18" charset="0"/>
                              </a:rPr>
                            </m:ctrlPr>
                          </m:sSubPr>
                          <m:e>
                            <m:r>
                              <a:rPr lang="en-US" altLang="ja-JP" sz="2000" b="1" i="1">
                                <a:latin typeface="Cambria Math" panose="02040503050406030204" pitchFamily="18" charset="0"/>
                              </a:rPr>
                              <m:t>𝒓</m:t>
                            </m:r>
                          </m:e>
                          <m:sub>
                            <m:r>
                              <a:rPr lang="en-US" altLang="ja-JP" sz="2000" b="1" i="1" smtClean="0">
                                <a:latin typeface="Cambria Math" panose="02040503050406030204" pitchFamily="18" charset="0"/>
                              </a:rPr>
                              <m:t>𝟎</m:t>
                            </m:r>
                          </m:sub>
                        </m:sSub>
                        <m:r>
                          <a:rPr lang="en-US" altLang="ja-JP" sz="2000" b="1" i="1" smtClean="0">
                            <a:latin typeface="Cambria Math" panose="02040503050406030204" pitchFamily="18" charset="0"/>
                          </a:rPr>
                          <m:t>)</m:t>
                        </m:r>
                      </m:oMath>
                    </m:oMathPara>
                  </a14:m>
                  <a:endParaRPr lang="ja-JP" altLang="en-US" b="1"/>
                </a:p>
              </p:txBody>
            </p:sp>
          </mc:Choice>
          <mc:Fallback xmlns="">
            <p:sp>
              <p:nvSpPr>
                <p:cNvPr id="78" name="テキスト ボックス 77">
                  <a:extLst>
                    <a:ext uri="{FF2B5EF4-FFF2-40B4-BE49-F238E27FC236}">
                      <a16:creationId xmlns:a16="http://schemas.microsoft.com/office/drawing/2014/main" id="{C771DB36-1CD7-7FFC-9E37-4057E1C08160}"/>
                    </a:ext>
                  </a:extLst>
                </p:cNvPr>
                <p:cNvSpPr txBox="1">
                  <a:spLocks noRot="1" noChangeAspect="1" noMove="1" noResize="1" noEditPoints="1" noAdjustHandles="1" noChangeArrowheads="1" noChangeShapeType="1" noTextEdit="1"/>
                </p:cNvSpPr>
                <p:nvPr/>
              </p:nvSpPr>
              <p:spPr>
                <a:xfrm>
                  <a:off x="2696794" y="4967135"/>
                  <a:ext cx="1341051" cy="400110"/>
                </a:xfrm>
                <a:prstGeom prst="rect">
                  <a:avLst/>
                </a:prstGeom>
                <a:blipFill>
                  <a:blip r:embed="rId14"/>
                  <a:stretch>
                    <a:fillRect b="-3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9" name="テキスト ボックス 78">
                  <a:extLst>
                    <a:ext uri="{FF2B5EF4-FFF2-40B4-BE49-F238E27FC236}">
                      <a16:creationId xmlns:a16="http://schemas.microsoft.com/office/drawing/2014/main" id="{32ABD0CC-9D78-D205-D1F8-7DD76D0F3BA1}"/>
                    </a:ext>
                  </a:extLst>
                </p:cNvPr>
                <p:cNvSpPr txBox="1"/>
                <p:nvPr/>
              </p:nvSpPr>
              <p:spPr>
                <a:xfrm>
                  <a:off x="1446838" y="5001394"/>
                  <a:ext cx="1318621" cy="400110"/>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z="2000" b="1" i="1" smtClean="0">
                            <a:latin typeface="Cambria Math" panose="02040503050406030204" pitchFamily="18" charset="0"/>
                          </a:rPr>
                          <m:t>𝟎</m:t>
                        </m:r>
                        <m:r>
                          <a:rPr lang="en-US" altLang="ja-JP" sz="2000" b="1" i="1" smtClean="0">
                            <a:latin typeface="Cambria Math" panose="02040503050406030204" pitchFamily="18" charset="0"/>
                          </a:rPr>
                          <m:t>.</m:t>
                        </m:r>
                        <m:r>
                          <a:rPr lang="en-US" altLang="ja-JP" sz="2000" b="1" i="1" smtClean="0">
                            <a:latin typeface="Cambria Math" panose="02040503050406030204" pitchFamily="18" charset="0"/>
                          </a:rPr>
                          <m:t>𝟎𝟏</m:t>
                        </m:r>
                        <m:sSub>
                          <m:sSubPr>
                            <m:ctrlPr>
                              <a:rPr lang="en-US" altLang="ja-JP" sz="2000" b="1" i="1" smtClean="0">
                                <a:latin typeface="Cambria Math" panose="02040503050406030204" pitchFamily="18" charset="0"/>
                              </a:rPr>
                            </m:ctrlPr>
                          </m:sSubPr>
                          <m:e>
                            <m:r>
                              <a:rPr lang="en-US" altLang="ja-JP" sz="2000" b="1" i="1" smtClean="0">
                                <a:latin typeface="Cambria Math" panose="02040503050406030204" pitchFamily="18" charset="0"/>
                              </a:rPr>
                              <m:t>𝒓</m:t>
                            </m:r>
                          </m:e>
                          <m:sub>
                            <m:r>
                              <a:rPr lang="en-US" altLang="ja-JP" sz="2000" b="1" i="1" smtClean="0">
                                <a:latin typeface="Cambria Math" panose="02040503050406030204" pitchFamily="18" charset="0"/>
                              </a:rPr>
                              <m:t>𝒎𝒂𝒙</m:t>
                            </m:r>
                          </m:sub>
                        </m:sSub>
                        <m:r>
                          <a:rPr lang="en-US" altLang="ja-JP" sz="2000" b="1" i="1" smtClean="0">
                            <a:latin typeface="Cambria Math" panose="02040503050406030204" pitchFamily="18" charset="0"/>
                          </a:rPr>
                          <m:t> </m:t>
                        </m:r>
                      </m:oMath>
                    </m:oMathPara>
                  </a14:m>
                  <a:endParaRPr lang="ja-JP" altLang="en-US" sz="2400" b="1"/>
                </a:p>
              </p:txBody>
            </p:sp>
          </mc:Choice>
          <mc:Fallback xmlns="">
            <p:sp>
              <p:nvSpPr>
                <p:cNvPr id="79" name="テキスト ボックス 78">
                  <a:extLst>
                    <a:ext uri="{FF2B5EF4-FFF2-40B4-BE49-F238E27FC236}">
                      <a16:creationId xmlns:a16="http://schemas.microsoft.com/office/drawing/2014/main" id="{32ABD0CC-9D78-D205-D1F8-7DD76D0F3BA1}"/>
                    </a:ext>
                  </a:extLst>
                </p:cNvPr>
                <p:cNvSpPr txBox="1">
                  <a:spLocks noRot="1" noChangeAspect="1" noMove="1" noResize="1" noEditPoints="1" noAdjustHandles="1" noChangeArrowheads="1" noChangeShapeType="1" noTextEdit="1"/>
                </p:cNvSpPr>
                <p:nvPr/>
              </p:nvSpPr>
              <p:spPr>
                <a:xfrm>
                  <a:off x="1446838" y="5001394"/>
                  <a:ext cx="1318621" cy="400110"/>
                </a:xfrm>
                <a:prstGeom prst="rect">
                  <a:avLst/>
                </a:prstGeom>
                <a:blipFill>
                  <a:blip r:embed="rId15"/>
                  <a:stretch>
                    <a:fillRect b="-26667"/>
                  </a:stretch>
                </a:blipFill>
              </p:spPr>
              <p:txBody>
                <a:bodyPr/>
                <a:lstStyle/>
                <a:p>
                  <a:r>
                    <a:rPr lang="ja-JP" altLang="en-US">
                      <a:noFill/>
                    </a:rPr>
                    <a:t> </a:t>
                  </a:r>
                </a:p>
              </p:txBody>
            </p:sp>
          </mc:Fallback>
        </mc:AlternateContent>
      </p:grpSp>
      <p:sp>
        <p:nvSpPr>
          <p:cNvPr id="87" name="タイトル 1">
            <a:extLst>
              <a:ext uri="{FF2B5EF4-FFF2-40B4-BE49-F238E27FC236}">
                <a16:creationId xmlns:a16="http://schemas.microsoft.com/office/drawing/2014/main" id="{1D5E972E-B195-C56D-532D-C87A5868C412}"/>
              </a:ext>
            </a:extLst>
          </p:cNvPr>
          <p:cNvSpPr txBox="1">
            <a:spLocks/>
          </p:cNvSpPr>
          <p:nvPr/>
        </p:nvSpPr>
        <p:spPr>
          <a:xfrm>
            <a:off x="330909" y="868310"/>
            <a:ext cx="4135562" cy="438818"/>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000" b="1" dirty="0">
                <a:latin typeface="+mn-ea"/>
                <a:ea typeface="+mn-ea"/>
              </a:rPr>
              <a:t>Cusp-to-Core Transition model</a:t>
            </a:r>
            <a:endParaRPr lang="ja-JP" altLang="en-US" sz="2000" b="1" dirty="0">
              <a:latin typeface="+mn-ea"/>
              <a:ea typeface="+mn-ea"/>
            </a:endParaRPr>
          </a:p>
        </p:txBody>
      </p:sp>
      <mc:AlternateContent xmlns:mc="http://schemas.openxmlformats.org/markup-compatibility/2006" xmlns:a14="http://schemas.microsoft.com/office/drawing/2010/main">
        <mc:Choice Requires="a14">
          <p:sp>
            <p:nvSpPr>
              <p:cNvPr id="88" name="コンテンツ プレースホルダー 2">
                <a:extLst>
                  <a:ext uri="{FF2B5EF4-FFF2-40B4-BE49-F238E27FC236}">
                    <a16:creationId xmlns:a16="http://schemas.microsoft.com/office/drawing/2014/main" id="{7ED1CC8C-7CCB-40CC-370C-39678235E81D}"/>
                  </a:ext>
                </a:extLst>
              </p:cNvPr>
              <p:cNvSpPr>
                <a:spLocks noGrp="1"/>
              </p:cNvSpPr>
              <p:nvPr>
                <p:ph idx="1"/>
              </p:nvPr>
            </p:nvSpPr>
            <p:spPr>
              <a:xfrm>
                <a:off x="427882" y="5706812"/>
                <a:ext cx="4947919" cy="925177"/>
              </a:xfrm>
            </p:spPr>
            <p:txBody>
              <a:bodyPr>
                <a:normAutofit fontScale="77500" lnSpcReduction="20000"/>
              </a:bodyPr>
              <a:lstStyle/>
              <a:p>
                <a:r>
                  <a:rPr lang="en-US" altLang="ja-JP" sz="1900" dirty="0">
                    <a:latin typeface="+mn-ea"/>
                  </a:rPr>
                  <a:t>NFW profile </a:t>
                </a:r>
                <a:r>
                  <a:rPr lang="ja-JP" altLang="en-US" sz="1900" dirty="0">
                    <a:latin typeface="+mn-ea"/>
                  </a:rPr>
                  <a:t>⇒</a:t>
                </a:r>
                <a:r>
                  <a:rPr lang="en-US" altLang="ja-JP" sz="1900" dirty="0">
                    <a:latin typeface="+mn-ea"/>
                  </a:rPr>
                  <a:t>  Burkert profile</a:t>
                </a:r>
              </a:p>
              <a:p>
                <a:r>
                  <a:rPr lang="en" altLang="ja-JP" sz="1900" b="0" i="0" u="none" strike="noStrike" dirty="0">
                    <a:solidFill>
                      <a:srgbClr val="000000"/>
                    </a:solidFill>
                    <a:effectLst/>
                    <a:latin typeface="+mn-ea"/>
                  </a:rPr>
                  <a:t>Only the central density structure is affected</a:t>
                </a:r>
              </a:p>
              <a:p>
                <a14:m>
                  <m:oMath xmlns:m="http://schemas.openxmlformats.org/officeDocument/2006/math">
                    <m:sSub>
                      <m:sSubPr>
                        <m:ctrlPr>
                          <a:rPr lang="en-US" altLang="ja-JP" sz="2100" i="1" smtClean="0">
                            <a:solidFill>
                              <a:schemeClr val="tx1"/>
                            </a:solidFill>
                            <a:latin typeface="Cambria Math" panose="02040503050406030204" pitchFamily="18" charset="0"/>
                          </a:rPr>
                        </m:ctrlPr>
                      </m:sSubPr>
                      <m:e>
                        <m:r>
                          <a:rPr lang="en-US" altLang="ja-JP" sz="2100" b="0" i="1" smtClean="0">
                            <a:solidFill>
                              <a:schemeClr val="tx1"/>
                            </a:solidFill>
                            <a:latin typeface="Cambria Math" panose="02040503050406030204" pitchFamily="18" charset="0"/>
                          </a:rPr>
                          <m:t>𝑟</m:t>
                        </m:r>
                      </m:e>
                      <m:sub>
                        <m:r>
                          <a:rPr lang="en-US" altLang="ja-JP" sz="2100" b="0" i="1" smtClean="0">
                            <a:solidFill>
                              <a:schemeClr val="tx1"/>
                            </a:solidFill>
                            <a:latin typeface="Cambria Math" panose="02040503050406030204" pitchFamily="18" charset="0"/>
                          </a:rPr>
                          <m:t>𝐵</m:t>
                        </m:r>
                      </m:sub>
                    </m:sSub>
                    <m:r>
                      <a:rPr lang="en-US" altLang="ja-JP" sz="2100" b="0" i="1" smtClean="0">
                        <a:solidFill>
                          <a:schemeClr val="tx1"/>
                        </a:solidFill>
                        <a:latin typeface="Cambria Math" panose="02040503050406030204" pitchFamily="18" charset="0"/>
                      </a:rPr>
                      <m:t>=</m:t>
                    </m:r>
                    <m:r>
                      <a:rPr lang="ja-JP" altLang="en-US" sz="2100" b="0" i="1" smtClean="0">
                        <a:solidFill>
                          <a:schemeClr val="tx1"/>
                        </a:solidFill>
                        <a:latin typeface="Cambria Math" panose="02040503050406030204" pitchFamily="18" charset="0"/>
                      </a:rPr>
                      <m:t>𝜂</m:t>
                    </m:r>
                    <m:sSub>
                      <m:sSubPr>
                        <m:ctrlPr>
                          <a:rPr lang="en-US" altLang="ja-JP" sz="2100" i="1">
                            <a:solidFill>
                              <a:schemeClr val="tx1"/>
                            </a:solidFill>
                            <a:latin typeface="Cambria Math" panose="02040503050406030204" pitchFamily="18" charset="0"/>
                          </a:rPr>
                        </m:ctrlPr>
                      </m:sSubPr>
                      <m:e>
                        <m:r>
                          <a:rPr lang="en-US" altLang="ja-JP" sz="2100" b="0" i="1" smtClean="0">
                            <a:solidFill>
                              <a:schemeClr val="tx1"/>
                            </a:solidFill>
                            <a:latin typeface="Cambria Math" panose="02040503050406030204" pitchFamily="18" charset="0"/>
                          </a:rPr>
                          <m:t>𝑟</m:t>
                        </m:r>
                      </m:e>
                      <m:sub>
                        <m:r>
                          <a:rPr lang="en-US" altLang="ja-JP" sz="2100" i="1">
                            <a:solidFill>
                              <a:schemeClr val="tx1"/>
                            </a:solidFill>
                            <a:latin typeface="Cambria Math" panose="02040503050406030204" pitchFamily="18" charset="0"/>
                          </a:rPr>
                          <m:t>𝑁</m:t>
                        </m:r>
                      </m:sub>
                    </m:sSub>
                  </m:oMath>
                </a14:m>
                <a:endParaRPr kumimoji="1" lang="en-US" altLang="ja-JP" sz="2400" dirty="0"/>
              </a:p>
            </p:txBody>
          </p:sp>
        </mc:Choice>
        <mc:Fallback xmlns="">
          <p:sp>
            <p:nvSpPr>
              <p:cNvPr id="88" name="コンテンツ プレースホルダー 2">
                <a:extLst>
                  <a:ext uri="{FF2B5EF4-FFF2-40B4-BE49-F238E27FC236}">
                    <a16:creationId xmlns:a16="http://schemas.microsoft.com/office/drawing/2014/main" id="{7ED1CC8C-7CCB-40CC-370C-39678235E81D}"/>
                  </a:ext>
                </a:extLst>
              </p:cNvPr>
              <p:cNvSpPr>
                <a:spLocks noGrp="1" noRot="1" noChangeAspect="1" noMove="1" noResize="1" noEditPoints="1" noAdjustHandles="1" noChangeArrowheads="1" noChangeShapeType="1" noTextEdit="1"/>
              </p:cNvSpPr>
              <p:nvPr>
                <p:ph idx="1"/>
              </p:nvPr>
            </p:nvSpPr>
            <p:spPr>
              <a:xfrm>
                <a:off x="427882" y="5706812"/>
                <a:ext cx="4947919" cy="925177"/>
              </a:xfrm>
              <a:blipFill>
                <a:blip r:embed="rId16"/>
                <a:stretch>
                  <a:fillRect l="-512" t="-8108" b="-1351"/>
                </a:stretch>
              </a:blipFill>
            </p:spPr>
            <p:txBody>
              <a:bodyPr/>
              <a:lstStyle/>
              <a:p>
                <a:r>
                  <a:rPr lang="ja-JP" altLang="en-US">
                    <a:noFill/>
                  </a:rPr>
                  <a:t> </a:t>
                </a:r>
              </a:p>
            </p:txBody>
          </p:sp>
        </mc:Fallback>
      </mc:AlternateContent>
      <p:sp>
        <p:nvSpPr>
          <p:cNvPr id="90" name="テキスト ボックス 89">
            <a:extLst>
              <a:ext uri="{FF2B5EF4-FFF2-40B4-BE49-F238E27FC236}">
                <a16:creationId xmlns:a16="http://schemas.microsoft.com/office/drawing/2014/main" id="{5B602DEF-0F91-D357-FB16-6594C469C3D8}"/>
              </a:ext>
            </a:extLst>
          </p:cNvPr>
          <p:cNvSpPr txBox="1"/>
          <p:nvPr/>
        </p:nvSpPr>
        <p:spPr>
          <a:xfrm>
            <a:off x="3746518" y="1216351"/>
            <a:ext cx="2209237" cy="307777"/>
          </a:xfrm>
          <a:prstGeom prst="rect">
            <a:avLst/>
          </a:prstGeom>
          <a:noFill/>
        </p:spPr>
        <p:txBody>
          <a:bodyPr wrap="square">
            <a:spAutoFit/>
          </a:bodyPr>
          <a:lstStyle/>
          <a:p>
            <a:r>
              <a:rPr lang="en-US" altLang="ja-JP" sz="1400" b="1" dirty="0">
                <a:latin typeface="+mn-ea"/>
                <a:ea typeface="+mn-ea"/>
              </a:rPr>
              <a:t>(Kaneda et al. 2024)</a:t>
            </a:r>
            <a:endParaRPr lang="ja-JP" altLang="en-US" sz="1400"/>
          </a:p>
        </p:txBody>
      </p:sp>
      <p:sp>
        <p:nvSpPr>
          <p:cNvPr id="91" name="タイトル 1">
            <a:extLst>
              <a:ext uri="{FF2B5EF4-FFF2-40B4-BE49-F238E27FC236}">
                <a16:creationId xmlns:a16="http://schemas.microsoft.com/office/drawing/2014/main" id="{BDB99FFC-C288-C7A1-D213-0A10BAED6001}"/>
              </a:ext>
            </a:extLst>
          </p:cNvPr>
          <p:cNvSpPr txBox="1">
            <a:spLocks/>
          </p:cNvSpPr>
          <p:nvPr/>
        </p:nvSpPr>
        <p:spPr>
          <a:xfrm>
            <a:off x="330909" y="5257225"/>
            <a:ext cx="1787055" cy="389334"/>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1800" b="1" dirty="0">
                <a:latin typeface="+mn-ea"/>
                <a:ea typeface="+mn-ea"/>
              </a:rPr>
              <a:t>Assumptions</a:t>
            </a:r>
            <a:endParaRPr lang="ja-JP" altLang="en-US" sz="1800" b="1" dirty="0">
              <a:latin typeface="+mn-ea"/>
              <a:ea typeface="+mn-ea"/>
            </a:endParaRPr>
          </a:p>
        </p:txBody>
      </p:sp>
    </p:spTree>
    <p:extLst>
      <p:ext uri="{BB962C8B-B14F-4D97-AF65-F5344CB8AC3E}">
        <p14:creationId xmlns:p14="http://schemas.microsoft.com/office/powerpoint/2010/main" val="1381544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C60C3-D329-6CA4-3874-BFCAEDBDB48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B99BE97-1AAE-C572-A0EF-C622DD4413F6}"/>
              </a:ext>
            </a:extLst>
          </p:cNvPr>
          <p:cNvSpPr>
            <a:spLocks noGrp="1"/>
          </p:cNvSpPr>
          <p:nvPr>
            <p:ph type="title"/>
          </p:nvPr>
        </p:nvSpPr>
        <p:spPr>
          <a:xfrm>
            <a:off x="737616" y="365759"/>
            <a:ext cx="11088329" cy="630555"/>
          </a:xfrm>
        </p:spPr>
        <p:txBody>
          <a:bodyPr>
            <a:noAutofit/>
          </a:bodyPr>
          <a:lstStyle/>
          <a:p>
            <a:r>
              <a:rPr kumimoji="1" lang="en-US" altLang="ja-JP" sz="2200" b="1" dirty="0">
                <a:latin typeface="+mn-ea"/>
                <a:ea typeface="+mn-ea"/>
              </a:rPr>
              <a:t>The Scaling Relation of Dark Matter Halos</a:t>
            </a:r>
            <a:endParaRPr kumimoji="1" lang="ja-JP" altLang="en-US" sz="2200" b="1" dirty="0">
              <a:latin typeface="+mn-ea"/>
              <a:ea typeface="+mn-ea"/>
            </a:endParaRPr>
          </a:p>
        </p:txBody>
      </p:sp>
      <p:cxnSp>
        <p:nvCxnSpPr>
          <p:cNvPr id="4" name="直線コネクタ 3">
            <a:extLst>
              <a:ext uri="{FF2B5EF4-FFF2-40B4-BE49-F238E27FC236}">
                <a16:creationId xmlns:a16="http://schemas.microsoft.com/office/drawing/2014/main" id="{E6525F0B-A2A6-A254-4957-DEEF0123FAA2}"/>
              </a:ext>
            </a:extLst>
          </p:cNvPr>
          <p:cNvCxnSpPr/>
          <p:nvPr/>
        </p:nvCxnSpPr>
        <p:spPr>
          <a:xfrm>
            <a:off x="0" y="813816"/>
            <a:ext cx="10158984" cy="0"/>
          </a:xfrm>
          <a:prstGeom prst="line">
            <a:avLst/>
          </a:prstGeom>
          <a:ln w="38100">
            <a:solidFill>
              <a:schemeClr val="accent6">
                <a:alpha val="80000"/>
              </a:schemeClr>
            </a:solidFill>
          </a:ln>
        </p:spPr>
        <p:style>
          <a:lnRef idx="3">
            <a:schemeClr val="accent1"/>
          </a:lnRef>
          <a:fillRef idx="0">
            <a:schemeClr val="accent1"/>
          </a:fillRef>
          <a:effectRef idx="2">
            <a:schemeClr val="accent1"/>
          </a:effectRef>
          <a:fontRef idx="minor">
            <a:schemeClr val="tx1"/>
          </a:fontRef>
        </p:style>
      </p:cxnSp>
      <p:sp>
        <p:nvSpPr>
          <p:cNvPr id="6" name="テキスト ボックス 5">
            <a:extLst>
              <a:ext uri="{FF2B5EF4-FFF2-40B4-BE49-F238E27FC236}">
                <a16:creationId xmlns:a16="http://schemas.microsoft.com/office/drawing/2014/main" id="{1D3BBD9D-AB4C-3260-82D3-699982C442C2}"/>
              </a:ext>
            </a:extLst>
          </p:cNvPr>
          <p:cNvSpPr txBox="1"/>
          <p:nvPr/>
        </p:nvSpPr>
        <p:spPr>
          <a:xfrm>
            <a:off x="-885426" y="8931552"/>
            <a:ext cx="568334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800" b="0" i="0" u="none" strike="noStrike" kern="1200" cap="none" spc="0" normalizeH="0" baseline="0" noProof="0" dirty="0">
                <a:ln>
                  <a:noFill/>
                </a:ln>
                <a:solidFill>
                  <a:srgbClr val="0000FF"/>
                </a:solidFill>
                <a:effectLst/>
                <a:uLnTx/>
                <a:uFillTx/>
                <a:latin typeface="CMR10"/>
                <a:ea typeface="游ゴシック" panose="020B0400000000000000" pitchFamily="50" charset="-128"/>
                <a:cs typeface="+mn-cs"/>
              </a:rPr>
              <a:t>Kaneda et al. </a:t>
            </a:r>
            <a:r>
              <a:rPr kumimoji="1" lang="en" altLang="ja-JP" sz="1800" b="0" i="0" u="none" strike="noStrike" kern="1200" cap="none" spc="0" normalizeH="0" baseline="0" noProof="0" dirty="0">
                <a:ln>
                  <a:noFill/>
                </a:ln>
                <a:solidFill>
                  <a:prstClr val="black"/>
                </a:solidFill>
                <a:effectLst/>
                <a:uLnTx/>
                <a:uFillTx/>
                <a:latin typeface="CMR10"/>
                <a:ea typeface="游ゴシック" panose="020B0400000000000000" pitchFamily="50" charset="-128"/>
                <a:cs typeface="+mn-cs"/>
              </a:rPr>
              <a:t>(</a:t>
            </a:r>
            <a:r>
              <a:rPr kumimoji="1" lang="en" altLang="ja-JP" sz="1800" b="0" i="0" u="none" strike="noStrike" kern="1200" cap="none" spc="0" normalizeH="0" baseline="0" noProof="0" dirty="0">
                <a:ln>
                  <a:noFill/>
                </a:ln>
                <a:solidFill>
                  <a:srgbClr val="0000FF"/>
                </a:solidFill>
                <a:effectLst/>
                <a:uLnTx/>
                <a:uFillTx/>
                <a:latin typeface="CMR10"/>
                <a:ea typeface="游ゴシック" panose="020B0400000000000000" pitchFamily="50" charset="-128"/>
                <a:cs typeface="+mn-cs"/>
              </a:rPr>
              <a:t>2024</a:t>
            </a:r>
            <a:r>
              <a:rPr kumimoji="1" lang="en" altLang="ja-JP" sz="1800" b="0" i="0" u="none" strike="noStrike" kern="1200" cap="none" spc="0" normalizeH="0" baseline="0" noProof="0" dirty="0">
                <a:ln>
                  <a:noFill/>
                </a:ln>
                <a:solidFill>
                  <a:prstClr val="black"/>
                </a:solidFill>
                <a:effectLst/>
                <a:uLnTx/>
                <a:uFillTx/>
                <a:latin typeface="CMR10"/>
                <a:ea typeface="游ゴシック" panose="020B0400000000000000" pitchFamily="50" charset="-128"/>
                <a:cs typeface="+mn-cs"/>
              </a:rPr>
              <a:t>) </a:t>
            </a:r>
            <a:r>
              <a:rPr kumimoji="1" lang="ja-JP" altLang="en-US" sz="1800" b="0" i="0" u="none" strike="noStrike" kern="1200" cap="none" spc="0" normalizeH="0" baseline="0" noProof="0">
                <a:ln>
                  <a:noFill/>
                </a:ln>
                <a:solidFill>
                  <a:prstClr val="black"/>
                </a:solidFill>
                <a:effectLst/>
                <a:uLnTx/>
                <a:uFillTx/>
                <a:latin typeface="HaranoAjiMincho-Regular-Identity-H"/>
                <a:ea typeface="游ゴシック" panose="020B0400000000000000" pitchFamily="50" charset="-128"/>
                <a:cs typeface="+mn-cs"/>
              </a:rPr>
              <a:t>は、質量分解能 </a:t>
            </a:r>
            <a:r>
              <a:rPr kumimoji="1" lang="ja-JP" altLang="en-US" sz="1800" b="0" i="0" u="none" strike="noStrike" kern="1200" cap="none" spc="0" normalizeH="0" baseline="0" noProof="0">
                <a:ln>
                  <a:noFill/>
                </a:ln>
                <a:solidFill>
                  <a:prstClr val="black"/>
                </a:solidFill>
                <a:effectLst/>
                <a:uLnTx/>
                <a:uFillTx/>
                <a:latin typeface="CMSY10"/>
                <a:ea typeface="游ゴシック" panose="020B0400000000000000" pitchFamily="50" charset="-128"/>
                <a:cs typeface="+mn-cs"/>
              </a:rPr>
              <a:t>∼ </a:t>
            </a:r>
            <a:r>
              <a:rPr kumimoji="1" lang="en-US" altLang="ja-JP" sz="1800" b="0" i="0" u="none" strike="noStrike" kern="1200" cap="none" spc="0" normalizeH="0" baseline="0" noProof="0" dirty="0">
                <a:ln>
                  <a:noFill/>
                </a:ln>
                <a:solidFill>
                  <a:prstClr val="black"/>
                </a:solidFill>
                <a:effectLst/>
                <a:uLnTx/>
                <a:uFillTx/>
                <a:latin typeface="CMR10"/>
                <a:ea typeface="游ゴシック" panose="020B0400000000000000" pitchFamily="50" charset="-128"/>
                <a:cs typeface="+mn-cs"/>
              </a:rPr>
              <a:t>10</a:t>
            </a:r>
            <a:r>
              <a:rPr kumimoji="1" lang="en-US" altLang="ja-JP" sz="1800" b="0" i="0" u="none" strike="noStrike" kern="1200" cap="none" spc="0" normalizeH="0" baseline="0" noProof="0" dirty="0">
                <a:ln>
                  <a:noFill/>
                </a:ln>
                <a:solidFill>
                  <a:prstClr val="black"/>
                </a:solidFill>
                <a:effectLst/>
                <a:uLnTx/>
                <a:uFillTx/>
                <a:latin typeface="CMR7"/>
                <a:ea typeface="游ゴシック" panose="020B0400000000000000" pitchFamily="50" charset="-128"/>
                <a:cs typeface="+mn-cs"/>
              </a:rPr>
              <a:t>3</a:t>
            </a:r>
            <a:r>
              <a:rPr kumimoji="1" lang="en" altLang="ja-JP" sz="1800" b="0" i="0" u="none" strike="noStrike" kern="1200" cap="none" spc="0" normalizeH="0" baseline="0" noProof="0" dirty="0">
                <a:ln>
                  <a:noFill/>
                </a:ln>
                <a:solidFill>
                  <a:prstClr val="black"/>
                </a:solidFill>
                <a:effectLst/>
                <a:uLnTx/>
                <a:uFillTx/>
                <a:latin typeface="CMMI10"/>
                <a:ea typeface="游ゴシック" panose="020B0400000000000000" pitchFamily="50" charset="-128"/>
                <a:cs typeface="+mn-cs"/>
              </a:rPr>
              <a:t>M</a:t>
            </a:r>
            <a:r>
              <a:rPr kumimoji="1" lang="en" altLang="ja-JP" sz="1800" b="0" i="0" u="none" strike="noStrike" kern="1200" cap="none" spc="0" normalizeH="0" baseline="0" noProof="0" dirty="0">
                <a:ln>
                  <a:noFill/>
                </a:ln>
                <a:solidFill>
                  <a:prstClr val="black"/>
                </a:solidFill>
                <a:effectLst/>
                <a:uLnTx/>
                <a:uFillTx/>
                <a:latin typeface="CMSY7"/>
                <a:ea typeface="游ゴシック" panose="020B0400000000000000" pitchFamily="50" charset="-128"/>
                <a:cs typeface="+mn-cs"/>
              </a:rPr>
              <a:t>⊙ </a:t>
            </a:r>
            <a:r>
              <a:rPr kumimoji="1" lang="ja-JP" altLang="en-US" sz="1800" b="0" i="0" u="none" strike="noStrike" kern="1200" cap="none" spc="0" normalizeH="0" baseline="0" noProof="0">
                <a:ln>
                  <a:noFill/>
                </a:ln>
                <a:solidFill>
                  <a:prstClr val="black"/>
                </a:solidFill>
                <a:effectLst/>
                <a:uLnTx/>
                <a:uFillTx/>
                <a:latin typeface="HaranoAjiMincho-Regular-Identity-H"/>
                <a:ea typeface="游ゴシック" panose="020B0400000000000000" pitchFamily="50" charset="-128"/>
                <a:cs typeface="+mn-cs"/>
              </a:rPr>
              <a:t>の高分解能宇宙論的 </a:t>
            </a:r>
            <a:r>
              <a:rPr kumimoji="1" lang="en" altLang="ja-JP" sz="1800" b="0" i="0" u="none" strike="noStrike" kern="1200" cap="none" spc="0" normalizeH="0" baseline="0" noProof="0" dirty="0">
                <a:ln>
                  <a:noFill/>
                </a:ln>
                <a:solidFill>
                  <a:prstClr val="black"/>
                </a:solidFill>
                <a:effectLst/>
                <a:uLnTx/>
                <a:uFillTx/>
                <a:latin typeface="CMMI10"/>
                <a:ea typeface="游ゴシック" panose="020B0400000000000000" pitchFamily="50" charset="-128"/>
                <a:cs typeface="+mn-cs"/>
              </a:rPr>
              <a:t>N </a:t>
            </a:r>
            <a:r>
              <a:rPr kumimoji="1" lang="ja-JP" altLang="en-US" sz="1800" b="0" i="0" u="none" strike="noStrike" kern="1200" cap="none" spc="0" normalizeH="0" baseline="0" noProof="0">
                <a:ln>
                  <a:noFill/>
                </a:ln>
                <a:solidFill>
                  <a:prstClr val="black"/>
                </a:solidFill>
                <a:effectLst/>
                <a:uLnTx/>
                <a:uFillTx/>
                <a:latin typeface="HaranoAjiMincho-Regular-Identity-H"/>
                <a:ea typeface="游ゴシック" panose="020B0400000000000000" pitchFamily="50" charset="-128"/>
                <a:cs typeface="+mn-cs"/>
              </a:rPr>
              <a:t>体シミュレーション </a:t>
            </a:r>
            <a:r>
              <a:rPr kumimoji="1" lang="en" altLang="ja-JP" sz="1800" b="0" i="0" u="none" strike="noStrike" kern="1200" cap="none" spc="0" normalizeH="0" baseline="0" noProof="0" dirty="0">
                <a:ln>
                  <a:noFill/>
                </a:ln>
                <a:solidFill>
                  <a:prstClr val="black"/>
                </a:solidFill>
                <a:effectLst/>
                <a:uLnTx/>
                <a:uFillTx/>
                <a:latin typeface="CMR10"/>
                <a:ea typeface="游ゴシック" panose="020B0400000000000000" pitchFamily="50" charset="-128"/>
                <a:cs typeface="+mn-cs"/>
              </a:rPr>
              <a:t>Phi-4096 </a:t>
            </a:r>
            <a:r>
              <a:rPr kumimoji="1" lang="ja-JP" altLang="en-US" sz="1800" b="0" i="0" u="none" strike="noStrike" kern="1200" cap="none" spc="0" normalizeH="0" baseline="0" noProof="0">
                <a:ln>
                  <a:noFill/>
                </a:ln>
                <a:solidFill>
                  <a:prstClr val="black"/>
                </a:solidFill>
                <a:effectLst/>
                <a:uLnTx/>
                <a:uFillTx/>
                <a:latin typeface="HaranoAjiMincho-Regular-Identity-H"/>
                <a:ea typeface="游ゴシック" panose="020B0400000000000000" pitchFamily="50" charset="-128"/>
                <a:cs typeface="+mn-cs"/>
              </a:rPr>
              <a:t>の結果を用いて、</a:t>
            </a:r>
            <a:r>
              <a:rPr kumimoji="1" lang="en" altLang="ja-JP" sz="1800" b="0" i="0" u="none" strike="noStrike" kern="1200" cap="none" spc="0" normalizeH="0" baseline="0" noProof="0" dirty="0">
                <a:ln>
                  <a:noFill/>
                </a:ln>
                <a:solidFill>
                  <a:prstClr val="black"/>
                </a:solidFill>
                <a:effectLst/>
                <a:uLnTx/>
                <a:uFillTx/>
                <a:latin typeface="CMMI10"/>
                <a:ea typeface="游ゴシック" panose="020B0400000000000000" pitchFamily="50" charset="-128"/>
                <a:cs typeface="+mn-cs"/>
              </a:rPr>
              <a:t>z </a:t>
            </a:r>
            <a:r>
              <a:rPr kumimoji="1" lang="en" altLang="ja-JP" sz="1800" b="0" i="0" u="none" strike="noStrike" kern="1200" cap="none" spc="0" normalizeH="0" baseline="0" noProof="0" dirty="0">
                <a:ln>
                  <a:noFill/>
                </a:ln>
                <a:solidFill>
                  <a:prstClr val="black"/>
                </a:solidFill>
                <a:effectLst/>
                <a:uLnTx/>
                <a:uFillTx/>
                <a:latin typeface="CMR10"/>
                <a:ea typeface="游ゴシック" panose="020B0400000000000000" pitchFamily="50" charset="-128"/>
                <a:cs typeface="+mn-cs"/>
              </a:rPr>
              <a:t>= 0 </a:t>
            </a:r>
            <a:r>
              <a:rPr kumimoji="1" lang="ja-JP" altLang="en-US" sz="1800" b="0" i="0" u="none" strike="noStrike" kern="1200" cap="none" spc="0" normalizeH="0" baseline="0" noProof="0">
                <a:ln>
                  <a:noFill/>
                </a:ln>
                <a:solidFill>
                  <a:prstClr val="black"/>
                </a:solidFill>
                <a:effectLst/>
                <a:uLnTx/>
                <a:uFillTx/>
                <a:latin typeface="HaranoAjiMincho-Regular-Identity-H"/>
                <a:ea typeface="游ゴシック" panose="020B0400000000000000" pitchFamily="50" charset="-128"/>
                <a:cs typeface="+mn-cs"/>
              </a:rPr>
              <a:t>で天の川銀河サイズのホストハロー </a:t>
            </a:r>
            <a:r>
              <a:rPr kumimoji="1" lang="en-US" altLang="ja-JP" sz="1800" b="0" i="0" u="none" strike="noStrike" kern="1200" cap="none" spc="0" normalizeH="0" baseline="0" noProof="0" dirty="0">
                <a:ln>
                  <a:noFill/>
                </a:ln>
                <a:solidFill>
                  <a:prstClr val="black"/>
                </a:solidFill>
                <a:effectLst/>
                <a:uLnTx/>
                <a:uFillTx/>
                <a:latin typeface="CMR10"/>
                <a:ea typeface="游ゴシック" panose="020B0400000000000000" pitchFamily="50" charset="-128"/>
                <a:cs typeface="+mn-cs"/>
              </a:rPr>
              <a:t>27 </a:t>
            </a:r>
            <a:r>
              <a:rPr kumimoji="1" lang="ja-JP" altLang="en-US" sz="1800" b="0" i="0" u="none" strike="noStrike" kern="1200" cap="none" spc="0" normalizeH="0" baseline="0" noProof="0">
                <a:ln>
                  <a:noFill/>
                </a:ln>
                <a:solidFill>
                  <a:prstClr val="black"/>
                </a:solidFill>
                <a:effectLst/>
                <a:uLnTx/>
                <a:uFillTx/>
                <a:latin typeface="HaranoAjiMincho-Regular-Identity-H"/>
                <a:ea typeface="游ゴシック" panose="020B0400000000000000" pitchFamily="50" charset="-128"/>
                <a:cs typeface="+mn-cs"/>
              </a:rPr>
              <a:t>個のビリアル半径の </a:t>
            </a:r>
            <a:r>
              <a:rPr kumimoji="1" lang="en-US" altLang="ja-JP" sz="1800" b="0" i="0" u="none" strike="noStrike" kern="1200" cap="none" spc="0" normalizeH="0" baseline="0" noProof="0" dirty="0">
                <a:ln>
                  <a:noFill/>
                </a:ln>
                <a:solidFill>
                  <a:prstClr val="black"/>
                </a:solidFill>
                <a:effectLst/>
                <a:uLnTx/>
                <a:uFillTx/>
                <a:latin typeface="CMR10"/>
                <a:ea typeface="游ゴシック" panose="020B0400000000000000" pitchFamily="50" charset="-128"/>
                <a:cs typeface="+mn-cs"/>
              </a:rPr>
              <a:t>2 </a:t>
            </a:r>
            <a:r>
              <a:rPr kumimoji="1" lang="ja-JP" altLang="en-US" sz="1800" b="0" i="0" u="none" strike="noStrike" kern="1200" cap="none" spc="0" normalizeH="0" baseline="0" noProof="0">
                <a:ln>
                  <a:noFill/>
                </a:ln>
                <a:solidFill>
                  <a:prstClr val="black"/>
                </a:solidFill>
                <a:effectLst/>
                <a:uLnTx/>
                <a:uFillTx/>
                <a:latin typeface="HaranoAjiMincho-Regular-Identity-H"/>
                <a:ea typeface="游ゴシック" panose="020B0400000000000000" pitchFamily="50" charset="-128"/>
                <a:cs typeface="+mn-cs"/>
              </a:rPr>
              <a:t>倍以内に存在する </a:t>
            </a:r>
            <a:r>
              <a:rPr kumimoji="1" lang="en-US" altLang="ja-JP" sz="1800" b="0" i="0" u="none" strike="noStrike" kern="1200" cap="none" spc="0" normalizeH="0" baseline="0" noProof="0" dirty="0">
                <a:ln>
                  <a:noFill/>
                </a:ln>
                <a:solidFill>
                  <a:prstClr val="black"/>
                </a:solidFill>
                <a:effectLst/>
                <a:uLnTx/>
                <a:uFillTx/>
                <a:latin typeface="CMR10"/>
                <a:ea typeface="游ゴシック" panose="020B0400000000000000" pitchFamily="50" charset="-128"/>
                <a:cs typeface="+mn-cs"/>
              </a:rPr>
              <a:t>10</a:t>
            </a:r>
            <a:r>
              <a:rPr kumimoji="1" lang="en-US" altLang="ja-JP" sz="1800" b="0" i="0" u="none" strike="noStrike" kern="1200" cap="none" spc="0" normalizeH="0" baseline="0" noProof="0" dirty="0">
                <a:ln>
                  <a:noFill/>
                </a:ln>
                <a:solidFill>
                  <a:prstClr val="black"/>
                </a:solidFill>
                <a:effectLst/>
                <a:uLnTx/>
                <a:uFillTx/>
                <a:latin typeface="CMR7"/>
                <a:ea typeface="游ゴシック" panose="020B0400000000000000" pitchFamily="50" charset="-128"/>
                <a:cs typeface="+mn-cs"/>
              </a:rPr>
              <a:t>6 </a:t>
            </a:r>
            <a:r>
              <a:rPr kumimoji="1" lang="ja-JP" altLang="en-US" sz="1800" b="0" i="0" u="none" strike="noStrike" kern="1200" cap="none" spc="0" normalizeH="0" baseline="0" noProof="0">
                <a:ln>
                  <a:noFill/>
                </a:ln>
                <a:solidFill>
                  <a:prstClr val="black"/>
                </a:solidFill>
                <a:effectLst/>
                <a:uLnTx/>
                <a:uFillTx/>
                <a:latin typeface="CMSY10"/>
                <a:ea typeface="游ゴシック" panose="020B0400000000000000" pitchFamily="50" charset="-128"/>
                <a:cs typeface="+mn-cs"/>
              </a:rPr>
              <a:t>∼ </a:t>
            </a:r>
            <a:r>
              <a:rPr kumimoji="1" lang="en-US" altLang="ja-JP" sz="1800" b="0" i="0" u="none" strike="noStrike" kern="1200" cap="none" spc="0" normalizeH="0" baseline="0" noProof="0" dirty="0">
                <a:ln>
                  <a:noFill/>
                </a:ln>
                <a:solidFill>
                  <a:prstClr val="black"/>
                </a:solidFill>
                <a:effectLst/>
                <a:uLnTx/>
                <a:uFillTx/>
                <a:latin typeface="CMR10"/>
                <a:ea typeface="游ゴシック" panose="020B0400000000000000" pitchFamily="50" charset="-128"/>
                <a:cs typeface="+mn-cs"/>
              </a:rPr>
              <a:t>10</a:t>
            </a:r>
            <a:r>
              <a:rPr kumimoji="1" lang="en-US" altLang="ja-JP" sz="1800" b="0" i="0" u="none" strike="noStrike" kern="1200" cap="none" spc="0" normalizeH="0" baseline="0" noProof="0" dirty="0">
                <a:ln>
                  <a:noFill/>
                </a:ln>
                <a:solidFill>
                  <a:prstClr val="black"/>
                </a:solidFill>
                <a:effectLst/>
                <a:uLnTx/>
                <a:uFillTx/>
                <a:latin typeface="CMR7"/>
                <a:ea typeface="游ゴシック" panose="020B0400000000000000" pitchFamily="50" charset="-128"/>
                <a:cs typeface="+mn-cs"/>
              </a:rPr>
              <a:t>10</a:t>
            </a:r>
            <a:r>
              <a:rPr kumimoji="1" lang="en" altLang="ja-JP" sz="1800" b="0" i="0" u="none" strike="noStrike" kern="1200" cap="none" spc="0" normalizeH="0" baseline="0" noProof="0" dirty="0">
                <a:ln>
                  <a:noFill/>
                </a:ln>
                <a:solidFill>
                  <a:prstClr val="black"/>
                </a:solidFill>
                <a:effectLst/>
                <a:uLnTx/>
                <a:uFillTx/>
                <a:latin typeface="CMMI10"/>
                <a:ea typeface="游ゴシック" panose="020B0400000000000000" pitchFamily="50" charset="-128"/>
                <a:cs typeface="+mn-cs"/>
              </a:rPr>
              <a:t>M</a:t>
            </a:r>
            <a:r>
              <a:rPr kumimoji="1" lang="en" altLang="ja-JP" sz="1800" b="0" i="0" u="none" strike="noStrike" kern="1200" cap="none" spc="0" normalizeH="0" baseline="0" noProof="0" dirty="0">
                <a:ln>
                  <a:noFill/>
                </a:ln>
                <a:solidFill>
                  <a:prstClr val="black"/>
                </a:solidFill>
                <a:effectLst/>
                <a:uLnTx/>
                <a:uFillTx/>
                <a:latin typeface="CMSY7"/>
                <a:ea typeface="游ゴシック" panose="020B0400000000000000" pitchFamily="50" charset="-128"/>
                <a:cs typeface="+mn-cs"/>
              </a:rPr>
              <a:t>⊙ </a:t>
            </a:r>
            <a:r>
              <a:rPr kumimoji="1" lang="ja-JP" altLang="en-US" sz="1800" b="0" i="0" u="none" strike="noStrike" kern="1200" cap="none" spc="0" normalizeH="0" baseline="0" noProof="0">
                <a:ln>
                  <a:noFill/>
                </a:ln>
                <a:solidFill>
                  <a:prstClr val="black"/>
                </a:solidFill>
                <a:effectLst/>
                <a:uLnTx/>
                <a:uFillTx/>
                <a:latin typeface="HaranoAjiMincho-Regular-Identity-H"/>
                <a:ea typeface="游ゴシック" panose="020B0400000000000000" pitchFamily="50" charset="-128"/>
                <a:cs typeface="+mn-cs"/>
              </a:rPr>
              <a:t>のサブハロー約 </a:t>
            </a:r>
            <a:r>
              <a:rPr kumimoji="1" lang="en-US" altLang="ja-JP" sz="1800" b="0" i="0" u="none" strike="noStrike" kern="1200" cap="none" spc="0" normalizeH="0" baseline="0" noProof="0" dirty="0">
                <a:ln>
                  <a:noFill/>
                </a:ln>
                <a:solidFill>
                  <a:prstClr val="black"/>
                </a:solidFill>
                <a:effectLst/>
                <a:uLnTx/>
                <a:uFillTx/>
                <a:latin typeface="CMR10"/>
                <a:ea typeface="游ゴシック" panose="020B0400000000000000" pitchFamily="50" charset="-128"/>
                <a:cs typeface="+mn-cs"/>
              </a:rPr>
              <a:t>30 </a:t>
            </a:r>
            <a:r>
              <a:rPr kumimoji="1" lang="ja-JP" altLang="en-US" sz="1800" b="0" i="0" u="none" strike="noStrike" kern="1200" cap="none" spc="0" normalizeH="0" baseline="0" noProof="0">
                <a:ln>
                  <a:noFill/>
                </a:ln>
                <a:solidFill>
                  <a:prstClr val="black"/>
                </a:solidFill>
                <a:effectLst/>
                <a:uLnTx/>
                <a:uFillTx/>
                <a:latin typeface="HaranoAjiMincho-Regular-Identity-H"/>
                <a:ea typeface="游ゴシック" panose="020B0400000000000000" pitchFamily="50" charset="-128"/>
                <a:cs typeface="+mn-cs"/>
              </a:rPr>
              <a:t>万個の力学的進化を調査した。これらのサブハローについて、質量密度 分布の中心集中度を表すパラメータ </a:t>
            </a:r>
            <a:r>
              <a:rPr kumimoji="1" lang="en" altLang="ja-JP" sz="1800" b="0" i="0" u="none" strike="noStrike" kern="1200" cap="none" spc="0" normalizeH="0" baseline="0" noProof="0" dirty="0">
                <a:ln>
                  <a:noFill/>
                </a:ln>
                <a:solidFill>
                  <a:prstClr val="black"/>
                </a:solidFill>
                <a:effectLst/>
                <a:uLnTx/>
                <a:uFillTx/>
                <a:latin typeface="CMMI10"/>
                <a:ea typeface="游ゴシック" panose="020B0400000000000000" pitchFamily="50" charset="-128"/>
                <a:cs typeface="+mn-cs"/>
              </a:rPr>
              <a:t>c</a:t>
            </a:r>
            <a:r>
              <a:rPr kumimoji="1" lang="en" altLang="ja-JP" sz="1800" b="0" i="0" u="none" strike="noStrike" kern="1200" cap="none" spc="0" normalizeH="0" baseline="0" noProof="0" dirty="0">
                <a:ln>
                  <a:noFill/>
                </a:ln>
                <a:solidFill>
                  <a:prstClr val="black"/>
                </a:solidFill>
                <a:effectLst/>
                <a:uLnTx/>
                <a:uFillTx/>
                <a:latin typeface="CMR7"/>
                <a:ea typeface="游ゴシック" panose="020B0400000000000000" pitchFamily="50" charset="-128"/>
                <a:cs typeface="+mn-cs"/>
              </a:rPr>
              <a:t>200 </a:t>
            </a:r>
            <a:r>
              <a:rPr kumimoji="1" lang="en" altLang="ja-JP" sz="1800" b="0" i="0" u="none" strike="noStrike" kern="1200" cap="none" spc="0" normalizeH="0" baseline="0" noProof="0" dirty="0">
                <a:ln>
                  <a:noFill/>
                </a:ln>
                <a:solidFill>
                  <a:prstClr val="black"/>
                </a:solidFill>
                <a:effectLst/>
                <a:uLnTx/>
                <a:uFillTx/>
                <a:latin typeface="CMSY10"/>
                <a:ea typeface="游ゴシック" panose="020B0400000000000000" pitchFamily="50" charset="-128"/>
                <a:cs typeface="+mn-cs"/>
              </a:rPr>
              <a:t>≡ </a:t>
            </a:r>
            <a:r>
              <a:rPr kumimoji="1" lang="en" altLang="ja-JP" sz="1800" b="0" i="0" u="none" strike="noStrike" kern="1200" cap="none" spc="0" normalizeH="0" baseline="0" noProof="0" dirty="0">
                <a:ln>
                  <a:noFill/>
                </a:ln>
                <a:solidFill>
                  <a:prstClr val="black"/>
                </a:solidFill>
                <a:effectLst/>
                <a:uLnTx/>
                <a:uFillTx/>
                <a:latin typeface="CMMI10"/>
                <a:ea typeface="游ゴシック" panose="020B0400000000000000" pitchFamily="50" charset="-128"/>
                <a:cs typeface="+mn-cs"/>
              </a:rPr>
              <a:t>r</a:t>
            </a:r>
            <a:r>
              <a:rPr kumimoji="1" lang="en" altLang="ja-JP" sz="1800" b="0" i="0" u="none" strike="noStrike" kern="1200" cap="none" spc="0" normalizeH="0" baseline="0" noProof="0" dirty="0">
                <a:ln>
                  <a:noFill/>
                </a:ln>
                <a:solidFill>
                  <a:prstClr val="black"/>
                </a:solidFill>
                <a:effectLst/>
                <a:uLnTx/>
                <a:uFillTx/>
                <a:latin typeface="CMR7"/>
                <a:ea typeface="游ゴシック" panose="020B0400000000000000" pitchFamily="50" charset="-128"/>
                <a:cs typeface="+mn-cs"/>
              </a:rPr>
              <a:t>200 </a:t>
            </a:r>
            <a:r>
              <a:rPr kumimoji="1" lang="en" altLang="ja-JP" sz="1800" b="0" i="0" u="none" strike="noStrike" kern="1200" cap="none" spc="0" normalizeH="0" baseline="0" noProof="0" dirty="0">
                <a:ln>
                  <a:noFill/>
                </a:ln>
                <a:solidFill>
                  <a:prstClr val="black"/>
                </a:solidFill>
                <a:effectLst/>
                <a:uLnTx/>
                <a:uFillTx/>
                <a:latin typeface="CMMI10"/>
                <a:ea typeface="游ゴシック" panose="020B0400000000000000" pitchFamily="50" charset="-128"/>
                <a:cs typeface="+mn-cs"/>
              </a:rPr>
              <a:t>/</a:t>
            </a:r>
            <a:r>
              <a:rPr kumimoji="1" lang="en" altLang="ja-JP" sz="1800" b="0" i="0" u="none" strike="noStrike" kern="1200" cap="none" spc="0" normalizeH="0" baseline="0" noProof="0" dirty="0" err="1">
                <a:ln>
                  <a:noFill/>
                </a:ln>
                <a:solidFill>
                  <a:prstClr val="black"/>
                </a:solidFill>
                <a:effectLst/>
                <a:uLnTx/>
                <a:uFillTx/>
                <a:latin typeface="CMMI10"/>
                <a:ea typeface="游ゴシック" panose="020B0400000000000000" pitchFamily="50" charset="-128"/>
                <a:cs typeface="+mn-cs"/>
              </a:rPr>
              <a:t>r</a:t>
            </a:r>
            <a:r>
              <a:rPr kumimoji="1" lang="en" altLang="ja-JP" sz="1800" b="0" i="0" u="none" strike="noStrike" kern="1200" cap="none" spc="0" normalizeH="0" baseline="0" noProof="0" dirty="0" err="1">
                <a:ln>
                  <a:noFill/>
                </a:ln>
                <a:solidFill>
                  <a:prstClr val="black"/>
                </a:solidFill>
                <a:effectLst/>
                <a:uLnTx/>
                <a:uFillTx/>
                <a:latin typeface="CMMI7"/>
                <a:ea typeface="游ゴシック" panose="020B0400000000000000" pitchFamily="50" charset="-128"/>
                <a:cs typeface="+mn-cs"/>
              </a:rPr>
              <a:t>N</a:t>
            </a:r>
            <a:r>
              <a:rPr kumimoji="1" lang="en" altLang="ja-JP" sz="1800" b="0" i="0" u="none" strike="noStrike" kern="1200" cap="none" spc="0" normalizeH="0" baseline="0" noProof="0" dirty="0">
                <a:ln>
                  <a:noFill/>
                </a:ln>
                <a:solidFill>
                  <a:prstClr val="black"/>
                </a:solidFill>
                <a:effectLst/>
                <a:uLnTx/>
                <a:uFillTx/>
                <a:latin typeface="CMMI7"/>
                <a:ea typeface="游ゴシック" panose="020B0400000000000000" pitchFamily="50" charset="-128"/>
                <a:cs typeface="+mn-cs"/>
              </a:rPr>
              <a:t> </a:t>
            </a:r>
            <a:r>
              <a:rPr kumimoji="1" lang="ja-JP" altLang="en-US" sz="1800" b="0" i="0" u="none" strike="noStrike" kern="1200" cap="none" spc="0" normalizeH="0" baseline="0" noProof="0">
                <a:ln>
                  <a:noFill/>
                </a:ln>
                <a:solidFill>
                  <a:prstClr val="black"/>
                </a:solidFill>
                <a:effectLst/>
                <a:uLnTx/>
                <a:uFillTx/>
                <a:latin typeface="HaranoAjiMincho-Regular-Identity-H"/>
                <a:ea typeface="游ゴシック" panose="020B0400000000000000" pitchFamily="50" charset="-128"/>
                <a:cs typeface="+mn-cs"/>
              </a:rPr>
              <a:t>とビリアル質量 </a:t>
            </a:r>
            <a:r>
              <a:rPr kumimoji="1" lang="en" altLang="ja-JP" sz="1800" b="0" i="0" u="none" strike="noStrike" kern="1200" cap="none" spc="0" normalizeH="0" baseline="0" noProof="0" dirty="0">
                <a:ln>
                  <a:noFill/>
                </a:ln>
                <a:solidFill>
                  <a:prstClr val="black"/>
                </a:solidFill>
                <a:effectLst/>
                <a:uLnTx/>
                <a:uFillTx/>
                <a:latin typeface="CMMI10"/>
                <a:ea typeface="游ゴシック" panose="020B0400000000000000" pitchFamily="50" charset="-128"/>
                <a:cs typeface="+mn-cs"/>
              </a:rPr>
              <a:t>M</a:t>
            </a:r>
            <a:r>
              <a:rPr kumimoji="1" lang="en" altLang="ja-JP" sz="1800" b="0" i="0" u="none" strike="noStrike" kern="1200" cap="none" spc="0" normalizeH="0" baseline="0" noProof="0" dirty="0">
                <a:ln>
                  <a:noFill/>
                </a:ln>
                <a:solidFill>
                  <a:prstClr val="black"/>
                </a:solidFill>
                <a:effectLst/>
                <a:uLnTx/>
                <a:uFillTx/>
                <a:latin typeface="CMR7"/>
                <a:ea typeface="游ゴシック" panose="020B0400000000000000" pitchFamily="50" charset="-128"/>
                <a:cs typeface="+mn-cs"/>
              </a:rPr>
              <a:t>200 </a:t>
            </a:r>
            <a:r>
              <a:rPr kumimoji="1" lang="ja-JP" altLang="en-US" sz="1800" b="0" i="0" u="none" strike="noStrike" kern="1200" cap="none" spc="0" normalizeH="0" baseline="0" noProof="0">
                <a:ln>
                  <a:noFill/>
                </a:ln>
                <a:solidFill>
                  <a:prstClr val="black"/>
                </a:solidFill>
                <a:effectLst/>
                <a:uLnTx/>
                <a:uFillTx/>
                <a:latin typeface="HaranoAjiMincho-Regular-Identity-H"/>
                <a:ea typeface="游ゴシック" panose="020B0400000000000000" pitchFamily="50" charset="-128"/>
                <a:cs typeface="+mn-cs"/>
              </a:rPr>
              <a:t>との関係である、</a:t>
            </a:r>
            <a:r>
              <a:rPr kumimoji="1" lang="en" altLang="ja-JP" sz="1800" b="0" i="0" u="none" strike="noStrike" kern="1200" cap="none" spc="0" normalizeH="0" baseline="0" noProof="0" dirty="0">
                <a:ln>
                  <a:noFill/>
                </a:ln>
                <a:solidFill>
                  <a:prstClr val="black"/>
                </a:solidFill>
                <a:effectLst/>
                <a:uLnTx/>
                <a:uFillTx/>
                <a:latin typeface="CMMI10"/>
                <a:ea typeface="游ゴシック" panose="020B0400000000000000" pitchFamily="50" charset="-128"/>
                <a:cs typeface="+mn-cs"/>
              </a:rPr>
              <a:t>c </a:t>
            </a:r>
            <a:r>
              <a:rPr kumimoji="1" lang="en" altLang="ja-JP" sz="1800" b="0" i="0" u="none" strike="noStrike" kern="1200" cap="none" spc="0" normalizeH="0" baseline="0" noProof="0" dirty="0">
                <a:ln>
                  <a:noFill/>
                </a:ln>
                <a:solidFill>
                  <a:prstClr val="black"/>
                </a:solidFill>
                <a:effectLst/>
                <a:uLnTx/>
                <a:uFillTx/>
                <a:latin typeface="CMSY10"/>
                <a:ea typeface="游ゴシック" panose="020B0400000000000000" pitchFamily="50" charset="-128"/>
                <a:cs typeface="+mn-cs"/>
              </a:rPr>
              <a:t>− </a:t>
            </a:r>
            <a:r>
              <a:rPr kumimoji="1" lang="en" altLang="ja-JP" sz="1800" b="0" i="0" u="none" strike="noStrike" kern="1200" cap="none" spc="0" normalizeH="0" baseline="0" noProof="0" dirty="0">
                <a:ln>
                  <a:noFill/>
                </a:ln>
                <a:solidFill>
                  <a:prstClr val="black"/>
                </a:solidFill>
                <a:effectLst/>
                <a:uLnTx/>
                <a:uFillTx/>
                <a:latin typeface="CMMI10"/>
                <a:ea typeface="游ゴシック" panose="020B0400000000000000" pitchFamily="50" charset="-128"/>
                <a:cs typeface="+mn-cs"/>
              </a:rPr>
              <a:t>M </a:t>
            </a:r>
            <a:r>
              <a:rPr kumimoji="1" lang="en" altLang="ja-JP" sz="1800" b="0" i="0" u="none" strike="noStrike" kern="1200" cap="none" spc="0" normalizeH="0" baseline="0" noProof="0" dirty="0">
                <a:ln>
                  <a:noFill/>
                </a:ln>
                <a:solidFill>
                  <a:prstClr val="black"/>
                </a:solidFill>
                <a:effectLst/>
                <a:uLnTx/>
                <a:uFillTx/>
                <a:latin typeface="CMR10"/>
                <a:ea typeface="游ゴシック" panose="020B0400000000000000" pitchFamily="50" charset="-128"/>
                <a:cs typeface="+mn-cs"/>
              </a:rPr>
              <a:t>relation </a:t>
            </a:r>
            <a:r>
              <a:rPr kumimoji="1" lang="ja-JP" altLang="en-US" sz="1800" b="0" i="0" u="none" strike="noStrike" kern="1200" cap="none" spc="0" normalizeH="0" baseline="0" noProof="0">
                <a:ln>
                  <a:noFill/>
                </a:ln>
                <a:solidFill>
                  <a:prstClr val="black"/>
                </a:solidFill>
                <a:effectLst/>
                <a:uLnTx/>
                <a:uFillTx/>
                <a:latin typeface="HaranoAjiMincho-Regular-Identity-H"/>
                <a:ea typeface="游ゴシック" panose="020B0400000000000000" pitchFamily="50" charset="-128"/>
                <a:cs typeface="+mn-cs"/>
              </a:rPr>
              <a:t>について調査している。 </a:t>
            </a:r>
            <a:endParaRPr kumimoji="1" lang="ja-JP" altLang="en-US" sz="18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2D6E4CD6-16BE-D169-2A38-B05F05A1E732}"/>
                  </a:ext>
                </a:extLst>
              </p:cNvPr>
              <p:cNvSpPr txBox="1"/>
              <p:nvPr/>
            </p:nvSpPr>
            <p:spPr>
              <a:xfrm>
                <a:off x="843100" y="5853214"/>
                <a:ext cx="2135605" cy="56650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𝑐</m:t>
                          </m:r>
                        </m:e>
                        <m:sub>
                          <m: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200</m:t>
                          </m:r>
                        </m:sub>
                      </m:sSub>
                      <m: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sSub>
                            <m:sSub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t>𝑟</m:t>
                              </m:r>
                            </m:e>
                            <m: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t>200</m:t>
                              </m:r>
                            </m:sub>
                          </m:sSub>
                        </m:num>
                        <m:den>
                          <m:sSub>
                            <m:sSub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t>𝑟</m:t>
                              </m:r>
                            </m:e>
                            <m:sub>
                              <m: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m:t>
                              </m:r>
                            </m:sub>
                          </m:sSub>
                        </m:den>
                      </m:f>
                    </m:oMath>
                  </m:oMathPara>
                </a14:m>
                <a:endPar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8" name="テキスト ボックス 7">
                <a:extLst>
                  <a:ext uri="{FF2B5EF4-FFF2-40B4-BE49-F238E27FC236}">
                    <a16:creationId xmlns:a16="http://schemas.microsoft.com/office/drawing/2014/main" id="{2D6E4CD6-16BE-D169-2A38-B05F05A1E732}"/>
                  </a:ext>
                </a:extLst>
              </p:cNvPr>
              <p:cNvSpPr txBox="1">
                <a:spLocks noRot="1" noChangeAspect="1" noMove="1" noResize="1" noEditPoints="1" noAdjustHandles="1" noChangeArrowheads="1" noChangeShapeType="1" noTextEdit="1"/>
              </p:cNvSpPr>
              <p:nvPr/>
            </p:nvSpPr>
            <p:spPr>
              <a:xfrm>
                <a:off x="843100" y="5853214"/>
                <a:ext cx="2135605" cy="566502"/>
              </a:xfrm>
              <a:prstGeom prst="rect">
                <a:avLst/>
              </a:prstGeom>
              <a:blipFill>
                <a:blip r:embed="rId4"/>
                <a:stretch>
                  <a:fillRect/>
                </a:stretch>
              </a:blipFill>
            </p:spPr>
            <p:txBody>
              <a:bodyPr/>
              <a:lstStyle/>
              <a:p>
                <a:r>
                  <a:rPr lang="ja-JP" altLang="en-US">
                    <a:noFill/>
                  </a:rPr>
                  <a:t> </a:t>
                </a:r>
              </a:p>
            </p:txBody>
          </p:sp>
        </mc:Fallback>
      </mc:AlternateContent>
      <p:grpSp>
        <p:nvGrpSpPr>
          <p:cNvPr id="15" name="グループ化 14">
            <a:extLst>
              <a:ext uri="{FF2B5EF4-FFF2-40B4-BE49-F238E27FC236}">
                <a16:creationId xmlns:a16="http://schemas.microsoft.com/office/drawing/2014/main" id="{106C35C4-F112-B86C-6B25-25857B59CC2F}"/>
              </a:ext>
            </a:extLst>
          </p:cNvPr>
          <p:cNvGrpSpPr/>
          <p:nvPr/>
        </p:nvGrpSpPr>
        <p:grpSpPr>
          <a:xfrm>
            <a:off x="269448" y="3473507"/>
            <a:ext cx="6434402" cy="2062220"/>
            <a:chOff x="397474" y="3695593"/>
            <a:chExt cx="6434402" cy="2005960"/>
          </a:xfrm>
        </p:grpSpPr>
        <p:grpSp>
          <p:nvGrpSpPr>
            <p:cNvPr id="12" name="グループ化 11">
              <a:extLst>
                <a:ext uri="{FF2B5EF4-FFF2-40B4-BE49-F238E27FC236}">
                  <a16:creationId xmlns:a16="http://schemas.microsoft.com/office/drawing/2014/main" id="{A41CAD46-7544-B0DF-E619-50D2776CE332}"/>
                </a:ext>
              </a:extLst>
            </p:cNvPr>
            <p:cNvGrpSpPr/>
            <p:nvPr/>
          </p:nvGrpSpPr>
          <p:grpSpPr>
            <a:xfrm>
              <a:off x="397474" y="4198447"/>
              <a:ext cx="6418807" cy="1355209"/>
              <a:chOff x="548833" y="4111856"/>
              <a:chExt cx="6418807" cy="1355209"/>
            </a:xfrm>
          </p:grpSpPr>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E7A9BD0B-7371-BEF4-2CC4-135F7A6B0D7D}"/>
                      </a:ext>
                    </a:extLst>
                  </p:cNvPr>
                  <p:cNvSpPr txBox="1"/>
                  <p:nvPr/>
                </p:nvSpPr>
                <p:spPr>
                  <a:xfrm>
                    <a:off x="934271" y="4111856"/>
                    <a:ext cx="4647638" cy="97270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𝑐</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200</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𝑐</m:t>
                              </m:r>
                            </m:e>
                            <m: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0</m:t>
                              </m:r>
                            </m:sub>
                          </m:sSub>
                          <m:d>
                            <m:dPr>
                              <m:begChr m:val="["/>
                              <m:endChr m:val="]"/>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nary>
                                <m:naryPr>
                                  <m:chr m:val="∑"/>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naryPr>
                                <m:sub>
                                  <m:r>
                                    <m:rPr>
                                      <m:brk m:alnAt="23"/>
                                    </m:r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𝑖</m:t>
                                  </m:r>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sub>
                                <m:sup>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3</m:t>
                                  </m:r>
                                </m:sup>
                                <m:e>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𝑎</m:t>
                                      </m:r>
                                    </m:e>
                                    <m: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𝑖</m:t>
                                      </m:r>
                                    </m:sub>
                                  </m:sSub>
                                </m:e>
                              </m:nary>
                              <m:sSup>
                                <m:sSup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d>
                                    <m:dPr>
                                      <m:begChr m:val="["/>
                                      <m:endChr m:val="]"/>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m:rPr>
                                              <m:sty m:val="p"/>
                                            </m:rP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cs typeface="+mn-cs"/>
                                            </a:rPr>
                                            <m:t>log</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10</m:t>
                                          </m:r>
                                        </m:sub>
                                      </m:sSub>
                                      <m:d>
                                        <m:d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f>
                                            <m:f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𝑀</m:t>
                                                  </m:r>
                                                </m:e>
                                                <m: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200</m:t>
                                                  </m:r>
                                                </m:sub>
                                              </m:sSub>
                                            </m:num>
                                            <m:den>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𝑀</m:t>
                                                  </m:r>
                                                </m:e>
                                                <m:sub>
                                                  <m:r>
                                                    <a:rPr kumimoji="1" lang="ja-JP" altLang="en-US"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sub>
                                              </m:sSub>
                                            </m:den>
                                          </m:f>
                                        </m:e>
                                      </m:d>
                                    </m:e>
                                  </m:d>
                                </m:e>
                                <m:sup>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𝑖</m:t>
                                  </m:r>
                                </m:sup>
                              </m:sSup>
                            </m:e>
                          </m:d>
                        </m:oMath>
                      </m:oMathPara>
                    </a14:m>
                    <a:endParaRPr kumimoji="1" lang="en-US" altLang="ja-JP" sz="1800" b="1" i="0" u="none" strike="noStrike" kern="1200" cap="none" spc="0" normalizeH="0" baseline="0" noProof="0" dirty="0">
                      <a:ln>
                        <a:noFill/>
                      </a:ln>
                      <a:solidFill>
                        <a:prstClr val="black"/>
                      </a:solidFill>
                      <a:effectLst/>
                      <a:uLnTx/>
                      <a:uFillTx/>
                      <a:latin typeface="游ゴシック Light" panose="02110004020202020204"/>
                      <a:ea typeface="游ゴシック Light" panose="020B0300000000000000" pitchFamily="50" charset="-128"/>
                      <a:cs typeface="+mn-cs"/>
                    </a:endParaRPr>
                  </a:p>
                </p:txBody>
              </p:sp>
            </mc:Choice>
            <mc:Fallback xmlns="">
              <p:sp>
                <p:nvSpPr>
                  <p:cNvPr id="7" name="テキスト ボックス 6">
                    <a:extLst>
                      <a:ext uri="{FF2B5EF4-FFF2-40B4-BE49-F238E27FC236}">
                        <a16:creationId xmlns:a16="http://schemas.microsoft.com/office/drawing/2014/main" id="{E7A9BD0B-7371-BEF4-2CC4-135F7A6B0D7D}"/>
                      </a:ext>
                    </a:extLst>
                  </p:cNvPr>
                  <p:cNvSpPr txBox="1">
                    <a:spLocks noRot="1" noChangeAspect="1" noMove="1" noResize="1" noEditPoints="1" noAdjustHandles="1" noChangeArrowheads="1" noChangeShapeType="1" noTextEdit="1"/>
                  </p:cNvSpPr>
                  <p:nvPr/>
                </p:nvSpPr>
                <p:spPr>
                  <a:xfrm>
                    <a:off x="934271" y="4111856"/>
                    <a:ext cx="4647638" cy="972702"/>
                  </a:xfrm>
                  <a:prstGeom prst="rect">
                    <a:avLst/>
                  </a:prstGeom>
                  <a:blipFill>
                    <a:blip r:embed="rId5"/>
                    <a:stretch>
                      <a:fillRect t="-83333" b="-12307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63C7C679-2CC3-854C-E0A4-7C8E22882F83}"/>
                      </a:ext>
                    </a:extLst>
                  </p:cNvPr>
                  <p:cNvSpPr txBox="1"/>
                  <p:nvPr/>
                </p:nvSpPr>
                <p:spPr>
                  <a:xfrm>
                    <a:off x="548833" y="5091292"/>
                    <a:ext cx="1712793" cy="3757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𝑐</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0</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48.29</m:t>
                          </m:r>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oMath>
                      </m:oMathPara>
                    </a14:m>
                    <a:endPar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9" name="テキスト ボックス 8">
                    <a:extLst>
                      <a:ext uri="{FF2B5EF4-FFF2-40B4-BE49-F238E27FC236}">
                        <a16:creationId xmlns:a16="http://schemas.microsoft.com/office/drawing/2014/main" id="{63C7C679-2CC3-854C-E0A4-7C8E22882F83}"/>
                      </a:ext>
                    </a:extLst>
                  </p:cNvPr>
                  <p:cNvSpPr txBox="1">
                    <a:spLocks noRot="1" noChangeAspect="1" noMove="1" noResize="1" noEditPoints="1" noAdjustHandles="1" noChangeArrowheads="1" noChangeShapeType="1" noTextEdit="1"/>
                  </p:cNvSpPr>
                  <p:nvPr/>
                </p:nvSpPr>
                <p:spPr>
                  <a:xfrm>
                    <a:off x="548833" y="5091292"/>
                    <a:ext cx="1712793" cy="375773"/>
                  </a:xfrm>
                  <a:prstGeom prst="rect">
                    <a:avLst/>
                  </a:prstGeom>
                  <a:blipFill>
                    <a:blip r:embed="rId6"/>
                    <a:stretch>
                      <a:fillRect b="-1290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4D879186-80DE-5AD4-2BD4-62B16FAE58BE}"/>
                      </a:ext>
                    </a:extLst>
                  </p:cNvPr>
                  <p:cNvSpPr txBox="1"/>
                  <p:nvPr/>
                </p:nvSpPr>
                <p:spPr>
                  <a:xfrm>
                    <a:off x="1914285" y="5084558"/>
                    <a:ext cx="5053355" cy="3757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𝑎</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𝑖</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=[48.29, −</m:t>
                          </m:r>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0.01863, −0.008262, 0.0003651</m:t>
                          </m:r>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oMath>
                      </m:oMathPara>
                    </a14:m>
                    <a:endPar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10" name="テキスト ボックス 9">
                    <a:extLst>
                      <a:ext uri="{FF2B5EF4-FFF2-40B4-BE49-F238E27FC236}">
                        <a16:creationId xmlns:a16="http://schemas.microsoft.com/office/drawing/2014/main" id="{4D879186-80DE-5AD4-2BD4-62B16FAE58BE}"/>
                      </a:ext>
                    </a:extLst>
                  </p:cNvPr>
                  <p:cNvSpPr txBox="1">
                    <a:spLocks noRot="1" noChangeAspect="1" noMove="1" noResize="1" noEditPoints="1" noAdjustHandles="1" noChangeArrowheads="1" noChangeShapeType="1" noTextEdit="1"/>
                  </p:cNvSpPr>
                  <p:nvPr/>
                </p:nvSpPr>
                <p:spPr>
                  <a:xfrm>
                    <a:off x="1914285" y="5084558"/>
                    <a:ext cx="5053355" cy="375773"/>
                  </a:xfrm>
                  <a:prstGeom prst="rect">
                    <a:avLst/>
                  </a:prstGeom>
                  <a:blipFill>
                    <a:blip r:embed="rId7"/>
                    <a:stretch>
                      <a:fillRect b="-13333"/>
                    </a:stretch>
                  </a:blipFill>
                </p:spPr>
                <p:txBody>
                  <a:bodyPr/>
                  <a:lstStyle/>
                  <a:p>
                    <a:r>
                      <a:rPr lang="ja-JP" altLang="en-US">
                        <a:noFill/>
                      </a:rPr>
                      <a:t> </a:t>
                    </a:r>
                  </a:p>
                </p:txBody>
              </p:sp>
            </mc:Fallback>
          </mc:AlternateContent>
        </p:grpSp>
        <p:sp>
          <p:nvSpPr>
            <p:cNvPr id="14" name="角丸四角形 13">
              <a:extLst>
                <a:ext uri="{FF2B5EF4-FFF2-40B4-BE49-F238E27FC236}">
                  <a16:creationId xmlns:a16="http://schemas.microsoft.com/office/drawing/2014/main" id="{2DB6D451-7CC7-8326-3D02-D305B7428BA8}"/>
                </a:ext>
              </a:extLst>
            </p:cNvPr>
            <p:cNvSpPr/>
            <p:nvPr/>
          </p:nvSpPr>
          <p:spPr>
            <a:xfrm>
              <a:off x="397474" y="3849482"/>
              <a:ext cx="6434402" cy="1852071"/>
            </a:xfrm>
            <a:prstGeom prst="roundRect">
              <a:avLst>
                <a:gd name="adj" fmla="val 6986"/>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5A8F56ED-D6E0-CC1E-5981-DA0AA1735EB6}"/>
                    </a:ext>
                  </a:extLst>
                </p:cNvPr>
                <p:cNvSpPr txBox="1"/>
                <p:nvPr/>
              </p:nvSpPr>
              <p:spPr>
                <a:xfrm>
                  <a:off x="553573" y="3695593"/>
                  <a:ext cx="6115365" cy="299380"/>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𝑐</m:t>
                        </m:r>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𝑀</m:t>
                        </m:r>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a:rPr kumimoji="1" lang="en-US" altLang="ja-JP" sz="2000" b="0" i="0"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m:rPr>
                            <m:sty m:val="p"/>
                          </m:rPr>
                          <a:rPr kumimoji="1" lang="en-US" altLang="ja-JP" sz="2000" b="0" i="0" u="none" strike="noStrike" kern="1200" cap="none" spc="0" normalizeH="0" baseline="0" noProof="0" smtClean="0">
                            <a:ln>
                              <a:noFill/>
                            </a:ln>
                            <a:solidFill>
                              <a:prstClr val="black"/>
                            </a:solidFill>
                            <a:effectLst/>
                            <a:uLnTx/>
                            <a:uFillTx/>
                            <a:latin typeface="Cambria Math" panose="02040503050406030204" pitchFamily="18" charset="0"/>
                            <a:cs typeface="+mn-cs"/>
                          </a:rPr>
                          <m:t>relation</m:t>
                        </m:r>
                        <m:r>
                          <a:rPr kumimoji="1" lang="en-US" altLang="ja-JP" sz="2000" b="0" i="0"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m:rPr>
                            <m:sty m:val="p"/>
                          </m:rPr>
                          <a:rPr kumimoji="1" lang="en-US" altLang="ja-JP" sz="2000" b="0" i="0" u="none" strike="noStrike" kern="1200" cap="none" spc="0" normalizeH="0" baseline="0" noProof="0" smtClean="0">
                            <a:ln>
                              <a:noFill/>
                            </a:ln>
                            <a:solidFill>
                              <a:prstClr val="black"/>
                            </a:solidFill>
                            <a:effectLst/>
                            <a:uLnTx/>
                            <a:uFillTx/>
                            <a:latin typeface="Cambria Math" panose="02040503050406030204" pitchFamily="18" charset="0"/>
                            <a:cs typeface="+mn-cs"/>
                          </a:rPr>
                          <m:t>Moline</m:t>
                        </m:r>
                        <m:r>
                          <a:rPr kumimoji="1" lang="en-US" altLang="ja-JP" sz="2000" b="0" i="0"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m:rPr>
                            <m:sty m:val="p"/>
                          </m:rPr>
                          <a:rPr kumimoji="1" lang="en-US" altLang="ja-JP" sz="2000" b="0" i="0" u="none" strike="noStrike" kern="1200" cap="none" spc="0" normalizeH="0" baseline="0" noProof="0" smtClean="0">
                            <a:ln>
                              <a:noFill/>
                            </a:ln>
                            <a:solidFill>
                              <a:prstClr val="black"/>
                            </a:solidFill>
                            <a:effectLst/>
                            <a:uLnTx/>
                            <a:uFillTx/>
                            <a:latin typeface="Cambria Math" panose="02040503050406030204" pitchFamily="18" charset="0"/>
                            <a:cs typeface="+mn-cs"/>
                          </a:rPr>
                          <m:t>et</m:t>
                        </m:r>
                        <m:r>
                          <a:rPr kumimoji="1" lang="en-US" altLang="ja-JP" sz="2000" b="0" i="0"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m:rPr>
                            <m:sty m:val="p"/>
                          </m:rPr>
                          <a:rPr kumimoji="1" lang="en-US" altLang="ja-JP" sz="2000" b="0" i="0" u="none" strike="noStrike" kern="1200" cap="none" spc="0" normalizeH="0" baseline="0" noProof="0" smtClean="0">
                            <a:ln>
                              <a:noFill/>
                            </a:ln>
                            <a:solidFill>
                              <a:prstClr val="black"/>
                            </a:solidFill>
                            <a:effectLst/>
                            <a:uLnTx/>
                            <a:uFillTx/>
                            <a:latin typeface="Cambria Math" panose="02040503050406030204" pitchFamily="18" charset="0"/>
                            <a:cs typeface="+mn-cs"/>
                          </a:rPr>
                          <m:t>al</m:t>
                        </m:r>
                        <m:r>
                          <a:rPr kumimoji="1" lang="en-US" altLang="ja-JP" sz="2000" b="0" i="0" u="none" strike="noStrike" kern="1200" cap="none" spc="0" normalizeH="0" baseline="0" noProof="0" smtClean="0">
                            <a:ln>
                              <a:noFill/>
                            </a:ln>
                            <a:solidFill>
                              <a:prstClr val="black"/>
                            </a:solidFill>
                            <a:effectLst/>
                            <a:uLnTx/>
                            <a:uFillTx/>
                            <a:latin typeface="Cambria Math" panose="02040503050406030204" pitchFamily="18" charset="0"/>
                            <a:cs typeface="+mn-cs"/>
                          </a:rPr>
                          <m:t>. 2023, </m:t>
                        </m:r>
                        <m:r>
                          <m:rPr>
                            <m:sty m:val="p"/>
                          </m:rPr>
                          <a:rPr kumimoji="1" lang="en-US" altLang="ja-JP" sz="2000" b="0" i="0" u="none" strike="noStrike" kern="1200" cap="none" spc="0" normalizeH="0" baseline="0" noProof="0" smtClean="0">
                            <a:ln>
                              <a:noFill/>
                            </a:ln>
                            <a:solidFill>
                              <a:prstClr val="black"/>
                            </a:solidFill>
                            <a:effectLst/>
                            <a:uLnTx/>
                            <a:uFillTx/>
                            <a:latin typeface="Cambria Math" panose="02040503050406030204" pitchFamily="18" charset="0"/>
                            <a:cs typeface="+mn-cs"/>
                          </a:rPr>
                          <m:t>Kaneda</m:t>
                        </m:r>
                        <m:r>
                          <a:rPr kumimoji="1" lang="en-US" altLang="ja-JP" sz="2000" b="0" i="0"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m:rPr>
                            <m:sty m:val="p"/>
                          </m:rPr>
                          <a:rPr kumimoji="1" lang="en-US" altLang="ja-JP" sz="2000" b="0" i="0" u="none" strike="noStrike" kern="1200" cap="none" spc="0" normalizeH="0" baseline="0" noProof="0" smtClean="0">
                            <a:ln>
                              <a:noFill/>
                            </a:ln>
                            <a:solidFill>
                              <a:prstClr val="black"/>
                            </a:solidFill>
                            <a:effectLst/>
                            <a:uLnTx/>
                            <a:uFillTx/>
                            <a:latin typeface="Cambria Math" panose="02040503050406030204" pitchFamily="18" charset="0"/>
                            <a:cs typeface="+mn-cs"/>
                          </a:rPr>
                          <m:t>et</m:t>
                        </m:r>
                        <m:r>
                          <a:rPr kumimoji="1" lang="en-US" altLang="ja-JP" sz="2000" b="0" i="0"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m:rPr>
                            <m:sty m:val="p"/>
                          </m:rPr>
                          <a:rPr kumimoji="1" lang="en-US" altLang="ja-JP" sz="2000" b="0" i="0" u="none" strike="noStrike" kern="1200" cap="none" spc="0" normalizeH="0" baseline="0" noProof="0" smtClean="0">
                            <a:ln>
                              <a:noFill/>
                            </a:ln>
                            <a:solidFill>
                              <a:prstClr val="black"/>
                            </a:solidFill>
                            <a:effectLst/>
                            <a:uLnTx/>
                            <a:uFillTx/>
                            <a:latin typeface="Cambria Math" panose="02040503050406030204" pitchFamily="18" charset="0"/>
                            <a:cs typeface="+mn-cs"/>
                          </a:rPr>
                          <m:t>al</m:t>
                        </m:r>
                        <m:r>
                          <a:rPr kumimoji="1" lang="en-US" altLang="ja-JP" sz="2000" b="0" i="0" u="none" strike="noStrike" kern="1200" cap="none" spc="0" normalizeH="0" baseline="0" noProof="0" smtClean="0">
                            <a:ln>
                              <a:noFill/>
                            </a:ln>
                            <a:solidFill>
                              <a:prstClr val="black"/>
                            </a:solidFill>
                            <a:effectLst/>
                            <a:uLnTx/>
                            <a:uFillTx/>
                            <a:latin typeface="Cambria Math" panose="02040503050406030204" pitchFamily="18" charset="0"/>
                            <a:cs typeface="+mn-cs"/>
                          </a:rPr>
                          <m:t>. 2024)</m:t>
                        </m:r>
                      </m:oMath>
                    </m:oMathPara>
                  </a14:m>
                  <a:endParaRPr kumimoji="1" lang="ja-JP" altLang="en-US" sz="20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13" name="テキスト ボックス 12">
                  <a:extLst>
                    <a:ext uri="{FF2B5EF4-FFF2-40B4-BE49-F238E27FC236}">
                      <a16:creationId xmlns:a16="http://schemas.microsoft.com/office/drawing/2014/main" id="{5A8F56ED-D6E0-CC1E-5981-DA0AA1735EB6}"/>
                    </a:ext>
                  </a:extLst>
                </p:cNvPr>
                <p:cNvSpPr txBox="1">
                  <a:spLocks noRot="1" noChangeAspect="1" noMove="1" noResize="1" noEditPoints="1" noAdjustHandles="1" noChangeArrowheads="1" noChangeShapeType="1" noTextEdit="1"/>
                </p:cNvSpPr>
                <p:nvPr/>
              </p:nvSpPr>
              <p:spPr>
                <a:xfrm>
                  <a:off x="553573" y="3695593"/>
                  <a:ext cx="6115365" cy="299380"/>
                </a:xfrm>
                <a:prstGeom prst="rect">
                  <a:avLst/>
                </a:prstGeom>
                <a:blipFill>
                  <a:blip r:embed="rId8"/>
                  <a:stretch>
                    <a:fillRect l="-1863" t="-8000" r="-1656" b="-40000"/>
                  </a:stretch>
                </a:blipFill>
              </p:spPr>
              <p:txBody>
                <a:bodyPr/>
                <a:lstStyle/>
                <a:p>
                  <a:r>
                    <a:rPr lang="ja-JP" altLang="en-US">
                      <a:noFill/>
                    </a:rPr>
                    <a:t> </a:t>
                  </a:r>
                </a:p>
              </p:txBody>
            </p:sp>
          </mc:Fallback>
        </mc:AlternateContent>
      </p:grpSp>
      <p:sp>
        <p:nvSpPr>
          <p:cNvPr id="19" name="テキスト ボックス 18">
            <a:extLst>
              <a:ext uri="{FF2B5EF4-FFF2-40B4-BE49-F238E27FC236}">
                <a16:creationId xmlns:a16="http://schemas.microsoft.com/office/drawing/2014/main" id="{3C4EB19E-96B7-2B97-0CA3-F882568E8554}"/>
              </a:ext>
            </a:extLst>
          </p:cNvPr>
          <p:cNvSpPr txBox="1"/>
          <p:nvPr/>
        </p:nvSpPr>
        <p:spPr>
          <a:xfrm>
            <a:off x="344851" y="1138738"/>
            <a:ext cx="11577701" cy="1015663"/>
          </a:xfrm>
          <a:prstGeom prst="rect">
            <a:avLst/>
          </a:prstGeom>
          <a:noFill/>
        </p:spPr>
        <p:txBody>
          <a:bodyPr wrap="square">
            <a:spAutoFit/>
          </a:bodyPr>
          <a:lstStyle/>
          <a:p>
            <a:pPr marL="342900" lvl="0" indent="-342900">
              <a:buClr>
                <a:srgbClr val="4EA72E"/>
              </a:buClr>
              <a:buFont typeface="Wingdings" panose="05000000000000000000" pitchFamily="2" charset="2"/>
              <a:buChar char="Ø"/>
              <a:defRPr/>
            </a:pPr>
            <a:r>
              <a:rPr kumimoji="1" lang="en-US" altLang="ja-JP" sz="20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Using the </a:t>
            </a:r>
            <a:r>
              <a:rPr lang="ja-JP" altLang="en-US" sz="2000" b="1" dirty="0">
                <a:solidFill>
                  <a:prstClr val="black"/>
                </a:solidFill>
              </a:rPr>
              <a:t>𝑐−𝑀 </a:t>
            </a:r>
            <a:r>
              <a:rPr kumimoji="1" lang="en-US" altLang="ja-JP" sz="20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relation derived from an ultra-high-resolution simulation by Ishiyama et al. (2021), Kaneda et al. (2024) revealed a natural origin for the observed scaling relations.</a:t>
            </a:r>
            <a:endParaRPr kumimoji="1" lang="en" altLang="ja-JP" sz="20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23CD569B-8DAB-2206-CCB6-C08916AE0B27}"/>
                  </a:ext>
                </a:extLst>
              </p:cNvPr>
              <p:cNvSpPr txBox="1"/>
              <p:nvPr/>
            </p:nvSpPr>
            <p:spPr>
              <a:xfrm>
                <a:off x="639410" y="2571639"/>
                <a:ext cx="3646025" cy="686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m:rPr>
                              <m:sty m:val="p"/>
                            </m:rPr>
                            <a:rPr kumimoji="1" lang="el-GR"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Σ</m:t>
                          </m:r>
                        </m:e>
                      </m:acc>
                      <m:d>
                        <m:d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&lt;</m:t>
                          </m:r>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𝑟</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𝑐</m:t>
                              </m:r>
                            </m:sub>
                          </m:sSub>
                        </m:e>
                      </m:d>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𝑀</m:t>
                          </m:r>
                          <m:d>
                            <m:d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𝑐</m:t>
                                  </m:r>
                                </m:sub>
                              </m:sSub>
                            </m:e>
                          </m:d>
                        </m:num>
                        <m:den>
                          <m:r>
                            <m:rPr>
                              <m:sty m:val="p"/>
                            </m:r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π</m:t>
                          </m:r>
                          <m:sSubSup>
                            <m:sSubSup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𝑐</m:t>
                              </m:r>
                            </m:sub>
                            <m:sup>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bSup>
                        </m:den>
                      </m:f>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a:rPr lang="en-US" altLang="ja-JP" i="1">
                          <a:solidFill>
                            <a:prstClr val="black"/>
                          </a:solidFill>
                          <a:latin typeface="Cambria Math" panose="02040503050406030204" pitchFamily="18" charset="0"/>
                          <a:ea typeface="Cambria Math" panose="02040503050406030204" pitchFamily="18" charset="0"/>
                        </a:rPr>
                        <m:t>∝</m:t>
                      </m:r>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 </m:t>
                      </m:r>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𝜌</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0</m:t>
                          </m:r>
                        </m:sub>
                      </m:sSub>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𝑟</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0</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oMath>
                  </m:oMathPara>
                </a14:m>
                <a:endParaRPr kumimoji="1" lang="ja-JP" altLang="en-US" sz="20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3" name="テキスト ボックス 2">
                <a:extLst>
                  <a:ext uri="{FF2B5EF4-FFF2-40B4-BE49-F238E27FC236}">
                    <a16:creationId xmlns:a16="http://schemas.microsoft.com/office/drawing/2014/main" id="{23CD569B-8DAB-2206-CCB6-C08916AE0B27}"/>
                  </a:ext>
                </a:extLst>
              </p:cNvPr>
              <p:cNvSpPr txBox="1">
                <a:spLocks noRot="1" noChangeAspect="1" noMove="1" noResize="1" noEditPoints="1" noAdjustHandles="1" noChangeArrowheads="1" noChangeShapeType="1" noTextEdit="1"/>
              </p:cNvSpPr>
              <p:nvPr/>
            </p:nvSpPr>
            <p:spPr>
              <a:xfrm>
                <a:off x="639410" y="2571639"/>
                <a:ext cx="3646025" cy="686663"/>
              </a:xfrm>
              <a:prstGeom prst="rect">
                <a:avLst/>
              </a:prstGeom>
              <a:blipFill>
                <a:blip r:embed="rId9"/>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id="{2DCFD3FA-F227-AEE8-BD67-497BFDAED3E3}"/>
                  </a:ext>
                </a:extLst>
              </p:cNvPr>
              <p:cNvSpPr txBox="1"/>
              <p:nvPr/>
            </p:nvSpPr>
            <p:spPr>
              <a:xfrm>
                <a:off x="4239982" y="2760541"/>
                <a:ext cx="2915498" cy="553998"/>
              </a:xfrm>
              <a:prstGeom prst="rect">
                <a:avLst/>
              </a:prstGeom>
              <a:noFill/>
            </p:spPr>
            <p:txBody>
              <a:bodyPr wrap="square">
                <a:spAutoFit/>
              </a:bodyPr>
              <a:lstStyle/>
              <a:p>
                <a:pPr lvl="0">
                  <a:defRPr/>
                </a:pPr>
                <a14:m>
                  <m:oMath xmlns:m="http://schemas.openxmlformats.org/officeDocument/2006/math">
                    <m:sSub>
                      <m:sSubPr>
                        <m:ctrlPr>
                          <a:rPr lang="en-US" altLang="ja-JP" sz="1600" i="1" smtClean="0">
                            <a:solidFill>
                              <a:prstClr val="black"/>
                            </a:solidFill>
                            <a:latin typeface="Cambria Math" panose="02040503050406030204" pitchFamily="18" charset="0"/>
                          </a:rPr>
                        </m:ctrlPr>
                      </m:sSubPr>
                      <m:e>
                        <m:r>
                          <a:rPr lang="en-US" altLang="ja-JP" sz="1600" i="1">
                            <a:solidFill>
                              <a:prstClr val="black"/>
                            </a:solidFill>
                            <a:latin typeface="Cambria Math" panose="02040503050406030204" pitchFamily="18" charset="0"/>
                          </a:rPr>
                          <m:t>𝑟</m:t>
                        </m:r>
                      </m:e>
                      <m:sub>
                        <m:r>
                          <a:rPr lang="en-US" altLang="ja-JP" sz="1600" b="0" i="1" smtClean="0">
                            <a:solidFill>
                              <a:prstClr val="black"/>
                            </a:solidFill>
                            <a:latin typeface="Cambria Math" panose="02040503050406030204" pitchFamily="18" charset="0"/>
                          </a:rPr>
                          <m:t>𝑐</m:t>
                        </m:r>
                      </m:sub>
                    </m:sSub>
                    <m:r>
                      <a:rPr lang="en-US" altLang="ja-JP" sz="1600" b="0" i="1" smtClean="0">
                        <a:solidFill>
                          <a:prstClr val="black"/>
                        </a:solidFill>
                        <a:latin typeface="Cambria Math" panose="02040503050406030204" pitchFamily="18" charset="0"/>
                      </a:rPr>
                      <m:t>=</m:t>
                    </m:r>
                    <m:sSub>
                      <m:sSubPr>
                        <m:ctrlP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𝑚𝑎𝑥</m:t>
                        </m:r>
                      </m:sub>
                    </m:sSub>
                    <m: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oMath>
                </a14:m>
                <a:r>
                  <a:rPr kumimoji="1" lang="ja-JP" altLang="en-US" sz="16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a:t>
                </a:r>
                <a:r>
                  <a:rPr kumimoji="1" lang="en" altLang="ja-JP" sz="12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a:t>
                </a:r>
                <a:r>
                  <a:rPr kumimoji="1" lang="en" altLang="ja-JP" sz="14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radius of maximum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4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circular velocity</a:t>
                </a:r>
                <a:endParaRPr kumimoji="1" lang="en-US" altLang="ja-JP" sz="14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16" name="テキスト ボックス 15">
                <a:extLst>
                  <a:ext uri="{FF2B5EF4-FFF2-40B4-BE49-F238E27FC236}">
                    <a16:creationId xmlns:a16="http://schemas.microsoft.com/office/drawing/2014/main" id="{2DCFD3FA-F227-AEE8-BD67-497BFDAED3E3}"/>
                  </a:ext>
                </a:extLst>
              </p:cNvPr>
              <p:cNvSpPr txBox="1">
                <a:spLocks noRot="1" noChangeAspect="1" noMove="1" noResize="1" noEditPoints="1" noAdjustHandles="1" noChangeArrowheads="1" noChangeShapeType="1" noTextEdit="1"/>
              </p:cNvSpPr>
              <p:nvPr/>
            </p:nvSpPr>
            <p:spPr>
              <a:xfrm>
                <a:off x="4239982" y="2760541"/>
                <a:ext cx="2915498" cy="553998"/>
              </a:xfrm>
              <a:prstGeom prst="rect">
                <a:avLst/>
              </a:prstGeom>
              <a:blipFill>
                <a:blip r:embed="rId10"/>
                <a:stretch>
                  <a:fillRect t="-2222" b="-888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 name="テキスト ボックス 19">
                <a:extLst>
                  <a:ext uri="{FF2B5EF4-FFF2-40B4-BE49-F238E27FC236}">
                    <a16:creationId xmlns:a16="http://schemas.microsoft.com/office/drawing/2014/main" id="{D6466440-37D4-4235-E3BE-82EFAA0DB2BF}"/>
                  </a:ext>
                </a:extLst>
              </p:cNvPr>
              <p:cNvSpPr txBox="1"/>
              <p:nvPr/>
            </p:nvSpPr>
            <p:spPr>
              <a:xfrm>
                <a:off x="3248158" y="5789498"/>
                <a:ext cx="1826837" cy="3780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a:t>
                </a:r>
                <a14:m>
                  <m:oMath xmlns:m="http://schemas.openxmlformats.org/officeDocument/2006/math">
                    <m:sSub>
                      <m:sSubPr>
                        <m:ctrlP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m:t>
                        </m:r>
                      </m:sub>
                    </m:sSub>
                    <m: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oMath>
                </a14:m>
                <a:r>
                  <a:rPr kumimoji="1" lang="ja-JP" altLang="en-US" sz="18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rPr>
                  <a:t>：</a:t>
                </a:r>
                <a:r>
                  <a:rPr kumimoji="1" lang="en" altLang="ja-JP" sz="14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scale radius </a:t>
                </a:r>
                <a:endParaRPr kumimoji="1" lang="en-US" altLang="ja-JP" sz="14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20" name="テキスト ボックス 19">
                <a:extLst>
                  <a:ext uri="{FF2B5EF4-FFF2-40B4-BE49-F238E27FC236}">
                    <a16:creationId xmlns:a16="http://schemas.microsoft.com/office/drawing/2014/main" id="{D6466440-37D4-4235-E3BE-82EFAA0DB2BF}"/>
                  </a:ext>
                </a:extLst>
              </p:cNvPr>
              <p:cNvSpPr txBox="1">
                <a:spLocks noRot="1" noChangeAspect="1" noMove="1" noResize="1" noEditPoints="1" noAdjustHandles="1" noChangeArrowheads="1" noChangeShapeType="1" noTextEdit="1"/>
              </p:cNvSpPr>
              <p:nvPr/>
            </p:nvSpPr>
            <p:spPr>
              <a:xfrm>
                <a:off x="3248158" y="5789498"/>
                <a:ext cx="1826837" cy="378043"/>
              </a:xfrm>
              <a:prstGeom prst="rect">
                <a:avLst/>
              </a:prstGeom>
              <a:blipFill>
                <a:blip r:embed="rId11"/>
                <a:stretch>
                  <a:fillRect l="-2759" t="-10000" b="-23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 name="テキスト ボックス 20">
                <a:extLst>
                  <a:ext uri="{FF2B5EF4-FFF2-40B4-BE49-F238E27FC236}">
                    <a16:creationId xmlns:a16="http://schemas.microsoft.com/office/drawing/2014/main" id="{6DD11785-0682-2BFE-5AD5-6A357BFBEC4C}"/>
                  </a:ext>
                </a:extLst>
              </p:cNvPr>
              <p:cNvSpPr txBox="1"/>
              <p:nvPr/>
            </p:nvSpPr>
            <p:spPr>
              <a:xfrm>
                <a:off x="436854" y="2211744"/>
                <a:ext cx="6104058" cy="3077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c</m:t>
                      </m:r>
                      <m:r>
                        <m:rPr>
                          <m:sty m:val="p"/>
                        </m:rPr>
                        <a:rPr kumimoji="1" lang="en-US" altLang="ja-JP" sz="2000" b="0" i="0" u="none" strike="noStrike" kern="1200" cap="none" spc="0" normalizeH="0" baseline="0" noProof="0" smtClean="0">
                          <a:ln>
                            <a:noFill/>
                          </a:ln>
                          <a:solidFill>
                            <a:prstClr val="black"/>
                          </a:solidFill>
                          <a:effectLst/>
                          <a:uLnTx/>
                          <a:uFillTx/>
                          <a:latin typeface="Cambria Math" panose="02040503050406030204" pitchFamily="18" charset="0"/>
                          <a:cs typeface="+mn-cs"/>
                        </a:rPr>
                        <m:t>haracteric</m:t>
                      </m:r>
                      <m:r>
                        <a:rPr kumimoji="1" lang="en-US" altLang="ja-JP" sz="2000" b="0" i="0"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m:rPr>
                          <m:sty m:val="p"/>
                        </m:rPr>
                        <a:rPr kumimoji="1" lang="en-US" altLang="ja-JP" sz="2000" b="0" i="0" u="none" strike="noStrike" kern="1200" cap="none" spc="0" normalizeH="0" baseline="0" noProof="0" smtClean="0">
                          <a:ln>
                            <a:noFill/>
                          </a:ln>
                          <a:solidFill>
                            <a:prstClr val="black"/>
                          </a:solidFill>
                          <a:effectLst/>
                          <a:uLnTx/>
                          <a:uFillTx/>
                          <a:latin typeface="Cambria Math" panose="02040503050406030204" pitchFamily="18" charset="0"/>
                          <a:cs typeface="+mn-cs"/>
                        </a:rPr>
                        <m:t>mean</m:t>
                      </m:r>
                      <m:r>
                        <a:rPr kumimoji="1" lang="en-US" altLang="ja-JP" sz="2000" b="0" i="0"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m:rPr>
                          <m:sty m:val="p"/>
                        </m:rPr>
                        <a:rPr kumimoji="1" lang="en-US" altLang="ja-JP" sz="2000" b="0" i="0" u="none" strike="noStrike" kern="1200" cap="none" spc="0" normalizeH="0" baseline="0" noProof="0" smtClean="0">
                          <a:ln>
                            <a:noFill/>
                          </a:ln>
                          <a:solidFill>
                            <a:prstClr val="black"/>
                          </a:solidFill>
                          <a:effectLst/>
                          <a:uLnTx/>
                          <a:uFillTx/>
                          <a:latin typeface="Cambria Math" panose="02040503050406030204" pitchFamily="18" charset="0"/>
                          <a:cs typeface="+mn-cs"/>
                        </a:rPr>
                        <m:t>surface</m:t>
                      </m:r>
                      <m:r>
                        <a:rPr kumimoji="1" lang="en-US" altLang="ja-JP" sz="2000" b="0" i="0"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m:rPr>
                          <m:sty m:val="p"/>
                        </m:rPr>
                        <a:rPr kumimoji="1" lang="en-US" altLang="ja-JP" sz="2000" b="0" i="0" u="none" strike="noStrike" kern="1200" cap="none" spc="0" normalizeH="0" baseline="0" noProof="0" smtClean="0">
                          <a:ln>
                            <a:noFill/>
                          </a:ln>
                          <a:solidFill>
                            <a:prstClr val="black"/>
                          </a:solidFill>
                          <a:effectLst/>
                          <a:uLnTx/>
                          <a:uFillTx/>
                          <a:latin typeface="Cambria Math" panose="02040503050406030204" pitchFamily="18" charset="0"/>
                          <a:cs typeface="+mn-cs"/>
                        </a:rPr>
                        <m:t>dencity</m:t>
                      </m:r>
                      <m:r>
                        <a:rPr kumimoji="1" lang="en-US" altLang="ja-JP" sz="2000" b="0" i="0"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m:rPr>
                          <m:sty m:val="p"/>
                        </m:rPr>
                        <a:rPr kumimoji="1" lang="en-US" altLang="ja-JP" sz="2000" b="0" i="0" u="none" strike="noStrike" kern="1200" cap="none" spc="0" normalizeH="0" baseline="0" noProof="0" smtClean="0">
                          <a:ln>
                            <a:noFill/>
                          </a:ln>
                          <a:solidFill>
                            <a:prstClr val="black"/>
                          </a:solidFill>
                          <a:effectLst/>
                          <a:uLnTx/>
                          <a:uFillTx/>
                          <a:latin typeface="Cambria Math" panose="02040503050406030204" pitchFamily="18" charset="0"/>
                          <a:cs typeface="+mn-cs"/>
                        </a:rPr>
                        <m:t>Kaneda</m:t>
                      </m:r>
                      <m:r>
                        <a:rPr kumimoji="1" lang="en-US" altLang="ja-JP" sz="2000" b="0" i="0" u="none" strike="noStrike" kern="1200" cap="none" spc="0" normalizeH="0" baseline="0" noProof="0" smtClean="0">
                          <a:ln>
                            <a:noFill/>
                          </a:ln>
                          <a:solidFill>
                            <a:prstClr val="black"/>
                          </a:solidFill>
                          <a:effectLst/>
                          <a:uLnTx/>
                          <a:uFillTx/>
                          <a:latin typeface="Cambria Math" panose="02040503050406030204" pitchFamily="18" charset="0"/>
                          <a:cs typeface="+mn-cs"/>
                        </a:rPr>
                        <m:t>+2024)</m:t>
                      </m:r>
                    </m:oMath>
                  </m:oMathPara>
                </a14:m>
                <a:endParaRPr kumimoji="1" lang="ja-JP" altLang="en-US" sz="20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21" name="テキスト ボックス 20">
                <a:extLst>
                  <a:ext uri="{FF2B5EF4-FFF2-40B4-BE49-F238E27FC236}">
                    <a16:creationId xmlns:a16="http://schemas.microsoft.com/office/drawing/2014/main" id="{6DD11785-0682-2BFE-5AD5-6A357BFBEC4C}"/>
                  </a:ext>
                </a:extLst>
              </p:cNvPr>
              <p:cNvSpPr txBox="1">
                <a:spLocks noRot="1" noChangeAspect="1" noMove="1" noResize="1" noEditPoints="1" noAdjustHandles="1" noChangeArrowheads="1" noChangeShapeType="1" noTextEdit="1"/>
              </p:cNvSpPr>
              <p:nvPr/>
            </p:nvSpPr>
            <p:spPr>
              <a:xfrm>
                <a:off x="436854" y="2211744"/>
                <a:ext cx="6104058" cy="307777"/>
              </a:xfrm>
              <a:prstGeom prst="rect">
                <a:avLst/>
              </a:prstGeom>
              <a:blipFill>
                <a:blip r:embed="rId12"/>
                <a:stretch>
                  <a:fillRect t="-8000" b="-36000"/>
                </a:stretch>
              </a:blipFill>
            </p:spPr>
            <p:txBody>
              <a:bodyPr/>
              <a:lstStyle/>
              <a:p>
                <a:r>
                  <a:rPr lang="ja-JP" altLang="en-US">
                    <a:noFill/>
                  </a:rPr>
                  <a:t> </a:t>
                </a:r>
              </a:p>
            </p:txBody>
          </p:sp>
        </mc:Fallback>
      </mc:AlternateContent>
      <p:grpSp>
        <p:nvGrpSpPr>
          <p:cNvPr id="24" name="グループ化 23">
            <a:extLst>
              <a:ext uri="{FF2B5EF4-FFF2-40B4-BE49-F238E27FC236}">
                <a16:creationId xmlns:a16="http://schemas.microsoft.com/office/drawing/2014/main" id="{13CADDB3-D769-D611-DB27-4A2C83A4574E}"/>
              </a:ext>
            </a:extLst>
          </p:cNvPr>
          <p:cNvGrpSpPr/>
          <p:nvPr/>
        </p:nvGrpSpPr>
        <p:grpSpPr>
          <a:xfrm>
            <a:off x="6846866" y="2045729"/>
            <a:ext cx="5167689" cy="4461502"/>
            <a:chOff x="6846866" y="2045729"/>
            <a:chExt cx="5167689" cy="4461502"/>
          </a:xfrm>
        </p:grpSpPr>
        <p:pic>
          <p:nvPicPr>
            <p:cNvPr id="5" name="図 4" descr="グラフ が含まれている画像&#10;&#10;AI によって生成されたコンテンツは間違っている可能性があります。">
              <a:extLst>
                <a:ext uri="{FF2B5EF4-FFF2-40B4-BE49-F238E27FC236}">
                  <a16:creationId xmlns:a16="http://schemas.microsoft.com/office/drawing/2014/main" id="{C4E8BB8D-324A-5D83-2846-58593D1924D8}"/>
                </a:ext>
              </a:extLst>
            </p:cNvPr>
            <p:cNvPicPr>
              <a:picLocks noChangeAspect="1"/>
            </p:cNvPicPr>
            <p:nvPr/>
          </p:nvPicPr>
          <p:blipFill>
            <a:blip r:embed="rId13">
              <a:extLst>
                <a:ext uri="{28A0092B-C50C-407E-A947-70E740481C1C}">
                  <a14:useLocalDpi xmlns:a14="http://schemas.microsoft.com/office/drawing/2010/main" val="0"/>
                </a:ext>
              </a:extLst>
            </a:blip>
            <a:srcRect r="83842"/>
            <a:stretch/>
          </p:blipFill>
          <p:spPr>
            <a:xfrm>
              <a:off x="6846866" y="2096291"/>
              <a:ext cx="822567" cy="4410940"/>
            </a:xfrm>
            <a:prstGeom prst="rect">
              <a:avLst/>
            </a:prstGeom>
          </p:spPr>
        </p:pic>
        <p:pic>
          <p:nvPicPr>
            <p:cNvPr id="18" name="図 17">
              <a:extLst>
                <a:ext uri="{FF2B5EF4-FFF2-40B4-BE49-F238E27FC236}">
                  <a16:creationId xmlns:a16="http://schemas.microsoft.com/office/drawing/2014/main" id="{B0BAFAA2-E537-285E-819F-1F336920B09A}"/>
                </a:ext>
              </a:extLst>
            </p:cNvPr>
            <p:cNvPicPr>
              <a:picLocks noChangeAspect="1"/>
            </p:cNvPicPr>
            <p:nvPr/>
          </p:nvPicPr>
          <p:blipFill>
            <a:blip r:embed="rId14"/>
            <a:srcRect l="31139" r="16638" b="15804"/>
            <a:stretch/>
          </p:blipFill>
          <p:spPr>
            <a:xfrm>
              <a:off x="7520926" y="2045729"/>
              <a:ext cx="4493629" cy="3998455"/>
            </a:xfrm>
            <a:prstGeom prst="rect">
              <a:avLst/>
            </a:prstGeom>
          </p:spPr>
        </p:pic>
        <p:pic>
          <p:nvPicPr>
            <p:cNvPr id="23" name="図 22" descr="グラフ が含まれている画像&#10;&#10;AI によって生成されたコンテンツは間違っている可能性があります。">
              <a:extLst>
                <a:ext uri="{FF2B5EF4-FFF2-40B4-BE49-F238E27FC236}">
                  <a16:creationId xmlns:a16="http://schemas.microsoft.com/office/drawing/2014/main" id="{96256168-D2B0-714E-3E54-075417DB2541}"/>
                </a:ext>
              </a:extLst>
            </p:cNvPr>
            <p:cNvPicPr>
              <a:picLocks noChangeAspect="1"/>
            </p:cNvPicPr>
            <p:nvPr/>
          </p:nvPicPr>
          <p:blipFill>
            <a:blip r:embed="rId13">
              <a:extLst>
                <a:ext uri="{28A0092B-C50C-407E-A947-70E740481C1C}">
                  <a14:useLocalDpi xmlns:a14="http://schemas.microsoft.com/office/drawing/2010/main" val="0"/>
                </a:ext>
              </a:extLst>
            </a:blip>
            <a:srcRect l="2" t="85456" r="597"/>
            <a:stretch/>
          </p:blipFill>
          <p:spPr>
            <a:xfrm>
              <a:off x="6846866" y="5853214"/>
              <a:ext cx="5039040" cy="641526"/>
            </a:xfrm>
            <a:prstGeom prst="rect">
              <a:avLst/>
            </a:prstGeom>
          </p:spPr>
        </p:pic>
      </p:grpSp>
      <p:sp>
        <p:nvSpPr>
          <p:cNvPr id="11" name="テキスト ボックス 10">
            <a:extLst>
              <a:ext uri="{FF2B5EF4-FFF2-40B4-BE49-F238E27FC236}">
                <a16:creationId xmlns:a16="http://schemas.microsoft.com/office/drawing/2014/main" id="{9D2D9E63-2D24-41E7-E9B9-2C2429072A5A}"/>
              </a:ext>
            </a:extLst>
          </p:cNvPr>
          <p:cNvSpPr txBox="1"/>
          <p:nvPr/>
        </p:nvSpPr>
        <p:spPr>
          <a:xfrm>
            <a:off x="10598909" y="6353741"/>
            <a:ext cx="155163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(Kaneda+ 2024)</a:t>
            </a:r>
            <a:endParaRPr kumimoji="1" lang="ja-JP" altLang="en-US" sz="12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p:pic>
        <p:nvPicPr>
          <p:cNvPr id="22" name="図 21" descr="グラフ が含まれている画像&#10;&#10;AI によって生成されたコンテンツは間違っている可能性があります。">
            <a:extLst>
              <a:ext uri="{FF2B5EF4-FFF2-40B4-BE49-F238E27FC236}">
                <a16:creationId xmlns:a16="http://schemas.microsoft.com/office/drawing/2014/main" id="{194FBC61-0D3E-F1CB-D724-BCED50D56E5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31876" y="2096291"/>
            <a:ext cx="5090676" cy="4466106"/>
          </a:xfrm>
          <a:prstGeom prst="rect">
            <a:avLst/>
          </a:prstGeom>
        </p:spPr>
      </p:pic>
      <mc:AlternateContent xmlns:mc="http://schemas.openxmlformats.org/markup-compatibility/2006" xmlns:a14="http://schemas.microsoft.com/office/drawing/2010/main">
        <mc:Choice Requires="a14">
          <p:sp>
            <p:nvSpPr>
              <p:cNvPr id="25" name="テキスト ボックス 24">
                <a:extLst>
                  <a:ext uri="{FF2B5EF4-FFF2-40B4-BE49-F238E27FC236}">
                    <a16:creationId xmlns:a16="http://schemas.microsoft.com/office/drawing/2014/main" id="{ABF4B79B-AE93-6496-0615-48798F44BD49}"/>
                  </a:ext>
                </a:extLst>
              </p:cNvPr>
              <p:cNvSpPr txBox="1"/>
              <p:nvPr/>
            </p:nvSpPr>
            <p:spPr>
              <a:xfrm>
                <a:off x="11383188" y="129824"/>
                <a:ext cx="80881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mtClean="0">
                          <a:solidFill>
                            <a:prstClr val="black"/>
                          </a:solidFill>
                          <a:latin typeface="Cambria Math" panose="02040503050406030204" pitchFamily="18" charset="0"/>
                        </a:rPr>
                        <m:t>3</m:t>
                      </m:r>
                      <m: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rPr>
                        <m:t>/18</m:t>
                      </m:r>
                    </m:oMath>
                  </m:oMathPara>
                </a14:m>
                <a:endParaRPr lang="ja-JP" altLang="en-US"/>
              </a:p>
            </p:txBody>
          </p:sp>
        </mc:Choice>
        <mc:Fallback xmlns="">
          <p:sp>
            <p:nvSpPr>
              <p:cNvPr id="25" name="テキスト ボックス 24">
                <a:extLst>
                  <a:ext uri="{FF2B5EF4-FFF2-40B4-BE49-F238E27FC236}">
                    <a16:creationId xmlns:a16="http://schemas.microsoft.com/office/drawing/2014/main" id="{ABF4B79B-AE93-6496-0615-48798F44BD49}"/>
                  </a:ext>
                </a:extLst>
              </p:cNvPr>
              <p:cNvSpPr txBox="1">
                <a:spLocks noRot="1" noChangeAspect="1" noMove="1" noResize="1" noEditPoints="1" noAdjustHandles="1" noChangeArrowheads="1" noChangeShapeType="1" noTextEdit="1"/>
              </p:cNvSpPr>
              <p:nvPr/>
            </p:nvSpPr>
            <p:spPr>
              <a:xfrm>
                <a:off x="11383188" y="129824"/>
                <a:ext cx="808812" cy="369332"/>
              </a:xfrm>
              <a:prstGeom prst="rect">
                <a:avLst/>
              </a:prstGeom>
              <a:blipFill>
                <a:blip r:embed="rId15"/>
                <a:stretch>
                  <a:fillRect b="-13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517C8610-3D3B-0BC9-43D9-8B83DF734763}"/>
                  </a:ext>
                </a:extLst>
              </p:cNvPr>
              <p:cNvSpPr txBox="1"/>
              <p:nvPr/>
            </p:nvSpPr>
            <p:spPr>
              <a:xfrm>
                <a:off x="3205688" y="6121778"/>
                <a:ext cx="213560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a:t>
                </a:r>
                <a14:m>
                  <m:oMath xmlns:m="http://schemas.openxmlformats.org/officeDocument/2006/math">
                    <m:sSub>
                      <m:sSubPr>
                        <m:ctrlP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200</m:t>
                        </m:r>
                      </m:sub>
                    </m:sSub>
                    <m: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oMath>
                </a14:m>
                <a:r>
                  <a:rPr kumimoji="1" lang="ja-JP" altLang="en-US" sz="18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rPr>
                  <a:t>：</a:t>
                </a:r>
                <a:r>
                  <a:rPr lang="en" altLang="ja-JP" sz="1400" dirty="0">
                    <a:solidFill>
                      <a:prstClr val="black"/>
                    </a:solidFill>
                    <a:latin typeface="游ゴシック" panose="02110004020202020204"/>
                    <a:ea typeface="游ゴシック" panose="020B0400000000000000" pitchFamily="50" charset="-128"/>
                  </a:rPr>
                  <a:t>virial</a:t>
                </a:r>
                <a:r>
                  <a:rPr kumimoji="1" lang="en" altLang="ja-JP" sz="14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radius </a:t>
                </a:r>
                <a:endParaRPr kumimoji="1" lang="en-US" altLang="ja-JP" sz="14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26" name="テキスト ボックス 25">
                <a:extLst>
                  <a:ext uri="{FF2B5EF4-FFF2-40B4-BE49-F238E27FC236}">
                    <a16:creationId xmlns:a16="http://schemas.microsoft.com/office/drawing/2014/main" id="{517C8610-3D3B-0BC9-43D9-8B83DF734763}"/>
                  </a:ext>
                </a:extLst>
              </p:cNvPr>
              <p:cNvSpPr txBox="1">
                <a:spLocks noRot="1" noChangeAspect="1" noMove="1" noResize="1" noEditPoints="1" noAdjustHandles="1" noChangeArrowheads="1" noChangeShapeType="1" noTextEdit="1"/>
              </p:cNvSpPr>
              <p:nvPr/>
            </p:nvSpPr>
            <p:spPr>
              <a:xfrm>
                <a:off x="3205688" y="6121778"/>
                <a:ext cx="2135605" cy="369332"/>
              </a:xfrm>
              <a:prstGeom prst="rect">
                <a:avLst/>
              </a:prstGeom>
              <a:blipFill>
                <a:blip r:embed="rId16"/>
                <a:stretch>
                  <a:fillRect l="-2367" t="-3226" b="-22581"/>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62995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BEE07-EF50-A744-12EA-13D78676FD11}"/>
            </a:ext>
          </a:extLst>
        </p:cNvPr>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842DC338-E352-28C0-6C74-F6E42CE0602E}"/>
              </a:ext>
            </a:extLst>
          </p:cNvPr>
          <p:cNvSpPr/>
          <p:nvPr/>
        </p:nvSpPr>
        <p:spPr>
          <a:xfrm>
            <a:off x="203076" y="1878380"/>
            <a:ext cx="6007022" cy="488076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2" name="タイトル 1">
            <a:extLst>
              <a:ext uri="{FF2B5EF4-FFF2-40B4-BE49-F238E27FC236}">
                <a16:creationId xmlns:a16="http://schemas.microsoft.com/office/drawing/2014/main" id="{673FEE70-D0A9-C628-6505-4A656BA1B01C}"/>
              </a:ext>
            </a:extLst>
          </p:cNvPr>
          <p:cNvSpPr>
            <a:spLocks noGrp="1"/>
          </p:cNvSpPr>
          <p:nvPr>
            <p:ph type="title"/>
          </p:nvPr>
        </p:nvSpPr>
        <p:spPr>
          <a:xfrm>
            <a:off x="737616" y="365759"/>
            <a:ext cx="11088329" cy="630555"/>
          </a:xfrm>
        </p:spPr>
        <p:txBody>
          <a:bodyPr>
            <a:noAutofit/>
          </a:bodyPr>
          <a:lstStyle/>
          <a:p>
            <a:r>
              <a:rPr kumimoji="1" lang="en-US" altLang="ja-JP" sz="2200" b="1" dirty="0">
                <a:latin typeface="+mn-ea"/>
                <a:ea typeface="+mn-ea"/>
              </a:rPr>
              <a:t>Cusp-Core Problem and Cusp-Core Transition</a:t>
            </a:r>
            <a:endParaRPr kumimoji="1" lang="ja-JP" altLang="en-US" sz="2200" b="1" dirty="0">
              <a:latin typeface="+mn-ea"/>
              <a:ea typeface="+mn-ea"/>
            </a:endParaRPr>
          </a:p>
        </p:txBody>
      </p:sp>
      <p:sp>
        <p:nvSpPr>
          <p:cNvPr id="3" name="コンテンツ プレースホルダー 2">
            <a:extLst>
              <a:ext uri="{FF2B5EF4-FFF2-40B4-BE49-F238E27FC236}">
                <a16:creationId xmlns:a16="http://schemas.microsoft.com/office/drawing/2014/main" id="{D4D1411A-2908-BC8F-3ACA-704D8191E777}"/>
              </a:ext>
            </a:extLst>
          </p:cNvPr>
          <p:cNvSpPr>
            <a:spLocks noGrp="1"/>
          </p:cNvSpPr>
          <p:nvPr>
            <p:ph idx="1"/>
          </p:nvPr>
        </p:nvSpPr>
        <p:spPr>
          <a:xfrm>
            <a:off x="488796" y="990017"/>
            <a:ext cx="11335805" cy="873041"/>
          </a:xfrm>
        </p:spPr>
        <p:txBody>
          <a:bodyPr>
            <a:normAutofit/>
          </a:bodyPr>
          <a:lstStyle/>
          <a:p>
            <a:pPr>
              <a:lnSpc>
                <a:spcPct val="120000"/>
              </a:lnSpc>
              <a:spcBef>
                <a:spcPts val="400"/>
              </a:spcBef>
              <a:buClr>
                <a:schemeClr val="accent6"/>
              </a:buClr>
              <a:buFont typeface="Wingdings" panose="05000000000000000000" pitchFamily="2" charset="2"/>
              <a:buChar char="Ø"/>
            </a:pPr>
            <a:r>
              <a:rPr lang="en-US" altLang="ja-JP" sz="2000" b="1" dirty="0"/>
              <a:t>Cusp-Core problem: simulations produce </a:t>
            </a:r>
            <a:r>
              <a:rPr lang="en-US" altLang="ja-JP" sz="2000" b="1" dirty="0" err="1"/>
              <a:t>cuspy</a:t>
            </a:r>
            <a:r>
              <a:rPr lang="en-US" altLang="ja-JP" sz="2000" b="1" dirty="0"/>
              <a:t> halos, but observed galaxies prefer cores (Moore 1994).</a:t>
            </a:r>
            <a:endParaRPr kumimoji="1" lang="en-US" altLang="ja-JP" sz="2200" b="1" dirty="0">
              <a:latin typeface="+mn-ea"/>
            </a:endParaRPr>
          </a:p>
        </p:txBody>
      </p:sp>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id="{3AFD5D2B-B7E6-5293-2758-731FECA36262}"/>
                  </a:ext>
                </a:extLst>
              </p:cNvPr>
              <p:cNvSpPr txBox="1"/>
              <p:nvPr/>
            </p:nvSpPr>
            <p:spPr>
              <a:xfrm>
                <a:off x="865033" y="4519567"/>
                <a:ext cx="2061950" cy="44547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ja-JP" altLang="en-US"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𝜌</m:t>
                      </m:r>
                      <m:d>
                        <m:dPr>
                          <m:ctrlP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d>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
                        <m:fPr>
                          <m:ctrlP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sSub>
                            <m:sSubPr>
                              <m:ctrlP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ja-JP" altLang="en-US"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𝜌</m:t>
                              </m:r>
                            </m:e>
                            <m:sub>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m:t>
                              </m:r>
                            </m:sub>
                          </m:sSub>
                        </m:num>
                        <m:den>
                          <m:sSup>
                            <m:sSupPr>
                              <m:ctrlP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1" lang="en-US" altLang="ja-JP" sz="1200" b="0" i="1" u="none" strike="noStrike" kern="1200" cap="none" spc="0" normalizeH="0" baseline="0" noProof="0">
                                  <a:ln>
                                    <a:noFill/>
                                  </a:ln>
                                  <a:solidFill>
                                    <a:prstClr val="black"/>
                                  </a:solidFill>
                                  <a:effectLst/>
                                  <a:uLnTx/>
                                  <a:uFillTx/>
                                  <a:latin typeface="Cambria Math" panose="02040503050406030204" pitchFamily="18" charset="0"/>
                                  <a:cs typeface="+mn-cs"/>
                                </a:rPr>
                                <m:t>𝑟</m:t>
                              </m:r>
                              <m:r>
                                <a:rPr kumimoji="1" lang="en-US" altLang="ja-JP" sz="1200" b="0" i="1"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1" lang="en-US" altLang="ja-JP" sz="12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200" b="0" i="1" u="none" strike="noStrike" kern="1200" cap="none" spc="0" normalizeH="0" baseline="0" noProof="0">
                                      <a:ln>
                                        <a:noFill/>
                                      </a:ln>
                                      <a:solidFill>
                                        <a:prstClr val="black"/>
                                      </a:solidFill>
                                      <a:effectLst/>
                                      <a:uLnTx/>
                                      <a:uFillTx/>
                                      <a:latin typeface="Cambria Math" panose="02040503050406030204" pitchFamily="18" charset="0"/>
                                      <a:cs typeface="+mn-cs"/>
                                    </a:rPr>
                                    <m:t>𝑟</m:t>
                                  </m:r>
                                </m:e>
                                <m:sub>
                                  <m:r>
                                    <a:rPr kumimoji="1" lang="en-US" altLang="ja-JP" sz="1200" b="0" i="1" u="none" strike="noStrike" kern="1200" cap="none" spc="0" normalizeH="0" baseline="0" noProof="0">
                                      <a:ln>
                                        <a:noFill/>
                                      </a:ln>
                                      <a:solidFill>
                                        <a:prstClr val="black"/>
                                      </a:solidFill>
                                      <a:effectLst/>
                                      <a:uLnTx/>
                                      <a:uFillTx/>
                                      <a:latin typeface="Cambria Math" panose="02040503050406030204" pitchFamily="18" charset="0"/>
                                      <a:cs typeface="+mn-cs"/>
                                    </a:rPr>
                                    <m:t>𝑁</m:t>
                                  </m:r>
                                </m:sub>
                              </m:sSub>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m:t>
                                  </m:r>
                                </m:sub>
                              </m:sSub>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e>
                            <m:sup>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den>
                      </m:f>
                    </m:oMath>
                  </m:oMathPara>
                </a14:m>
                <a:endParaRPr kumimoji="1" lang="ja-JP" altLang="en-US" sz="12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11" name="テキスト ボックス 10">
                <a:extLst>
                  <a:ext uri="{FF2B5EF4-FFF2-40B4-BE49-F238E27FC236}">
                    <a16:creationId xmlns:a16="http://schemas.microsoft.com/office/drawing/2014/main" id="{3AFD5D2B-B7E6-5293-2758-731FECA36262}"/>
                  </a:ext>
                </a:extLst>
              </p:cNvPr>
              <p:cNvSpPr txBox="1">
                <a:spLocks noRot="1" noChangeAspect="1" noMove="1" noResize="1" noEditPoints="1" noAdjustHandles="1" noChangeArrowheads="1" noChangeShapeType="1" noTextEdit="1"/>
              </p:cNvSpPr>
              <p:nvPr/>
            </p:nvSpPr>
            <p:spPr>
              <a:xfrm>
                <a:off x="865033" y="4519567"/>
                <a:ext cx="2061950" cy="445471"/>
              </a:xfrm>
              <a:prstGeom prst="rect">
                <a:avLst/>
              </a:prstGeom>
              <a:blipFill>
                <a:blip r:embed="rId3"/>
                <a:stretch>
                  <a:fillRect b="-8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BB73C48F-B58F-B9CE-9E68-30DC6F047626}"/>
                  </a:ext>
                </a:extLst>
              </p:cNvPr>
              <p:cNvSpPr txBox="1"/>
              <p:nvPr/>
            </p:nvSpPr>
            <p:spPr>
              <a:xfrm>
                <a:off x="452770" y="5022371"/>
                <a:ext cx="252088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m:t>
                        </m:r>
                      </m:sub>
                    </m:sSub>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m:rPr>
                        <m:sty m:val="p"/>
                      </m:rPr>
                      <a:rPr kumimoji="1" lang="en-US" altLang="ja-JP" sz="1200" b="0" i="0" u="none" strike="noStrike" kern="1200" cap="none" spc="0" normalizeH="0" baseline="0" noProof="0" smtClean="0">
                        <a:ln>
                          <a:noFill/>
                        </a:ln>
                        <a:solidFill>
                          <a:prstClr val="black"/>
                        </a:solidFill>
                        <a:effectLst/>
                        <a:uLnTx/>
                        <a:uFillTx/>
                        <a:latin typeface="Cambria Math" panose="02040503050406030204" pitchFamily="18" charset="0"/>
                        <a:cs typeface="+mn-cs"/>
                      </a:rPr>
                      <m:t>scale</m:t>
                    </m:r>
                    <m:r>
                      <a:rPr kumimoji="1" lang="en-US" altLang="ja-JP" sz="1200" b="0" i="0"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m:rPr>
                        <m:sty m:val="p"/>
                      </m:rPr>
                      <a:rPr kumimoji="1" lang="en-US" altLang="ja-JP" sz="1200" b="0" i="0" u="none" strike="noStrike" kern="1200" cap="none" spc="0" normalizeH="0" baseline="0" noProof="0" smtClean="0">
                        <a:ln>
                          <a:noFill/>
                        </a:ln>
                        <a:solidFill>
                          <a:prstClr val="black"/>
                        </a:solidFill>
                        <a:effectLst/>
                        <a:uLnTx/>
                        <a:uFillTx/>
                        <a:latin typeface="Cambria Math" panose="02040503050406030204" pitchFamily="18" charset="0"/>
                        <a:cs typeface="+mn-cs"/>
                      </a:rPr>
                      <m:t>radius</m:t>
                    </m:r>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oMath>
                </a14:m>
                <a:r>
                  <a:rPr kumimoji="1" lang="en-US" altLang="ja-JP" sz="1200" b="0" i="1" u="none" strike="noStrike" kern="1200" cap="none" spc="0" normalizeH="0" baseline="0" noProof="0" dirty="0">
                    <a:ln>
                      <a:noFill/>
                    </a:ln>
                    <a:solidFill>
                      <a:prstClr val="black"/>
                    </a:solidFill>
                    <a:effectLst/>
                    <a:uLnTx/>
                    <a:uFillTx/>
                    <a:latin typeface="Cambria Math" panose="02040503050406030204" pitchFamily="18" charset="0"/>
                    <a:ea typeface="游ゴシック" panose="020B0400000000000000" pitchFamily="50" charset="-128"/>
                    <a:cs typeface="+mn-cs"/>
                  </a:rPr>
                  <a:t>,  </a:t>
                </a:r>
                <a14:m>
                  <m:oMath xmlns:m="http://schemas.openxmlformats.org/officeDocument/2006/math">
                    <m:sSub>
                      <m:sSubPr>
                        <m:ctrlP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ja-JP" altLang="en-US"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𝜌</m:t>
                        </m:r>
                      </m:e>
                      <m:sub>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m:t>
                        </m:r>
                      </m:sub>
                    </m:sSub>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m:rPr>
                        <m:sty m:val="p"/>
                      </m:rPr>
                      <a:rPr kumimoji="1" lang="en-US" altLang="ja-JP" sz="1200" b="0" i="0" u="none" strike="noStrike" kern="1200" cap="none" spc="0" normalizeH="0" baseline="0" noProof="0" smtClean="0">
                        <a:ln>
                          <a:noFill/>
                        </a:ln>
                        <a:solidFill>
                          <a:prstClr val="black"/>
                        </a:solidFill>
                        <a:effectLst/>
                        <a:uLnTx/>
                        <a:uFillTx/>
                        <a:latin typeface="Cambria Math" panose="02040503050406030204" pitchFamily="18" charset="0"/>
                        <a:cs typeface="+mn-cs"/>
                      </a:rPr>
                      <m:t>scale</m:t>
                    </m:r>
                    <m:r>
                      <a:rPr kumimoji="1" lang="en-US" altLang="ja-JP" sz="1200" b="0" i="0"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m:rPr>
                        <m:sty m:val="p"/>
                      </m:rPr>
                      <a:rPr kumimoji="1" lang="en-US" altLang="ja-JP" sz="1200" b="0" i="0" u="none" strike="noStrike" kern="1200" cap="none" spc="0" normalizeH="0" baseline="0" noProof="0" smtClean="0">
                        <a:ln>
                          <a:noFill/>
                        </a:ln>
                        <a:solidFill>
                          <a:prstClr val="black"/>
                        </a:solidFill>
                        <a:effectLst/>
                        <a:uLnTx/>
                        <a:uFillTx/>
                        <a:latin typeface="Cambria Math" panose="02040503050406030204" pitchFamily="18" charset="0"/>
                        <a:cs typeface="+mn-cs"/>
                      </a:rPr>
                      <m:t>density</m:t>
                    </m:r>
                  </m:oMath>
                </a14:m>
                <a:endParaRPr kumimoji="1" lang="en-US" altLang="ja-JP" sz="12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13" name="テキスト ボックス 12">
                <a:extLst>
                  <a:ext uri="{FF2B5EF4-FFF2-40B4-BE49-F238E27FC236}">
                    <a16:creationId xmlns:a16="http://schemas.microsoft.com/office/drawing/2014/main" id="{BB73C48F-B58F-B9CE-9E68-30DC6F047626}"/>
                  </a:ext>
                </a:extLst>
              </p:cNvPr>
              <p:cNvSpPr txBox="1">
                <a:spLocks noRot="1" noChangeAspect="1" noMove="1" noResize="1" noEditPoints="1" noAdjustHandles="1" noChangeArrowheads="1" noChangeShapeType="1" noTextEdit="1"/>
              </p:cNvSpPr>
              <p:nvPr/>
            </p:nvSpPr>
            <p:spPr>
              <a:xfrm>
                <a:off x="452770" y="5022371"/>
                <a:ext cx="2520883" cy="276999"/>
              </a:xfrm>
              <a:prstGeom prst="rect">
                <a:avLst/>
              </a:prstGeom>
              <a:blipFill>
                <a:blip r:embed="rId4"/>
                <a:stretch>
                  <a:fillRect b="-1304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B018BE7E-4DE3-E660-2D16-F92E3E58E90B}"/>
                  </a:ext>
                </a:extLst>
              </p:cNvPr>
              <p:cNvSpPr txBox="1"/>
              <p:nvPr/>
            </p:nvSpPr>
            <p:spPr>
              <a:xfrm>
                <a:off x="3459229" y="4529243"/>
                <a:ext cx="2191730" cy="44547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ja-JP" altLang="en-US"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𝜌</m:t>
                      </m:r>
                      <m:d>
                        <m:dPr>
                          <m:ctrlP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d>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
                        <m:fPr>
                          <m:ctrlP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sSub>
                            <m:sSubPr>
                              <m:ctrlP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ja-JP" altLang="en-US"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𝜌</m:t>
                              </m:r>
                            </m:e>
                            <m:sub>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𝐵</m:t>
                              </m:r>
                            </m:sub>
                          </m:sSub>
                        </m:num>
                        <m:den>
                          <m:sSub>
                            <m:sSubPr>
                              <m:ctrlP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𝐵</m:t>
                              </m:r>
                            </m:sub>
                          </m:sSub>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sSup>
                            <m:sSupPr>
                              <m:ctrlP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𝐵</m:t>
                                  </m:r>
                                </m:sub>
                              </m:sSub>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e>
                            <m:sup>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den>
                      </m:f>
                    </m:oMath>
                  </m:oMathPara>
                </a14:m>
                <a:endParaRPr kumimoji="1" lang="ja-JP" altLang="en-US" sz="17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14" name="テキスト ボックス 13">
                <a:extLst>
                  <a:ext uri="{FF2B5EF4-FFF2-40B4-BE49-F238E27FC236}">
                    <a16:creationId xmlns:a16="http://schemas.microsoft.com/office/drawing/2014/main" id="{B018BE7E-4DE3-E660-2D16-F92E3E58E90B}"/>
                  </a:ext>
                </a:extLst>
              </p:cNvPr>
              <p:cNvSpPr txBox="1">
                <a:spLocks noRot="1" noChangeAspect="1" noMove="1" noResize="1" noEditPoints="1" noAdjustHandles="1" noChangeArrowheads="1" noChangeShapeType="1" noTextEdit="1"/>
              </p:cNvSpPr>
              <p:nvPr/>
            </p:nvSpPr>
            <p:spPr>
              <a:xfrm>
                <a:off x="3459229" y="4529243"/>
                <a:ext cx="2191730" cy="445471"/>
              </a:xfrm>
              <a:prstGeom prst="rect">
                <a:avLst/>
              </a:prstGeom>
              <a:blipFill>
                <a:blip r:embed="rId5"/>
                <a:stretch>
                  <a:fillRect b="-8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0E66E132-A757-58BB-068E-8B25FB0B5CAF}"/>
                  </a:ext>
                </a:extLst>
              </p:cNvPr>
              <p:cNvSpPr txBox="1"/>
              <p:nvPr/>
            </p:nvSpPr>
            <p:spPr>
              <a:xfrm>
                <a:off x="3358792" y="5022371"/>
                <a:ext cx="243819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𝐵</m:t>
                        </m:r>
                      </m:sub>
                    </m:sSub>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m:rPr>
                        <m:sty m:val="p"/>
                      </m:rPr>
                      <a:rPr kumimoji="1" lang="en-US" altLang="ja-JP" sz="1200" b="0" i="0" u="none" strike="noStrike" kern="1200" cap="none" spc="0" normalizeH="0" baseline="0" noProof="0" smtClean="0">
                        <a:ln>
                          <a:noFill/>
                        </a:ln>
                        <a:solidFill>
                          <a:prstClr val="black"/>
                        </a:solidFill>
                        <a:effectLst/>
                        <a:uLnTx/>
                        <a:uFillTx/>
                        <a:latin typeface="Cambria Math" panose="02040503050406030204" pitchFamily="18" charset="0"/>
                        <a:cs typeface="+mn-cs"/>
                      </a:rPr>
                      <m:t>core</m:t>
                    </m:r>
                    <m:r>
                      <a:rPr kumimoji="1" lang="en-US" altLang="ja-JP" sz="1200" b="0" i="0"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m:rPr>
                        <m:sty m:val="p"/>
                      </m:rPr>
                      <a:rPr kumimoji="1" lang="en-US" altLang="ja-JP" sz="1200" b="0" i="0" u="none" strike="noStrike" kern="1200" cap="none" spc="0" normalizeH="0" baseline="0" noProof="0" smtClean="0">
                        <a:ln>
                          <a:noFill/>
                        </a:ln>
                        <a:solidFill>
                          <a:prstClr val="black"/>
                        </a:solidFill>
                        <a:effectLst/>
                        <a:uLnTx/>
                        <a:uFillTx/>
                        <a:latin typeface="Cambria Math" panose="02040503050406030204" pitchFamily="18" charset="0"/>
                        <a:cs typeface="+mn-cs"/>
                      </a:rPr>
                      <m:t>radius</m:t>
                    </m:r>
                  </m:oMath>
                </a14:m>
                <a:r>
                  <a:rPr kumimoji="1" lang="en-US" altLang="ja-JP" sz="1200" b="0" i="1" u="none" strike="noStrike" kern="1200" cap="none" spc="0" normalizeH="0" baseline="0" noProof="0" dirty="0">
                    <a:ln>
                      <a:noFill/>
                    </a:ln>
                    <a:solidFill>
                      <a:prstClr val="black"/>
                    </a:solidFill>
                    <a:effectLst/>
                    <a:uLnTx/>
                    <a:uFillTx/>
                    <a:latin typeface="Cambria Math" panose="02040503050406030204" pitchFamily="18" charset="0"/>
                    <a:ea typeface="游ゴシック" panose="020B0400000000000000" pitchFamily="50" charset="-128"/>
                    <a:cs typeface="+mn-cs"/>
                  </a:rPr>
                  <a:t> , </a:t>
                </a:r>
                <a14:m>
                  <m:oMath xmlns:m="http://schemas.openxmlformats.org/officeDocument/2006/math">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sSub>
                      <m:sSubPr>
                        <m:ctrlP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ja-JP" altLang="en-US"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𝜌</m:t>
                        </m:r>
                      </m:e>
                      <m:sub>
                        <m:r>
                          <m:rPr>
                            <m:sty m:val="p"/>
                          </m:rPr>
                          <a:rPr kumimoji="1" lang="en-US" altLang="ja-JP" sz="1200" b="0" i="1" u="none" strike="noStrike" kern="1200" cap="none" spc="0" normalizeH="0" baseline="0" noProof="0">
                            <a:ln>
                              <a:noFill/>
                            </a:ln>
                            <a:solidFill>
                              <a:prstClr val="black"/>
                            </a:solidFill>
                            <a:effectLst/>
                            <a:uLnTx/>
                            <a:uFillTx/>
                            <a:latin typeface="Cambria Math" panose="02040503050406030204" pitchFamily="18" charset="0"/>
                            <a:cs typeface="+mn-cs"/>
                          </a:rPr>
                          <m:t>B</m:t>
                        </m:r>
                      </m:sub>
                    </m:sSub>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m:rPr>
                        <m:sty m:val="p"/>
                      </m:rPr>
                      <a:rPr kumimoji="1" lang="en-US" altLang="ja-JP" sz="1200" b="0" i="0" u="none" strike="noStrike" kern="1200" cap="none" spc="0" normalizeH="0" baseline="0" noProof="0" smtClean="0">
                        <a:ln>
                          <a:noFill/>
                        </a:ln>
                        <a:solidFill>
                          <a:prstClr val="black"/>
                        </a:solidFill>
                        <a:effectLst/>
                        <a:uLnTx/>
                        <a:uFillTx/>
                        <a:latin typeface="Cambria Math" panose="02040503050406030204" pitchFamily="18" charset="0"/>
                        <a:cs typeface="+mn-cs"/>
                      </a:rPr>
                      <m:t>core</m:t>
                    </m:r>
                    <m:r>
                      <a:rPr kumimoji="1" lang="en-US" altLang="ja-JP" sz="1200" b="0" i="0"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m:rPr>
                        <m:sty m:val="p"/>
                      </m:rPr>
                      <a:rPr kumimoji="1" lang="en-US" altLang="ja-JP" sz="1200" b="0" i="0" u="none" strike="noStrike" kern="1200" cap="none" spc="0" normalizeH="0" baseline="0" noProof="0" smtClean="0">
                        <a:ln>
                          <a:noFill/>
                        </a:ln>
                        <a:solidFill>
                          <a:prstClr val="black"/>
                        </a:solidFill>
                        <a:effectLst/>
                        <a:uLnTx/>
                        <a:uFillTx/>
                        <a:latin typeface="Cambria Math" panose="02040503050406030204" pitchFamily="18" charset="0"/>
                        <a:cs typeface="+mn-cs"/>
                      </a:rPr>
                      <m:t>density</m:t>
                    </m:r>
                  </m:oMath>
                </a14:m>
                <a:endParaRPr kumimoji="1" lang="en-US" altLang="ja-JP" sz="12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15" name="テキスト ボックス 14">
                <a:extLst>
                  <a:ext uri="{FF2B5EF4-FFF2-40B4-BE49-F238E27FC236}">
                    <a16:creationId xmlns:a16="http://schemas.microsoft.com/office/drawing/2014/main" id="{0E66E132-A757-58BB-068E-8B25FB0B5CAF}"/>
                  </a:ext>
                </a:extLst>
              </p:cNvPr>
              <p:cNvSpPr txBox="1">
                <a:spLocks noRot="1" noChangeAspect="1" noMove="1" noResize="1" noEditPoints="1" noAdjustHandles="1" noChangeArrowheads="1" noChangeShapeType="1" noTextEdit="1"/>
              </p:cNvSpPr>
              <p:nvPr/>
            </p:nvSpPr>
            <p:spPr>
              <a:xfrm>
                <a:off x="3358792" y="5022371"/>
                <a:ext cx="2438194" cy="276999"/>
              </a:xfrm>
              <a:prstGeom prst="rect">
                <a:avLst/>
              </a:prstGeom>
              <a:blipFill>
                <a:blip r:embed="rId6"/>
                <a:stretch>
                  <a:fillRect b="-13043"/>
                </a:stretch>
              </a:blipFill>
            </p:spPr>
            <p:txBody>
              <a:bodyPr/>
              <a:lstStyle/>
              <a:p>
                <a:r>
                  <a:rPr lang="ja-JP" altLang="en-US">
                    <a:noFill/>
                  </a:rPr>
                  <a:t> </a:t>
                </a:r>
              </a:p>
            </p:txBody>
          </p:sp>
        </mc:Fallback>
      </mc:AlternateContent>
      <p:grpSp>
        <p:nvGrpSpPr>
          <p:cNvPr id="16" name="グループ化 15">
            <a:extLst>
              <a:ext uri="{FF2B5EF4-FFF2-40B4-BE49-F238E27FC236}">
                <a16:creationId xmlns:a16="http://schemas.microsoft.com/office/drawing/2014/main" id="{B546D727-8764-3D9B-FCF2-C0AA18C104A1}"/>
              </a:ext>
            </a:extLst>
          </p:cNvPr>
          <p:cNvGrpSpPr/>
          <p:nvPr/>
        </p:nvGrpSpPr>
        <p:grpSpPr>
          <a:xfrm>
            <a:off x="187122" y="2053648"/>
            <a:ext cx="3167944" cy="2462223"/>
            <a:chOff x="-4479" y="2623927"/>
            <a:chExt cx="3798958" cy="2969108"/>
          </a:xfrm>
        </p:grpSpPr>
        <p:pic>
          <p:nvPicPr>
            <p:cNvPr id="6" name="図 5">
              <a:extLst>
                <a:ext uri="{FF2B5EF4-FFF2-40B4-BE49-F238E27FC236}">
                  <a16:creationId xmlns:a16="http://schemas.microsoft.com/office/drawing/2014/main" id="{9CD13825-450A-B6E4-74AC-B79B3DAEED59}"/>
                </a:ext>
              </a:extLst>
            </p:cNvPr>
            <p:cNvPicPr>
              <a:picLocks noChangeAspect="1"/>
            </p:cNvPicPr>
            <p:nvPr/>
          </p:nvPicPr>
          <p:blipFill>
            <a:blip r:embed="rId7"/>
            <a:stretch>
              <a:fillRect/>
            </a:stretch>
          </p:blipFill>
          <p:spPr>
            <a:xfrm>
              <a:off x="314083" y="2653772"/>
              <a:ext cx="3161835" cy="2709978"/>
            </a:xfrm>
            <a:prstGeom prst="rect">
              <a:avLst/>
            </a:prstGeom>
          </p:spPr>
        </p:pic>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4B0A4B35-5D12-10B9-398C-ABCE02E7FEB8}"/>
                    </a:ext>
                  </a:extLst>
                </p:cNvPr>
                <p:cNvSpPr txBox="1"/>
                <p:nvPr/>
              </p:nvSpPr>
              <p:spPr>
                <a:xfrm>
                  <a:off x="-4479" y="5222903"/>
                  <a:ext cx="1625885" cy="2707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7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altLang="ja-JP" sz="7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𝑁𝑎𝑣𝑎𝑟𝑟𝑜</m:t>
                        </m:r>
                        <m:r>
                          <a:rPr kumimoji="1" lang="en-US" altLang="ja-JP" sz="7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a:rPr kumimoji="1" lang="en-US" altLang="ja-JP" sz="7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𝑒𝑡</m:t>
                        </m:r>
                        <m:r>
                          <a:rPr kumimoji="1" lang="en-US" altLang="ja-JP" sz="7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a:rPr kumimoji="1" lang="en-US" altLang="ja-JP" sz="7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𝑎𝑙</m:t>
                        </m:r>
                        <m:r>
                          <a:rPr kumimoji="1" lang="en-US" altLang="ja-JP" sz="7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d>
                          <m:dPr>
                            <m:ctrlPr>
                              <a:rPr kumimoji="1" lang="en-US" altLang="ja-JP" sz="7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altLang="ja-JP" sz="700" b="0" i="1" u="none" strike="noStrike" kern="1200" cap="none" spc="0" normalizeH="0" baseline="0" noProof="0" smtClean="0">
                                <a:ln>
                                  <a:noFill/>
                                </a:ln>
                                <a:solidFill>
                                  <a:prstClr val="black"/>
                                </a:solidFill>
                                <a:effectLst/>
                                <a:uLnTx/>
                                <a:uFillTx/>
                                <a:latin typeface="Cambria Math" panose="02040503050406030204" pitchFamily="18" charset="0"/>
                                <a:cs typeface="+mn-cs"/>
                              </a:rPr>
                              <m:t>1996</m:t>
                            </m:r>
                            <m:r>
                              <a:rPr kumimoji="1" lang="en-US" altLang="ja-JP" sz="7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𝑏</m:t>
                            </m:r>
                          </m:e>
                        </m:d>
                        <m:r>
                          <a:rPr kumimoji="1" lang="en-US" altLang="ja-JP" sz="700" b="0" i="0" u="none" strike="noStrike" kern="1200" cap="none" spc="0" normalizeH="0" baseline="0" noProof="0" smtClean="0">
                            <a:ln>
                              <a:noFill/>
                            </a:ln>
                            <a:solidFill>
                              <a:prstClr val="black"/>
                            </a:solidFill>
                            <a:effectLst/>
                            <a:uLnTx/>
                            <a:uFillTx/>
                            <a:latin typeface="Cambria Math" panose="02040503050406030204" pitchFamily="18" charset="0"/>
                            <a:cs typeface="+mn-cs"/>
                          </a:rPr>
                          <m:t>)</m:t>
                        </m:r>
                      </m:oMath>
                    </m:oMathPara>
                  </a14:m>
                  <a:endParaRPr kumimoji="1" lang="ja-JP" altLang="en-US" sz="105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17" name="テキスト ボックス 16">
                  <a:extLst>
                    <a:ext uri="{FF2B5EF4-FFF2-40B4-BE49-F238E27FC236}">
                      <a16:creationId xmlns:a16="http://schemas.microsoft.com/office/drawing/2014/main" id="{4B0A4B35-5D12-10B9-398C-ABCE02E7FEB8}"/>
                    </a:ext>
                  </a:extLst>
                </p:cNvPr>
                <p:cNvSpPr txBox="1">
                  <a:spLocks noRot="1" noChangeAspect="1" noMove="1" noResize="1" noEditPoints="1" noAdjustHandles="1" noChangeArrowheads="1" noChangeShapeType="1" noTextEdit="1"/>
                </p:cNvSpPr>
                <p:nvPr/>
              </p:nvSpPr>
              <p:spPr>
                <a:xfrm>
                  <a:off x="-4479" y="5222903"/>
                  <a:ext cx="1625885" cy="270756"/>
                </a:xfrm>
                <a:prstGeom prst="rect">
                  <a:avLst/>
                </a:prstGeom>
                <a:blipFill>
                  <a:blip r:embed="rId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06BA8263-11DB-45D6-B0CE-13ADF2D51F44}"/>
                    </a:ext>
                  </a:extLst>
                </p:cNvPr>
                <p:cNvSpPr txBox="1"/>
                <p:nvPr/>
              </p:nvSpPr>
              <p:spPr>
                <a:xfrm rot="16200000">
                  <a:off x="-38378" y="3732069"/>
                  <a:ext cx="974558" cy="38269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400" b="1" i="0" u="none" strike="noStrike" kern="1200" cap="none" spc="0" normalizeH="0" baseline="0" noProof="0" smtClean="0">
                            <a:ln>
                              <a:noFill/>
                            </a:ln>
                            <a:solidFill>
                              <a:prstClr val="black"/>
                            </a:solidFill>
                            <a:effectLst/>
                            <a:uLnTx/>
                            <a:uFillTx/>
                            <a:latin typeface="Cambria Math" panose="02040503050406030204" pitchFamily="18" charset="0"/>
                            <a:cs typeface="+mn-cs"/>
                          </a:rPr>
                          <m:t>𝐥𝐨𝐠</m:t>
                        </m:r>
                        <m:r>
                          <a:rPr kumimoji="1" lang="en-US" altLang="ja-JP" sz="1400" b="0" i="0"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a:rPr kumimoji="1" lang="el-GR" altLang="ja-JP" sz="14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𝝆</m:t>
                        </m:r>
                      </m:oMath>
                    </m:oMathPara>
                  </a14:m>
                  <a:endParaRPr kumimoji="1" lang="ja-JP" altLang="en-US" sz="1800" b="1" i="1"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8" name="テキスト ボックス 7">
                  <a:extLst>
                    <a:ext uri="{FF2B5EF4-FFF2-40B4-BE49-F238E27FC236}">
                      <a16:creationId xmlns:a16="http://schemas.microsoft.com/office/drawing/2014/main" id="{06BA8263-11DB-45D6-B0CE-13ADF2D51F44}"/>
                    </a:ext>
                  </a:extLst>
                </p:cNvPr>
                <p:cNvSpPr txBox="1">
                  <a:spLocks noRot="1" noChangeAspect="1" noMove="1" noResize="1" noEditPoints="1" noAdjustHandles="1" noChangeArrowheads="1" noChangeShapeType="1" noTextEdit="1"/>
                </p:cNvSpPr>
                <p:nvPr/>
              </p:nvSpPr>
              <p:spPr>
                <a:xfrm rot="16200000">
                  <a:off x="-38378" y="3732069"/>
                  <a:ext cx="974558" cy="382692"/>
                </a:xfrm>
                <a:prstGeom prst="rect">
                  <a:avLst/>
                </a:prstGeom>
                <a:blipFill>
                  <a:blip r:embed="rId9"/>
                  <a:stretch>
                    <a:fillRect r="-769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95FDDAAF-2D08-AA34-A591-19E166DF1F1B}"/>
                    </a:ext>
                  </a:extLst>
                </p:cNvPr>
                <p:cNvSpPr txBox="1"/>
                <p:nvPr/>
              </p:nvSpPr>
              <p:spPr>
                <a:xfrm>
                  <a:off x="1582998" y="5218142"/>
                  <a:ext cx="974558" cy="37489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400" b="1" i="0" u="none" strike="noStrike" kern="1200" cap="none" spc="0" normalizeH="0" baseline="0" noProof="0" smtClean="0">
                            <a:ln>
                              <a:noFill/>
                            </a:ln>
                            <a:solidFill>
                              <a:prstClr val="black"/>
                            </a:solidFill>
                            <a:effectLst/>
                            <a:uLnTx/>
                            <a:uFillTx/>
                            <a:latin typeface="Cambria Math" panose="02040503050406030204" pitchFamily="18" charset="0"/>
                            <a:cs typeface="+mn-cs"/>
                          </a:rPr>
                          <m:t>𝐥𝐨𝐠</m:t>
                        </m:r>
                        <m:r>
                          <a:rPr kumimoji="1" lang="en-US" altLang="ja-JP" sz="1400" b="0" i="0"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a:rPr kumimoji="1" lang="en-US" altLang="ja-JP" sz="14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𝒓</m:t>
                        </m:r>
                      </m:oMath>
                    </m:oMathPara>
                  </a14:m>
                  <a:endParaRPr kumimoji="1" lang="ja-JP" altLang="en-US" sz="1400" b="1" i="1"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10" name="テキスト ボックス 9">
                  <a:extLst>
                    <a:ext uri="{FF2B5EF4-FFF2-40B4-BE49-F238E27FC236}">
                      <a16:creationId xmlns:a16="http://schemas.microsoft.com/office/drawing/2014/main" id="{95FDDAAF-2D08-AA34-A591-19E166DF1F1B}"/>
                    </a:ext>
                  </a:extLst>
                </p:cNvPr>
                <p:cNvSpPr txBox="1">
                  <a:spLocks noRot="1" noChangeAspect="1" noMove="1" noResize="1" noEditPoints="1" noAdjustHandles="1" noChangeArrowheads="1" noChangeShapeType="1" noTextEdit="1"/>
                </p:cNvSpPr>
                <p:nvPr/>
              </p:nvSpPr>
              <p:spPr>
                <a:xfrm>
                  <a:off x="1582998" y="5218142"/>
                  <a:ext cx="974558" cy="374893"/>
                </a:xfrm>
                <a:prstGeom prst="rect">
                  <a:avLst/>
                </a:prstGeom>
                <a:blipFill>
                  <a:blip r:embed="rId10"/>
                  <a:stretch>
                    <a:fillRect b="-12000"/>
                  </a:stretch>
                </a:blipFill>
              </p:spPr>
              <p:txBody>
                <a:bodyPr/>
                <a:lstStyle/>
                <a:p>
                  <a:r>
                    <a:rPr lang="ja-JP" altLang="en-US">
                      <a:noFill/>
                    </a:rPr>
                    <a:t> </a:t>
                  </a:r>
                </a:p>
              </p:txBody>
            </p:sp>
          </mc:Fallback>
        </mc:AlternateContent>
        <p:sp>
          <p:nvSpPr>
            <p:cNvPr id="23" name="テキスト ボックス 22">
              <a:extLst>
                <a:ext uri="{FF2B5EF4-FFF2-40B4-BE49-F238E27FC236}">
                  <a16:creationId xmlns:a16="http://schemas.microsoft.com/office/drawing/2014/main" id="{1F7E8E55-DBB4-CAA3-ADEC-5485917308D7}"/>
                </a:ext>
              </a:extLst>
            </p:cNvPr>
            <p:cNvSpPr txBox="1"/>
            <p:nvPr/>
          </p:nvSpPr>
          <p:spPr>
            <a:xfrm>
              <a:off x="3099245" y="5123230"/>
              <a:ext cx="695234" cy="29158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(kpc)</a:t>
              </a:r>
              <a:endParaRPr kumimoji="1" lang="ja-JP" altLang="en-US" sz="8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9187B857-CCBA-587A-77D5-1115E5E940F9}"/>
                    </a:ext>
                  </a:extLst>
                </p:cNvPr>
                <p:cNvSpPr txBox="1"/>
                <p:nvPr/>
              </p:nvSpPr>
              <p:spPr>
                <a:xfrm rot="16200000">
                  <a:off x="131965" y="2867930"/>
                  <a:ext cx="800892" cy="31288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800" b="1" i="0"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1" lang="en-US" altLang="ja-JP" sz="8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800" b="1" i="1" u="none" strike="noStrike" kern="1200" cap="none" spc="0" normalizeH="0" baseline="0" noProof="0">
                                <a:ln>
                                  <a:noFill/>
                                </a:ln>
                                <a:solidFill>
                                  <a:prstClr val="black"/>
                                </a:solidFill>
                                <a:effectLst/>
                                <a:uLnTx/>
                                <a:uFillTx/>
                                <a:latin typeface="Cambria Math" panose="02040503050406030204" pitchFamily="18" charset="0"/>
                                <a:cs typeface="+mn-cs"/>
                              </a:rPr>
                              <m:t>𝑴</m:t>
                            </m:r>
                          </m:e>
                          <m:sub>
                            <m:r>
                              <a:rPr kumimoji="1" lang="ja-JP" altLang="en-US" sz="800" b="1"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ub>
                        </m:sSub>
                        <m:r>
                          <a:rPr kumimoji="1" lang="en-US" altLang="ja-JP" sz="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𝒑</m:t>
                        </m:r>
                        <m:sSup>
                          <m:sSupPr>
                            <m:ctrlPr>
                              <a:rPr kumimoji="1" lang="en-US" altLang="ja-JP" sz="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1" lang="en-US" altLang="ja-JP" sz="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𝒄</m:t>
                            </m:r>
                          </m:e>
                          <m:sup>
                            <m:r>
                              <a:rPr kumimoji="1" lang="en-US" altLang="ja-JP" sz="800" b="1"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altLang="ja-JP" sz="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𝟑</m:t>
                            </m:r>
                          </m:sup>
                        </m:sSup>
                        <m:r>
                          <a:rPr kumimoji="1" lang="en-US" altLang="ja-JP" sz="800" b="1"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oMath>
                    </m:oMathPara>
                  </a14:m>
                  <a:endParaRPr kumimoji="1" lang="ja-JP" altLang="en-US" sz="5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24" name="テキスト ボックス 23">
                  <a:extLst>
                    <a:ext uri="{FF2B5EF4-FFF2-40B4-BE49-F238E27FC236}">
                      <a16:creationId xmlns:a16="http://schemas.microsoft.com/office/drawing/2014/main" id="{9187B857-CCBA-587A-77D5-1115E5E940F9}"/>
                    </a:ext>
                  </a:extLst>
                </p:cNvPr>
                <p:cNvSpPr txBox="1">
                  <a:spLocks noRot="1" noChangeAspect="1" noMove="1" noResize="1" noEditPoints="1" noAdjustHandles="1" noChangeArrowheads="1" noChangeShapeType="1" noTextEdit="1"/>
                </p:cNvSpPr>
                <p:nvPr/>
              </p:nvSpPr>
              <p:spPr>
                <a:xfrm rot="16200000">
                  <a:off x="131965" y="2867930"/>
                  <a:ext cx="800892" cy="312886"/>
                </a:xfrm>
                <a:prstGeom prst="rect">
                  <a:avLst/>
                </a:prstGeom>
                <a:blipFill>
                  <a:blip r:embed="rId11"/>
                  <a:stretch>
                    <a:fillRect/>
                  </a:stretch>
                </a:blipFill>
              </p:spPr>
              <p:txBody>
                <a:bodyPr/>
                <a:lstStyle/>
                <a:p>
                  <a:r>
                    <a:rPr lang="ja-JP" altLang="en-US">
                      <a:noFill/>
                    </a:rPr>
                    <a:t> </a:t>
                  </a:r>
                </a:p>
              </p:txBody>
            </p:sp>
          </mc:Fallback>
        </mc:AlternateContent>
      </p:grpSp>
      <p:grpSp>
        <p:nvGrpSpPr>
          <p:cNvPr id="18" name="グループ化 17">
            <a:extLst>
              <a:ext uri="{FF2B5EF4-FFF2-40B4-BE49-F238E27FC236}">
                <a16:creationId xmlns:a16="http://schemas.microsoft.com/office/drawing/2014/main" id="{832F2134-239F-1D99-1694-E9768B6369EC}"/>
              </a:ext>
            </a:extLst>
          </p:cNvPr>
          <p:cNvGrpSpPr/>
          <p:nvPr/>
        </p:nvGrpSpPr>
        <p:grpSpPr>
          <a:xfrm>
            <a:off x="3183195" y="2047492"/>
            <a:ext cx="2730085" cy="2471534"/>
            <a:chOff x="8415147" y="2510877"/>
            <a:chExt cx="3587706" cy="3043590"/>
          </a:xfrm>
        </p:grpSpPr>
        <p:pic>
          <p:nvPicPr>
            <p:cNvPr id="7" name="図 6">
              <a:extLst>
                <a:ext uri="{FF2B5EF4-FFF2-40B4-BE49-F238E27FC236}">
                  <a16:creationId xmlns:a16="http://schemas.microsoft.com/office/drawing/2014/main" id="{D40E672D-817E-86A8-540B-D3BF53A10F0F}"/>
                </a:ext>
              </a:extLst>
            </p:cNvPr>
            <p:cNvPicPr>
              <a:picLocks noChangeAspect="1"/>
            </p:cNvPicPr>
            <p:nvPr/>
          </p:nvPicPr>
          <p:blipFill>
            <a:blip r:embed="rId12"/>
            <a:srcRect t="7834"/>
            <a:stretch/>
          </p:blipFill>
          <p:spPr>
            <a:xfrm>
              <a:off x="8442320" y="2538767"/>
              <a:ext cx="3560533" cy="2949678"/>
            </a:xfrm>
            <a:prstGeom prst="rect">
              <a:avLst/>
            </a:prstGeom>
          </p:spPr>
        </p:pic>
        <mc:AlternateContent xmlns:mc="http://schemas.openxmlformats.org/markup-compatibility/2006" xmlns:a14="http://schemas.microsoft.com/office/drawing/2010/main">
          <mc:Choice Requires="a14">
            <p:sp>
              <p:nvSpPr>
                <p:cNvPr id="19" name="テキスト ボックス 18">
                  <a:extLst>
                    <a:ext uri="{FF2B5EF4-FFF2-40B4-BE49-F238E27FC236}">
                      <a16:creationId xmlns:a16="http://schemas.microsoft.com/office/drawing/2014/main" id="{6FEBE608-76F5-0EE8-237B-1DC0A4421769}"/>
                    </a:ext>
                  </a:extLst>
                </p:cNvPr>
                <p:cNvSpPr txBox="1"/>
                <p:nvPr/>
              </p:nvSpPr>
              <p:spPr>
                <a:xfrm>
                  <a:off x="8528491" y="5203422"/>
                  <a:ext cx="1396150" cy="3027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a:t>
                  </a:r>
                  <a14:m>
                    <m:oMath xmlns:m="http://schemas.openxmlformats.org/officeDocument/2006/math">
                      <m:r>
                        <m:rPr>
                          <m:sty m:val="p"/>
                        </m:rPr>
                        <a:rPr kumimoji="1" lang="en-US" altLang="ja-JP" sz="700" b="0" i="0" u="none" strike="noStrike" kern="1200" cap="none" spc="0" normalizeH="0" baseline="0" noProof="0" smtClean="0">
                          <a:ln>
                            <a:noFill/>
                          </a:ln>
                          <a:solidFill>
                            <a:prstClr val="black"/>
                          </a:solidFill>
                          <a:effectLst/>
                          <a:uLnTx/>
                          <a:uFillTx/>
                          <a:latin typeface="Cambria Math" panose="02040503050406030204" pitchFamily="18" charset="0"/>
                          <a:cs typeface="+mn-cs"/>
                        </a:rPr>
                        <m:t>Oh</m:t>
                      </m:r>
                      <m:r>
                        <a:rPr kumimoji="1" lang="en-US" altLang="ja-JP" sz="7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a:rPr kumimoji="1" lang="en-US" altLang="ja-JP" sz="7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𝑒𝑡</m:t>
                      </m:r>
                      <m:r>
                        <a:rPr kumimoji="1" lang="en-US" altLang="ja-JP" sz="7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a:rPr kumimoji="1" lang="en-US" altLang="ja-JP" sz="7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𝑎𝑙</m:t>
                      </m:r>
                      <m:r>
                        <a:rPr kumimoji="1" lang="en-US" altLang="ja-JP" sz="7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a:rPr kumimoji="1" lang="en-US" altLang="ja-JP" sz="700" b="0" i="0" u="none" strike="noStrike" kern="1200" cap="none" spc="0" normalizeH="0" baseline="0" noProof="0" smtClean="0">
                          <a:ln>
                            <a:noFill/>
                          </a:ln>
                          <a:solidFill>
                            <a:prstClr val="black"/>
                          </a:solidFill>
                          <a:effectLst/>
                          <a:uLnTx/>
                          <a:uFillTx/>
                          <a:latin typeface="Cambria Math" panose="02040503050406030204" pitchFamily="18" charset="0"/>
                          <a:cs typeface="+mn-cs"/>
                        </a:rPr>
                        <m:t>, 2015</m:t>
                      </m:r>
                    </m:oMath>
                  </a14:m>
                  <a:r>
                    <a:rPr kumimoji="1" lang="ja-JP" altLang="en-US" sz="7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a:t>
                  </a:r>
                  <a:endParaRPr kumimoji="1" lang="en-US" altLang="ja-JP" sz="7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19" name="テキスト ボックス 18">
                  <a:extLst>
                    <a:ext uri="{FF2B5EF4-FFF2-40B4-BE49-F238E27FC236}">
                      <a16:creationId xmlns:a16="http://schemas.microsoft.com/office/drawing/2014/main" id="{6FEBE608-76F5-0EE8-237B-1DC0A4421769}"/>
                    </a:ext>
                  </a:extLst>
                </p:cNvPr>
                <p:cNvSpPr txBox="1">
                  <a:spLocks noRot="1" noChangeAspect="1" noMove="1" noResize="1" noEditPoints="1" noAdjustHandles="1" noChangeArrowheads="1" noChangeShapeType="1" noTextEdit="1"/>
                </p:cNvSpPr>
                <p:nvPr/>
              </p:nvSpPr>
              <p:spPr>
                <a:xfrm>
                  <a:off x="8528491" y="5203422"/>
                  <a:ext cx="1396150" cy="302716"/>
                </a:xfrm>
                <a:prstGeom prst="rect">
                  <a:avLst/>
                </a:prstGeom>
                <a:blipFill>
                  <a:blip r:embed="rId1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 name="テキスト ボックス 19">
                  <a:extLst>
                    <a:ext uri="{FF2B5EF4-FFF2-40B4-BE49-F238E27FC236}">
                      <a16:creationId xmlns:a16="http://schemas.microsoft.com/office/drawing/2014/main" id="{8CD9605C-8B68-EF66-02C2-6A8F414F0D8F}"/>
                    </a:ext>
                  </a:extLst>
                </p:cNvPr>
                <p:cNvSpPr txBox="1"/>
                <p:nvPr/>
              </p:nvSpPr>
              <p:spPr>
                <a:xfrm rot="16200000">
                  <a:off x="8137623" y="3751305"/>
                  <a:ext cx="974558" cy="41950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400" b="1" i="0" u="none" strike="noStrike" kern="1200" cap="none" spc="0" normalizeH="0" baseline="0" noProof="0" smtClean="0">
                            <a:ln>
                              <a:noFill/>
                            </a:ln>
                            <a:solidFill>
                              <a:prstClr val="black"/>
                            </a:solidFill>
                            <a:effectLst/>
                            <a:uLnTx/>
                            <a:uFillTx/>
                            <a:latin typeface="Cambria Math" panose="02040503050406030204" pitchFamily="18" charset="0"/>
                            <a:cs typeface="+mn-cs"/>
                          </a:rPr>
                          <m:t>𝐥𝐨𝐠</m:t>
                        </m:r>
                        <m:r>
                          <a:rPr kumimoji="1" lang="en-US" altLang="ja-JP" sz="1400" b="0" i="0"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a:rPr kumimoji="1" lang="el-GR" altLang="ja-JP" sz="14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𝝆</m:t>
                        </m:r>
                      </m:oMath>
                    </m:oMathPara>
                  </a14:m>
                  <a:endParaRPr kumimoji="1" lang="ja-JP" altLang="en-US" sz="1800" b="1" i="1"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20" name="テキスト ボックス 19">
                  <a:extLst>
                    <a:ext uri="{FF2B5EF4-FFF2-40B4-BE49-F238E27FC236}">
                      <a16:creationId xmlns:a16="http://schemas.microsoft.com/office/drawing/2014/main" id="{8CD9605C-8B68-EF66-02C2-6A8F414F0D8F}"/>
                    </a:ext>
                  </a:extLst>
                </p:cNvPr>
                <p:cNvSpPr txBox="1">
                  <a:spLocks noRot="1" noChangeAspect="1" noMove="1" noResize="1" noEditPoints="1" noAdjustHandles="1" noChangeArrowheads="1" noChangeShapeType="1" noTextEdit="1"/>
                </p:cNvSpPr>
                <p:nvPr/>
              </p:nvSpPr>
              <p:spPr>
                <a:xfrm rot="16200000">
                  <a:off x="8137623" y="3751305"/>
                  <a:ext cx="974558" cy="419509"/>
                </a:xfrm>
                <a:prstGeom prst="rect">
                  <a:avLst/>
                </a:prstGeom>
                <a:blipFill>
                  <a:blip r:embed="rId14"/>
                  <a:stretch>
                    <a:fillRect r="-769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 name="テキスト ボックス 20">
                  <a:extLst>
                    <a:ext uri="{FF2B5EF4-FFF2-40B4-BE49-F238E27FC236}">
                      <a16:creationId xmlns:a16="http://schemas.microsoft.com/office/drawing/2014/main" id="{374D4AE4-FF08-ED5B-0E56-F4A715DA5EA6}"/>
                    </a:ext>
                  </a:extLst>
                </p:cNvPr>
                <p:cNvSpPr txBox="1"/>
                <p:nvPr/>
              </p:nvSpPr>
              <p:spPr>
                <a:xfrm>
                  <a:off x="9804588" y="5175453"/>
                  <a:ext cx="974558" cy="37901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400" b="1" i="0" u="none" strike="noStrike" kern="1200" cap="none" spc="0" normalizeH="0" baseline="0" noProof="0" smtClean="0">
                            <a:ln>
                              <a:noFill/>
                            </a:ln>
                            <a:solidFill>
                              <a:prstClr val="black"/>
                            </a:solidFill>
                            <a:effectLst/>
                            <a:uLnTx/>
                            <a:uFillTx/>
                            <a:latin typeface="Cambria Math" panose="02040503050406030204" pitchFamily="18" charset="0"/>
                            <a:cs typeface="+mn-cs"/>
                          </a:rPr>
                          <m:t>𝐥𝐨𝐠</m:t>
                        </m:r>
                        <m:r>
                          <a:rPr kumimoji="1" lang="en-US" altLang="ja-JP" sz="1400" b="0" i="0"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a:rPr kumimoji="1" lang="en-US" altLang="ja-JP" sz="14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𝒓</m:t>
                        </m:r>
                      </m:oMath>
                    </m:oMathPara>
                  </a14:m>
                  <a:endParaRPr kumimoji="1" lang="ja-JP" altLang="en-US" sz="1800" b="1" i="1"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21" name="テキスト ボックス 20">
                  <a:extLst>
                    <a:ext uri="{FF2B5EF4-FFF2-40B4-BE49-F238E27FC236}">
                      <a16:creationId xmlns:a16="http://schemas.microsoft.com/office/drawing/2014/main" id="{374D4AE4-FF08-ED5B-0E56-F4A715DA5EA6}"/>
                    </a:ext>
                  </a:extLst>
                </p:cNvPr>
                <p:cNvSpPr txBox="1">
                  <a:spLocks noRot="1" noChangeAspect="1" noMove="1" noResize="1" noEditPoints="1" noAdjustHandles="1" noChangeArrowheads="1" noChangeShapeType="1" noTextEdit="1"/>
                </p:cNvSpPr>
                <p:nvPr/>
              </p:nvSpPr>
              <p:spPr>
                <a:xfrm>
                  <a:off x="9804588" y="5175453"/>
                  <a:ext cx="974558" cy="379014"/>
                </a:xfrm>
                <a:prstGeom prst="rect">
                  <a:avLst/>
                </a:prstGeom>
                <a:blipFill>
                  <a:blip r:embed="rId15"/>
                  <a:stretch>
                    <a:fillRect b="-12000"/>
                  </a:stretch>
                </a:blipFill>
              </p:spPr>
              <p:txBody>
                <a:bodyPr/>
                <a:lstStyle/>
                <a:p>
                  <a:r>
                    <a:rPr lang="ja-JP" altLang="en-US">
                      <a:noFill/>
                    </a:rPr>
                    <a:t> </a:t>
                  </a:r>
                </a:p>
              </p:txBody>
            </p:sp>
          </mc:Fallback>
        </mc:AlternateContent>
        <p:sp>
          <p:nvSpPr>
            <p:cNvPr id="22" name="テキスト ボックス 21">
              <a:extLst>
                <a:ext uri="{FF2B5EF4-FFF2-40B4-BE49-F238E27FC236}">
                  <a16:creationId xmlns:a16="http://schemas.microsoft.com/office/drawing/2014/main" id="{14B6AA52-EC3C-FA4F-0D3E-B5089CF3FC01}"/>
                </a:ext>
              </a:extLst>
            </p:cNvPr>
            <p:cNvSpPr txBox="1"/>
            <p:nvPr/>
          </p:nvSpPr>
          <p:spPr>
            <a:xfrm>
              <a:off x="11235269" y="5203422"/>
              <a:ext cx="649211" cy="30271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(kpc)</a:t>
              </a:r>
            </a:p>
          </p:txBody>
        </p:sp>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186C4132-DA36-CC75-21D3-0B1815DFD9CD}"/>
                    </a:ext>
                  </a:extLst>
                </p:cNvPr>
                <p:cNvSpPr txBox="1"/>
                <p:nvPr/>
              </p:nvSpPr>
              <p:spPr>
                <a:xfrm rot="16200000">
                  <a:off x="8256190" y="2739829"/>
                  <a:ext cx="800891" cy="3429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800" b="1" i="0"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1" lang="en-US" altLang="ja-JP" sz="8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800" b="1" i="1" u="none" strike="noStrike" kern="1200" cap="none" spc="0" normalizeH="0" baseline="0" noProof="0">
                                <a:ln>
                                  <a:noFill/>
                                </a:ln>
                                <a:solidFill>
                                  <a:prstClr val="black"/>
                                </a:solidFill>
                                <a:effectLst/>
                                <a:uLnTx/>
                                <a:uFillTx/>
                                <a:latin typeface="Cambria Math" panose="02040503050406030204" pitchFamily="18" charset="0"/>
                                <a:cs typeface="+mn-cs"/>
                              </a:rPr>
                              <m:t>𝑴</m:t>
                            </m:r>
                          </m:e>
                          <m:sub>
                            <m:r>
                              <a:rPr kumimoji="1" lang="ja-JP" altLang="en-US" sz="800" b="1"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ub>
                        </m:sSub>
                        <m:r>
                          <a:rPr kumimoji="1" lang="en-US" altLang="ja-JP" sz="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𝒑</m:t>
                        </m:r>
                        <m:sSup>
                          <m:sSupPr>
                            <m:ctrlPr>
                              <a:rPr kumimoji="1" lang="en-US" altLang="ja-JP" sz="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1" lang="en-US" altLang="ja-JP" sz="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𝒄</m:t>
                            </m:r>
                          </m:e>
                          <m:sup>
                            <m:r>
                              <a:rPr kumimoji="1" lang="en-US" altLang="ja-JP" sz="800" b="1"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altLang="ja-JP" sz="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𝟑</m:t>
                            </m:r>
                          </m:sup>
                        </m:sSup>
                        <m:r>
                          <a:rPr kumimoji="1" lang="en-US" altLang="ja-JP" sz="800" b="1"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oMath>
                    </m:oMathPara>
                  </a14:m>
                  <a:endParaRPr kumimoji="1" lang="ja-JP" altLang="en-US" sz="8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26" name="テキスト ボックス 25">
                  <a:extLst>
                    <a:ext uri="{FF2B5EF4-FFF2-40B4-BE49-F238E27FC236}">
                      <a16:creationId xmlns:a16="http://schemas.microsoft.com/office/drawing/2014/main" id="{186C4132-DA36-CC75-21D3-0B1815DFD9CD}"/>
                    </a:ext>
                  </a:extLst>
                </p:cNvPr>
                <p:cNvSpPr txBox="1">
                  <a:spLocks noRot="1" noChangeAspect="1" noMove="1" noResize="1" noEditPoints="1" noAdjustHandles="1" noChangeArrowheads="1" noChangeShapeType="1" noTextEdit="1"/>
                </p:cNvSpPr>
                <p:nvPr/>
              </p:nvSpPr>
              <p:spPr>
                <a:xfrm rot="16200000">
                  <a:off x="8256190" y="2739829"/>
                  <a:ext cx="800891" cy="342987"/>
                </a:xfrm>
                <a:prstGeom prst="rect">
                  <a:avLst/>
                </a:prstGeom>
                <a:blipFill>
                  <a:blip r:embed="rId16"/>
                  <a:stretch>
                    <a:fillRect/>
                  </a:stretch>
                </a:blipFill>
              </p:spPr>
              <p:txBody>
                <a:bodyPr/>
                <a:lstStyle/>
                <a:p>
                  <a:r>
                    <a:rPr lang="ja-JP" altLang="en-US">
                      <a:noFill/>
                    </a:rPr>
                    <a:t> </a:t>
                  </a:r>
                </a:p>
              </p:txBody>
            </p:sp>
          </mc:Fallback>
        </mc:AlternateContent>
      </p:grpSp>
      <p:cxnSp>
        <p:nvCxnSpPr>
          <p:cNvPr id="4" name="直線コネクタ 3">
            <a:extLst>
              <a:ext uri="{FF2B5EF4-FFF2-40B4-BE49-F238E27FC236}">
                <a16:creationId xmlns:a16="http://schemas.microsoft.com/office/drawing/2014/main" id="{F226A9AA-E2B7-2052-6D05-633143FC8950}"/>
              </a:ext>
            </a:extLst>
          </p:cNvPr>
          <p:cNvCxnSpPr/>
          <p:nvPr/>
        </p:nvCxnSpPr>
        <p:spPr>
          <a:xfrm>
            <a:off x="-6663" y="779468"/>
            <a:ext cx="10158984" cy="0"/>
          </a:xfrm>
          <a:prstGeom prst="line">
            <a:avLst/>
          </a:prstGeom>
          <a:ln w="38100">
            <a:solidFill>
              <a:schemeClr val="accent6">
                <a:alpha val="80000"/>
              </a:schemeClr>
            </a:solidFill>
          </a:ln>
        </p:spPr>
        <p:style>
          <a:lnRef idx="3">
            <a:schemeClr val="accent1"/>
          </a:lnRef>
          <a:fillRef idx="0">
            <a:schemeClr val="accent1"/>
          </a:fillRef>
          <a:effectRef idx="2">
            <a:schemeClr val="accent1"/>
          </a:effectRef>
          <a:fontRef idx="minor">
            <a:schemeClr val="tx1"/>
          </a:fontRef>
        </p:style>
      </p:cxnSp>
      <p:sp>
        <p:nvSpPr>
          <p:cNvPr id="5" name="矢印: 右 4">
            <a:extLst>
              <a:ext uri="{FF2B5EF4-FFF2-40B4-BE49-F238E27FC236}">
                <a16:creationId xmlns:a16="http://schemas.microsoft.com/office/drawing/2014/main" id="{912C292C-CE16-4916-2B9C-69C893FC7510}"/>
              </a:ext>
            </a:extLst>
          </p:cNvPr>
          <p:cNvSpPr/>
          <p:nvPr/>
        </p:nvSpPr>
        <p:spPr>
          <a:xfrm>
            <a:off x="354485" y="5446066"/>
            <a:ext cx="348501" cy="274272"/>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CCF5337D-00BF-FAB6-8967-0DB55DE2E530}"/>
              </a:ext>
            </a:extLst>
          </p:cNvPr>
          <p:cNvSpPr txBox="1"/>
          <p:nvPr/>
        </p:nvSpPr>
        <p:spPr>
          <a:xfrm>
            <a:off x="657953" y="5410756"/>
            <a:ext cx="558148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600" b="0" i="0" u="none" strike="noStrike" kern="1200" cap="none" spc="0" normalizeH="0" baseline="0" noProof="0" dirty="0">
                <a:ln>
                  <a:noFill/>
                </a:ln>
                <a:solidFill>
                  <a:srgbClr val="000000"/>
                </a:solidFill>
                <a:effectLst/>
                <a:uLnTx/>
                <a:uFillTx/>
                <a:latin typeface="游ゴシック" panose="02110004020202020204"/>
                <a:ea typeface="游ゴシック" panose="020B0400000000000000" pitchFamily="50" charset="-128"/>
                <a:cs typeface="+mn-cs"/>
              </a:rPr>
              <a:t>The origin of central density diversity remains unresolved.</a:t>
            </a:r>
            <a:endParaRPr kumimoji="1" lang="ja-JP" altLang="en-US" sz="16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25" name="矢印: 右 24">
            <a:extLst>
              <a:ext uri="{FF2B5EF4-FFF2-40B4-BE49-F238E27FC236}">
                <a16:creationId xmlns:a16="http://schemas.microsoft.com/office/drawing/2014/main" id="{BE1FF24D-9CDB-BD6C-C2A0-6672FB8F5114}"/>
              </a:ext>
            </a:extLst>
          </p:cNvPr>
          <p:cNvSpPr/>
          <p:nvPr/>
        </p:nvSpPr>
        <p:spPr>
          <a:xfrm>
            <a:off x="376257" y="5901077"/>
            <a:ext cx="348501" cy="274272"/>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mc:AlternateContent xmlns:mc="http://schemas.openxmlformats.org/markup-compatibility/2006" xmlns:a14="http://schemas.microsoft.com/office/drawing/2010/main">
        <mc:Choice Requires="a14">
          <p:sp>
            <p:nvSpPr>
              <p:cNvPr id="27" name="テキスト ボックス 26">
                <a:extLst>
                  <a:ext uri="{FF2B5EF4-FFF2-40B4-BE49-F238E27FC236}">
                    <a16:creationId xmlns:a16="http://schemas.microsoft.com/office/drawing/2014/main" id="{6EDC321B-40B0-4440-F3B1-21D68F0BCFD7}"/>
                  </a:ext>
                </a:extLst>
              </p:cNvPr>
              <p:cNvSpPr txBox="1"/>
              <p:nvPr/>
            </p:nvSpPr>
            <p:spPr>
              <a:xfrm>
                <a:off x="683826" y="5873998"/>
                <a:ext cx="548843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Solutions</a:t>
                </a:r>
                <a:r>
                  <a:rPr kumimoji="1" lang="ja-JP" altLang="en-US" sz="16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a:t>
                </a:r>
                <a:r>
                  <a:rPr kumimoji="1" lang="en-US" altLang="ja-JP" sz="16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alternative DM models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cusp-core transition mechanisms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a:t>
                </a:r>
                <a:r>
                  <a:rPr kumimoji="1" lang="en-US" altLang="ja-JP" sz="16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stellar feedback (</a:t>
                </a:r>
                <a14:m>
                  <m:oMath xmlns:m="http://schemas.openxmlformats.org/officeDocument/2006/math">
                    <m:r>
                      <m:rPr>
                        <m:sty m:val="p"/>
                      </m:rPr>
                      <a:rPr kumimoji="1" lang="en-US" altLang="ja-JP" sz="1600" b="0" i="0" u="none" strike="noStrike" kern="1200" cap="none" spc="0" normalizeH="0" baseline="0" noProof="0" smtClean="0">
                        <a:ln>
                          <a:noFill/>
                        </a:ln>
                        <a:solidFill>
                          <a:prstClr val="black"/>
                        </a:solidFill>
                        <a:effectLst/>
                        <a:uLnTx/>
                        <a:uFillTx/>
                        <a:latin typeface="Cambria Math" panose="02040503050406030204" pitchFamily="18" charset="0"/>
                        <a:cs typeface="+mn-cs"/>
                      </a:rPr>
                      <m:t>Navarro</m:t>
                    </m:r>
                    <m:r>
                      <a:rPr kumimoji="1" lang="en-US" altLang="ja-JP" sz="1600" b="0" i="0"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m:rPr>
                        <m:sty m:val="p"/>
                      </m:rPr>
                      <a:rPr kumimoji="1" lang="en-US" altLang="ja-JP" sz="1600" b="0" i="0" u="none" strike="noStrike" kern="1200" cap="none" spc="0" normalizeH="0" baseline="0" noProof="0" smtClean="0">
                        <a:ln>
                          <a:noFill/>
                        </a:ln>
                        <a:solidFill>
                          <a:prstClr val="black"/>
                        </a:solidFill>
                        <a:effectLst/>
                        <a:uLnTx/>
                        <a:uFillTx/>
                        <a:latin typeface="Cambria Math" panose="02040503050406030204" pitchFamily="18" charset="0"/>
                        <a:cs typeface="+mn-cs"/>
                      </a:rPr>
                      <m:t>et</m:t>
                    </m:r>
                    <m:r>
                      <a:rPr kumimoji="1" lang="en-US" altLang="ja-JP" sz="1600" b="0" i="0"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m:rPr>
                        <m:sty m:val="p"/>
                      </m:rPr>
                      <a:rPr kumimoji="1" lang="en-US" altLang="ja-JP" sz="1600" b="0" i="0" u="none" strike="noStrike" kern="1200" cap="none" spc="0" normalizeH="0" baseline="0" noProof="0" smtClean="0">
                        <a:ln>
                          <a:noFill/>
                        </a:ln>
                        <a:solidFill>
                          <a:prstClr val="black"/>
                        </a:solidFill>
                        <a:effectLst/>
                        <a:uLnTx/>
                        <a:uFillTx/>
                        <a:latin typeface="Cambria Math" panose="02040503050406030204" pitchFamily="18" charset="0"/>
                        <a:cs typeface="+mn-cs"/>
                      </a:rPr>
                      <m:t>al</m:t>
                    </m:r>
                    <m:r>
                      <a:rPr kumimoji="1" lang="en-US" altLang="ja-JP" sz="1600" b="0" i="0"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1996 )</m:t>
                    </m:r>
                  </m:oMath>
                </a14:m>
                <a:endParaRPr kumimoji="1" lang="en-US" altLang="ja-JP" sz="16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27" name="テキスト ボックス 26">
                <a:extLst>
                  <a:ext uri="{FF2B5EF4-FFF2-40B4-BE49-F238E27FC236}">
                    <a16:creationId xmlns:a16="http://schemas.microsoft.com/office/drawing/2014/main" id="{6EDC321B-40B0-4440-F3B1-21D68F0BCFD7}"/>
                  </a:ext>
                </a:extLst>
              </p:cNvPr>
              <p:cNvSpPr txBox="1">
                <a:spLocks noRot="1" noChangeAspect="1" noMove="1" noResize="1" noEditPoints="1" noAdjustHandles="1" noChangeArrowheads="1" noChangeShapeType="1" noTextEdit="1"/>
              </p:cNvSpPr>
              <p:nvPr/>
            </p:nvSpPr>
            <p:spPr>
              <a:xfrm>
                <a:off x="683826" y="5873998"/>
                <a:ext cx="5488436" cy="830997"/>
              </a:xfrm>
              <a:prstGeom prst="rect">
                <a:avLst/>
              </a:prstGeom>
              <a:blipFill>
                <a:blip r:embed="rId17"/>
                <a:stretch>
                  <a:fillRect l="-461" t="-1515" b="-9091"/>
                </a:stretch>
              </a:blipFill>
            </p:spPr>
            <p:txBody>
              <a:bodyPr/>
              <a:lstStyle/>
              <a:p>
                <a:r>
                  <a:rPr lang="ja-JP" altLang="en-US">
                    <a:noFill/>
                  </a:rPr>
                  <a:t> </a:t>
                </a:r>
              </a:p>
            </p:txBody>
          </p:sp>
        </mc:Fallback>
      </mc:AlternateContent>
      <p:grpSp>
        <p:nvGrpSpPr>
          <p:cNvPr id="30" name="グループ化 29">
            <a:extLst>
              <a:ext uri="{FF2B5EF4-FFF2-40B4-BE49-F238E27FC236}">
                <a16:creationId xmlns:a16="http://schemas.microsoft.com/office/drawing/2014/main" id="{F651AF8C-1CA4-0F2B-A2CD-6D9F2565273D}"/>
              </a:ext>
            </a:extLst>
          </p:cNvPr>
          <p:cNvGrpSpPr/>
          <p:nvPr/>
        </p:nvGrpSpPr>
        <p:grpSpPr>
          <a:xfrm>
            <a:off x="6563485" y="2037584"/>
            <a:ext cx="5425439" cy="3513082"/>
            <a:chOff x="13871" y="3335935"/>
            <a:chExt cx="5425439" cy="3513082"/>
          </a:xfrm>
        </p:grpSpPr>
        <p:grpSp>
          <p:nvGrpSpPr>
            <p:cNvPr id="31" name="グループ化 30">
              <a:extLst>
                <a:ext uri="{FF2B5EF4-FFF2-40B4-BE49-F238E27FC236}">
                  <a16:creationId xmlns:a16="http://schemas.microsoft.com/office/drawing/2014/main" id="{7D7CCCA0-1BD4-A4F5-B84A-8BA58D11B0D3}"/>
                </a:ext>
              </a:extLst>
            </p:cNvPr>
            <p:cNvGrpSpPr/>
            <p:nvPr/>
          </p:nvGrpSpPr>
          <p:grpSpPr>
            <a:xfrm>
              <a:off x="13871" y="3335935"/>
              <a:ext cx="5425439" cy="3513082"/>
              <a:chOff x="14431980" y="25901697"/>
              <a:chExt cx="14922427" cy="10414612"/>
            </a:xfrm>
          </p:grpSpPr>
          <p:pic>
            <p:nvPicPr>
              <p:cNvPr id="33" name="CCtrans_presentation.pdf" descr="CCtrans_presentation.pdf">
                <a:extLst>
                  <a:ext uri="{FF2B5EF4-FFF2-40B4-BE49-F238E27FC236}">
                    <a16:creationId xmlns:a16="http://schemas.microsoft.com/office/drawing/2014/main" id="{D63279E8-B638-C18E-37A3-B788BAC57502}"/>
                  </a:ext>
                </a:extLst>
              </p:cNvPr>
              <p:cNvPicPr>
                <a:picLocks noChangeAspect="1"/>
              </p:cNvPicPr>
              <p:nvPr/>
            </p:nvPicPr>
            <p:blipFill>
              <a:blip r:embed="rId18"/>
              <a:stretch>
                <a:fillRect/>
              </a:stretch>
            </p:blipFill>
            <p:spPr>
              <a:xfrm>
                <a:off x="14431980" y="25901697"/>
                <a:ext cx="14922427" cy="10414612"/>
              </a:xfrm>
              <a:prstGeom prst="rect">
                <a:avLst/>
              </a:prstGeom>
              <a:ln w="12700">
                <a:miter lim="400000"/>
              </a:ln>
            </p:spPr>
          </p:pic>
          <p:sp>
            <p:nvSpPr>
              <p:cNvPr id="34" name="cusp">
                <a:extLst>
                  <a:ext uri="{FF2B5EF4-FFF2-40B4-BE49-F238E27FC236}">
                    <a16:creationId xmlns:a16="http://schemas.microsoft.com/office/drawing/2014/main" id="{064D5DDD-75D2-99E2-287A-49A4FD1FD905}"/>
                  </a:ext>
                </a:extLst>
              </p:cNvPr>
              <p:cNvSpPr txBox="1"/>
              <p:nvPr/>
            </p:nvSpPr>
            <p:spPr>
              <a:xfrm rot="20407031">
                <a:off x="16767419" y="29767005"/>
                <a:ext cx="4109175" cy="10918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nSpc>
                    <a:spcPct val="90000"/>
                  </a:lnSpc>
                  <a:spcBef>
                    <a:spcPts val="1400"/>
                  </a:spcBef>
                  <a:defRPr sz="4200"/>
                </a:lvl1pPr>
              </a:lstStyle>
              <a:p>
                <a:pPr marL="0" marR="0" lvl="0" indent="0" algn="l" defTabSz="914400" rtl="0" eaLnBrk="1" fontAlgn="auto" latinLnBrk="0" hangingPunct="1">
                  <a:lnSpc>
                    <a:spcPct val="90000"/>
                  </a:lnSpc>
                  <a:spcBef>
                    <a:spcPts val="1400"/>
                  </a:spcBef>
                  <a:spcAft>
                    <a:spcPts val="0"/>
                  </a:spcAft>
                  <a:buClrTx/>
                  <a:buSzTx/>
                  <a:buFontTx/>
                  <a:buNone/>
                  <a:tabLst/>
                  <a:defRPr/>
                </a:pPr>
                <a:r>
                  <a:rPr kumimoji="1" lang="en-US" sz="1600" b="0" i="0" u="none" strike="noStrike" kern="1200" cap="none" spc="0" normalizeH="0" baseline="0" noProof="0" dirty="0">
                    <a:ln>
                      <a:noFill/>
                    </a:ln>
                    <a:solidFill>
                      <a:prstClr val="black"/>
                    </a:solidFill>
                    <a:effectLst/>
                    <a:uLnTx/>
                    <a:uFillTx/>
                    <a:latin typeface="游ゴシック" panose="02110004020202020204"/>
                    <a:ea typeface="+mn-ea"/>
                    <a:cs typeface="+mn-cs"/>
                  </a:rPr>
                  <a:t>c</a:t>
                </a:r>
                <a:r>
                  <a:rPr kumimoji="1" sz="1600" b="0" i="0" u="none" strike="noStrike" kern="1200" cap="none" spc="0" normalizeH="0" baseline="0" noProof="0" dirty="0">
                    <a:ln>
                      <a:noFill/>
                    </a:ln>
                    <a:solidFill>
                      <a:prstClr val="black"/>
                    </a:solidFill>
                    <a:effectLst/>
                    <a:uLnTx/>
                    <a:uFillTx/>
                    <a:latin typeface="游ゴシック" panose="02110004020202020204"/>
                    <a:ea typeface="+mn-ea"/>
                    <a:cs typeface="+mn-cs"/>
                  </a:rPr>
                  <a:t>usp</a:t>
                </a:r>
                <a:r>
                  <a:rPr kumimoji="1" lang="en-US" sz="1600" b="0" i="0" u="none" strike="noStrike" kern="1200" cap="none" spc="0" normalizeH="0" baseline="0" noProof="0" dirty="0">
                    <a:ln>
                      <a:noFill/>
                    </a:ln>
                    <a:solidFill>
                      <a:prstClr val="black"/>
                    </a:solidFill>
                    <a:effectLst/>
                    <a:uLnTx/>
                    <a:uFillTx/>
                    <a:latin typeface="游ゴシック" panose="02110004020202020204"/>
                    <a:ea typeface="+mn-ea"/>
                    <a:cs typeface="+mn-cs"/>
                  </a:rPr>
                  <a:t> (</a:t>
                </a:r>
                <a:r>
                  <a:rPr kumimoji="1" lang="en-US" altLang="ja-JP" sz="16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ΛCDM)</a:t>
                </a:r>
              </a:p>
            </p:txBody>
          </p:sp>
          <p:sp>
            <p:nvSpPr>
              <p:cNvPr id="35" name="core">
                <a:extLst>
                  <a:ext uri="{FF2B5EF4-FFF2-40B4-BE49-F238E27FC236}">
                    <a16:creationId xmlns:a16="http://schemas.microsoft.com/office/drawing/2014/main" id="{30A0E551-38DC-6734-64F7-E44DC31A28D6}"/>
                  </a:ext>
                </a:extLst>
              </p:cNvPr>
              <p:cNvSpPr txBox="1"/>
              <p:nvPr/>
            </p:nvSpPr>
            <p:spPr>
              <a:xfrm rot="20360466">
                <a:off x="16753380" y="32855279"/>
                <a:ext cx="2122455" cy="1499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nSpc>
                    <a:spcPct val="90000"/>
                  </a:lnSpc>
                  <a:spcBef>
                    <a:spcPts val="1400"/>
                  </a:spcBef>
                  <a:defRPr sz="4200"/>
                </a:lvl1pPr>
              </a:lstStyle>
              <a:p>
                <a:pPr marL="0" marR="0" lvl="0" indent="0" algn="l" defTabSz="914400" rtl="0" eaLnBrk="1" fontAlgn="auto" latinLnBrk="0" hangingPunct="1">
                  <a:lnSpc>
                    <a:spcPct val="90000"/>
                  </a:lnSpc>
                  <a:spcBef>
                    <a:spcPts val="1400"/>
                  </a:spcBef>
                  <a:spcAft>
                    <a:spcPts val="0"/>
                  </a:spcAft>
                  <a:buClrTx/>
                  <a:buSzTx/>
                  <a:buFontTx/>
                  <a:buNone/>
                  <a:tabLst/>
                  <a:defRPr/>
                </a:pPr>
                <a:r>
                  <a:rPr kumimoji="1" sz="1600" b="0" i="0" u="none" strike="noStrike" kern="1200" cap="none" spc="0" normalizeH="0" baseline="0" noProof="0" dirty="0">
                    <a:ln>
                      <a:noFill/>
                    </a:ln>
                    <a:solidFill>
                      <a:prstClr val="black"/>
                    </a:solidFill>
                    <a:effectLst/>
                    <a:uLnTx/>
                    <a:uFillTx/>
                    <a:latin typeface="游ゴシック" panose="02110004020202020204"/>
                    <a:ea typeface="+mn-ea"/>
                    <a:cs typeface="+mn-cs"/>
                  </a:rPr>
                  <a:t>core</a:t>
                </a:r>
              </a:p>
            </p:txBody>
          </p:sp>
          <p:pic>
            <p:nvPicPr>
              <p:cNvPr id="36" name="key.pdf" descr="key.pdf">
                <a:extLst>
                  <a:ext uri="{FF2B5EF4-FFF2-40B4-BE49-F238E27FC236}">
                    <a16:creationId xmlns:a16="http://schemas.microsoft.com/office/drawing/2014/main" id="{582BE55E-81A9-7A79-5960-FF63982F57E6}"/>
                  </a:ext>
                </a:extLst>
              </p:cNvPr>
              <p:cNvPicPr>
                <a:picLocks noChangeAspect="1"/>
              </p:cNvPicPr>
              <p:nvPr/>
            </p:nvPicPr>
            <p:blipFill>
              <a:blip r:embed="rId19"/>
              <a:srcRect l="74222" t="5633" r="1323" b="69663"/>
              <a:stretch>
                <a:fillRect/>
              </a:stretch>
            </p:blipFill>
            <p:spPr>
              <a:xfrm>
                <a:off x="24716522" y="31619177"/>
                <a:ext cx="3524877" cy="2769608"/>
              </a:xfrm>
              <a:prstGeom prst="rect">
                <a:avLst/>
              </a:prstGeom>
              <a:ln w="12700">
                <a:miter lim="400000"/>
              </a:ln>
            </p:spPr>
          </p:pic>
          <p:sp>
            <p:nvSpPr>
              <p:cNvPr id="37" name="正方形/長方形 36">
                <a:extLst>
                  <a:ext uri="{FF2B5EF4-FFF2-40B4-BE49-F238E27FC236}">
                    <a16:creationId xmlns:a16="http://schemas.microsoft.com/office/drawing/2014/main" id="{A7F36395-63C4-CF5F-BDE7-7797A3D38C34}"/>
                  </a:ext>
                </a:extLst>
              </p:cNvPr>
              <p:cNvSpPr/>
              <p:nvPr/>
            </p:nvSpPr>
            <p:spPr>
              <a:xfrm>
                <a:off x="22867673" y="26228737"/>
                <a:ext cx="1025441" cy="8349430"/>
              </a:xfrm>
              <a:prstGeom prst="rect">
                <a:avLst/>
              </a:prstGeom>
              <a:solidFill>
                <a:schemeClr val="accent4">
                  <a:lumMod val="60000"/>
                  <a:lumOff val="40000"/>
                  <a:alpha val="50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9043" tIns="59043" rIns="59043" bIns="59043" numCol="1" spcCol="38100" rtlCol="0" anchor="ctr">
                <a:spAutoFit/>
              </a:bodyPr>
              <a:lstStyle/>
              <a:p>
                <a:pPr marL="0" marR="0" lvl="0" indent="0" algn="ctr" defTabSz="2784078" rtl="0" eaLnBrk="1" fontAlgn="auto" latinLnBrk="0" hangingPunct="0">
                  <a:lnSpc>
                    <a:spcPct val="100000"/>
                  </a:lnSpc>
                  <a:spcBef>
                    <a:spcPts val="0"/>
                  </a:spcBef>
                  <a:spcAft>
                    <a:spcPts val="0"/>
                  </a:spcAft>
                  <a:buClrTx/>
                  <a:buSzTx/>
                  <a:buFontTx/>
                  <a:buNone/>
                  <a:tabLst/>
                  <a:defRPr/>
                </a:pPr>
                <a:endParaRPr kumimoji="0" lang="ja-JP" altLang="en-US" sz="9600" b="0" i="0" u="none" strike="noStrike" kern="1200" cap="none" spc="0" normalizeH="0" baseline="0" noProof="0" dirty="0">
                  <a:ln>
                    <a:noFill/>
                  </a:ln>
                  <a:solidFill>
                    <a:srgbClr val="FFFFFF"/>
                  </a:solidFill>
                  <a:effectLst/>
                  <a:uLnTx/>
                  <a:uFillTx/>
                  <a:latin typeface="ヒラギノ角ゴ ProN W3"/>
                  <a:ea typeface="ヒラギノ角ゴ ProN W3"/>
                  <a:cs typeface="ヒラギノ角ゴ ProN W3"/>
                  <a:sym typeface="ヒラギノ角ゴ ProN W3"/>
                </a:endParaRPr>
              </a:p>
            </p:txBody>
          </p:sp>
        </p:grpSp>
        <p:sp>
          <p:nvSpPr>
            <p:cNvPr id="32" name="core">
              <a:extLst>
                <a:ext uri="{FF2B5EF4-FFF2-40B4-BE49-F238E27FC236}">
                  <a16:creationId xmlns:a16="http://schemas.microsoft.com/office/drawing/2014/main" id="{163B9A5B-0D38-586D-5C59-A01D5CE908D6}"/>
                </a:ext>
              </a:extLst>
            </p:cNvPr>
            <p:cNvSpPr txBox="1"/>
            <p:nvPr/>
          </p:nvSpPr>
          <p:spPr>
            <a:xfrm>
              <a:off x="1789993" y="3518535"/>
              <a:ext cx="3221616" cy="3962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lvl1pPr>
                <a:lnSpc>
                  <a:spcPct val="90000"/>
                </a:lnSpc>
                <a:spcBef>
                  <a:spcPts val="1400"/>
                </a:spcBef>
                <a:defRPr sz="4200"/>
              </a:lvl1pPr>
            </a:lstStyle>
            <a:p>
              <a:pPr marL="0" marR="0" lvl="0" indent="0" algn="l" defTabSz="914400" rtl="0" eaLnBrk="1" fontAlgn="auto" latinLnBrk="0" hangingPunct="1">
                <a:lnSpc>
                  <a:spcPct val="90000"/>
                </a:lnSpc>
                <a:spcBef>
                  <a:spcPts val="140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dwarf </a:t>
              </a:r>
              <a:r>
                <a:rPr kumimoji="1" lang="ja-JP" altLang="en-US" sz="18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rPr>
                <a:t>　　</a:t>
              </a:r>
              <a:r>
                <a:rPr kumimoji="1" lang="en-US" altLang="ja-JP"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galaxy</a:t>
              </a:r>
              <a:r>
                <a:rPr kumimoji="1" lang="ja-JP" altLang="en-US" sz="18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rPr>
                <a:t>　　</a:t>
              </a:r>
              <a:r>
                <a:rPr kumimoji="1" lang="en-US" altLang="ja-JP"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cluster</a:t>
              </a:r>
              <a:r>
                <a:rPr kumimoji="1" lang="ja-JP" altLang="en-US" sz="18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rPr>
                <a:t>　　</a:t>
              </a:r>
              <a:endParaRPr kumimoji="1" sz="1800" b="0" i="0" u="none" strike="noStrike" kern="1200" cap="none" spc="0" normalizeH="0" baseline="0" noProof="0" dirty="0">
                <a:ln>
                  <a:noFill/>
                </a:ln>
                <a:solidFill>
                  <a:prstClr val="black"/>
                </a:solidFill>
                <a:effectLst/>
                <a:uLnTx/>
                <a:uFillTx/>
                <a:latin typeface="游ゴシック" panose="02110004020202020204"/>
                <a:ea typeface="+mn-ea"/>
                <a:cs typeface="+mn-cs"/>
              </a:endParaRPr>
            </a:p>
          </p:txBody>
        </p:sp>
      </p:grpSp>
      <p:sp>
        <p:nvSpPr>
          <p:cNvPr id="9" name="テキスト ボックス 8">
            <a:extLst>
              <a:ext uri="{FF2B5EF4-FFF2-40B4-BE49-F238E27FC236}">
                <a16:creationId xmlns:a16="http://schemas.microsoft.com/office/drawing/2014/main" id="{F244D14A-FBC3-3DEE-1406-87574ECA58AC}"/>
              </a:ext>
            </a:extLst>
          </p:cNvPr>
          <p:cNvSpPr txBox="1"/>
          <p:nvPr/>
        </p:nvSpPr>
        <p:spPr>
          <a:xfrm rot="16200000">
            <a:off x="4963843" y="3598482"/>
            <a:ext cx="3137977"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characteristic surface density</a:t>
            </a:r>
            <a:endParaRPr kumimoji="1" lang="ja-JP" altLang="en-US" sz="16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28" name="テキスト ボックス 27">
            <a:extLst>
              <a:ext uri="{FF2B5EF4-FFF2-40B4-BE49-F238E27FC236}">
                <a16:creationId xmlns:a16="http://schemas.microsoft.com/office/drawing/2014/main" id="{4CFEC088-1DCF-9C43-DC72-80D678D2DA9F}"/>
              </a:ext>
            </a:extLst>
          </p:cNvPr>
          <p:cNvSpPr txBox="1"/>
          <p:nvPr/>
        </p:nvSpPr>
        <p:spPr>
          <a:xfrm>
            <a:off x="7849981" y="5260908"/>
            <a:ext cx="1128276"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DM mass</a:t>
            </a:r>
            <a:endParaRPr kumimoji="1" lang="ja-JP" altLang="en-US" sz="16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AlternateContent xmlns:mc="http://schemas.openxmlformats.org/markup-compatibility/2006" xmlns:a14="http://schemas.microsoft.com/office/drawing/2010/main">
        <mc:Choice Requires="a14">
          <p:sp>
            <p:nvSpPr>
              <p:cNvPr id="38" name="テキスト ボックス 37">
                <a:extLst>
                  <a:ext uri="{FF2B5EF4-FFF2-40B4-BE49-F238E27FC236}">
                    <a16:creationId xmlns:a16="http://schemas.microsoft.com/office/drawing/2014/main" id="{3FB8AAA6-A5B4-F64F-914F-CB407424B956}"/>
                  </a:ext>
                </a:extLst>
              </p:cNvPr>
              <p:cNvSpPr txBox="1"/>
              <p:nvPr/>
            </p:nvSpPr>
            <p:spPr>
              <a:xfrm>
                <a:off x="6409563" y="1695521"/>
                <a:ext cx="2149692" cy="38549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m:rPr>
                            <m:sty m:val="p"/>
                          </m:rPr>
                          <a:rPr kumimoji="1" lang="el-GR" altLang="ja-JP" sz="1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Σ</m:t>
                        </m:r>
                      </m:e>
                    </m:acc>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(&lt;0.01</m:t>
                    </m:r>
                    <m:sSub>
                      <m:sSubPr>
                        <m:ctrlP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𝑟</m:t>
                        </m:r>
                      </m:e>
                      <m:sub>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𝑚𝑎𝑥</m:t>
                        </m:r>
                      </m:sub>
                    </m:sSub>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1" lang="en-US" altLang="ja-JP" sz="1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1" lang="en-US" altLang="ja-JP" sz="120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𝑀</m:t>
                        </m:r>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0.01</m:t>
                            </m:r>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𝑚𝑎𝑥</m:t>
                            </m:r>
                          </m:sub>
                        </m:sSub>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num>
                      <m:den>
                        <m:r>
                          <m:rPr>
                            <m:sty m:val="p"/>
                          </m:rPr>
                          <a:rPr kumimoji="1" lang="en-US" altLang="ja-JP" sz="1200" b="0" i="1" u="none" strike="noStrike" kern="1200" cap="none" spc="0" normalizeH="0" baseline="0" noProof="0">
                            <a:ln>
                              <a:noFill/>
                            </a:ln>
                            <a:solidFill>
                              <a:prstClr val="black"/>
                            </a:solidFill>
                            <a:effectLst/>
                            <a:uLnTx/>
                            <a:uFillTx/>
                            <a:latin typeface="Cambria Math" panose="02040503050406030204" pitchFamily="18" charset="0"/>
                            <a:cs typeface="+mn-cs"/>
                          </a:rPr>
                          <m:t>π</m:t>
                        </m:r>
                        <m:sSup>
                          <m:sSupPr>
                            <m:ctrlP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d>
                              <m:dPr>
                                <m:ctrlP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sSub>
                                  <m:sSubPr>
                                    <m:ctrlP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0.01</m:t>
                                    </m:r>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𝑚𝑎𝑥</m:t>
                                    </m:r>
                                  </m:sub>
                                </m:sSub>
                              </m:e>
                            </m:d>
                          </m:e>
                          <m:sup>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den>
                    </m:f>
                  </m:oMath>
                </a14:m>
                <a:r>
                  <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a:t>
                </a:r>
              </a:p>
            </p:txBody>
          </p:sp>
        </mc:Choice>
        <mc:Fallback xmlns="">
          <p:sp>
            <p:nvSpPr>
              <p:cNvPr id="38" name="テキスト ボックス 37">
                <a:extLst>
                  <a:ext uri="{FF2B5EF4-FFF2-40B4-BE49-F238E27FC236}">
                    <a16:creationId xmlns:a16="http://schemas.microsoft.com/office/drawing/2014/main" id="{3FB8AAA6-A5B4-F64F-914F-CB407424B956}"/>
                  </a:ext>
                </a:extLst>
              </p:cNvPr>
              <p:cNvSpPr txBox="1">
                <a:spLocks noRot="1" noChangeAspect="1" noMove="1" noResize="1" noEditPoints="1" noAdjustHandles="1" noChangeArrowheads="1" noChangeShapeType="1" noTextEdit="1"/>
              </p:cNvSpPr>
              <p:nvPr/>
            </p:nvSpPr>
            <p:spPr>
              <a:xfrm>
                <a:off x="6409563" y="1695521"/>
                <a:ext cx="2149692" cy="385490"/>
              </a:xfrm>
              <a:prstGeom prst="rect">
                <a:avLst/>
              </a:prstGeom>
              <a:blipFill>
                <a:blip r:embed="rId20"/>
                <a:stretch>
                  <a:fillRect t="-12903" r="-3529" b="-16129"/>
                </a:stretch>
              </a:blipFill>
            </p:spPr>
            <p:txBody>
              <a:bodyPr/>
              <a:lstStyle/>
              <a:p>
                <a:r>
                  <a:rPr lang="ja-JP" altLang="en-US">
                    <a:noFill/>
                  </a:rPr>
                  <a:t> </a:t>
                </a:r>
              </a:p>
            </p:txBody>
          </p:sp>
        </mc:Fallback>
      </mc:AlternateContent>
      <p:sp>
        <p:nvSpPr>
          <p:cNvPr id="39" name="テキスト ボックス 38">
            <a:extLst>
              <a:ext uri="{FF2B5EF4-FFF2-40B4-BE49-F238E27FC236}">
                <a16:creationId xmlns:a16="http://schemas.microsoft.com/office/drawing/2014/main" id="{1C64178B-87FC-319C-AAC8-653715026D5B}"/>
              </a:ext>
            </a:extLst>
          </p:cNvPr>
          <p:cNvSpPr txBox="1"/>
          <p:nvPr/>
        </p:nvSpPr>
        <p:spPr>
          <a:xfrm>
            <a:off x="10590747" y="5198248"/>
            <a:ext cx="155163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(Kaneda+ 2024)</a:t>
            </a:r>
            <a:endParaRPr kumimoji="1" lang="ja-JP" altLang="en-US" sz="12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41" name="下矢印 40">
            <a:extLst>
              <a:ext uri="{FF2B5EF4-FFF2-40B4-BE49-F238E27FC236}">
                <a16:creationId xmlns:a16="http://schemas.microsoft.com/office/drawing/2014/main" id="{51DD787A-55C5-A957-3AA1-1E593F17D7C1}"/>
              </a:ext>
            </a:extLst>
          </p:cNvPr>
          <p:cNvSpPr/>
          <p:nvPr/>
        </p:nvSpPr>
        <p:spPr>
          <a:xfrm>
            <a:off x="7963863" y="3717956"/>
            <a:ext cx="338556" cy="854457"/>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mc:AlternateContent xmlns:mc="http://schemas.openxmlformats.org/markup-compatibility/2006" xmlns:a14="http://schemas.microsoft.com/office/drawing/2010/main">
        <mc:Choice Requires="a14">
          <p:sp>
            <p:nvSpPr>
              <p:cNvPr id="43" name="テキスト ボックス 42">
                <a:extLst>
                  <a:ext uri="{FF2B5EF4-FFF2-40B4-BE49-F238E27FC236}">
                    <a16:creationId xmlns:a16="http://schemas.microsoft.com/office/drawing/2014/main" id="{4172BA3A-5A61-C983-3CCE-4392A1DC8F95}"/>
                  </a:ext>
                </a:extLst>
              </p:cNvPr>
              <p:cNvSpPr txBox="1"/>
              <p:nvPr/>
            </p:nvSpPr>
            <p:spPr>
              <a:xfrm>
                <a:off x="7124674" y="6093069"/>
                <a:ext cx="4303059" cy="3870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5.0</m:t>
                      </m:r>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p>
                        <m:sSup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10</m:t>
                          </m:r>
                        </m:e>
                        <m:sup>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10</m:t>
                          </m:r>
                        </m:sup>
                      </m:sSup>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𝑀</m:t>
                          </m:r>
                        </m:e>
                        <m:sub>
                          <m:r>
                            <a:rPr kumimoji="1" lang="ja-JP" altLang="en-US"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sub>
                      </m:s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1" lang="en-US" altLang="ja-JP" sz="1800" b="1"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sSubPr>
                        <m:e>
                          <m:r>
                            <a:rPr kumimoji="1" lang="en-US" altLang="ja-JP" sz="1800" b="1" i="1" u="none" strike="noStrike" kern="1200" cap="none" spc="0" normalizeH="0" baseline="0" noProof="0">
                              <a:ln>
                                <a:noFill/>
                              </a:ln>
                              <a:solidFill>
                                <a:srgbClr val="FF0000"/>
                              </a:solidFill>
                              <a:effectLst/>
                              <a:uLnTx/>
                              <a:uFillTx/>
                              <a:latin typeface="Cambria Math" panose="02040503050406030204" pitchFamily="18" charset="0"/>
                              <a:cs typeface="+mn-cs"/>
                            </a:rPr>
                            <m:t>𝑴</m:t>
                          </m:r>
                        </m:e>
                        <m:sub>
                          <m:r>
                            <a:rPr kumimoji="1" lang="en-US" altLang="ja-JP" sz="1800" b="1" i="1" u="none" strike="noStrike" kern="1200" cap="none" spc="0" normalizeH="0" baseline="0" noProof="0">
                              <a:ln>
                                <a:noFill/>
                              </a:ln>
                              <a:solidFill>
                                <a:srgbClr val="FF0000"/>
                              </a:solidFill>
                              <a:effectLst/>
                              <a:uLnTx/>
                              <a:uFillTx/>
                              <a:latin typeface="Cambria Math" panose="02040503050406030204" pitchFamily="18" charset="0"/>
                              <a:cs typeface="+mn-cs"/>
                            </a:rPr>
                            <m:t>𝟐𝟎𝟎</m:t>
                          </m:r>
                          <m:r>
                            <a:rPr kumimoji="1" lang="en-US" altLang="ja-JP" sz="1800" b="1" i="1" u="none" strike="noStrike" kern="1200" cap="none" spc="0" normalizeH="0" baseline="0" noProof="0" smtClean="0">
                              <a:ln>
                                <a:noFill/>
                              </a:ln>
                              <a:solidFill>
                                <a:srgbClr val="FF0000"/>
                              </a:solidFill>
                              <a:effectLst/>
                              <a:uLnTx/>
                              <a:uFillTx/>
                              <a:latin typeface="Cambria Math" panose="02040503050406030204" pitchFamily="18" charset="0"/>
                              <a:cs typeface="+mn-cs"/>
                            </a:rPr>
                            <m:t>, </m:t>
                          </m:r>
                          <m:r>
                            <a:rPr kumimoji="1" lang="en-US" altLang="ja-JP" sz="1800" b="1" i="1" u="none" strike="noStrike" kern="1200" cap="none" spc="0" normalizeH="0" baseline="0" noProof="0" smtClean="0">
                              <a:ln>
                                <a:noFill/>
                              </a:ln>
                              <a:solidFill>
                                <a:srgbClr val="FF0000"/>
                              </a:solidFill>
                              <a:effectLst/>
                              <a:uLnTx/>
                              <a:uFillTx/>
                              <a:latin typeface="Cambria Math" panose="02040503050406030204" pitchFamily="18" charset="0"/>
                              <a:cs typeface="+mn-cs"/>
                            </a:rPr>
                            <m:t>𝒄</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≤5.0×</m:t>
                      </m:r>
                      <m:sSup>
                        <m:sSup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10</m:t>
                          </m:r>
                        </m:e>
                        <m:sup>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11</m:t>
                          </m:r>
                        </m:sup>
                      </m:sSup>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𝑀</m:t>
                          </m:r>
                        </m:e>
                        <m:sub>
                          <m:r>
                            <a:rPr kumimoji="1" lang="ja-JP" altLang="en-US"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sub>
                      </m:sSub>
                    </m:oMath>
                  </m:oMathPara>
                </a14:m>
                <a:endPar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43" name="テキスト ボックス 42">
                <a:extLst>
                  <a:ext uri="{FF2B5EF4-FFF2-40B4-BE49-F238E27FC236}">
                    <a16:creationId xmlns:a16="http://schemas.microsoft.com/office/drawing/2014/main" id="{4172BA3A-5A61-C983-3CCE-4392A1DC8F95}"/>
                  </a:ext>
                </a:extLst>
              </p:cNvPr>
              <p:cNvSpPr txBox="1">
                <a:spLocks noRot="1" noChangeAspect="1" noMove="1" noResize="1" noEditPoints="1" noAdjustHandles="1" noChangeArrowheads="1" noChangeShapeType="1" noTextEdit="1"/>
              </p:cNvSpPr>
              <p:nvPr/>
            </p:nvSpPr>
            <p:spPr>
              <a:xfrm>
                <a:off x="7124674" y="6093069"/>
                <a:ext cx="4303059" cy="387029"/>
              </a:xfrm>
              <a:prstGeom prst="rect">
                <a:avLst/>
              </a:prstGeom>
              <a:blipFill>
                <a:blip r:embed="rId21"/>
                <a:stretch>
                  <a:fillRect b="-645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4" name="テキスト ボックス 43">
                <a:extLst>
                  <a:ext uri="{FF2B5EF4-FFF2-40B4-BE49-F238E27FC236}">
                    <a16:creationId xmlns:a16="http://schemas.microsoft.com/office/drawing/2014/main" id="{AC3C6A15-9115-BE64-3FE6-992AFA442D44}"/>
                  </a:ext>
                </a:extLst>
              </p:cNvPr>
              <p:cNvSpPr txBox="1"/>
              <p:nvPr/>
            </p:nvSpPr>
            <p:spPr>
              <a:xfrm>
                <a:off x="7484409" y="6426287"/>
                <a:ext cx="3745324" cy="3815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m:t>
                      </m:r>
                      <m: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2 </m:t>
                      </m:r>
                      <m:r>
                        <m:rPr>
                          <m:sty m:val="p"/>
                        </m:rPr>
                        <a:rPr kumimoji="1" lang="en-US" altLang="ja-JP" sz="1800" b="0" i="0" u="none" strike="noStrike" kern="1200" cap="none" spc="0" normalizeH="0" baseline="0" noProof="0">
                          <a:ln>
                            <a:noFill/>
                          </a:ln>
                          <a:solidFill>
                            <a:prstClr val="black"/>
                          </a:solidFill>
                          <a:effectLst/>
                          <a:uLnTx/>
                          <a:uFillTx/>
                          <a:latin typeface="Cambria Math" panose="02040503050406030204" pitchFamily="18" charset="0"/>
                          <a:cs typeface="+mn-cs"/>
                        </a:rPr>
                        <m:t>kpc</m:t>
                      </m:r>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1" lang="en-US" altLang="ja-JP" sz="1800" b="1"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sSubPr>
                        <m:e>
                          <m:r>
                            <a:rPr kumimoji="1" lang="en-US" altLang="ja-JP" sz="1800" b="1" i="1" u="none" strike="noStrike" kern="1200" cap="none" spc="0" normalizeH="0" baseline="0" noProof="0" smtClean="0">
                              <a:ln>
                                <a:noFill/>
                              </a:ln>
                              <a:solidFill>
                                <a:srgbClr val="FF0000"/>
                              </a:solidFill>
                              <a:effectLst/>
                              <a:uLnTx/>
                              <a:uFillTx/>
                              <a:latin typeface="Cambria Math" panose="02040503050406030204" pitchFamily="18" charset="0"/>
                              <a:cs typeface="+mn-cs"/>
                            </a:rPr>
                            <m:t>𝒓</m:t>
                          </m:r>
                        </m:e>
                        <m:sub>
                          <m:r>
                            <a:rPr kumimoji="1" lang="en-US" altLang="ja-JP" sz="1800" b="1" i="1" u="none" strike="noStrike" kern="1200" cap="none" spc="0" normalizeH="0" baseline="0" noProof="0" smtClean="0">
                              <a:ln>
                                <a:noFill/>
                              </a:ln>
                              <a:solidFill>
                                <a:srgbClr val="FF0000"/>
                              </a:solidFill>
                              <a:effectLst/>
                              <a:uLnTx/>
                              <a:uFillTx/>
                              <a:latin typeface="Cambria Math" panose="02040503050406030204" pitchFamily="18" charset="0"/>
                              <a:cs typeface="+mn-cs"/>
                            </a:rPr>
                            <m:t>𝒎𝒂𝒙</m:t>
                          </m:r>
                          <m:r>
                            <a:rPr kumimoji="1" lang="en-US" altLang="ja-JP" sz="1800" b="1" i="1" u="none" strike="noStrike" kern="1200" cap="none" spc="0" normalizeH="0" baseline="0" noProof="0" smtClean="0">
                              <a:ln>
                                <a:noFill/>
                              </a:ln>
                              <a:solidFill>
                                <a:srgbClr val="FF0000"/>
                              </a:solidFill>
                              <a:effectLst/>
                              <a:uLnTx/>
                              <a:uFillTx/>
                              <a:latin typeface="Cambria Math" panose="02040503050406030204" pitchFamily="18" charset="0"/>
                              <a:cs typeface="+mn-cs"/>
                            </a:rPr>
                            <m:t>, </m:t>
                          </m:r>
                          <m:r>
                            <a:rPr kumimoji="1" lang="en-US" altLang="ja-JP" sz="1800" b="1" i="1" u="none" strike="noStrike" kern="1200" cap="none" spc="0" normalizeH="0" baseline="0" noProof="0" smtClean="0">
                              <a:ln>
                                <a:noFill/>
                              </a:ln>
                              <a:solidFill>
                                <a:srgbClr val="FF0000"/>
                              </a:solidFill>
                              <a:effectLst/>
                              <a:uLnTx/>
                              <a:uFillTx/>
                              <a:latin typeface="Cambria Math" panose="02040503050406030204" pitchFamily="18" charset="0"/>
                              <a:cs typeface="+mn-cs"/>
                            </a:rPr>
                            <m:t>𝒄</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≤32 </m:t>
                      </m:r>
                      <m:r>
                        <m:rPr>
                          <m:sty m:val="p"/>
                        </m:rPr>
                        <a:rPr kumimoji="1" lang="en-US" altLang="ja-JP" sz="1800" b="0" i="0" u="none" strike="noStrike" kern="1200" cap="none" spc="0" normalizeH="0" baseline="0" noProof="0">
                          <a:ln>
                            <a:noFill/>
                          </a:ln>
                          <a:solidFill>
                            <a:prstClr val="black"/>
                          </a:solidFill>
                          <a:effectLst/>
                          <a:uLnTx/>
                          <a:uFillTx/>
                          <a:latin typeface="Cambria Math" panose="02040503050406030204" pitchFamily="18" charset="0"/>
                          <a:cs typeface="+mn-cs"/>
                        </a:rPr>
                        <m:t>kpc</m:t>
                      </m:r>
                    </m:oMath>
                  </m:oMathPara>
                </a14:m>
                <a:endPar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44" name="テキスト ボックス 43">
                <a:extLst>
                  <a:ext uri="{FF2B5EF4-FFF2-40B4-BE49-F238E27FC236}">
                    <a16:creationId xmlns:a16="http://schemas.microsoft.com/office/drawing/2014/main" id="{AC3C6A15-9115-BE64-3FE6-992AFA442D44}"/>
                  </a:ext>
                </a:extLst>
              </p:cNvPr>
              <p:cNvSpPr txBox="1">
                <a:spLocks noRot="1" noChangeAspect="1" noMove="1" noResize="1" noEditPoints="1" noAdjustHandles="1" noChangeArrowheads="1" noChangeShapeType="1" noTextEdit="1"/>
              </p:cNvSpPr>
              <p:nvPr/>
            </p:nvSpPr>
            <p:spPr>
              <a:xfrm>
                <a:off x="7484409" y="6426287"/>
                <a:ext cx="3745324" cy="381515"/>
              </a:xfrm>
              <a:prstGeom prst="rect">
                <a:avLst/>
              </a:prstGeom>
              <a:blipFill>
                <a:blip r:embed="rId22"/>
                <a:stretch>
                  <a:fillRect b="-9375"/>
                </a:stretch>
              </a:blipFill>
            </p:spPr>
            <p:txBody>
              <a:bodyPr/>
              <a:lstStyle/>
              <a:p>
                <a:r>
                  <a:rPr lang="ja-JP" altLang="en-US">
                    <a:noFill/>
                  </a:rPr>
                  <a:t> </a:t>
                </a:r>
              </a:p>
            </p:txBody>
          </p:sp>
        </mc:Fallback>
      </mc:AlternateContent>
      <p:sp>
        <p:nvSpPr>
          <p:cNvPr id="40" name="テキスト ボックス 39">
            <a:extLst>
              <a:ext uri="{FF2B5EF4-FFF2-40B4-BE49-F238E27FC236}">
                <a16:creationId xmlns:a16="http://schemas.microsoft.com/office/drawing/2014/main" id="{786B89C1-4D56-3DFE-B707-5030B4D0FEA0}"/>
              </a:ext>
            </a:extLst>
          </p:cNvPr>
          <p:cNvSpPr txBox="1"/>
          <p:nvPr/>
        </p:nvSpPr>
        <p:spPr>
          <a:xfrm>
            <a:off x="6573330" y="5692027"/>
            <a:ext cx="52207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The characteristic transition mass and scale</a:t>
            </a:r>
            <a:endParaRPr kumimoji="1" lang="ja-JP" altLang="ja-JP" sz="18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AlternateContent xmlns:mc="http://schemas.openxmlformats.org/markup-compatibility/2006" xmlns:a14="http://schemas.microsoft.com/office/drawing/2010/main">
        <mc:Choice Requires="a14">
          <p:sp>
            <p:nvSpPr>
              <p:cNvPr id="46" name="テキスト ボックス 45">
                <a:extLst>
                  <a:ext uri="{FF2B5EF4-FFF2-40B4-BE49-F238E27FC236}">
                    <a16:creationId xmlns:a16="http://schemas.microsoft.com/office/drawing/2014/main" id="{09BB07C1-B0C2-CEA9-FCD0-C37201525F94}"/>
                  </a:ext>
                </a:extLst>
              </p:cNvPr>
              <p:cNvSpPr txBox="1"/>
              <p:nvPr/>
            </p:nvSpPr>
            <p:spPr>
              <a:xfrm>
                <a:off x="9638193" y="-523220"/>
                <a:ext cx="22297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a:t>
                </a:r>
                <a14:m>
                  <m:oMath xmlns:m="http://schemas.openxmlformats.org/officeDocument/2006/math">
                    <m:sSub>
                      <m:sSubPr>
                        <m:ctrlP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𝑚𝑎𝑥</m:t>
                        </m:r>
                      </m:sub>
                    </m:sSub>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oMath>
                </a14:m>
                <a:r>
                  <a:rPr kumimoji="1" lang="ja-JP" altLang="en-US" sz="12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a:t>
                </a:r>
                <a:r>
                  <a:rPr kumimoji="1" lang="en" altLang="ja-JP" sz="12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radius of maximum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2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circular velocity</a:t>
                </a:r>
                <a:endParaRPr kumimoji="1" lang="en-US" altLang="ja-JP" sz="12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46" name="テキスト ボックス 45">
                <a:extLst>
                  <a:ext uri="{FF2B5EF4-FFF2-40B4-BE49-F238E27FC236}">
                    <a16:creationId xmlns:a16="http://schemas.microsoft.com/office/drawing/2014/main" id="{09BB07C1-B0C2-CEA9-FCD0-C37201525F94}"/>
                  </a:ext>
                </a:extLst>
              </p:cNvPr>
              <p:cNvSpPr txBox="1">
                <a:spLocks noRot="1" noChangeAspect="1" noMove="1" noResize="1" noEditPoints="1" noAdjustHandles="1" noChangeArrowheads="1" noChangeShapeType="1" noTextEdit="1"/>
              </p:cNvSpPr>
              <p:nvPr/>
            </p:nvSpPr>
            <p:spPr>
              <a:xfrm>
                <a:off x="9638193" y="-523220"/>
                <a:ext cx="2229753" cy="523220"/>
              </a:xfrm>
              <a:prstGeom prst="rect">
                <a:avLst/>
              </a:prstGeom>
              <a:blipFill>
                <a:blip r:embed="rId23"/>
                <a:stretch>
                  <a:fillRect l="-1130" t="-2381" b="-714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2" name="正方形/長方形 41">
                <a:extLst>
                  <a:ext uri="{FF2B5EF4-FFF2-40B4-BE49-F238E27FC236}">
                    <a16:creationId xmlns:a16="http://schemas.microsoft.com/office/drawing/2014/main" id="{0E525AEA-1780-F8CC-7000-CFBE29A64F40}"/>
                  </a:ext>
                </a:extLst>
              </p:cNvPr>
              <p:cNvSpPr/>
              <p:nvPr/>
            </p:nvSpPr>
            <p:spPr>
              <a:xfrm>
                <a:off x="8804154" y="1696168"/>
                <a:ext cx="2230291" cy="31720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400" b="1" i="1" u="none" strike="noStrike" kern="1200" cap="none" spc="0" normalizeH="0" baseline="0" noProof="0" smtClean="0">
                          <a:ln>
                            <a:noFill/>
                          </a:ln>
                          <a:solidFill>
                            <a:srgbClr val="0E2841">
                              <a:lumMod val="50000"/>
                              <a:lumOff val="50000"/>
                            </a:srgbClr>
                          </a:solidFill>
                          <a:effectLst/>
                          <a:uLnTx/>
                          <a:uFillTx/>
                          <a:latin typeface="Cambria Math" panose="02040503050406030204" pitchFamily="18" charset="0"/>
                          <a:ea typeface="Cambria Math" panose="02040503050406030204" pitchFamily="18" charset="0"/>
                          <a:cs typeface="+mn-cs"/>
                        </a:rPr>
                        <m:t>𝟏</m:t>
                      </m:r>
                      <m:r>
                        <a:rPr kumimoji="1" lang="en-US" altLang="ja-JP" sz="1400" b="1" i="0" u="none" strike="noStrike" kern="1200" cap="none" spc="0" normalizeH="0" baseline="0" noProof="0" smtClean="0">
                          <a:ln>
                            <a:noFill/>
                          </a:ln>
                          <a:solidFill>
                            <a:srgbClr val="0E2841">
                              <a:lumMod val="50000"/>
                              <a:lumOff val="50000"/>
                            </a:srgbClr>
                          </a:solidFill>
                          <a:effectLst/>
                          <a:uLnTx/>
                          <a:uFillTx/>
                          <a:latin typeface="Cambria Math" panose="02040503050406030204" pitchFamily="18" charset="0"/>
                          <a:ea typeface="Cambria Math" panose="02040503050406030204" pitchFamily="18" charset="0"/>
                          <a:cs typeface="+mn-cs"/>
                        </a:rPr>
                        <m:t>𝟐𝐤𝐩𝐜</m:t>
                      </m:r>
                      <m:r>
                        <a:rPr kumimoji="1" lang="en-US" altLang="ja-JP" sz="1400" b="1" i="0" u="none" strike="noStrike" kern="1200" cap="none" spc="0" normalizeH="0" baseline="0" noProof="0" smtClean="0">
                          <a:ln>
                            <a:noFill/>
                          </a:ln>
                          <a:solidFill>
                            <a:srgbClr val="0E2841">
                              <a:lumMod val="50000"/>
                              <a:lumOff val="50000"/>
                            </a:srgbClr>
                          </a:solidFill>
                          <a:effectLst/>
                          <a:uLnTx/>
                          <a:uFillTx/>
                          <a:latin typeface="Cambria Math" panose="02040503050406030204" pitchFamily="18" charset="0"/>
                          <a:ea typeface="Cambria Math" panose="02040503050406030204" pitchFamily="18" charset="0"/>
                          <a:cs typeface="+mn-cs"/>
                        </a:rPr>
                        <m:t>&lt;</m:t>
                      </m:r>
                      <m:sSub>
                        <m:sSubPr>
                          <m:ctrlPr>
                            <a:rPr kumimoji="1" lang="en-US" altLang="ja-JP" sz="1400" b="1" i="1" u="none" strike="noStrike" kern="1200" cap="none" spc="0" normalizeH="0" baseline="0" noProof="0">
                              <a:ln>
                                <a:noFill/>
                              </a:ln>
                              <a:solidFill>
                                <a:srgbClr val="0E2841">
                                  <a:lumMod val="50000"/>
                                  <a:lumOff val="50000"/>
                                </a:srgbClr>
                              </a:solidFill>
                              <a:effectLst/>
                              <a:uLnTx/>
                              <a:uFillTx/>
                              <a:latin typeface="Cambria Math" panose="02040503050406030204" pitchFamily="18" charset="0"/>
                              <a:cs typeface="+mn-cs"/>
                            </a:rPr>
                          </m:ctrlPr>
                        </m:sSubPr>
                        <m:e>
                          <m:r>
                            <a:rPr kumimoji="1" lang="en-US" altLang="ja-JP" sz="1400" b="1" i="1" u="none" strike="noStrike" kern="1200" cap="none" spc="0" normalizeH="0" baseline="0" noProof="0">
                              <a:ln>
                                <a:noFill/>
                              </a:ln>
                              <a:solidFill>
                                <a:srgbClr val="0E2841">
                                  <a:lumMod val="50000"/>
                                  <a:lumOff val="50000"/>
                                </a:srgbClr>
                              </a:solidFill>
                              <a:effectLst/>
                              <a:uLnTx/>
                              <a:uFillTx/>
                              <a:latin typeface="Cambria Math" panose="02040503050406030204" pitchFamily="18" charset="0"/>
                              <a:cs typeface="+mn-cs"/>
                            </a:rPr>
                            <m:t>𝒓</m:t>
                          </m:r>
                        </m:e>
                        <m:sub>
                          <m:r>
                            <a:rPr kumimoji="1" lang="en-US" altLang="ja-JP" sz="1400" b="1" i="1" u="none" strike="noStrike" kern="1200" cap="none" spc="0" normalizeH="0" baseline="0" noProof="0">
                              <a:ln>
                                <a:noFill/>
                              </a:ln>
                              <a:solidFill>
                                <a:srgbClr val="0E2841">
                                  <a:lumMod val="50000"/>
                                  <a:lumOff val="50000"/>
                                </a:srgbClr>
                              </a:solidFill>
                              <a:effectLst/>
                              <a:uLnTx/>
                              <a:uFillTx/>
                              <a:latin typeface="Cambria Math" panose="02040503050406030204" pitchFamily="18" charset="0"/>
                              <a:cs typeface="+mn-cs"/>
                            </a:rPr>
                            <m:t>𝒎𝒂𝒙</m:t>
                          </m:r>
                          <m:r>
                            <a:rPr kumimoji="1" lang="en-US" altLang="ja-JP" sz="1400" b="1" i="1" u="none" strike="noStrike" kern="1200" cap="none" spc="0" normalizeH="0" baseline="0" noProof="0">
                              <a:ln>
                                <a:noFill/>
                              </a:ln>
                              <a:solidFill>
                                <a:srgbClr val="0E2841">
                                  <a:lumMod val="50000"/>
                                  <a:lumOff val="50000"/>
                                </a:srgbClr>
                              </a:solidFill>
                              <a:effectLst/>
                              <a:uLnTx/>
                              <a:uFillTx/>
                              <a:latin typeface="Cambria Math" panose="02040503050406030204" pitchFamily="18" charset="0"/>
                              <a:cs typeface="+mn-cs"/>
                            </a:rPr>
                            <m:t>, </m:t>
                          </m:r>
                          <m:r>
                            <a:rPr kumimoji="1" lang="en-US" altLang="ja-JP" sz="1400" b="1" i="1" u="none" strike="noStrike" kern="1200" cap="none" spc="0" normalizeH="0" baseline="0" noProof="0">
                              <a:ln>
                                <a:noFill/>
                              </a:ln>
                              <a:solidFill>
                                <a:srgbClr val="0E2841">
                                  <a:lumMod val="50000"/>
                                  <a:lumOff val="50000"/>
                                </a:srgbClr>
                              </a:solidFill>
                              <a:effectLst/>
                              <a:uLnTx/>
                              <a:uFillTx/>
                              <a:latin typeface="Cambria Math" panose="02040503050406030204" pitchFamily="18" charset="0"/>
                              <a:cs typeface="+mn-cs"/>
                            </a:rPr>
                            <m:t>𝒄</m:t>
                          </m:r>
                        </m:sub>
                      </m:sSub>
                      <m:r>
                        <a:rPr kumimoji="1" lang="en-US" altLang="ja-JP" sz="1400" b="1" i="1" u="none" strike="noStrike" kern="1200" cap="none" spc="0" normalizeH="0" baseline="0" noProof="0" smtClean="0">
                          <a:ln>
                            <a:noFill/>
                          </a:ln>
                          <a:solidFill>
                            <a:srgbClr val="0E2841">
                              <a:lumMod val="50000"/>
                              <a:lumOff val="50000"/>
                            </a:srgbClr>
                          </a:solidFill>
                          <a:effectLst/>
                          <a:uLnTx/>
                          <a:uFillTx/>
                          <a:latin typeface="Cambria Math" panose="02040503050406030204" pitchFamily="18" charset="0"/>
                          <a:cs typeface="+mn-cs"/>
                        </a:rPr>
                        <m:t>&lt;</m:t>
                      </m:r>
                      <m:r>
                        <a:rPr kumimoji="1" lang="en-US" altLang="ja-JP" sz="1400" b="1" i="0" u="none" strike="noStrike" kern="1200" cap="none" spc="0" normalizeH="0" baseline="0" noProof="0">
                          <a:ln>
                            <a:noFill/>
                          </a:ln>
                          <a:solidFill>
                            <a:srgbClr val="0E2841">
                              <a:lumMod val="50000"/>
                              <a:lumOff val="50000"/>
                            </a:srgbClr>
                          </a:solidFill>
                          <a:effectLst/>
                          <a:uLnTx/>
                          <a:uFillTx/>
                          <a:latin typeface="Cambria Math" panose="02040503050406030204" pitchFamily="18" charset="0"/>
                          <a:ea typeface="Cambria Math" panose="02040503050406030204" pitchFamily="18" charset="0"/>
                          <a:cs typeface="+mn-cs"/>
                        </a:rPr>
                        <m:t>𝟑𝟐</m:t>
                      </m:r>
                      <m:r>
                        <a:rPr kumimoji="1" lang="en-US" altLang="ja-JP" sz="1400" b="1" i="0" u="none" strike="noStrike" kern="1200" cap="none" spc="0" normalizeH="0" baseline="0" noProof="0" smtClean="0">
                          <a:ln>
                            <a:noFill/>
                          </a:ln>
                          <a:solidFill>
                            <a:srgbClr val="0E2841">
                              <a:lumMod val="50000"/>
                              <a:lumOff val="50000"/>
                            </a:srgbClr>
                          </a:solidFill>
                          <a:effectLst/>
                          <a:uLnTx/>
                          <a:uFillTx/>
                          <a:latin typeface="Cambria Math" panose="02040503050406030204" pitchFamily="18" charset="0"/>
                          <a:ea typeface="Cambria Math" panose="02040503050406030204" pitchFamily="18" charset="0"/>
                          <a:cs typeface="+mn-cs"/>
                        </a:rPr>
                        <m:t>𝐤𝐩𝐜</m:t>
                      </m:r>
                    </m:oMath>
                  </m:oMathPara>
                </a14:m>
                <a:endParaRPr kumimoji="1" lang="ja-JP" altLang="en-US" sz="1400" b="1" u="none" strike="noStrike" kern="1200" cap="none" spc="0" normalizeH="0" baseline="0" noProof="0" dirty="0">
                  <a:ln>
                    <a:noFill/>
                  </a:ln>
                  <a:solidFill>
                    <a:srgbClr val="0E2841">
                      <a:lumMod val="50000"/>
                      <a:lumOff val="50000"/>
                    </a:srgbClr>
                  </a:solidFill>
                  <a:effectLst/>
                  <a:uLnTx/>
                  <a:uFillTx/>
                  <a:latin typeface="游ゴシック" panose="02110004020202020204"/>
                  <a:ea typeface="游ゴシック" panose="020B0400000000000000" pitchFamily="50" charset="-128"/>
                  <a:cs typeface="+mn-cs"/>
                </a:endParaRPr>
              </a:p>
            </p:txBody>
          </p:sp>
        </mc:Choice>
        <mc:Fallback xmlns="">
          <p:sp>
            <p:nvSpPr>
              <p:cNvPr id="42" name="正方形/長方形 41">
                <a:extLst>
                  <a:ext uri="{FF2B5EF4-FFF2-40B4-BE49-F238E27FC236}">
                    <a16:creationId xmlns:a16="http://schemas.microsoft.com/office/drawing/2014/main" id="{0E525AEA-1780-F8CC-7000-CFBE29A64F40}"/>
                  </a:ext>
                </a:extLst>
              </p:cNvPr>
              <p:cNvSpPr>
                <a:spLocks noRot="1" noChangeAspect="1" noMove="1" noResize="1" noEditPoints="1" noAdjustHandles="1" noChangeArrowheads="1" noChangeShapeType="1" noTextEdit="1"/>
              </p:cNvSpPr>
              <p:nvPr/>
            </p:nvSpPr>
            <p:spPr>
              <a:xfrm>
                <a:off x="8804154" y="1696168"/>
                <a:ext cx="2230291" cy="317203"/>
              </a:xfrm>
              <a:prstGeom prst="rect">
                <a:avLst/>
              </a:prstGeom>
              <a:blipFill>
                <a:blip r:embed="rId24"/>
                <a:stretch>
                  <a:fillRect b="-3846"/>
                </a:stretch>
              </a:blipFill>
            </p:spPr>
            <p:txBody>
              <a:bodyPr/>
              <a:lstStyle/>
              <a:p>
                <a:r>
                  <a:rPr lang="ja-JP" altLang="en-US">
                    <a:noFill/>
                  </a:rPr>
                  <a:t> </a:t>
                </a:r>
              </a:p>
            </p:txBody>
          </p:sp>
        </mc:Fallback>
      </mc:AlternateContent>
      <p:sp>
        <p:nvSpPr>
          <p:cNvPr id="45" name="矢印: 左右 44">
            <a:extLst>
              <a:ext uri="{FF2B5EF4-FFF2-40B4-BE49-F238E27FC236}">
                <a16:creationId xmlns:a16="http://schemas.microsoft.com/office/drawing/2014/main" id="{D2A5B99A-F90A-027C-C695-861A533CD0A4}"/>
              </a:ext>
            </a:extLst>
          </p:cNvPr>
          <p:cNvSpPr/>
          <p:nvPr/>
        </p:nvSpPr>
        <p:spPr>
          <a:xfrm>
            <a:off x="9607783" y="1945439"/>
            <a:ext cx="418264" cy="140517"/>
          </a:xfrm>
          <a:prstGeom prst="lef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48" name="テキスト ボックス 47">
            <a:extLst>
              <a:ext uri="{FF2B5EF4-FFF2-40B4-BE49-F238E27FC236}">
                <a16:creationId xmlns:a16="http://schemas.microsoft.com/office/drawing/2014/main" id="{F28CA227-796A-BA55-47A5-CA40FE9C6214}"/>
              </a:ext>
            </a:extLst>
          </p:cNvPr>
          <p:cNvSpPr txBox="1"/>
          <p:nvPr/>
        </p:nvSpPr>
        <p:spPr>
          <a:xfrm>
            <a:off x="388835" y="4383063"/>
            <a:ext cx="1538356" cy="276999"/>
          </a:xfrm>
          <a:prstGeom prst="rect">
            <a:avLst/>
          </a:prstGeom>
          <a:noFill/>
        </p:spPr>
        <p:txBody>
          <a:bodyPr wrap="square">
            <a:spAutoFit/>
          </a:bodyPr>
          <a:lstStyle/>
          <a:p>
            <a:r>
              <a:rPr lang="en" altLang="ja-JP" sz="1200" dirty="0">
                <a:solidFill>
                  <a:srgbClr val="000000"/>
                </a:solidFill>
                <a:latin typeface="游ゴシック" panose="02110004020202020204"/>
                <a:ea typeface="游ゴシック" panose="020B0400000000000000" pitchFamily="50" charset="-128"/>
              </a:rPr>
              <a:t>NFW profile</a:t>
            </a:r>
            <a:endParaRPr lang="ja-JP" altLang="en-US" sz="1200"/>
          </a:p>
        </p:txBody>
      </p:sp>
      <p:sp>
        <p:nvSpPr>
          <p:cNvPr id="49" name="テキスト ボックス 48">
            <a:extLst>
              <a:ext uri="{FF2B5EF4-FFF2-40B4-BE49-F238E27FC236}">
                <a16:creationId xmlns:a16="http://schemas.microsoft.com/office/drawing/2014/main" id="{737C2634-3578-9BBF-F2F6-6A6BF8606AE6}"/>
              </a:ext>
            </a:extLst>
          </p:cNvPr>
          <p:cNvSpPr txBox="1"/>
          <p:nvPr/>
        </p:nvSpPr>
        <p:spPr>
          <a:xfrm>
            <a:off x="3217936" y="4411328"/>
            <a:ext cx="1538356" cy="276999"/>
          </a:xfrm>
          <a:prstGeom prst="rect">
            <a:avLst/>
          </a:prstGeom>
          <a:noFill/>
        </p:spPr>
        <p:txBody>
          <a:bodyPr wrap="square">
            <a:spAutoFit/>
          </a:bodyPr>
          <a:lstStyle/>
          <a:p>
            <a:r>
              <a:rPr lang="en" altLang="ja-JP" sz="1200" dirty="0">
                <a:solidFill>
                  <a:srgbClr val="000000"/>
                </a:solidFill>
                <a:latin typeface="游ゴシック" panose="02110004020202020204"/>
                <a:ea typeface="游ゴシック" panose="020B0400000000000000" pitchFamily="50" charset="-128"/>
              </a:rPr>
              <a:t>Burkert profile</a:t>
            </a:r>
            <a:endParaRPr lang="ja-JP" altLang="en-US" sz="1200"/>
          </a:p>
        </p:txBody>
      </p:sp>
      <mc:AlternateContent xmlns:mc="http://schemas.openxmlformats.org/markup-compatibility/2006" xmlns:a14="http://schemas.microsoft.com/office/drawing/2010/main">
        <mc:Choice Requires="a14">
          <p:sp>
            <p:nvSpPr>
              <p:cNvPr id="50" name="テキスト ボックス 49">
                <a:extLst>
                  <a:ext uri="{FF2B5EF4-FFF2-40B4-BE49-F238E27FC236}">
                    <a16:creationId xmlns:a16="http://schemas.microsoft.com/office/drawing/2014/main" id="{ADC9284D-ADE9-9178-58DC-F18221D4810C}"/>
                  </a:ext>
                </a:extLst>
              </p:cNvPr>
              <p:cNvSpPr txBox="1"/>
              <p:nvPr/>
            </p:nvSpPr>
            <p:spPr>
              <a:xfrm>
                <a:off x="11383188" y="129824"/>
                <a:ext cx="80881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a:solidFill>
                            <a:prstClr val="black"/>
                          </a:solidFill>
                          <a:latin typeface="Cambria Math" panose="02040503050406030204" pitchFamily="18" charset="0"/>
                        </a:rPr>
                        <m:t>4</m:t>
                      </m:r>
                      <m: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rPr>
                        <m:t>/16</m:t>
                      </m:r>
                    </m:oMath>
                  </m:oMathPara>
                </a14:m>
                <a:endParaRPr lang="ja-JP" altLang="en-US"/>
              </a:p>
            </p:txBody>
          </p:sp>
        </mc:Choice>
        <mc:Fallback xmlns="">
          <p:sp>
            <p:nvSpPr>
              <p:cNvPr id="50" name="テキスト ボックス 49">
                <a:extLst>
                  <a:ext uri="{FF2B5EF4-FFF2-40B4-BE49-F238E27FC236}">
                    <a16:creationId xmlns:a16="http://schemas.microsoft.com/office/drawing/2014/main" id="{ADC9284D-ADE9-9178-58DC-F18221D4810C}"/>
                  </a:ext>
                </a:extLst>
              </p:cNvPr>
              <p:cNvSpPr txBox="1">
                <a:spLocks noRot="1" noChangeAspect="1" noMove="1" noResize="1" noEditPoints="1" noAdjustHandles="1" noChangeArrowheads="1" noChangeShapeType="1" noTextEdit="1"/>
              </p:cNvSpPr>
              <p:nvPr/>
            </p:nvSpPr>
            <p:spPr>
              <a:xfrm>
                <a:off x="11383188" y="129824"/>
                <a:ext cx="808812" cy="369332"/>
              </a:xfrm>
              <a:prstGeom prst="rect">
                <a:avLst/>
              </a:prstGeom>
              <a:blipFill>
                <a:blip r:embed="rId25"/>
                <a:stretch>
                  <a:fillRect b="-13333"/>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1604496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66A92B-4182-FDD1-BED5-99B5091CB6B4}"/>
              </a:ext>
            </a:extLst>
          </p:cNvPr>
          <p:cNvSpPr>
            <a:spLocks noGrp="1"/>
          </p:cNvSpPr>
          <p:nvPr>
            <p:ph type="title"/>
          </p:nvPr>
        </p:nvSpPr>
        <p:spPr>
          <a:xfrm>
            <a:off x="411866" y="330658"/>
            <a:ext cx="10515600" cy="630555"/>
          </a:xfrm>
        </p:spPr>
        <p:txBody>
          <a:bodyPr>
            <a:normAutofit/>
          </a:bodyPr>
          <a:lstStyle/>
          <a:p>
            <a:r>
              <a:rPr lang="ja-JP" altLang="en-US" sz="2000" b="1" dirty="0">
                <a:latin typeface="+mn-ea"/>
                <a:ea typeface="+mn-ea"/>
              </a:rPr>
              <a:t>カスプコア遷移における物理量の変化</a:t>
            </a:r>
            <a:r>
              <a:rPr lang="en-US" altLang="ja-JP" sz="2000" b="1" dirty="0">
                <a:latin typeface="+mn-ea"/>
                <a:ea typeface="+mn-ea"/>
              </a:rPr>
              <a:t>(</a:t>
            </a:r>
            <a:r>
              <a:rPr lang="ja-JP" altLang="en-US" sz="2000" b="1" dirty="0">
                <a:latin typeface="+mn-ea"/>
                <a:ea typeface="+mn-ea"/>
              </a:rPr>
              <a:t>質量損失モデル</a:t>
            </a:r>
            <a:r>
              <a:rPr lang="en-US" altLang="ja-JP" sz="2000" b="1" dirty="0">
                <a:latin typeface="+mn-ea"/>
                <a:ea typeface="+mn-ea"/>
              </a:rPr>
              <a:t>)</a:t>
            </a:r>
            <a:endParaRPr kumimoji="1" lang="ja-JP" altLang="en-US" sz="2000" b="1" dirty="0">
              <a:latin typeface="+mn-ea"/>
              <a:ea typeface="+mn-ea"/>
            </a:endParaRPr>
          </a:p>
        </p:txBody>
      </p:sp>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2CC26604-5DC0-29AC-AAAA-088E80125BAA}"/>
                  </a:ext>
                </a:extLst>
              </p:cNvPr>
              <p:cNvSpPr txBox="1"/>
              <p:nvPr/>
            </p:nvSpPr>
            <p:spPr>
              <a:xfrm>
                <a:off x="307452" y="934809"/>
                <a:ext cx="10935183" cy="369332"/>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ja-JP" altLang="en-US" sz="2000" b="0" i="0" u="none" strike="noStrike" kern="1200" cap="none" spc="0" normalizeH="0" baseline="0" noProof="0" dirty="0">
                    <a:ln>
                      <a:noFill/>
                    </a:ln>
                    <a:solidFill>
                      <a:srgbClr val="000000"/>
                    </a:solidFill>
                    <a:effectLst/>
                    <a:uLnTx/>
                    <a:uFillTx/>
                    <a:latin typeface="Cambria Math" panose="02040503050406030204" pitchFamily="18" charset="0"/>
                    <a:ea typeface="游ゴシック" panose="020B0400000000000000" pitchFamily="50" charset="-128"/>
                    <a:cs typeface="+mn-cs"/>
                    <a:sym typeface="Lucida Grande"/>
                  </a:rPr>
                  <a:t>遷移後の質量を</a:t>
                </a:r>
                <a14:m>
                  <m:oMath xmlns:m="http://schemas.openxmlformats.org/officeDocument/2006/math">
                    <m:r>
                      <a:rPr kumimoji="0" lang="en-US" altLang="ja-JP" sz="2000" smtClean="0">
                        <a:solidFill>
                          <a:srgbClr val="000000"/>
                        </a:solidFill>
                        <a:latin typeface="Cambria Math" panose="02040503050406030204" pitchFamily="18" charset="0"/>
                        <a:sym typeface="Lucida Grande"/>
                      </a:rPr>
                      <m:t>(1−</m:t>
                    </m:r>
                    <m:sSub>
                      <m:sSubPr>
                        <m:ctrlPr>
                          <a:rPr kumimoji="0" lang="en-US" altLang="ja-JP" sz="2000" i="1">
                            <a:solidFill>
                              <a:srgbClr val="000000"/>
                            </a:solidFill>
                            <a:latin typeface="Cambria Math" panose="02040503050406030204" pitchFamily="18" charset="0"/>
                            <a:sym typeface="Lucida Grande"/>
                          </a:rPr>
                        </m:ctrlPr>
                      </m:sSubPr>
                      <m:e>
                        <m:r>
                          <a:rPr kumimoji="0" lang="en-US" altLang="ja-JP" sz="2000" i="1">
                            <a:solidFill>
                              <a:srgbClr val="000000"/>
                            </a:solidFill>
                            <a:latin typeface="Cambria Math" panose="02040503050406030204" pitchFamily="18" charset="0"/>
                            <a:sym typeface="Lucida Grande"/>
                          </a:rPr>
                          <m:t>𝑓</m:t>
                        </m:r>
                      </m:e>
                      <m:sub>
                        <m:r>
                          <a:rPr kumimoji="0" lang="en-US" altLang="ja-JP" sz="2000" i="1">
                            <a:solidFill>
                              <a:srgbClr val="000000"/>
                            </a:solidFill>
                            <a:latin typeface="Cambria Math" panose="02040503050406030204" pitchFamily="18" charset="0"/>
                            <a:sym typeface="Lucida Grande"/>
                          </a:rPr>
                          <m:t>𝐵</m:t>
                        </m:r>
                      </m:sub>
                    </m:sSub>
                    <m:r>
                      <a:rPr kumimoji="0" lang="en-US" altLang="ja-JP" sz="2000" i="1">
                        <a:solidFill>
                          <a:srgbClr val="000000"/>
                        </a:solidFill>
                        <a:latin typeface="Cambria Math" panose="02040503050406030204" pitchFamily="18" charset="0"/>
                        <a:sym typeface="Lucida Grande"/>
                      </a:rPr>
                      <m:t>)</m:t>
                    </m:r>
                  </m:oMath>
                </a14:m>
                <a:r>
                  <a:rPr kumimoji="0" lang="ja-JP" altLang="en-US" sz="2000" dirty="0">
                    <a:solidFill>
                      <a:srgbClr val="000000"/>
                    </a:solidFill>
                    <a:latin typeface="Cambria Math" panose="02040503050406030204" pitchFamily="18" charset="0"/>
                    <a:ea typeface="游ゴシック" panose="020B0400000000000000" pitchFamily="50" charset="-128"/>
                    <a:sym typeface="Lucida Grande"/>
                  </a:rPr>
                  <a:t>倍になったと仮定（ガス質量が全部損失）したモデル</a:t>
                </a:r>
                <a:endParaRPr kumimoji="0" lang="en-US" altLang="ja-JP" sz="2000" dirty="0">
                  <a:solidFill>
                    <a:srgbClr val="000000"/>
                  </a:solidFill>
                  <a:latin typeface="Cambria Math" panose="02040503050406030204" pitchFamily="18" charset="0"/>
                  <a:ea typeface="游ゴシック" panose="020B0400000000000000" pitchFamily="50" charset="-128"/>
                  <a:sym typeface="Lucida Grande"/>
                </a:endParaRPr>
              </a:p>
            </p:txBody>
          </p:sp>
        </mc:Choice>
        <mc:Fallback xmlns="">
          <p:sp>
            <p:nvSpPr>
              <p:cNvPr id="10" name="テキスト ボックス 9">
                <a:extLst>
                  <a:ext uri="{FF2B5EF4-FFF2-40B4-BE49-F238E27FC236}">
                    <a16:creationId xmlns:a16="http://schemas.microsoft.com/office/drawing/2014/main" id="{2CC26604-5DC0-29AC-AAAA-088E80125BAA}"/>
                  </a:ext>
                </a:extLst>
              </p:cNvPr>
              <p:cNvSpPr txBox="1">
                <a:spLocks noRot="1" noChangeAspect="1" noMove="1" noResize="1" noEditPoints="1" noAdjustHandles="1" noChangeArrowheads="1" noChangeShapeType="1" noTextEdit="1"/>
              </p:cNvSpPr>
              <p:nvPr/>
            </p:nvSpPr>
            <p:spPr>
              <a:xfrm>
                <a:off x="307452" y="934809"/>
                <a:ext cx="10935183" cy="369332"/>
              </a:xfrm>
              <a:prstGeom prst="rect">
                <a:avLst/>
              </a:prstGeom>
              <a:blipFill>
                <a:blip r:embed="rId3"/>
                <a:stretch>
                  <a:fillRect l="-502" t="-14754" b="-29508"/>
                </a:stretch>
              </a:blipFill>
            </p:spPr>
            <p:txBody>
              <a:bodyPr/>
              <a:lstStyle/>
              <a:p>
                <a:r>
                  <a:rPr lang="ja-JP" altLang="en-US">
                    <a:noFill/>
                  </a:rPr>
                  <a:t> </a:t>
                </a:r>
              </a:p>
            </p:txBody>
          </p:sp>
        </mc:Fallback>
      </mc:AlternateContent>
      <p:cxnSp>
        <p:nvCxnSpPr>
          <p:cNvPr id="4" name="直線コネクタ 3">
            <a:extLst>
              <a:ext uri="{FF2B5EF4-FFF2-40B4-BE49-F238E27FC236}">
                <a16:creationId xmlns:a16="http://schemas.microsoft.com/office/drawing/2014/main" id="{4B33FFB2-DCE9-9AEF-E7D0-3572C5D948DA}"/>
              </a:ext>
            </a:extLst>
          </p:cNvPr>
          <p:cNvCxnSpPr/>
          <p:nvPr/>
        </p:nvCxnSpPr>
        <p:spPr>
          <a:xfrm>
            <a:off x="0" y="813816"/>
            <a:ext cx="10158984" cy="0"/>
          </a:xfrm>
          <a:prstGeom prst="line">
            <a:avLst/>
          </a:prstGeom>
          <a:ln w="38100">
            <a:solidFill>
              <a:schemeClr val="accent6">
                <a:alpha val="80000"/>
              </a:schemeClr>
            </a:solidFill>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44" name="テキスト ボックス 43">
                <a:extLst>
                  <a:ext uri="{FF2B5EF4-FFF2-40B4-BE49-F238E27FC236}">
                    <a16:creationId xmlns:a16="http://schemas.microsoft.com/office/drawing/2014/main" id="{17AF53B6-D048-82FB-1764-54AADF839470}"/>
                  </a:ext>
                </a:extLst>
              </p:cNvPr>
              <p:cNvSpPr txBox="1"/>
              <p:nvPr/>
            </p:nvSpPr>
            <p:spPr>
              <a:xfrm>
                <a:off x="502305" y="2242791"/>
                <a:ext cx="2793888" cy="586314"/>
              </a:xfrm>
              <a:prstGeom prst="rect">
                <a:avLst/>
              </a:prstGeom>
              <a:noFill/>
            </p:spPr>
            <p:txBody>
              <a:bodyPr wrap="square">
                <a:spAutoFit/>
              </a:bodyPr>
              <a:lstStyle/>
              <a:p>
                <a:r>
                  <a:rPr lang="ja-JP" altLang="en-US" sz="1600" dirty="0"/>
                  <a:t>　</a:t>
                </a:r>
                <a14:m>
                  <m:oMath xmlns:m="http://schemas.openxmlformats.org/officeDocument/2006/math">
                    <m:sSub>
                      <m:sSubPr>
                        <m:ctrlPr>
                          <a:rPr lang="en-US" altLang="ja-JP" sz="1600" i="1" smtClean="0">
                            <a:latin typeface="Cambria Math" panose="02040503050406030204" pitchFamily="18" charset="0"/>
                          </a:rPr>
                        </m:ctrlPr>
                      </m:sSubPr>
                      <m:e>
                        <m:r>
                          <a:rPr lang="en-US" altLang="ja-JP" sz="1600" b="0" i="1" smtClean="0">
                            <a:latin typeface="Cambria Math" panose="02040503050406030204" pitchFamily="18" charset="0"/>
                          </a:rPr>
                          <m:t>𝑓</m:t>
                        </m:r>
                      </m:e>
                      <m:sub>
                        <m:r>
                          <a:rPr lang="en-US" altLang="ja-JP" sz="1600" b="0" i="1" smtClean="0">
                            <a:latin typeface="Cambria Math" panose="02040503050406030204" pitchFamily="18" charset="0"/>
                          </a:rPr>
                          <m:t>𝐵</m:t>
                        </m:r>
                      </m:sub>
                    </m:sSub>
                    <m:r>
                      <a:rPr lang="en-US" altLang="ja-JP" sz="1600" b="0" i="1" smtClean="0">
                        <a:latin typeface="Cambria Math" panose="02040503050406030204" pitchFamily="18" charset="0"/>
                      </a:rPr>
                      <m:t>:</m:t>
                    </m:r>
                    <m:r>
                      <a:rPr lang="ja-JP" altLang="en-US" sz="1600" i="1">
                        <a:latin typeface="Cambria Math" panose="02040503050406030204" pitchFamily="18" charset="0"/>
                      </a:rPr>
                      <m:t>宇宙</m:t>
                    </m:r>
                    <m:r>
                      <a:rPr lang="ja-JP" altLang="en-US" sz="1600" i="1">
                        <a:latin typeface="Cambria Math" panose="02040503050406030204" pitchFamily="18" charset="0"/>
                      </a:rPr>
                      <m:t>の</m:t>
                    </m:r>
                    <m:r>
                      <a:rPr lang="ja-JP" altLang="en-US" sz="1600" i="1" smtClean="0">
                        <a:latin typeface="Cambria Math" panose="02040503050406030204" pitchFamily="18" charset="0"/>
                      </a:rPr>
                      <m:t>物質</m:t>
                    </m:r>
                    <m:r>
                      <a:rPr lang="ja-JP" altLang="en-US" sz="1600" i="1">
                        <a:latin typeface="Cambria Math" panose="02040503050406030204" pitchFamily="18" charset="0"/>
                      </a:rPr>
                      <m:t>において</m:t>
                    </m:r>
                  </m:oMath>
                </a14:m>
                <a:endParaRPr lang="en-US" altLang="ja-JP" sz="1600" i="1" dirty="0">
                  <a:latin typeface="Cambria Math" panose="02040503050406030204" pitchFamily="18" charset="0"/>
                </a:endParaRPr>
              </a:p>
              <a:p>
                <a:r>
                  <a:rPr lang="ja-JP" altLang="en-US" sz="1600" dirty="0"/>
                  <a:t>        </a:t>
                </a:r>
                <a14:m>
                  <m:oMath xmlns:m="http://schemas.openxmlformats.org/officeDocument/2006/math">
                    <m:r>
                      <a:rPr lang="ja-JP" altLang="en-US" sz="1600" i="1" smtClean="0">
                        <a:latin typeface="Cambria Math" panose="02040503050406030204" pitchFamily="18" charset="0"/>
                      </a:rPr>
                      <m:t>バリオン</m:t>
                    </m:r>
                    <m:r>
                      <a:rPr lang="ja-JP" altLang="en-US" sz="1600" i="1">
                        <a:latin typeface="Cambria Math" panose="02040503050406030204" pitchFamily="18" charset="0"/>
                      </a:rPr>
                      <m:t>が</m:t>
                    </m:r>
                    <m:r>
                      <a:rPr lang="ja-JP" altLang="en-US" sz="1600" i="1" smtClean="0">
                        <a:latin typeface="Cambria Math" panose="02040503050406030204" pitchFamily="18" charset="0"/>
                      </a:rPr>
                      <m:t>占</m:t>
                    </m:r>
                    <m:r>
                      <a:rPr lang="ja-JP" altLang="en-US" sz="1600" i="1" smtClean="0">
                        <a:latin typeface="Cambria Math" panose="02040503050406030204" pitchFamily="18" charset="0"/>
                      </a:rPr>
                      <m:t>める</m:t>
                    </m:r>
                    <m:r>
                      <a:rPr lang="ja-JP" altLang="en-US" sz="1600" i="1" smtClean="0">
                        <a:latin typeface="Cambria Math" panose="02040503050406030204" pitchFamily="18" charset="0"/>
                      </a:rPr>
                      <m:t>割合</m:t>
                    </m:r>
                  </m:oMath>
                </a14:m>
                <a:endParaRPr lang="en-US" altLang="ja-JP" sz="1600" dirty="0">
                  <a:latin typeface="Cambria Math" panose="02040503050406030204" pitchFamily="18" charset="0"/>
                </a:endParaRPr>
              </a:p>
            </p:txBody>
          </p:sp>
        </mc:Choice>
        <mc:Fallback xmlns="">
          <p:sp>
            <p:nvSpPr>
              <p:cNvPr id="44" name="テキスト ボックス 43">
                <a:extLst>
                  <a:ext uri="{FF2B5EF4-FFF2-40B4-BE49-F238E27FC236}">
                    <a16:creationId xmlns:a16="http://schemas.microsoft.com/office/drawing/2014/main" id="{17AF53B6-D048-82FB-1764-54AADF839470}"/>
                  </a:ext>
                </a:extLst>
              </p:cNvPr>
              <p:cNvSpPr txBox="1">
                <a:spLocks noRot="1" noChangeAspect="1" noMove="1" noResize="1" noEditPoints="1" noAdjustHandles="1" noChangeArrowheads="1" noChangeShapeType="1" noTextEdit="1"/>
              </p:cNvSpPr>
              <p:nvPr/>
            </p:nvSpPr>
            <p:spPr>
              <a:xfrm>
                <a:off x="502305" y="2242791"/>
                <a:ext cx="2793888" cy="586314"/>
              </a:xfrm>
              <a:prstGeom prst="rect">
                <a:avLst/>
              </a:prstGeom>
              <a:blipFill>
                <a:blip r:embed="rId4"/>
                <a:stretch>
                  <a:fillRect/>
                </a:stretch>
              </a:blipFill>
            </p:spPr>
            <p:txBody>
              <a:bodyPr/>
              <a:lstStyle/>
              <a:p>
                <a:r>
                  <a:rPr lang="ja-JP" altLang="en-US">
                    <a:noFill/>
                  </a:rPr>
                  <a:t> </a:t>
                </a:r>
              </a:p>
            </p:txBody>
          </p:sp>
        </mc:Fallback>
      </mc:AlternateContent>
      <p:pic>
        <p:nvPicPr>
          <p:cNvPr id="6" name="図 5" descr="グラフ, 折れ線グラフ&#10;&#10;AI によって生成されたコンテンツは間違っている可能性があります。">
            <a:extLst>
              <a:ext uri="{FF2B5EF4-FFF2-40B4-BE49-F238E27FC236}">
                <a16:creationId xmlns:a16="http://schemas.microsoft.com/office/drawing/2014/main" id="{4D7ABE3E-8268-C1B4-119A-5D2CDD6E02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6577" y="1477250"/>
            <a:ext cx="8244619" cy="5152887"/>
          </a:xfrm>
          <a:prstGeom prst="rect">
            <a:avLst/>
          </a:prstGeom>
        </p:spPr>
      </p:pic>
      <p:grpSp>
        <p:nvGrpSpPr>
          <p:cNvPr id="30" name="グループ化 29">
            <a:extLst>
              <a:ext uri="{FF2B5EF4-FFF2-40B4-BE49-F238E27FC236}">
                <a16:creationId xmlns:a16="http://schemas.microsoft.com/office/drawing/2014/main" id="{1262DD5C-B7D6-0DD9-22D5-93D5CCC3FC68}"/>
              </a:ext>
            </a:extLst>
          </p:cNvPr>
          <p:cNvGrpSpPr/>
          <p:nvPr/>
        </p:nvGrpSpPr>
        <p:grpSpPr>
          <a:xfrm>
            <a:off x="141993" y="1267843"/>
            <a:ext cx="4159988" cy="863379"/>
            <a:chOff x="928750" y="1393232"/>
            <a:chExt cx="4159988" cy="863379"/>
          </a:xfrm>
        </p:grpSpPr>
        <mc:AlternateContent xmlns:mc="http://schemas.openxmlformats.org/markup-compatibility/2006" xmlns:a14="http://schemas.microsoft.com/office/drawing/2010/main">
          <mc:Choice Requires="a14">
            <p:sp>
              <p:nvSpPr>
                <p:cNvPr id="31" name="テキスト ボックス 30">
                  <a:extLst>
                    <a:ext uri="{FF2B5EF4-FFF2-40B4-BE49-F238E27FC236}">
                      <a16:creationId xmlns:a16="http://schemas.microsoft.com/office/drawing/2014/main" id="{ACB9EAC3-B5F1-FC1A-01B2-EDED4C29EA65}"/>
                    </a:ext>
                  </a:extLst>
                </p:cNvPr>
                <p:cNvSpPr txBox="1"/>
                <p:nvPr/>
              </p:nvSpPr>
              <p:spPr>
                <a:xfrm>
                  <a:off x="1398346" y="1393232"/>
                  <a:ext cx="3086232" cy="421949"/>
                </a:xfrm>
                <a:prstGeom prst="rect">
                  <a:avLst/>
                </a:prstGeom>
                <a:noFill/>
              </p:spPr>
              <p:txBody>
                <a:bodyPr wrap="square">
                  <a:spAutoFit/>
                </a:bodyPr>
                <a:lstStyle/>
                <a:p>
                  <a14:m>
                    <m:oMath xmlns:m="http://schemas.openxmlformats.org/officeDocument/2006/math">
                      <m:sSub>
                        <m:sSubPr>
                          <m:ctrlPr>
                            <a:rPr lang="en-US" altLang="ja-JP" sz="1900" i="1" smtClean="0">
                              <a:latin typeface="Cambria Math" panose="02040503050406030204" pitchFamily="18" charset="0"/>
                            </a:rPr>
                          </m:ctrlPr>
                        </m:sSubPr>
                        <m:e>
                          <m:r>
                            <a:rPr lang="ja-JP" altLang="en-US" sz="1900" i="1" smtClean="0">
                              <a:latin typeface="Cambria Math" panose="02040503050406030204" pitchFamily="18" charset="0"/>
                            </a:rPr>
                            <m:t>𝜌</m:t>
                          </m:r>
                        </m:e>
                        <m:sub>
                          <m:r>
                            <a:rPr lang="en-US" altLang="ja-JP" sz="1900" b="0" i="1" smtClean="0">
                              <a:latin typeface="Cambria Math" panose="02040503050406030204" pitchFamily="18" charset="0"/>
                            </a:rPr>
                            <m:t>𝑁𝐹𝑊</m:t>
                          </m:r>
                        </m:sub>
                      </m:sSub>
                      <m:d>
                        <m:dPr>
                          <m:ctrlPr>
                            <a:rPr lang="en-US" altLang="ja-JP" sz="1900" b="0" i="1" smtClean="0">
                              <a:latin typeface="Cambria Math" panose="02040503050406030204" pitchFamily="18" charset="0"/>
                            </a:rPr>
                          </m:ctrlPr>
                        </m:dPr>
                        <m:e>
                          <m:sSub>
                            <m:sSubPr>
                              <m:ctrlPr>
                                <a:rPr lang="en-US" altLang="ja-JP" sz="1900" i="1" smtClean="0">
                                  <a:latin typeface="Cambria Math" panose="02040503050406030204" pitchFamily="18" charset="0"/>
                                </a:rPr>
                              </m:ctrlPr>
                            </m:sSubPr>
                            <m:e>
                              <m:r>
                                <a:rPr lang="en-US" altLang="ja-JP" sz="1900" b="0" i="1" smtClean="0">
                                  <a:latin typeface="Cambria Math" panose="02040503050406030204" pitchFamily="18" charset="0"/>
                                </a:rPr>
                                <m:t>𝑟</m:t>
                              </m:r>
                            </m:e>
                            <m:sub>
                              <m:r>
                                <a:rPr lang="en-US" altLang="ja-JP" sz="1900" b="0" i="1" smtClean="0">
                                  <a:latin typeface="Cambria Math" panose="02040503050406030204" pitchFamily="18" charset="0"/>
                                </a:rPr>
                                <m:t>200</m:t>
                              </m:r>
                            </m:sub>
                          </m:sSub>
                        </m:e>
                      </m:d>
                      <m:r>
                        <a:rPr lang="en-US" altLang="ja-JP" sz="1900" b="0" i="1" smtClean="0">
                          <a:latin typeface="Cambria Math" panose="02040503050406030204" pitchFamily="18" charset="0"/>
                        </a:rPr>
                        <m:t>=</m:t>
                      </m:r>
                      <m:sSub>
                        <m:sSubPr>
                          <m:ctrlPr>
                            <a:rPr lang="en-US" altLang="ja-JP" sz="1900" i="1" smtClean="0">
                              <a:latin typeface="Cambria Math" panose="02040503050406030204" pitchFamily="18" charset="0"/>
                            </a:rPr>
                          </m:ctrlPr>
                        </m:sSubPr>
                        <m:e>
                          <m:r>
                            <a:rPr lang="ja-JP" altLang="en-US" sz="1900" i="1" smtClean="0">
                              <a:latin typeface="Cambria Math" panose="02040503050406030204" pitchFamily="18" charset="0"/>
                            </a:rPr>
                            <m:t>𝜌</m:t>
                          </m:r>
                        </m:e>
                        <m:sub>
                          <m:r>
                            <a:rPr lang="en-US" altLang="ja-JP" sz="1900" b="0" i="1" smtClean="0">
                              <a:latin typeface="Cambria Math" panose="02040503050406030204" pitchFamily="18" charset="0"/>
                            </a:rPr>
                            <m:t>𝐵𝐾𝑇</m:t>
                          </m:r>
                        </m:sub>
                      </m:sSub>
                      <m:d>
                        <m:dPr>
                          <m:ctrlPr>
                            <a:rPr lang="en-US" altLang="ja-JP" sz="1900" b="0" i="1" smtClean="0">
                              <a:latin typeface="Cambria Math" panose="02040503050406030204" pitchFamily="18" charset="0"/>
                            </a:rPr>
                          </m:ctrlPr>
                        </m:dPr>
                        <m:e>
                          <m:sSub>
                            <m:sSubPr>
                              <m:ctrlPr>
                                <a:rPr lang="en-US" altLang="ja-JP" sz="1900" i="1" smtClean="0">
                                  <a:latin typeface="Cambria Math" panose="02040503050406030204" pitchFamily="18" charset="0"/>
                                </a:rPr>
                              </m:ctrlPr>
                            </m:sSubPr>
                            <m:e>
                              <m:r>
                                <a:rPr lang="en-US" altLang="ja-JP" sz="1900" b="0" i="1" smtClean="0">
                                  <a:latin typeface="Cambria Math" panose="02040503050406030204" pitchFamily="18" charset="0"/>
                                </a:rPr>
                                <m:t>𝑟</m:t>
                              </m:r>
                            </m:e>
                            <m:sub>
                              <m:r>
                                <a:rPr lang="en-US" altLang="ja-JP" sz="1900" b="0" i="1" smtClean="0">
                                  <a:latin typeface="Cambria Math" panose="02040503050406030204" pitchFamily="18" charset="0"/>
                                </a:rPr>
                                <m:t>200</m:t>
                              </m:r>
                            </m:sub>
                          </m:sSub>
                        </m:e>
                      </m:d>
                      <m:r>
                        <a:rPr lang="ja-JP" altLang="en-US" sz="1900" i="1" smtClean="0">
                          <a:latin typeface="Cambria Math" panose="02040503050406030204" pitchFamily="18" charset="0"/>
                        </a:rPr>
                        <m:t>　</m:t>
                      </m:r>
                    </m:oMath>
                  </a14:m>
                  <a:r>
                    <a:rPr lang="ja-JP" altLang="en-US" sz="1900" dirty="0"/>
                    <a:t>　　　</a:t>
                  </a:r>
                  <a:r>
                    <a:rPr lang="en-US" altLang="ja-JP" sz="1900" dirty="0">
                      <a:solidFill>
                        <a:prstClr val="black"/>
                      </a:solidFill>
                    </a:rPr>
                    <a:t> </a:t>
                  </a:r>
                  <a:r>
                    <a:rPr lang="ja-JP" altLang="en-US" sz="1900" dirty="0">
                      <a:solidFill>
                        <a:prstClr val="black"/>
                      </a:solidFill>
                    </a:rPr>
                    <a:t>　</a:t>
                  </a:r>
                  <a:endParaRPr lang="ja-JP" altLang="en-US" sz="1900" dirty="0"/>
                </a:p>
              </p:txBody>
            </p:sp>
          </mc:Choice>
          <mc:Fallback xmlns="">
            <p:sp>
              <p:nvSpPr>
                <p:cNvPr id="31" name="テキスト ボックス 30">
                  <a:extLst>
                    <a:ext uri="{FF2B5EF4-FFF2-40B4-BE49-F238E27FC236}">
                      <a16:creationId xmlns:a16="http://schemas.microsoft.com/office/drawing/2014/main" id="{ACB9EAC3-B5F1-FC1A-01B2-EDED4C29EA65}"/>
                    </a:ext>
                  </a:extLst>
                </p:cNvPr>
                <p:cNvSpPr txBox="1">
                  <a:spLocks noRot="1" noChangeAspect="1" noMove="1" noResize="1" noEditPoints="1" noAdjustHandles="1" noChangeArrowheads="1" noChangeShapeType="1" noTextEdit="1"/>
                </p:cNvSpPr>
                <p:nvPr/>
              </p:nvSpPr>
              <p:spPr>
                <a:xfrm>
                  <a:off x="1398346" y="1393232"/>
                  <a:ext cx="3086232" cy="421949"/>
                </a:xfrm>
                <a:prstGeom prst="rect">
                  <a:avLst/>
                </a:prstGeom>
                <a:blipFill>
                  <a:blip r:embed="rId7"/>
                  <a:stretch>
                    <a:fillRect b="-4348"/>
                  </a:stretch>
                </a:blipFill>
              </p:spPr>
              <p:txBody>
                <a:bodyPr/>
                <a:lstStyle/>
                <a:p>
                  <a:r>
                    <a:rPr lang="ja-JP" altLang="en-US">
                      <a:noFill/>
                    </a:rPr>
                    <a:t> </a:t>
                  </a:r>
                </a:p>
              </p:txBody>
            </p:sp>
          </mc:Fallback>
        </mc:AlternateContent>
        <p:sp>
          <p:nvSpPr>
            <p:cNvPr id="32" name="テキスト ボックス 31">
              <a:extLst>
                <a:ext uri="{FF2B5EF4-FFF2-40B4-BE49-F238E27FC236}">
                  <a16:creationId xmlns:a16="http://schemas.microsoft.com/office/drawing/2014/main" id="{2D9B0BDD-A5D1-1361-4FC8-23583A448C70}"/>
                </a:ext>
              </a:extLst>
            </p:cNvPr>
            <p:cNvSpPr txBox="1"/>
            <p:nvPr/>
          </p:nvSpPr>
          <p:spPr>
            <a:xfrm>
              <a:off x="928750" y="1502267"/>
              <a:ext cx="701211" cy="369332"/>
            </a:xfrm>
            <a:prstGeom prst="rect">
              <a:avLst/>
            </a:prstGeom>
            <a:noFill/>
          </p:spPr>
          <p:txBody>
            <a:bodyPr wrap="square">
              <a:spAutoFit/>
            </a:bodyPr>
            <a:lstStyle/>
            <a:p>
              <a:r>
                <a:rPr kumimoji="1" lang="ja-JP" altLang="en-US" sz="1800" b="0" u="none" strike="noStrike" kern="1200" cap="none" spc="0" normalizeH="0" baseline="0" noProof="0" dirty="0">
                  <a:ln>
                    <a:noFill/>
                  </a:ln>
                  <a:solidFill>
                    <a:prstClr val="black"/>
                  </a:solidFill>
                  <a:effectLst/>
                  <a:uLnTx/>
                  <a:uFillTx/>
                </a:rPr>
                <a:t>①：</a:t>
              </a:r>
              <a:endParaRPr lang="ja-JP" altLang="en-US" dirty="0"/>
            </a:p>
          </p:txBody>
        </p:sp>
        <p:sp>
          <p:nvSpPr>
            <p:cNvPr id="33" name="テキスト ボックス 32">
              <a:extLst>
                <a:ext uri="{FF2B5EF4-FFF2-40B4-BE49-F238E27FC236}">
                  <a16:creationId xmlns:a16="http://schemas.microsoft.com/office/drawing/2014/main" id="{FB733690-08BF-DD38-AA4F-1F676CCE5505}"/>
                </a:ext>
              </a:extLst>
            </p:cNvPr>
            <p:cNvSpPr txBox="1"/>
            <p:nvPr/>
          </p:nvSpPr>
          <p:spPr>
            <a:xfrm>
              <a:off x="928750" y="1887279"/>
              <a:ext cx="701211" cy="369332"/>
            </a:xfrm>
            <a:prstGeom prst="rect">
              <a:avLst/>
            </a:prstGeom>
            <a:noFill/>
          </p:spPr>
          <p:txBody>
            <a:bodyPr wrap="square">
              <a:spAutoFit/>
            </a:bodyPr>
            <a:lstStyle/>
            <a:p>
              <a:r>
                <a:rPr lang="ja-JP" altLang="en-US" dirty="0">
                  <a:solidFill>
                    <a:prstClr val="black"/>
                  </a:solidFill>
                </a:rPr>
                <a:t>②</a:t>
              </a:r>
              <a:r>
                <a:rPr kumimoji="1" lang="ja-JP" altLang="en-US" sz="1800" b="0" u="none" strike="noStrike" kern="1200" cap="none" spc="0" normalizeH="0" baseline="0" noProof="0" dirty="0">
                  <a:ln>
                    <a:noFill/>
                  </a:ln>
                  <a:solidFill>
                    <a:prstClr val="black"/>
                  </a:solidFill>
                  <a:effectLst/>
                  <a:uLnTx/>
                  <a:uFillTx/>
                </a:rPr>
                <a:t>：</a:t>
              </a:r>
              <a:endParaRPr lang="ja-JP" altLang="en-US" dirty="0"/>
            </a:p>
          </p:txBody>
        </p:sp>
        <mc:AlternateContent xmlns:mc="http://schemas.openxmlformats.org/markup-compatibility/2006" xmlns:a14="http://schemas.microsoft.com/office/drawing/2010/main">
          <mc:Choice Requires="a14">
            <p:sp>
              <p:nvSpPr>
                <p:cNvPr id="34" name="テキスト ボックス 33">
                  <a:extLst>
                    <a:ext uri="{FF2B5EF4-FFF2-40B4-BE49-F238E27FC236}">
                      <a16:creationId xmlns:a16="http://schemas.microsoft.com/office/drawing/2014/main" id="{19A2B4F3-48FD-6AE0-F69F-F4B01647292A}"/>
                    </a:ext>
                  </a:extLst>
                </p:cNvPr>
                <p:cNvSpPr txBox="1"/>
                <p:nvPr/>
              </p:nvSpPr>
              <p:spPr>
                <a:xfrm>
                  <a:off x="1373659" y="1846199"/>
                  <a:ext cx="3715079" cy="369332"/>
                </a:xfrm>
                <a:prstGeom prst="rect">
                  <a:avLst/>
                </a:prstGeom>
                <a:noFill/>
              </p:spPr>
              <p:txBody>
                <a:bodyPr wrap="square">
                  <a:spAutoFit/>
                </a:bodyPr>
                <a:lstStyle/>
                <a:p>
                  <a14:m>
                    <m:oMath xmlns:m="http://schemas.openxmlformats.org/officeDocument/2006/math">
                      <m:sSub>
                        <m:sSubPr>
                          <m:ctrlPr>
                            <a:rPr lang="en-US" altLang="ja-JP" i="1" smtClean="0">
                              <a:latin typeface="Cambria Math" panose="02040503050406030204" pitchFamily="18" charset="0"/>
                            </a:rPr>
                          </m:ctrlPr>
                        </m:sSubPr>
                        <m:e>
                          <m:r>
                            <a:rPr kumimoji="0" lang="en-US" altLang="ja-JP" smtClean="0">
                              <a:solidFill>
                                <a:srgbClr val="FF0000"/>
                              </a:solidFill>
                              <a:latin typeface="Cambria Math" panose="02040503050406030204" pitchFamily="18" charset="0"/>
                              <a:sym typeface="Lucida Grande"/>
                            </a:rPr>
                            <m:t>(1−</m:t>
                          </m:r>
                          <m:sSub>
                            <m:sSubPr>
                              <m:ctrlPr>
                                <a:rPr kumimoji="0" lang="en-US" altLang="ja-JP" i="1">
                                  <a:solidFill>
                                    <a:srgbClr val="FF0000"/>
                                  </a:solidFill>
                                  <a:latin typeface="Cambria Math" panose="02040503050406030204" pitchFamily="18" charset="0"/>
                                  <a:sym typeface="Lucida Grande"/>
                                </a:rPr>
                              </m:ctrlPr>
                            </m:sSubPr>
                            <m:e>
                              <m:r>
                                <a:rPr kumimoji="0" lang="en-US" altLang="ja-JP" i="1">
                                  <a:solidFill>
                                    <a:srgbClr val="FF0000"/>
                                  </a:solidFill>
                                  <a:latin typeface="Cambria Math" panose="02040503050406030204" pitchFamily="18" charset="0"/>
                                  <a:sym typeface="Lucida Grande"/>
                                </a:rPr>
                                <m:t>𝑓</m:t>
                              </m:r>
                            </m:e>
                            <m:sub>
                              <m:r>
                                <a:rPr kumimoji="0" lang="en-US" altLang="ja-JP" i="1">
                                  <a:solidFill>
                                    <a:srgbClr val="FF0000"/>
                                  </a:solidFill>
                                  <a:latin typeface="Cambria Math" panose="02040503050406030204" pitchFamily="18" charset="0"/>
                                  <a:sym typeface="Lucida Grande"/>
                                </a:rPr>
                                <m:t>𝐵</m:t>
                              </m:r>
                            </m:sub>
                          </m:sSub>
                          <m:r>
                            <a:rPr kumimoji="0" lang="en-US" altLang="ja-JP" i="1">
                              <a:solidFill>
                                <a:srgbClr val="FF0000"/>
                              </a:solidFill>
                              <a:latin typeface="Cambria Math" panose="02040503050406030204" pitchFamily="18" charset="0"/>
                              <a:sym typeface="Lucida Grande"/>
                            </a:rPr>
                            <m:t>)</m:t>
                          </m:r>
                          <m:r>
                            <a:rPr lang="en-US" altLang="ja-JP" i="1">
                              <a:latin typeface="Cambria Math" panose="02040503050406030204" pitchFamily="18" charset="0"/>
                            </a:rPr>
                            <m:t>𝑀</m:t>
                          </m:r>
                        </m:e>
                        <m:sub>
                          <m:r>
                            <a:rPr lang="en-US" altLang="ja-JP" i="1">
                              <a:latin typeface="Cambria Math" panose="02040503050406030204" pitchFamily="18" charset="0"/>
                            </a:rPr>
                            <m:t>𝑁𝐹𝑊</m:t>
                          </m:r>
                        </m:sub>
                      </m:sSub>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en-US" altLang="ja-JP" i="1">
                                  <a:latin typeface="Cambria Math" panose="02040503050406030204" pitchFamily="18" charset="0"/>
                                </a:rPr>
                                <m:t>𝑟</m:t>
                              </m:r>
                            </m:e>
                            <m:sub>
                              <m:r>
                                <a:rPr lang="en-US" altLang="ja-JP" i="1">
                                  <a:latin typeface="Cambria Math" panose="02040503050406030204" pitchFamily="18" charset="0"/>
                                </a:rPr>
                                <m:t>200</m:t>
                              </m:r>
                            </m:sub>
                          </m:sSub>
                        </m:e>
                      </m:d>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𝑀</m:t>
                          </m:r>
                        </m:e>
                        <m:sub>
                          <m:r>
                            <a:rPr lang="en-US" altLang="ja-JP" i="1">
                              <a:latin typeface="Cambria Math" panose="02040503050406030204" pitchFamily="18" charset="0"/>
                            </a:rPr>
                            <m:t>𝐵𝐾𝑇</m:t>
                          </m:r>
                        </m:sub>
                      </m:sSub>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en-US" altLang="ja-JP" i="1">
                                  <a:latin typeface="Cambria Math" panose="02040503050406030204" pitchFamily="18" charset="0"/>
                                </a:rPr>
                                <m:t>𝑟</m:t>
                              </m:r>
                            </m:e>
                            <m:sub>
                              <m:r>
                                <a:rPr lang="en-US" altLang="ja-JP" i="1">
                                  <a:latin typeface="Cambria Math" panose="02040503050406030204" pitchFamily="18" charset="0"/>
                                </a:rPr>
                                <m:t>200</m:t>
                              </m:r>
                            </m:sub>
                          </m:sSub>
                        </m:e>
                      </m:d>
                    </m:oMath>
                  </a14:m>
                  <a:r>
                    <a:rPr lang="ja-JP" altLang="en-US" dirty="0"/>
                    <a:t> </a:t>
                  </a:r>
                </a:p>
              </p:txBody>
            </p:sp>
          </mc:Choice>
          <mc:Fallback xmlns="">
            <p:sp>
              <p:nvSpPr>
                <p:cNvPr id="34" name="テキスト ボックス 33">
                  <a:extLst>
                    <a:ext uri="{FF2B5EF4-FFF2-40B4-BE49-F238E27FC236}">
                      <a16:creationId xmlns:a16="http://schemas.microsoft.com/office/drawing/2014/main" id="{19A2B4F3-48FD-6AE0-F69F-F4B01647292A}"/>
                    </a:ext>
                  </a:extLst>
                </p:cNvPr>
                <p:cNvSpPr txBox="1">
                  <a:spLocks noRot="1" noChangeAspect="1" noMove="1" noResize="1" noEditPoints="1" noAdjustHandles="1" noChangeArrowheads="1" noChangeShapeType="1" noTextEdit="1"/>
                </p:cNvSpPr>
                <p:nvPr/>
              </p:nvSpPr>
              <p:spPr>
                <a:xfrm>
                  <a:off x="1373659" y="1846199"/>
                  <a:ext cx="3715079" cy="369332"/>
                </a:xfrm>
                <a:prstGeom prst="rect">
                  <a:avLst/>
                </a:prstGeom>
                <a:blipFill>
                  <a:blip r:embed="rId8"/>
                  <a:stretch>
                    <a:fillRect l="-493" b="-13115"/>
                  </a:stretch>
                </a:blipFill>
              </p:spPr>
              <p:txBody>
                <a:bodyPr/>
                <a:lstStyle/>
                <a:p>
                  <a:r>
                    <a:rPr lang="ja-JP" altLang="en-US">
                      <a:noFill/>
                    </a:rPr>
                    <a:t> </a:t>
                  </a:r>
                </a:p>
              </p:txBody>
            </p:sp>
          </mc:Fallback>
        </mc:AlternateContent>
      </p:grpSp>
      <p:grpSp>
        <p:nvGrpSpPr>
          <p:cNvPr id="5" name="グループ化 4">
            <a:extLst>
              <a:ext uri="{FF2B5EF4-FFF2-40B4-BE49-F238E27FC236}">
                <a16:creationId xmlns:a16="http://schemas.microsoft.com/office/drawing/2014/main" id="{4A9ABE59-D284-395C-F940-C6142F62EA20}"/>
              </a:ext>
            </a:extLst>
          </p:cNvPr>
          <p:cNvGrpSpPr/>
          <p:nvPr/>
        </p:nvGrpSpPr>
        <p:grpSpPr>
          <a:xfrm rot="2276466">
            <a:off x="59614" y="3779257"/>
            <a:ext cx="5043803" cy="2333699"/>
            <a:chOff x="6919863" y="1475101"/>
            <a:chExt cx="5881137" cy="2629319"/>
          </a:xfrm>
        </p:grpSpPr>
        <p:grpSp>
          <p:nvGrpSpPr>
            <p:cNvPr id="3" name="グループ化 2">
              <a:extLst>
                <a:ext uri="{FF2B5EF4-FFF2-40B4-BE49-F238E27FC236}">
                  <a16:creationId xmlns:a16="http://schemas.microsoft.com/office/drawing/2014/main" id="{C290021A-ACF1-81A2-8644-9E0FF29681CE}"/>
                </a:ext>
              </a:extLst>
            </p:cNvPr>
            <p:cNvGrpSpPr/>
            <p:nvPr/>
          </p:nvGrpSpPr>
          <p:grpSpPr>
            <a:xfrm>
              <a:off x="6924178" y="1475101"/>
              <a:ext cx="5157460" cy="2629319"/>
              <a:chOff x="6924178" y="1459335"/>
              <a:chExt cx="5157460" cy="2629319"/>
            </a:xfrm>
          </p:grpSpPr>
          <p:sp>
            <p:nvSpPr>
              <p:cNvPr id="13" name="楕円 12">
                <a:extLst>
                  <a:ext uri="{FF2B5EF4-FFF2-40B4-BE49-F238E27FC236}">
                    <a16:creationId xmlns:a16="http://schemas.microsoft.com/office/drawing/2014/main" id="{814A34C7-8A37-44F2-A5CA-6D2B38EEB8DA}"/>
                  </a:ext>
                </a:extLst>
              </p:cNvPr>
              <p:cNvSpPr/>
              <p:nvPr/>
            </p:nvSpPr>
            <p:spPr>
              <a:xfrm>
                <a:off x="9287750" y="1459335"/>
                <a:ext cx="2793888" cy="2629319"/>
              </a:xfrm>
              <a:prstGeom prst="ellipse">
                <a:avLst/>
              </a:prstGeom>
              <a:gradFill flip="none" rotWithShape="1">
                <a:gsLst>
                  <a:gs pos="0">
                    <a:schemeClr val="bg2"/>
                  </a:gs>
                  <a:gs pos="13000">
                    <a:schemeClr val="tx2">
                      <a:lumMod val="50000"/>
                      <a:lumOff val="50000"/>
                      <a:alpha val="50000"/>
                    </a:schemeClr>
                  </a:gs>
                  <a:gs pos="82000">
                    <a:schemeClr val="bg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楕円 7">
                <a:extLst>
                  <a:ext uri="{FF2B5EF4-FFF2-40B4-BE49-F238E27FC236}">
                    <a16:creationId xmlns:a16="http://schemas.microsoft.com/office/drawing/2014/main" id="{E13641C9-8A8E-8889-9B70-3F7D084C752E}"/>
                  </a:ext>
                </a:extLst>
              </p:cNvPr>
              <p:cNvSpPr/>
              <p:nvPr/>
            </p:nvSpPr>
            <p:spPr>
              <a:xfrm>
                <a:off x="6924178" y="1762318"/>
                <a:ext cx="1907588" cy="1841878"/>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F184FFB9-D9D8-8753-196E-86AC5AC3FFB9}"/>
                  </a:ext>
                </a:extLst>
              </p:cNvPr>
              <p:cNvSpPr/>
              <p:nvPr/>
            </p:nvSpPr>
            <p:spPr>
              <a:xfrm rot="19323534">
                <a:off x="7490524" y="2353007"/>
                <a:ext cx="774892" cy="735981"/>
              </a:xfrm>
              <a:prstGeom prst="ellipse">
                <a:avLst/>
              </a:prstGeom>
              <a:gradFill flip="none" rotWithShape="1">
                <a:gsLst>
                  <a:gs pos="0">
                    <a:schemeClr val="tx2">
                      <a:lumMod val="75000"/>
                      <a:lumOff val="25000"/>
                    </a:schemeClr>
                  </a:gs>
                  <a:gs pos="41000">
                    <a:schemeClr val="tx2">
                      <a:lumMod val="50000"/>
                      <a:lumOff val="50000"/>
                    </a:schemeClr>
                  </a:gs>
                  <a:gs pos="69000">
                    <a:schemeClr val="accent1">
                      <a:tint val="23500"/>
                      <a:satMod val="16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33C1862D-598A-D8CA-77BE-327BE6B72758}"/>
                  </a:ext>
                </a:extLst>
              </p:cNvPr>
              <p:cNvSpPr/>
              <p:nvPr/>
            </p:nvSpPr>
            <p:spPr>
              <a:xfrm>
                <a:off x="9697361" y="1869269"/>
                <a:ext cx="1904505" cy="1841878"/>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97FF4B16-1A06-A772-1412-65F755395B5D}"/>
                  </a:ext>
                </a:extLst>
              </p:cNvPr>
              <p:cNvSpPr/>
              <p:nvPr/>
            </p:nvSpPr>
            <p:spPr>
              <a:xfrm>
                <a:off x="10275420" y="2425039"/>
                <a:ext cx="774892" cy="735981"/>
              </a:xfrm>
              <a:prstGeom prst="ellipse">
                <a:avLst/>
              </a:prstGeom>
              <a:gradFill flip="none" rotWithShape="1">
                <a:gsLst>
                  <a:gs pos="0">
                    <a:schemeClr val="bg1"/>
                  </a:gs>
                  <a:gs pos="41000">
                    <a:schemeClr val="bg1"/>
                  </a:gs>
                  <a:gs pos="87000">
                    <a:schemeClr val="accent1">
                      <a:tint val="23500"/>
                      <a:satMod val="160000"/>
                    </a:schemeClr>
                  </a:gs>
                </a:gsLst>
                <a:path path="circle">
                  <a:fillToRect l="50000" t="50000" r="50000" b="50000"/>
                </a:path>
                <a:tileRect/>
              </a:gra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矢印: 下 24">
                <a:extLst>
                  <a:ext uri="{FF2B5EF4-FFF2-40B4-BE49-F238E27FC236}">
                    <a16:creationId xmlns:a16="http://schemas.microsoft.com/office/drawing/2014/main" id="{1950A52C-F583-38AC-4711-41DA3BDF1C25}"/>
                  </a:ext>
                </a:extLst>
              </p:cNvPr>
              <p:cNvSpPr/>
              <p:nvPr/>
            </p:nvSpPr>
            <p:spPr>
              <a:xfrm rot="16200000">
                <a:off x="8891300" y="2580005"/>
                <a:ext cx="401618" cy="345440"/>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48312720-E4F9-3337-4283-3663809D2EF4}"/>
                    </a:ext>
                  </a:extLst>
                </p:cNvPr>
                <p:cNvSpPr txBox="1"/>
                <p:nvPr/>
              </p:nvSpPr>
              <p:spPr>
                <a:xfrm rot="19323534">
                  <a:off x="7585838" y="3462130"/>
                  <a:ext cx="1995737" cy="381440"/>
                </a:xfrm>
                <a:prstGeom prst="rect">
                  <a:avLst/>
                </a:prstGeom>
                <a:noFill/>
              </p:spPr>
              <p:txBody>
                <a:bodyPr wrap="square" rtlCol="0">
                  <a:spAutoFit/>
                </a:bodyPr>
                <a:lstStyle/>
                <a:p>
                  <a:r>
                    <a:rPr kumimoji="1" lang="en-US" altLang="ja-JP" sz="1600" dirty="0"/>
                    <a:t>DMH </a:t>
                  </a:r>
                  <a:r>
                    <a:rPr lang="en-US" altLang="ja-JP" sz="1600" dirty="0"/>
                    <a:t>(</a:t>
                  </a:r>
                  <a14:m>
                    <m:oMath xmlns:m="http://schemas.openxmlformats.org/officeDocument/2006/math">
                      <m:sSub>
                        <m:sSubPr>
                          <m:ctrlPr>
                            <a:rPr kumimoji="0" lang="en-US" altLang="ja-JP" sz="1600" i="1">
                              <a:solidFill>
                                <a:srgbClr val="000000"/>
                              </a:solidFill>
                              <a:latin typeface="Cambria Math" panose="02040503050406030204" pitchFamily="18" charset="0"/>
                              <a:sym typeface="Lucida Grande"/>
                            </a:rPr>
                          </m:ctrlPr>
                        </m:sSubPr>
                        <m:e>
                          <m:r>
                            <a:rPr kumimoji="0" lang="en-US" altLang="ja-JP" sz="1600" i="1">
                              <a:solidFill>
                                <a:srgbClr val="000000"/>
                              </a:solidFill>
                              <a:latin typeface="Cambria Math" panose="02040503050406030204" pitchFamily="18" charset="0"/>
                              <a:sym typeface="Lucida Grande"/>
                            </a:rPr>
                            <m:t>𝑀</m:t>
                          </m:r>
                        </m:e>
                        <m:sub>
                          <m:r>
                            <a:rPr kumimoji="0" lang="en-US" altLang="ja-JP" sz="1600" i="1">
                              <a:solidFill>
                                <a:srgbClr val="000000"/>
                              </a:solidFill>
                              <a:latin typeface="Cambria Math" panose="02040503050406030204" pitchFamily="18" charset="0"/>
                              <a:sym typeface="Lucida Grande"/>
                            </a:rPr>
                            <m:t>200</m:t>
                          </m:r>
                        </m:sub>
                      </m:sSub>
                      <m:r>
                        <a:rPr kumimoji="0" lang="en-US" altLang="ja-JP" sz="1600" i="1">
                          <a:solidFill>
                            <a:srgbClr val="000000"/>
                          </a:solidFill>
                          <a:latin typeface="Cambria Math" panose="02040503050406030204" pitchFamily="18" charset="0"/>
                          <a:sym typeface="Lucida Grande"/>
                        </a:rPr>
                        <m:t> </m:t>
                      </m:r>
                      <m:r>
                        <a:rPr kumimoji="0" lang="en-US" altLang="ja-JP" sz="1600" b="0" i="0" smtClean="0">
                          <a:solidFill>
                            <a:srgbClr val="000000"/>
                          </a:solidFill>
                          <a:latin typeface="Cambria Math" panose="02040503050406030204" pitchFamily="18" charset="0"/>
                          <a:sym typeface="Lucida Grande"/>
                        </a:rPr>
                        <m:t>)</m:t>
                      </m:r>
                    </m:oMath>
                  </a14:m>
                  <a:endParaRPr kumimoji="1" lang="ja-JP" altLang="en-US" sz="1600" dirty="0"/>
                </a:p>
              </p:txBody>
            </p:sp>
          </mc:Choice>
          <mc:Fallback xmlns="">
            <p:sp>
              <p:nvSpPr>
                <p:cNvPr id="26" name="テキスト ボックス 25">
                  <a:extLst>
                    <a:ext uri="{FF2B5EF4-FFF2-40B4-BE49-F238E27FC236}">
                      <a16:creationId xmlns:a16="http://schemas.microsoft.com/office/drawing/2014/main" id="{48312720-E4F9-3337-4283-3663809D2EF4}"/>
                    </a:ext>
                  </a:extLst>
                </p:cNvPr>
                <p:cNvSpPr txBox="1">
                  <a:spLocks noRot="1" noChangeAspect="1" noMove="1" noResize="1" noEditPoints="1" noAdjustHandles="1" noChangeArrowheads="1" noChangeShapeType="1" noTextEdit="1"/>
                </p:cNvSpPr>
                <p:nvPr/>
              </p:nvSpPr>
              <p:spPr>
                <a:xfrm rot="19323534">
                  <a:off x="7585838" y="3462130"/>
                  <a:ext cx="1995737" cy="381440"/>
                </a:xfrm>
                <a:prstGeom prst="rect">
                  <a:avLst/>
                </a:prstGeom>
                <a:blipFill>
                  <a:blip r:embed="rId9"/>
                  <a:stretch>
                    <a:fillRect l="-1779" t="-5357" b="-2142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 name="テキスト ボックス 26">
                  <a:extLst>
                    <a:ext uri="{FF2B5EF4-FFF2-40B4-BE49-F238E27FC236}">
                      <a16:creationId xmlns:a16="http://schemas.microsoft.com/office/drawing/2014/main" id="{889B1EFC-BFD6-AC5D-29F7-B24AC1E48FDA}"/>
                    </a:ext>
                  </a:extLst>
                </p:cNvPr>
                <p:cNvSpPr txBox="1"/>
                <p:nvPr/>
              </p:nvSpPr>
              <p:spPr>
                <a:xfrm rot="19323534">
                  <a:off x="7028542" y="1824454"/>
                  <a:ext cx="1164430" cy="591495"/>
                </a:xfrm>
                <a:prstGeom prst="rect">
                  <a:avLst/>
                </a:prstGeom>
                <a:noFill/>
              </p:spPr>
              <p:txBody>
                <a:bodyPr wrap="square" rtlCol="0">
                  <a:spAutoFit/>
                </a:bodyPr>
                <a:lstStyle/>
                <a:p>
                  <a:r>
                    <a:rPr lang="en-US" altLang="ja-JP" sz="1400" dirty="0"/>
                    <a:t>baryon</a:t>
                  </a:r>
                </a:p>
                <a:p>
                  <a:r>
                    <a:rPr lang="en-US" altLang="ja-JP" sz="1400" dirty="0"/>
                    <a:t>(</a:t>
                  </a:r>
                  <a14:m>
                    <m:oMath xmlns:m="http://schemas.openxmlformats.org/officeDocument/2006/math">
                      <m:sSub>
                        <m:sSubPr>
                          <m:ctrlPr>
                            <a:rPr kumimoji="0" lang="en-US" altLang="ja-JP" sz="1400" i="1">
                              <a:solidFill>
                                <a:srgbClr val="000000"/>
                              </a:solidFill>
                              <a:latin typeface="Cambria Math" panose="02040503050406030204" pitchFamily="18" charset="0"/>
                              <a:sym typeface="Lucida Grande"/>
                            </a:rPr>
                          </m:ctrlPr>
                        </m:sSubPr>
                        <m:e>
                          <m:r>
                            <a:rPr kumimoji="0" lang="en-US" altLang="ja-JP" sz="1400" b="0" i="1" smtClean="0">
                              <a:solidFill>
                                <a:srgbClr val="000000"/>
                              </a:solidFill>
                              <a:latin typeface="Cambria Math" panose="02040503050406030204" pitchFamily="18" charset="0"/>
                              <a:sym typeface="Lucida Grande"/>
                            </a:rPr>
                            <m:t>𝑓</m:t>
                          </m:r>
                        </m:e>
                        <m:sub>
                          <m:r>
                            <a:rPr kumimoji="0" lang="en-US" altLang="ja-JP" sz="1400" b="0" i="1" smtClean="0">
                              <a:solidFill>
                                <a:srgbClr val="000000"/>
                              </a:solidFill>
                              <a:latin typeface="Cambria Math" panose="02040503050406030204" pitchFamily="18" charset="0"/>
                              <a:sym typeface="Lucida Grande"/>
                            </a:rPr>
                            <m:t>𝐵</m:t>
                          </m:r>
                        </m:sub>
                      </m:sSub>
                      <m:sSub>
                        <m:sSubPr>
                          <m:ctrlPr>
                            <a:rPr kumimoji="0" lang="en-US" altLang="ja-JP" sz="1400" i="1">
                              <a:solidFill>
                                <a:srgbClr val="000000"/>
                              </a:solidFill>
                              <a:latin typeface="Cambria Math" panose="02040503050406030204" pitchFamily="18" charset="0"/>
                              <a:sym typeface="Lucida Grande"/>
                            </a:rPr>
                          </m:ctrlPr>
                        </m:sSubPr>
                        <m:e>
                          <m:r>
                            <a:rPr kumimoji="0" lang="en-US" altLang="ja-JP" sz="1400" i="1">
                              <a:solidFill>
                                <a:srgbClr val="000000"/>
                              </a:solidFill>
                              <a:latin typeface="Cambria Math" panose="02040503050406030204" pitchFamily="18" charset="0"/>
                              <a:sym typeface="Lucida Grande"/>
                            </a:rPr>
                            <m:t>𝑀</m:t>
                          </m:r>
                        </m:e>
                        <m:sub>
                          <m:r>
                            <a:rPr kumimoji="0" lang="en-US" altLang="ja-JP" sz="1400" i="1">
                              <a:solidFill>
                                <a:srgbClr val="000000"/>
                              </a:solidFill>
                              <a:latin typeface="Cambria Math" panose="02040503050406030204" pitchFamily="18" charset="0"/>
                              <a:sym typeface="Lucida Grande"/>
                            </a:rPr>
                            <m:t>200</m:t>
                          </m:r>
                        </m:sub>
                      </m:sSub>
                      <m:r>
                        <a:rPr kumimoji="0" lang="en-US" altLang="ja-JP" sz="1400" i="1">
                          <a:solidFill>
                            <a:srgbClr val="000000"/>
                          </a:solidFill>
                          <a:latin typeface="Cambria Math" panose="02040503050406030204" pitchFamily="18" charset="0"/>
                          <a:sym typeface="Lucida Grande"/>
                        </a:rPr>
                        <m:t> </m:t>
                      </m:r>
                      <m:r>
                        <a:rPr kumimoji="0" lang="en-US" altLang="ja-JP" sz="1400" b="0" i="0" smtClean="0">
                          <a:solidFill>
                            <a:srgbClr val="000000"/>
                          </a:solidFill>
                          <a:latin typeface="Cambria Math" panose="02040503050406030204" pitchFamily="18" charset="0"/>
                          <a:sym typeface="Lucida Grande"/>
                        </a:rPr>
                        <m:t>)</m:t>
                      </m:r>
                    </m:oMath>
                  </a14:m>
                  <a:endParaRPr kumimoji="1" lang="ja-JP" altLang="en-US" sz="1400" dirty="0"/>
                </a:p>
              </p:txBody>
            </p:sp>
          </mc:Choice>
          <mc:Fallback xmlns="">
            <p:sp>
              <p:nvSpPr>
                <p:cNvPr id="27" name="テキスト ボックス 26">
                  <a:extLst>
                    <a:ext uri="{FF2B5EF4-FFF2-40B4-BE49-F238E27FC236}">
                      <a16:creationId xmlns:a16="http://schemas.microsoft.com/office/drawing/2014/main" id="{889B1EFC-BFD6-AC5D-29F7-B24AC1E48FDA}"/>
                    </a:ext>
                  </a:extLst>
                </p:cNvPr>
                <p:cNvSpPr txBox="1">
                  <a:spLocks noRot="1" noChangeAspect="1" noMove="1" noResize="1" noEditPoints="1" noAdjustHandles="1" noChangeArrowheads="1" noChangeShapeType="1" noTextEdit="1"/>
                </p:cNvSpPr>
                <p:nvPr/>
              </p:nvSpPr>
              <p:spPr>
                <a:xfrm rot="19323534">
                  <a:off x="7028542" y="1824454"/>
                  <a:ext cx="1164430" cy="591495"/>
                </a:xfrm>
                <a:prstGeom prst="rect">
                  <a:avLst/>
                </a:prstGeom>
                <a:blipFill>
                  <a:blip r:embed="rId10"/>
                  <a:stretch>
                    <a:fillRect l="-1829" t="-2326" b="-1046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9" name="テキスト ボックス 28">
                  <a:extLst>
                    <a:ext uri="{FF2B5EF4-FFF2-40B4-BE49-F238E27FC236}">
                      <a16:creationId xmlns:a16="http://schemas.microsoft.com/office/drawing/2014/main" id="{4F04701A-4860-57B4-6518-A01EE17F39F0}"/>
                    </a:ext>
                  </a:extLst>
                </p:cNvPr>
                <p:cNvSpPr txBox="1"/>
                <p:nvPr/>
              </p:nvSpPr>
              <p:spPr>
                <a:xfrm rot="19323534">
                  <a:off x="10366722" y="3285448"/>
                  <a:ext cx="2434278" cy="381440"/>
                </a:xfrm>
                <a:prstGeom prst="rect">
                  <a:avLst/>
                </a:prstGeom>
                <a:noFill/>
              </p:spPr>
              <p:txBody>
                <a:bodyPr wrap="square" rtlCol="0">
                  <a:spAutoFit/>
                </a:bodyPr>
                <a:lstStyle/>
                <a:p>
                  <a:r>
                    <a:rPr kumimoji="1" lang="en-US" altLang="ja-JP" sz="1600" dirty="0"/>
                    <a:t>DMH </a:t>
                  </a:r>
                  <a14:m>
                    <m:oMath xmlns:m="http://schemas.openxmlformats.org/officeDocument/2006/math">
                      <m:r>
                        <a:rPr kumimoji="0" lang="en-US" altLang="ja-JP" sz="1600" b="0" i="0" smtClean="0">
                          <a:solidFill>
                            <a:srgbClr val="000000"/>
                          </a:solidFill>
                          <a:latin typeface="Cambria Math" panose="02040503050406030204" pitchFamily="18" charset="0"/>
                          <a:sym typeface="Lucida Grande"/>
                        </a:rPr>
                        <m:t>(1−</m:t>
                      </m:r>
                      <m:sSub>
                        <m:sSubPr>
                          <m:ctrlPr>
                            <a:rPr kumimoji="0" lang="en-US" altLang="ja-JP" sz="1600" i="1">
                              <a:solidFill>
                                <a:srgbClr val="000000"/>
                              </a:solidFill>
                              <a:latin typeface="Cambria Math" panose="02040503050406030204" pitchFamily="18" charset="0"/>
                              <a:sym typeface="Lucida Grande"/>
                            </a:rPr>
                          </m:ctrlPr>
                        </m:sSubPr>
                        <m:e>
                          <m:r>
                            <a:rPr kumimoji="0" lang="en-US" altLang="ja-JP" sz="1600" i="1">
                              <a:solidFill>
                                <a:srgbClr val="000000"/>
                              </a:solidFill>
                              <a:latin typeface="Cambria Math" panose="02040503050406030204" pitchFamily="18" charset="0"/>
                              <a:sym typeface="Lucida Grande"/>
                            </a:rPr>
                            <m:t>𝑓</m:t>
                          </m:r>
                        </m:e>
                        <m:sub>
                          <m:r>
                            <a:rPr kumimoji="0" lang="en-US" altLang="ja-JP" sz="1600" i="1">
                              <a:solidFill>
                                <a:srgbClr val="000000"/>
                              </a:solidFill>
                              <a:latin typeface="Cambria Math" panose="02040503050406030204" pitchFamily="18" charset="0"/>
                              <a:sym typeface="Lucida Grande"/>
                            </a:rPr>
                            <m:t>𝐵</m:t>
                          </m:r>
                        </m:sub>
                      </m:sSub>
                      <m:r>
                        <a:rPr kumimoji="0" lang="en-US" altLang="ja-JP" sz="1600" b="0" i="1" smtClean="0">
                          <a:solidFill>
                            <a:srgbClr val="000000"/>
                          </a:solidFill>
                          <a:latin typeface="Cambria Math" panose="02040503050406030204" pitchFamily="18" charset="0"/>
                          <a:sym typeface="Lucida Grande"/>
                        </a:rPr>
                        <m:t>)</m:t>
                      </m:r>
                      <m:sSub>
                        <m:sSubPr>
                          <m:ctrlPr>
                            <a:rPr kumimoji="0" lang="en-US" altLang="ja-JP" sz="1600" i="1">
                              <a:solidFill>
                                <a:srgbClr val="000000"/>
                              </a:solidFill>
                              <a:latin typeface="Cambria Math" panose="02040503050406030204" pitchFamily="18" charset="0"/>
                              <a:sym typeface="Lucida Grande"/>
                            </a:rPr>
                          </m:ctrlPr>
                        </m:sSubPr>
                        <m:e>
                          <m:r>
                            <a:rPr kumimoji="0" lang="en-US" altLang="ja-JP" sz="1600" i="1">
                              <a:solidFill>
                                <a:srgbClr val="000000"/>
                              </a:solidFill>
                              <a:latin typeface="Cambria Math" panose="02040503050406030204" pitchFamily="18" charset="0"/>
                              <a:sym typeface="Lucida Grande"/>
                            </a:rPr>
                            <m:t>𝑀</m:t>
                          </m:r>
                        </m:e>
                        <m:sub>
                          <m:r>
                            <a:rPr kumimoji="0" lang="en-US" altLang="ja-JP" sz="1600" i="1">
                              <a:solidFill>
                                <a:srgbClr val="000000"/>
                              </a:solidFill>
                              <a:latin typeface="Cambria Math" panose="02040503050406030204" pitchFamily="18" charset="0"/>
                              <a:sym typeface="Lucida Grande"/>
                            </a:rPr>
                            <m:t>200</m:t>
                          </m:r>
                        </m:sub>
                      </m:sSub>
                    </m:oMath>
                  </a14:m>
                  <a:endParaRPr kumimoji="1" lang="ja-JP" altLang="en-US" sz="1400" dirty="0"/>
                </a:p>
              </p:txBody>
            </p:sp>
          </mc:Choice>
          <mc:Fallback xmlns="">
            <p:sp>
              <p:nvSpPr>
                <p:cNvPr id="29" name="テキスト ボックス 28">
                  <a:extLst>
                    <a:ext uri="{FF2B5EF4-FFF2-40B4-BE49-F238E27FC236}">
                      <a16:creationId xmlns:a16="http://schemas.microsoft.com/office/drawing/2014/main" id="{4F04701A-4860-57B4-6518-A01EE17F39F0}"/>
                    </a:ext>
                  </a:extLst>
                </p:cNvPr>
                <p:cNvSpPr txBox="1">
                  <a:spLocks noRot="1" noChangeAspect="1" noMove="1" noResize="1" noEditPoints="1" noAdjustHandles="1" noChangeArrowheads="1" noChangeShapeType="1" noTextEdit="1"/>
                </p:cNvSpPr>
                <p:nvPr/>
              </p:nvSpPr>
              <p:spPr>
                <a:xfrm rot="19323534">
                  <a:off x="10366722" y="3285448"/>
                  <a:ext cx="2434278" cy="381440"/>
                </a:xfrm>
                <a:prstGeom prst="rect">
                  <a:avLst/>
                </a:prstGeom>
                <a:blipFill>
                  <a:blip r:embed="rId11"/>
                  <a:stretch>
                    <a:fillRect l="-1462" t="-5357" b="-2142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4" name="テキスト ボックス 53">
                  <a:extLst>
                    <a:ext uri="{FF2B5EF4-FFF2-40B4-BE49-F238E27FC236}">
                      <a16:creationId xmlns:a16="http://schemas.microsoft.com/office/drawing/2014/main" id="{846C4990-3BE7-DF19-7D14-2E288285A0C5}"/>
                    </a:ext>
                  </a:extLst>
                </p:cNvPr>
                <p:cNvSpPr txBox="1"/>
                <p:nvPr/>
              </p:nvSpPr>
              <p:spPr>
                <a:xfrm rot="19323534">
                  <a:off x="6919863" y="3509480"/>
                  <a:ext cx="70252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altLang="ja-JP" sz="1800" i="1" smtClean="0">
                                <a:solidFill>
                                  <a:srgbClr val="000000"/>
                                </a:solidFill>
                                <a:latin typeface="Cambria Math" panose="02040503050406030204" pitchFamily="18" charset="0"/>
                                <a:sym typeface="Lucida Grande"/>
                              </a:rPr>
                            </m:ctrlPr>
                          </m:sSubPr>
                          <m:e>
                            <m:r>
                              <a:rPr kumimoji="0" lang="en-US" altLang="ja-JP" sz="1800" b="0" i="1" smtClean="0">
                                <a:solidFill>
                                  <a:srgbClr val="000000"/>
                                </a:solidFill>
                                <a:latin typeface="Cambria Math" panose="02040503050406030204" pitchFamily="18" charset="0"/>
                                <a:sym typeface="Lucida Grande"/>
                              </a:rPr>
                              <m:t>𝑟</m:t>
                            </m:r>
                          </m:e>
                          <m:sub>
                            <m:r>
                              <a:rPr kumimoji="0" lang="en-US" altLang="ja-JP" sz="1800" i="1">
                                <a:solidFill>
                                  <a:srgbClr val="000000"/>
                                </a:solidFill>
                                <a:latin typeface="Cambria Math" panose="02040503050406030204" pitchFamily="18" charset="0"/>
                                <a:sym typeface="Lucida Grande"/>
                              </a:rPr>
                              <m:t>200</m:t>
                            </m:r>
                          </m:sub>
                        </m:sSub>
                      </m:oMath>
                    </m:oMathPara>
                  </a14:m>
                  <a:endParaRPr lang="ja-JP" altLang="en-US" dirty="0"/>
                </a:p>
              </p:txBody>
            </p:sp>
          </mc:Choice>
          <mc:Fallback xmlns="">
            <p:sp>
              <p:nvSpPr>
                <p:cNvPr id="54" name="テキスト ボックス 53">
                  <a:extLst>
                    <a:ext uri="{FF2B5EF4-FFF2-40B4-BE49-F238E27FC236}">
                      <a16:creationId xmlns:a16="http://schemas.microsoft.com/office/drawing/2014/main" id="{846C4990-3BE7-DF19-7D14-2E288285A0C5}"/>
                    </a:ext>
                  </a:extLst>
                </p:cNvPr>
                <p:cNvSpPr txBox="1">
                  <a:spLocks noRot="1" noChangeAspect="1" noMove="1" noResize="1" noEditPoints="1" noAdjustHandles="1" noChangeArrowheads="1" noChangeShapeType="1" noTextEdit="1"/>
                </p:cNvSpPr>
                <p:nvPr/>
              </p:nvSpPr>
              <p:spPr>
                <a:xfrm rot="19323534">
                  <a:off x="6919863" y="3509480"/>
                  <a:ext cx="702527" cy="369332"/>
                </a:xfrm>
                <a:prstGeom prst="rect">
                  <a:avLst/>
                </a:prstGeom>
                <a:blipFill>
                  <a:blip r:embed="rId12"/>
                  <a:stretch>
                    <a:fillRect b="-1111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5" name="テキスト ボックス 54">
                  <a:extLst>
                    <a:ext uri="{FF2B5EF4-FFF2-40B4-BE49-F238E27FC236}">
                      <a16:creationId xmlns:a16="http://schemas.microsoft.com/office/drawing/2014/main" id="{E41F9FF9-2804-01BA-C099-8FAE2AA35F1D}"/>
                    </a:ext>
                  </a:extLst>
                </p:cNvPr>
                <p:cNvSpPr txBox="1"/>
                <p:nvPr/>
              </p:nvSpPr>
              <p:spPr>
                <a:xfrm rot="19323534">
                  <a:off x="9460817" y="3431742"/>
                  <a:ext cx="70252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altLang="ja-JP" sz="1800" i="1" smtClean="0">
                                <a:solidFill>
                                  <a:srgbClr val="000000"/>
                                </a:solidFill>
                                <a:latin typeface="Cambria Math" panose="02040503050406030204" pitchFamily="18" charset="0"/>
                                <a:sym typeface="Lucida Grande"/>
                              </a:rPr>
                            </m:ctrlPr>
                          </m:sSubPr>
                          <m:e>
                            <m:r>
                              <a:rPr kumimoji="0" lang="en-US" altLang="ja-JP" sz="1800" b="0" i="1" smtClean="0">
                                <a:solidFill>
                                  <a:srgbClr val="000000"/>
                                </a:solidFill>
                                <a:latin typeface="Cambria Math" panose="02040503050406030204" pitchFamily="18" charset="0"/>
                                <a:sym typeface="Lucida Grande"/>
                              </a:rPr>
                              <m:t>𝑟</m:t>
                            </m:r>
                          </m:e>
                          <m:sub>
                            <m:r>
                              <a:rPr kumimoji="0" lang="en-US" altLang="ja-JP" sz="1800" i="1">
                                <a:solidFill>
                                  <a:srgbClr val="000000"/>
                                </a:solidFill>
                                <a:latin typeface="Cambria Math" panose="02040503050406030204" pitchFamily="18" charset="0"/>
                                <a:sym typeface="Lucida Grande"/>
                              </a:rPr>
                              <m:t>200</m:t>
                            </m:r>
                          </m:sub>
                        </m:sSub>
                      </m:oMath>
                    </m:oMathPara>
                  </a14:m>
                  <a:endParaRPr lang="ja-JP" altLang="en-US" dirty="0"/>
                </a:p>
              </p:txBody>
            </p:sp>
          </mc:Choice>
          <mc:Fallback xmlns="">
            <p:sp>
              <p:nvSpPr>
                <p:cNvPr id="55" name="テキスト ボックス 54">
                  <a:extLst>
                    <a:ext uri="{FF2B5EF4-FFF2-40B4-BE49-F238E27FC236}">
                      <a16:creationId xmlns:a16="http://schemas.microsoft.com/office/drawing/2014/main" id="{E41F9FF9-2804-01BA-C099-8FAE2AA35F1D}"/>
                    </a:ext>
                  </a:extLst>
                </p:cNvPr>
                <p:cNvSpPr txBox="1">
                  <a:spLocks noRot="1" noChangeAspect="1" noMove="1" noResize="1" noEditPoints="1" noAdjustHandles="1" noChangeArrowheads="1" noChangeShapeType="1" noTextEdit="1"/>
                </p:cNvSpPr>
                <p:nvPr/>
              </p:nvSpPr>
              <p:spPr>
                <a:xfrm rot="19323534">
                  <a:off x="9460817" y="3431742"/>
                  <a:ext cx="702527" cy="369332"/>
                </a:xfrm>
                <a:prstGeom prst="rect">
                  <a:avLst/>
                </a:prstGeom>
                <a:blipFill>
                  <a:blip r:embed="rId13"/>
                  <a:stretch>
                    <a:fillRect b="-11111"/>
                  </a:stretch>
                </a:blipFill>
              </p:spPr>
              <p:txBody>
                <a:bodyPr/>
                <a:lstStyle/>
                <a:p>
                  <a:r>
                    <a:rPr lang="ja-JP" altLang="en-US">
                      <a:noFill/>
                    </a:rPr>
                    <a:t> </a:t>
                  </a:r>
                </a:p>
              </p:txBody>
            </p:sp>
          </mc:Fallback>
        </mc:AlternateContent>
      </p:grpSp>
    </p:spTree>
    <p:extLst>
      <p:ext uri="{BB962C8B-B14F-4D97-AF65-F5344CB8AC3E}">
        <p14:creationId xmlns:p14="http://schemas.microsoft.com/office/powerpoint/2010/main" val="15170647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7C873468-C7B1-CFE1-47F6-10F428826B5D}"/>
              </a:ext>
            </a:extLst>
          </p:cNvPr>
          <p:cNvGrpSpPr/>
          <p:nvPr/>
        </p:nvGrpSpPr>
        <p:grpSpPr>
          <a:xfrm>
            <a:off x="5897839" y="1342310"/>
            <a:ext cx="5971110" cy="3697346"/>
            <a:chOff x="5703350" y="1048106"/>
            <a:chExt cx="6358920" cy="3972602"/>
          </a:xfrm>
        </p:grpSpPr>
        <p:grpSp>
          <p:nvGrpSpPr>
            <p:cNvPr id="6" name="グループ化 5">
              <a:extLst>
                <a:ext uri="{FF2B5EF4-FFF2-40B4-BE49-F238E27FC236}">
                  <a16:creationId xmlns:a16="http://schemas.microsoft.com/office/drawing/2014/main" id="{F8C473FA-B972-25ED-74DA-71C3FD930C77}"/>
                </a:ext>
              </a:extLst>
            </p:cNvPr>
            <p:cNvGrpSpPr/>
            <p:nvPr/>
          </p:nvGrpSpPr>
          <p:grpSpPr>
            <a:xfrm>
              <a:off x="5703350" y="1048106"/>
              <a:ext cx="6358920" cy="3972602"/>
              <a:chOff x="5872136" y="952700"/>
              <a:chExt cx="6358920" cy="3972602"/>
            </a:xfrm>
          </p:grpSpPr>
          <p:grpSp>
            <p:nvGrpSpPr>
              <p:cNvPr id="8" name="グループ化 7">
                <a:extLst>
                  <a:ext uri="{FF2B5EF4-FFF2-40B4-BE49-F238E27FC236}">
                    <a16:creationId xmlns:a16="http://schemas.microsoft.com/office/drawing/2014/main" id="{E497E851-3434-8147-03E0-0BA51816A318}"/>
                  </a:ext>
                </a:extLst>
              </p:cNvPr>
              <p:cNvGrpSpPr/>
              <p:nvPr/>
            </p:nvGrpSpPr>
            <p:grpSpPr>
              <a:xfrm>
                <a:off x="5872136" y="952700"/>
                <a:ext cx="6358920" cy="3972602"/>
                <a:chOff x="2292920" y="1044393"/>
                <a:chExt cx="6358920" cy="3972602"/>
              </a:xfrm>
            </p:grpSpPr>
            <p:grpSp>
              <p:nvGrpSpPr>
                <p:cNvPr id="10" name="グループ化 9">
                  <a:extLst>
                    <a:ext uri="{FF2B5EF4-FFF2-40B4-BE49-F238E27FC236}">
                      <a16:creationId xmlns:a16="http://schemas.microsoft.com/office/drawing/2014/main" id="{2CC18B0D-ACA4-48BC-353F-A2F50E26FB1C}"/>
                    </a:ext>
                  </a:extLst>
                </p:cNvPr>
                <p:cNvGrpSpPr/>
                <p:nvPr/>
              </p:nvGrpSpPr>
              <p:grpSpPr>
                <a:xfrm>
                  <a:off x="2292920" y="1044393"/>
                  <a:ext cx="6358920" cy="3972602"/>
                  <a:chOff x="2292920" y="830155"/>
                  <a:chExt cx="6358920" cy="3972602"/>
                </a:xfrm>
              </p:grpSpPr>
              <p:grpSp>
                <p:nvGrpSpPr>
                  <p:cNvPr id="12" name="グループ化 11">
                    <a:extLst>
                      <a:ext uri="{FF2B5EF4-FFF2-40B4-BE49-F238E27FC236}">
                        <a16:creationId xmlns:a16="http://schemas.microsoft.com/office/drawing/2014/main" id="{5CBB506C-64CD-5BEC-2828-40C20DCD93FB}"/>
                      </a:ext>
                    </a:extLst>
                  </p:cNvPr>
                  <p:cNvGrpSpPr/>
                  <p:nvPr/>
                </p:nvGrpSpPr>
                <p:grpSpPr>
                  <a:xfrm>
                    <a:off x="2292920" y="997338"/>
                    <a:ext cx="6358920" cy="3805419"/>
                    <a:chOff x="2292920" y="997338"/>
                    <a:chExt cx="6358920" cy="3805419"/>
                  </a:xfrm>
                </p:grpSpPr>
                <p:grpSp>
                  <p:nvGrpSpPr>
                    <p:cNvPr id="17" name="グループ化 16">
                      <a:extLst>
                        <a:ext uri="{FF2B5EF4-FFF2-40B4-BE49-F238E27FC236}">
                          <a16:creationId xmlns:a16="http://schemas.microsoft.com/office/drawing/2014/main" id="{3D95F966-B218-9400-B341-78631ED35258}"/>
                        </a:ext>
                      </a:extLst>
                    </p:cNvPr>
                    <p:cNvGrpSpPr/>
                    <p:nvPr/>
                  </p:nvGrpSpPr>
                  <p:grpSpPr>
                    <a:xfrm>
                      <a:off x="2292920" y="997338"/>
                      <a:ext cx="6358920" cy="3805419"/>
                      <a:chOff x="2292920" y="997338"/>
                      <a:chExt cx="6358920" cy="3805419"/>
                    </a:xfrm>
                  </p:grpSpPr>
                  <p:pic>
                    <p:nvPicPr>
                      <p:cNvPr id="19" name="図 18">
                        <a:extLst>
                          <a:ext uri="{FF2B5EF4-FFF2-40B4-BE49-F238E27FC236}">
                            <a16:creationId xmlns:a16="http://schemas.microsoft.com/office/drawing/2014/main" id="{DF23DDC5-3237-0154-EE3E-854BAEEF10D0}"/>
                          </a:ext>
                        </a:extLst>
                      </p:cNvPr>
                      <p:cNvPicPr>
                        <a:picLocks noChangeAspect="1"/>
                      </p:cNvPicPr>
                      <p:nvPr/>
                    </p:nvPicPr>
                    <p:blipFill>
                      <a:blip r:embed="rId3">
                        <a:extLst>
                          <a:ext uri="{28A0092B-C50C-407E-A947-70E740481C1C}">
                            <a14:useLocalDpi xmlns:a14="http://schemas.microsoft.com/office/drawing/2010/main" val="0"/>
                          </a:ext>
                        </a:extLst>
                      </a:blip>
                      <a:srcRect l="703" t="4127" b="4356"/>
                      <a:stretch/>
                    </p:blipFill>
                    <p:spPr>
                      <a:xfrm>
                        <a:off x="2317422" y="997338"/>
                        <a:ext cx="6334418" cy="3805419"/>
                      </a:xfrm>
                      <a:prstGeom prst="rect">
                        <a:avLst/>
                      </a:prstGeom>
                    </p:spPr>
                  </p:pic>
                  <mc:AlternateContent xmlns:mc="http://schemas.openxmlformats.org/markup-compatibility/2006" xmlns:a14="http://schemas.microsoft.com/office/drawing/2010/main">
                    <mc:Choice Requires="a14">
                      <p:sp>
                        <p:nvSpPr>
                          <p:cNvPr id="20" name="テキスト ボックス 19">
                            <a:extLst>
                              <a:ext uri="{FF2B5EF4-FFF2-40B4-BE49-F238E27FC236}">
                                <a16:creationId xmlns:a16="http://schemas.microsoft.com/office/drawing/2014/main" id="{42DE8FF3-B1E9-74E3-417B-4DE2202E8116}"/>
                              </a:ext>
                            </a:extLst>
                          </p:cNvPr>
                          <p:cNvSpPr txBox="1"/>
                          <p:nvPr/>
                        </p:nvSpPr>
                        <p:spPr>
                          <a:xfrm>
                            <a:off x="5939573" y="4517679"/>
                            <a:ext cx="399794" cy="285078"/>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sz="1200" b="1" i="1" smtClean="0">
                                      <a:solidFill>
                                        <a:prstClr val="black"/>
                                      </a:solidFill>
                                      <a:latin typeface="Cambria Math" panose="02040503050406030204" pitchFamily="18" charset="0"/>
                                    </a:rPr>
                                    <m:t>[</m:t>
                                  </m:r>
                                  <m:sSub>
                                    <m:sSubPr>
                                      <m:ctrlPr>
                                        <a:rPr lang="en-US" altLang="ja-JP" sz="1200" b="1" i="1" smtClean="0">
                                          <a:solidFill>
                                            <a:prstClr val="black"/>
                                          </a:solidFill>
                                          <a:latin typeface="Cambria Math" panose="02040503050406030204" pitchFamily="18" charset="0"/>
                                        </a:rPr>
                                      </m:ctrlPr>
                                    </m:sSubPr>
                                    <m:e>
                                      <m:r>
                                        <a:rPr lang="en-US" altLang="ja-JP" sz="1200" b="1" i="1">
                                          <a:solidFill>
                                            <a:prstClr val="black"/>
                                          </a:solidFill>
                                          <a:latin typeface="Cambria Math" panose="02040503050406030204" pitchFamily="18" charset="0"/>
                                        </a:rPr>
                                        <m:t>𝑴</m:t>
                                      </m:r>
                                    </m:e>
                                    <m:sub>
                                      <m:r>
                                        <a:rPr lang="ja-JP" altLang="en-US" sz="1200" b="1" i="1">
                                          <a:solidFill>
                                            <a:prstClr val="black"/>
                                          </a:solidFill>
                                          <a:latin typeface="Cambria Math" panose="02040503050406030204" pitchFamily="18" charset="0"/>
                                        </a:rPr>
                                        <m:t>⦿</m:t>
                                      </m:r>
                                    </m:sub>
                                  </m:sSub>
                                  <m:r>
                                    <a:rPr lang="en-US" altLang="ja-JP" sz="1200" b="1" i="0" smtClean="0">
                                      <a:solidFill>
                                        <a:prstClr val="black"/>
                                      </a:solidFill>
                                      <a:latin typeface="Cambria Math" panose="02040503050406030204" pitchFamily="18" charset="0"/>
                                    </a:rPr>
                                    <m:t>]</m:t>
                                  </m:r>
                                </m:oMath>
                              </m:oMathPara>
                            </a14:m>
                            <a:endParaRPr kumimoji="1" lang="ja-JP" altLang="en-US" sz="1200" b="1" dirty="0"/>
                          </a:p>
                        </p:txBody>
                      </p:sp>
                    </mc:Choice>
                    <mc:Fallback xmlns="">
                      <p:sp>
                        <p:nvSpPr>
                          <p:cNvPr id="23" name="テキスト ボックス 22">
                            <a:extLst>
                              <a:ext uri="{FF2B5EF4-FFF2-40B4-BE49-F238E27FC236}">
                                <a16:creationId xmlns:a16="http://schemas.microsoft.com/office/drawing/2014/main" id="{98071C3C-7344-9EB4-A875-499FBED305AC}"/>
                              </a:ext>
                            </a:extLst>
                          </p:cNvPr>
                          <p:cNvSpPr txBox="1">
                            <a:spLocks noRot="1" noChangeAspect="1" noMove="1" noResize="1" noEditPoints="1" noAdjustHandles="1" noChangeArrowheads="1" noChangeShapeType="1" noTextEdit="1"/>
                          </p:cNvSpPr>
                          <p:nvPr/>
                        </p:nvSpPr>
                        <p:spPr>
                          <a:xfrm>
                            <a:off x="5939573" y="4517679"/>
                            <a:ext cx="399794" cy="285078"/>
                          </a:xfrm>
                          <a:prstGeom prst="rect">
                            <a:avLst/>
                          </a:prstGeom>
                          <a:blipFill>
                            <a:blip r:embed="rId7"/>
                            <a:stretch>
                              <a:fillRect r="-33333" b="-638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 name="テキスト ボックス 20">
                            <a:extLst>
                              <a:ext uri="{FF2B5EF4-FFF2-40B4-BE49-F238E27FC236}">
                                <a16:creationId xmlns:a16="http://schemas.microsoft.com/office/drawing/2014/main" id="{640A42AE-060E-F6D7-72B2-E93B3937A1D8}"/>
                              </a:ext>
                            </a:extLst>
                          </p:cNvPr>
                          <p:cNvSpPr txBox="1"/>
                          <p:nvPr/>
                        </p:nvSpPr>
                        <p:spPr>
                          <a:xfrm rot="16200000">
                            <a:off x="2235562" y="2092066"/>
                            <a:ext cx="399794" cy="285078"/>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sz="1200" b="1" i="1" smtClean="0">
                                      <a:solidFill>
                                        <a:prstClr val="black"/>
                                      </a:solidFill>
                                      <a:latin typeface="Cambria Math" panose="02040503050406030204" pitchFamily="18" charset="0"/>
                                    </a:rPr>
                                    <m:t>[</m:t>
                                  </m:r>
                                  <m:sSub>
                                    <m:sSubPr>
                                      <m:ctrlPr>
                                        <a:rPr lang="en-US" altLang="ja-JP" sz="1200" b="1" i="1" smtClean="0">
                                          <a:solidFill>
                                            <a:prstClr val="black"/>
                                          </a:solidFill>
                                          <a:latin typeface="Cambria Math" panose="02040503050406030204" pitchFamily="18" charset="0"/>
                                        </a:rPr>
                                      </m:ctrlPr>
                                    </m:sSubPr>
                                    <m:e>
                                      <m:r>
                                        <a:rPr lang="en-US" altLang="ja-JP" sz="1200" b="1" i="1">
                                          <a:solidFill>
                                            <a:prstClr val="black"/>
                                          </a:solidFill>
                                          <a:latin typeface="Cambria Math" panose="02040503050406030204" pitchFamily="18" charset="0"/>
                                        </a:rPr>
                                        <m:t>𝑴</m:t>
                                      </m:r>
                                    </m:e>
                                    <m:sub>
                                      <m:r>
                                        <a:rPr lang="ja-JP" altLang="en-US" sz="1200" b="1" i="1">
                                          <a:solidFill>
                                            <a:prstClr val="black"/>
                                          </a:solidFill>
                                          <a:latin typeface="Cambria Math" panose="02040503050406030204" pitchFamily="18" charset="0"/>
                                        </a:rPr>
                                        <m:t>⦿</m:t>
                                      </m:r>
                                    </m:sub>
                                  </m:sSub>
                                  <m:r>
                                    <a:rPr lang="en-US" altLang="ja-JP" sz="1200" b="1" i="0" smtClean="0">
                                      <a:solidFill>
                                        <a:prstClr val="black"/>
                                      </a:solidFill>
                                      <a:latin typeface="Cambria Math" panose="02040503050406030204" pitchFamily="18" charset="0"/>
                                    </a:rPr>
                                    <m:t>]</m:t>
                                  </m:r>
                                </m:oMath>
                              </m:oMathPara>
                            </a14:m>
                            <a:endParaRPr kumimoji="1" lang="ja-JP" altLang="en-US" sz="1200" b="1" dirty="0"/>
                          </a:p>
                        </p:txBody>
                      </p:sp>
                    </mc:Choice>
                    <mc:Fallback xmlns="">
                      <p:sp>
                        <p:nvSpPr>
                          <p:cNvPr id="24" name="テキスト ボックス 23">
                            <a:extLst>
                              <a:ext uri="{FF2B5EF4-FFF2-40B4-BE49-F238E27FC236}">
                                <a16:creationId xmlns:a16="http://schemas.microsoft.com/office/drawing/2014/main" id="{984806D4-6857-ABD8-4A50-352DD596EB12}"/>
                              </a:ext>
                            </a:extLst>
                          </p:cNvPr>
                          <p:cNvSpPr txBox="1">
                            <a:spLocks noRot="1" noChangeAspect="1" noMove="1" noResize="1" noEditPoints="1" noAdjustHandles="1" noChangeArrowheads="1" noChangeShapeType="1" noTextEdit="1"/>
                          </p:cNvSpPr>
                          <p:nvPr/>
                        </p:nvSpPr>
                        <p:spPr>
                          <a:xfrm rot="16200000">
                            <a:off x="2235562" y="2092066"/>
                            <a:ext cx="399794" cy="285078"/>
                          </a:xfrm>
                          <a:prstGeom prst="rect">
                            <a:avLst/>
                          </a:prstGeom>
                          <a:blipFill>
                            <a:blip r:embed="rId8"/>
                            <a:stretch>
                              <a:fillRect t="-33846" r="-6383"/>
                            </a:stretch>
                          </a:blipFill>
                        </p:spPr>
                        <p:txBody>
                          <a:bodyPr/>
                          <a:lstStyle/>
                          <a:p>
                            <a:r>
                              <a:rPr lang="ja-JP" altLang="en-US">
                                <a:noFill/>
                              </a:rPr>
                              <a:t> </a:t>
                            </a:r>
                          </a:p>
                        </p:txBody>
                      </p:sp>
                    </mc:Fallback>
                  </mc:AlternateContent>
                </p:grpSp>
                <p:sp>
                  <p:nvSpPr>
                    <p:cNvPr id="18" name="正方形/長方形 17">
                      <a:extLst>
                        <a:ext uri="{FF2B5EF4-FFF2-40B4-BE49-F238E27FC236}">
                          <a16:creationId xmlns:a16="http://schemas.microsoft.com/office/drawing/2014/main" id="{E7B246F4-D3B8-95B0-9601-80C21D9A5F56}"/>
                        </a:ext>
                      </a:extLst>
                    </p:cNvPr>
                    <p:cNvSpPr/>
                    <p:nvPr/>
                  </p:nvSpPr>
                  <p:spPr>
                    <a:xfrm>
                      <a:off x="5820629" y="997339"/>
                      <a:ext cx="450545" cy="3134534"/>
                    </a:xfrm>
                    <a:prstGeom prst="rect">
                      <a:avLst/>
                    </a:prstGeom>
                    <a:solidFill>
                      <a:schemeClr val="accent4">
                        <a:lumMod val="60000"/>
                        <a:lumOff val="40000"/>
                        <a:alpha val="50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9043" tIns="59043" rIns="59043" bIns="59043" numCol="1" spcCol="38100" rtlCol="0" anchor="ctr">
                      <a:spAutoFit/>
                    </a:bodyPr>
                    <a:lstStyle/>
                    <a:p>
                      <a:pPr marL="0" marR="0" indent="0" algn="ctr" defTabSz="2784078" rtl="0" fontAlgn="auto" latinLnBrk="0" hangingPunct="0">
                        <a:lnSpc>
                          <a:spcPct val="100000"/>
                        </a:lnSpc>
                        <a:spcBef>
                          <a:spcPts val="0"/>
                        </a:spcBef>
                        <a:spcAft>
                          <a:spcPts val="0"/>
                        </a:spcAft>
                        <a:buClrTx/>
                        <a:buSzTx/>
                        <a:buFontTx/>
                        <a:buNone/>
                        <a:tabLst/>
                      </a:pPr>
                      <a:endParaRPr kumimoji="0" lang="ja-JP" altLang="en-US" sz="9600" b="0" i="0" u="none" strike="noStrike" cap="none" spc="0" normalizeH="0" baseline="0" dirty="0">
                        <a:ln>
                          <a:noFill/>
                        </a:ln>
                        <a:solidFill>
                          <a:srgbClr val="FFFFFF"/>
                        </a:solidFill>
                        <a:effectLst/>
                        <a:uFillTx/>
                        <a:latin typeface="ヒラギノ角ゴ ProN W3"/>
                        <a:ea typeface="ヒラギノ角ゴ ProN W3"/>
                        <a:cs typeface="ヒラギノ角ゴ ProN W3"/>
                        <a:sym typeface="ヒラギノ角ゴ ProN W3"/>
                      </a:endParaRPr>
                    </a:p>
                  </p:txBody>
                </p:sp>
              </p:grpSp>
              <p:grpSp>
                <p:nvGrpSpPr>
                  <p:cNvPr id="13" name="グループ化 12">
                    <a:extLst>
                      <a:ext uri="{FF2B5EF4-FFF2-40B4-BE49-F238E27FC236}">
                        <a16:creationId xmlns:a16="http://schemas.microsoft.com/office/drawing/2014/main" id="{579081B4-A747-F65A-E3C3-60F0B79BBBE2}"/>
                      </a:ext>
                    </a:extLst>
                  </p:cNvPr>
                  <p:cNvGrpSpPr/>
                  <p:nvPr/>
                </p:nvGrpSpPr>
                <p:grpSpPr>
                  <a:xfrm>
                    <a:off x="2996468" y="830155"/>
                    <a:ext cx="5653547" cy="3349358"/>
                    <a:chOff x="2991552" y="-1678008"/>
                    <a:chExt cx="5653547" cy="3349358"/>
                  </a:xfrm>
                </p:grpSpPr>
                <p:pic>
                  <p:nvPicPr>
                    <p:cNvPr id="14" name="図 13">
                      <a:extLst>
                        <a:ext uri="{FF2B5EF4-FFF2-40B4-BE49-F238E27FC236}">
                          <a16:creationId xmlns:a16="http://schemas.microsoft.com/office/drawing/2014/main" id="{6DA284EA-AEB8-1C39-0CE5-7760402FC303}"/>
                        </a:ext>
                      </a:extLst>
                    </p:cNvPr>
                    <p:cNvPicPr>
                      <a:picLocks noChangeAspect="1"/>
                    </p:cNvPicPr>
                    <p:nvPr/>
                  </p:nvPicPr>
                  <p:blipFill>
                    <a:blip r:embed="rId9">
                      <a:extLst>
                        <a:ext uri="{28A0092B-C50C-407E-A947-70E740481C1C}">
                          <a14:useLocalDpi xmlns:a14="http://schemas.microsoft.com/office/drawing/2010/main" val="0"/>
                        </a:ext>
                      </a:extLst>
                    </a:blip>
                    <a:srcRect l="16377" t="11820" r="60711" b="83155"/>
                    <a:stretch/>
                  </p:blipFill>
                  <p:spPr>
                    <a:xfrm>
                      <a:off x="3277109" y="-963914"/>
                      <a:ext cx="1466914" cy="208048"/>
                    </a:xfrm>
                    <a:prstGeom prst="rect">
                      <a:avLst/>
                    </a:prstGeom>
                  </p:spPr>
                </p:pic>
                <p:pic>
                  <p:nvPicPr>
                    <p:cNvPr id="15" name="図 14">
                      <a:extLst>
                        <a:ext uri="{FF2B5EF4-FFF2-40B4-BE49-F238E27FC236}">
                          <a16:creationId xmlns:a16="http://schemas.microsoft.com/office/drawing/2014/main" id="{B2E0105E-8836-EA09-0AA6-A749F4F45CF8}"/>
                        </a:ext>
                      </a:extLst>
                    </p:cNvPr>
                    <p:cNvPicPr>
                      <a:picLocks noChangeAspect="1"/>
                    </p:cNvPicPr>
                    <p:nvPr/>
                  </p:nvPicPr>
                  <p:blipFill>
                    <a:blip r:embed="rId10">
                      <a:extLst>
                        <a:ext uri="{28A0092B-C50C-407E-A947-70E740481C1C}">
                          <a14:useLocalDpi xmlns:a14="http://schemas.microsoft.com/office/drawing/2010/main" val="0"/>
                        </a:ext>
                      </a:extLst>
                    </a:blip>
                    <a:srcRect l="11573" t="3434" r="2087" b="19834"/>
                    <a:stretch/>
                  </p:blipFill>
                  <p:spPr>
                    <a:xfrm>
                      <a:off x="2991552" y="-1539357"/>
                      <a:ext cx="5527649" cy="3193405"/>
                    </a:xfrm>
                    <a:prstGeom prst="rect">
                      <a:avLst/>
                    </a:prstGeom>
                  </p:spPr>
                </p:pic>
                <p:pic>
                  <p:nvPicPr>
                    <p:cNvPr id="16" name="図 15" descr="黒い背景に白い文字がある&#10;&#10;低い精度で自動的に生成された説明">
                      <a:extLst>
                        <a:ext uri="{FF2B5EF4-FFF2-40B4-BE49-F238E27FC236}">
                          <a16:creationId xmlns:a16="http://schemas.microsoft.com/office/drawing/2014/main" id="{D3146AE1-A8E9-9EC1-1B0D-D199ED4EE9C0}"/>
                        </a:ext>
                      </a:extLst>
                    </p:cNvPr>
                    <p:cNvPicPr>
                      <a:picLocks noChangeAspect="1"/>
                    </p:cNvPicPr>
                    <p:nvPr/>
                  </p:nvPicPr>
                  <p:blipFill>
                    <a:blip r:embed="rId11">
                      <a:extLst>
                        <a:ext uri="{28A0092B-C50C-407E-A947-70E740481C1C}">
                          <a14:useLocalDpi xmlns:a14="http://schemas.microsoft.com/office/drawing/2010/main" val="0"/>
                        </a:ext>
                      </a:extLst>
                    </a:blip>
                    <a:srcRect l="39453" b="19329"/>
                    <a:stretch/>
                  </p:blipFill>
                  <p:spPr>
                    <a:xfrm>
                      <a:off x="4778260" y="-1678008"/>
                      <a:ext cx="3866839" cy="3349358"/>
                    </a:xfrm>
                    <a:prstGeom prst="rect">
                      <a:avLst/>
                    </a:prstGeom>
                  </p:spPr>
                </p:pic>
              </p:grpSp>
            </p:grpSp>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id="{9F83E64E-F977-D0B8-4ED8-BFBF8F797811}"/>
                        </a:ext>
                      </a:extLst>
                    </p:cNvPr>
                    <p:cNvSpPr txBox="1"/>
                    <p:nvPr/>
                  </p:nvSpPr>
                  <p:spPr>
                    <a:xfrm rot="19527722">
                      <a:off x="2973772" y="2923263"/>
                      <a:ext cx="1550934"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1600" i="1" smtClean="0">
                                    <a:solidFill>
                                      <a:prstClr val="black"/>
                                    </a:solidFill>
                                    <a:latin typeface="Cambria Math" panose="02040503050406030204" pitchFamily="18" charset="0"/>
                                  </a:rPr>
                                </m:ctrlPr>
                              </m:sSubPr>
                              <m:e>
                                <m:r>
                                  <a:rPr lang="en-US" altLang="ja-JP" sz="1600" b="0" i="1">
                                    <a:solidFill>
                                      <a:prstClr val="black"/>
                                    </a:solidFill>
                                    <a:latin typeface="Cambria Math" panose="02040503050406030204" pitchFamily="18" charset="0"/>
                                  </a:rPr>
                                  <m:t>𝑀</m:t>
                                </m:r>
                              </m:e>
                              <m:sub>
                                <m:r>
                                  <a:rPr lang="en-US" altLang="ja-JP" sz="1600" b="0" i="1" smtClean="0">
                                    <a:solidFill>
                                      <a:prstClr val="black"/>
                                    </a:solidFill>
                                    <a:latin typeface="Cambria Math" panose="02040503050406030204" pitchFamily="18" charset="0"/>
                                  </a:rPr>
                                  <m:t>∗</m:t>
                                </m:r>
                              </m:sub>
                            </m:sSub>
                            <m:r>
                              <a:rPr lang="en-US" altLang="ja-JP" sz="1600" b="0" i="1" smtClean="0">
                                <a:solidFill>
                                  <a:prstClr val="black"/>
                                </a:solidFill>
                                <a:latin typeface="Cambria Math" panose="02040503050406030204" pitchFamily="18" charset="0"/>
                              </a:rPr>
                              <m:t>=</m:t>
                            </m:r>
                            <m:sSub>
                              <m:sSubPr>
                                <m:ctrlPr>
                                  <a:rPr lang="en-US" altLang="ja-JP" sz="1600" i="1">
                                    <a:solidFill>
                                      <a:prstClr val="black"/>
                                    </a:solidFill>
                                    <a:latin typeface="Cambria Math" panose="02040503050406030204" pitchFamily="18" charset="0"/>
                                  </a:rPr>
                                </m:ctrlPr>
                              </m:sSubPr>
                              <m:e>
                                <m:r>
                                  <a:rPr lang="en-US" altLang="ja-JP" sz="1600" i="1">
                                    <a:solidFill>
                                      <a:prstClr val="black"/>
                                    </a:solidFill>
                                    <a:latin typeface="Cambria Math" panose="02040503050406030204" pitchFamily="18" charset="0"/>
                                  </a:rPr>
                                  <m:t>𝑀</m:t>
                                </m:r>
                              </m:e>
                              <m:sub>
                                <m:r>
                                  <a:rPr lang="en-US" altLang="ja-JP" sz="1600" b="0" i="1" smtClean="0">
                                    <a:solidFill>
                                      <a:prstClr val="black"/>
                                    </a:solidFill>
                                    <a:latin typeface="Cambria Math" panose="02040503050406030204" pitchFamily="18" charset="0"/>
                                  </a:rPr>
                                  <m:t>200</m:t>
                                </m:r>
                              </m:sub>
                            </m:sSub>
                          </m:oMath>
                        </m:oMathPara>
                      </a14:m>
                      <a:endParaRPr lang="ja-JP" altLang="en-US" sz="1600" dirty="0"/>
                    </a:p>
                  </p:txBody>
                </p:sp>
              </mc:Choice>
              <mc:Fallback xmlns="">
                <p:sp>
                  <p:nvSpPr>
                    <p:cNvPr id="29" name="テキスト ボックス 28">
                      <a:extLst>
                        <a:ext uri="{FF2B5EF4-FFF2-40B4-BE49-F238E27FC236}">
                          <a16:creationId xmlns:a16="http://schemas.microsoft.com/office/drawing/2014/main" id="{5AE8F23F-1FDF-FBF5-5D63-E315222629B4}"/>
                        </a:ext>
                      </a:extLst>
                    </p:cNvPr>
                    <p:cNvSpPr txBox="1">
                      <a:spLocks noRot="1" noChangeAspect="1" noMove="1" noResize="1" noEditPoints="1" noAdjustHandles="1" noChangeArrowheads="1" noChangeShapeType="1" noTextEdit="1"/>
                    </p:cNvSpPr>
                    <p:nvPr/>
                  </p:nvSpPr>
                  <p:spPr>
                    <a:xfrm rot="19527722">
                      <a:off x="2973772" y="2923263"/>
                      <a:ext cx="1550934" cy="338554"/>
                    </a:xfrm>
                    <a:prstGeom prst="rect">
                      <a:avLst/>
                    </a:prstGeom>
                    <a:blipFill>
                      <a:blip r:embed="rId12"/>
                      <a:stretch>
                        <a:fillRect/>
                      </a:stretch>
                    </a:blipFill>
                  </p:spPr>
                  <p:txBody>
                    <a:bodyPr/>
                    <a:lstStyle/>
                    <a:p>
                      <a:r>
                        <a:rPr lang="ja-JP" altLang="en-US">
                          <a:noFill/>
                        </a:rPr>
                        <a:t> </a:t>
                      </a:r>
                    </a:p>
                  </p:txBody>
                </p:sp>
              </mc:Fallback>
            </mc:AlternateContent>
          </p:grpSp>
          <p:pic>
            <p:nvPicPr>
              <p:cNvPr id="9" name="図 8" descr="時計 が含まれている画像&#10;&#10;自動的に生成された説明">
                <a:extLst>
                  <a:ext uri="{FF2B5EF4-FFF2-40B4-BE49-F238E27FC236}">
                    <a16:creationId xmlns:a16="http://schemas.microsoft.com/office/drawing/2014/main" id="{2099F804-39FC-357F-8105-4C8FE7437AC8}"/>
                  </a:ext>
                </a:extLst>
              </p:cNvPr>
              <p:cNvPicPr>
                <a:picLocks noChangeAspect="1"/>
              </p:cNvPicPr>
              <p:nvPr/>
            </p:nvPicPr>
            <p:blipFill>
              <a:blip r:embed="rId13">
                <a:extLst>
                  <a:ext uri="{28A0092B-C50C-407E-A947-70E740481C1C}">
                    <a14:useLocalDpi xmlns:a14="http://schemas.microsoft.com/office/drawing/2010/main" val="0"/>
                  </a:ext>
                </a:extLst>
              </a:blip>
              <a:srcRect l="35081" t="3194" r="2435" b="18412"/>
              <a:stretch/>
            </p:blipFill>
            <p:spPr>
              <a:xfrm>
                <a:off x="8097456" y="1076740"/>
                <a:ext cx="3967508" cy="3260480"/>
              </a:xfrm>
              <a:prstGeom prst="rect">
                <a:avLst/>
              </a:prstGeom>
            </p:spPr>
          </p:pic>
        </p:grpSp>
        <p:pic>
          <p:nvPicPr>
            <p:cNvPr id="7" name="図 6">
              <a:extLst>
                <a:ext uri="{FF2B5EF4-FFF2-40B4-BE49-F238E27FC236}">
                  <a16:creationId xmlns:a16="http://schemas.microsoft.com/office/drawing/2014/main" id="{76BF6581-2D3B-EB10-15B2-D17C1125B744}"/>
                </a:ext>
              </a:extLst>
            </p:cNvPr>
            <p:cNvPicPr>
              <a:picLocks noChangeAspect="1"/>
            </p:cNvPicPr>
            <p:nvPr/>
          </p:nvPicPr>
          <p:blipFill>
            <a:blip r:embed="rId14">
              <a:extLst>
                <a:ext uri="{28A0092B-C50C-407E-A947-70E740481C1C}">
                  <a14:useLocalDpi xmlns:a14="http://schemas.microsoft.com/office/drawing/2010/main" val="0"/>
                </a:ext>
              </a:extLst>
            </a:blip>
            <a:srcRect l="11177" t="3055" r="2371" b="18649"/>
            <a:stretch/>
          </p:blipFill>
          <p:spPr>
            <a:xfrm>
              <a:off x="6389193" y="1167533"/>
              <a:ext cx="5506984" cy="3241162"/>
            </a:xfrm>
            <a:prstGeom prst="rect">
              <a:avLst/>
            </a:prstGeom>
          </p:spPr>
        </p:pic>
      </p:grpSp>
      <p:cxnSp>
        <p:nvCxnSpPr>
          <p:cNvPr id="22" name="直線コネクタ 21">
            <a:extLst>
              <a:ext uri="{FF2B5EF4-FFF2-40B4-BE49-F238E27FC236}">
                <a16:creationId xmlns:a16="http://schemas.microsoft.com/office/drawing/2014/main" id="{BC998ACC-EDC5-FC87-2C38-13C5DC17337E}"/>
              </a:ext>
            </a:extLst>
          </p:cNvPr>
          <p:cNvCxnSpPr/>
          <p:nvPr/>
        </p:nvCxnSpPr>
        <p:spPr>
          <a:xfrm>
            <a:off x="0" y="813816"/>
            <a:ext cx="10158984" cy="0"/>
          </a:xfrm>
          <a:prstGeom prst="line">
            <a:avLst/>
          </a:prstGeom>
          <a:ln w="38100">
            <a:solidFill>
              <a:schemeClr val="accent6">
                <a:alpha val="80000"/>
              </a:schemeClr>
            </a:solidFill>
          </a:ln>
        </p:spPr>
        <p:style>
          <a:lnRef idx="3">
            <a:schemeClr val="accent1"/>
          </a:lnRef>
          <a:fillRef idx="0">
            <a:schemeClr val="accent1"/>
          </a:fillRef>
          <a:effectRef idx="2">
            <a:schemeClr val="accent1"/>
          </a:effectRef>
          <a:fontRef idx="minor">
            <a:schemeClr val="tx1"/>
          </a:fontRef>
        </p:style>
      </p:cxnSp>
      <p:sp>
        <p:nvSpPr>
          <p:cNvPr id="23" name="タイトル 1">
            <a:extLst>
              <a:ext uri="{FF2B5EF4-FFF2-40B4-BE49-F238E27FC236}">
                <a16:creationId xmlns:a16="http://schemas.microsoft.com/office/drawing/2014/main" id="{5862F51E-9CCA-A902-304A-6C60E9A5F9A7}"/>
              </a:ext>
            </a:extLst>
          </p:cNvPr>
          <p:cNvSpPr>
            <a:spLocks noGrp="1"/>
          </p:cNvSpPr>
          <p:nvPr>
            <p:ph type="title"/>
          </p:nvPr>
        </p:nvSpPr>
        <p:spPr>
          <a:xfrm>
            <a:off x="838200" y="365126"/>
            <a:ext cx="10515600" cy="513290"/>
          </a:xfrm>
        </p:spPr>
        <p:txBody>
          <a:bodyPr>
            <a:normAutofit/>
          </a:bodyPr>
          <a:lstStyle/>
          <a:p>
            <a:r>
              <a:rPr kumimoji="1" lang="en-US" altLang="ja-JP" sz="2200" b="1" dirty="0">
                <a:latin typeface="+mn-ea"/>
                <a:ea typeface="+mn-ea"/>
              </a:rPr>
              <a:t>3</a:t>
            </a:r>
            <a:r>
              <a:rPr kumimoji="1" lang="ja-JP" altLang="en-US" sz="2200" b="1" dirty="0">
                <a:latin typeface="+mn-ea"/>
                <a:ea typeface="+mn-ea"/>
              </a:rPr>
              <a:t>次元パラメータ空間での比較</a:t>
            </a:r>
          </a:p>
        </p:txBody>
      </p:sp>
      <mc:AlternateContent xmlns:mc="http://schemas.openxmlformats.org/markup-compatibility/2006" xmlns:a14="http://schemas.microsoft.com/office/drawing/2010/main">
        <mc:Choice Requires="a14">
          <p:sp>
            <p:nvSpPr>
              <p:cNvPr id="24" name="コンテンツ プレースホルダー 2">
                <a:extLst>
                  <a:ext uri="{FF2B5EF4-FFF2-40B4-BE49-F238E27FC236}">
                    <a16:creationId xmlns:a16="http://schemas.microsoft.com/office/drawing/2014/main" id="{E74155E2-1416-C303-4373-D184C91750DC}"/>
                  </a:ext>
                </a:extLst>
              </p:cNvPr>
              <p:cNvSpPr>
                <a:spLocks noGrp="1"/>
              </p:cNvSpPr>
              <p:nvPr>
                <p:ph idx="1"/>
              </p:nvPr>
            </p:nvSpPr>
            <p:spPr>
              <a:xfrm>
                <a:off x="4032994" y="5388432"/>
                <a:ext cx="5425439" cy="1356189"/>
              </a:xfrm>
              <a:ln>
                <a:solidFill>
                  <a:schemeClr val="tx1"/>
                </a:solidFill>
              </a:ln>
            </p:spPr>
            <p:txBody>
              <a:bodyPr>
                <a:noAutofit/>
              </a:bodyPr>
              <a:lstStyle/>
              <a:p>
                <a14:m>
                  <m:oMath xmlns:m="http://schemas.openxmlformats.org/officeDocument/2006/math">
                    <m:sSub>
                      <m:sSubPr>
                        <m:ctrlPr>
                          <a:rPr kumimoji="0" lang="en-US" altLang="ja-JP" sz="2400" i="1" smtClean="0">
                            <a:solidFill>
                              <a:srgbClr val="000000"/>
                            </a:solidFill>
                            <a:latin typeface="Cambria Math" panose="02040503050406030204" pitchFamily="18" charset="0"/>
                            <a:sym typeface="Lucida Grande"/>
                          </a:rPr>
                        </m:ctrlPr>
                      </m:sSubPr>
                      <m:e>
                        <m:r>
                          <a:rPr kumimoji="0" lang="en-US" altLang="ja-JP" sz="2400" b="0" i="1" smtClean="0">
                            <a:solidFill>
                              <a:srgbClr val="000000"/>
                            </a:solidFill>
                            <a:latin typeface="Cambria Math" panose="02040503050406030204" pitchFamily="18" charset="0"/>
                            <a:sym typeface="Lucida Grande"/>
                          </a:rPr>
                          <m:t>𝑀</m:t>
                        </m:r>
                      </m:e>
                      <m:sub>
                        <m:r>
                          <a:rPr kumimoji="0" lang="en-US" altLang="ja-JP" sz="2400" b="0" i="1" smtClean="0">
                            <a:solidFill>
                              <a:srgbClr val="000000"/>
                            </a:solidFill>
                            <a:latin typeface="Cambria Math" panose="02040503050406030204" pitchFamily="18" charset="0"/>
                            <a:sym typeface="Lucida Grande"/>
                          </a:rPr>
                          <m:t>200</m:t>
                        </m:r>
                      </m:sub>
                    </m:sSub>
                  </m:oMath>
                </a14:m>
                <a:endParaRPr kumimoji="0" lang="en-US" altLang="ja-JP" sz="2400" i="1" dirty="0">
                  <a:solidFill>
                    <a:srgbClr val="000000"/>
                  </a:solidFill>
                  <a:latin typeface="Cambria Math" panose="02040503050406030204" pitchFamily="18" charset="0"/>
                  <a:sym typeface="Lucida Grande"/>
                </a:endParaRPr>
              </a:p>
              <a:p>
                <a14:m>
                  <m:oMath xmlns:m="http://schemas.openxmlformats.org/officeDocument/2006/math">
                    <m:sSub>
                      <m:sSubPr>
                        <m:ctrlPr>
                          <a:rPr kumimoji="0" lang="en-US" altLang="ja-JP" sz="2400" i="1">
                            <a:solidFill>
                              <a:srgbClr val="000000"/>
                            </a:solidFill>
                            <a:latin typeface="Cambria Math" panose="02040503050406030204" pitchFamily="18" charset="0"/>
                            <a:sym typeface="Lucida Grande"/>
                          </a:rPr>
                        </m:ctrlPr>
                      </m:sSubPr>
                      <m:e>
                        <m:r>
                          <a:rPr kumimoji="0" lang="en-US" altLang="ja-JP" sz="2400" i="1">
                            <a:solidFill>
                              <a:srgbClr val="000000"/>
                            </a:solidFill>
                            <a:latin typeface="Cambria Math" panose="02040503050406030204" pitchFamily="18" charset="0"/>
                            <a:sym typeface="Lucida Grande"/>
                          </a:rPr>
                          <m:t>𝑀</m:t>
                        </m:r>
                      </m:e>
                      <m:sub>
                        <m:r>
                          <a:rPr kumimoji="0" lang="en-US" altLang="ja-JP" sz="2400" i="1">
                            <a:solidFill>
                              <a:srgbClr val="000000"/>
                            </a:solidFill>
                            <a:latin typeface="Cambria Math" panose="02040503050406030204" pitchFamily="18" charset="0"/>
                            <a:sym typeface="Lucida Grande"/>
                          </a:rPr>
                          <m:t>𝑠𝑡𝑎𝑟</m:t>
                        </m:r>
                      </m:sub>
                    </m:sSub>
                    <m:r>
                      <a:rPr kumimoji="0" lang="en-US" altLang="ja-JP" sz="2400" i="1">
                        <a:solidFill>
                          <a:srgbClr val="000000"/>
                        </a:solidFill>
                        <a:latin typeface="Cambria Math" panose="02040503050406030204" pitchFamily="18" charset="0"/>
                        <a:sym typeface="Lucida Grande"/>
                      </a:rPr>
                      <m:t> </m:t>
                    </m:r>
                  </m:oMath>
                </a14:m>
                <a:endParaRPr kumimoji="0" lang="en-US" altLang="ja-JP" sz="2400" i="1" dirty="0">
                  <a:solidFill>
                    <a:srgbClr val="000000"/>
                  </a:solidFill>
                  <a:latin typeface="Cambria Math" panose="02040503050406030204" pitchFamily="18" charset="0"/>
                  <a:sym typeface="Lucida Grande"/>
                </a:endParaRPr>
              </a:p>
              <a:p>
                <a14:m>
                  <m:oMath xmlns:m="http://schemas.openxmlformats.org/officeDocument/2006/math">
                    <m:acc>
                      <m:accPr>
                        <m:chr m:val="̅"/>
                        <m:ctrlPr>
                          <a:rPr kumimoji="0" lang="en-US" altLang="ja-JP" sz="2400" i="1">
                            <a:solidFill>
                              <a:srgbClr val="000000"/>
                            </a:solidFill>
                            <a:latin typeface="Cambria Math" panose="02040503050406030204" pitchFamily="18" charset="0"/>
                            <a:sym typeface="Lucida Grande"/>
                          </a:rPr>
                        </m:ctrlPr>
                      </m:accPr>
                      <m:e>
                        <m:r>
                          <m:rPr>
                            <m:sty m:val="p"/>
                          </m:rPr>
                          <a:rPr kumimoji="0" lang="el-GR" altLang="ja-JP" sz="2400" i="1">
                            <a:solidFill>
                              <a:srgbClr val="000000"/>
                            </a:solidFill>
                            <a:latin typeface="Cambria Math" panose="02040503050406030204" pitchFamily="18" charset="0"/>
                            <a:ea typeface="Cambria Math" panose="02040503050406030204" pitchFamily="18" charset="0"/>
                            <a:sym typeface="Lucida Grande"/>
                          </a:rPr>
                          <m:t>Σ</m:t>
                        </m:r>
                      </m:e>
                    </m:acc>
                    <m:r>
                      <a:rPr kumimoji="0" lang="en-US" altLang="ja-JP" sz="2400">
                        <a:solidFill>
                          <a:srgbClr val="000000"/>
                        </a:solidFill>
                        <a:latin typeface="Cambria Math" panose="02040503050406030204" pitchFamily="18" charset="0"/>
                        <a:sym typeface="Lucida Grande"/>
                      </a:rPr>
                      <m:t>(</m:t>
                    </m:r>
                    <m:sSub>
                      <m:sSubPr>
                        <m:ctrlPr>
                          <a:rPr kumimoji="0" lang="en-US" altLang="ja-JP" sz="2400" i="1">
                            <a:solidFill>
                              <a:srgbClr val="000000"/>
                            </a:solidFill>
                            <a:latin typeface="Cambria Math" panose="02040503050406030204" pitchFamily="18" charset="0"/>
                            <a:sym typeface="Lucida Grande"/>
                          </a:rPr>
                        </m:ctrlPr>
                      </m:sSubPr>
                      <m:e>
                        <m:r>
                          <a:rPr kumimoji="0" lang="en-US" altLang="ja-JP" sz="2400" i="1">
                            <a:solidFill>
                              <a:srgbClr val="000000"/>
                            </a:solidFill>
                            <a:latin typeface="Cambria Math" panose="02040503050406030204" pitchFamily="18" charset="0"/>
                            <a:sym typeface="Lucida Grande"/>
                          </a:rPr>
                          <m:t>&lt;0.01</m:t>
                        </m:r>
                        <m:r>
                          <a:rPr kumimoji="0" lang="en-US" altLang="ja-JP" sz="2400" i="1">
                            <a:solidFill>
                              <a:srgbClr val="000000"/>
                            </a:solidFill>
                            <a:latin typeface="Cambria Math" panose="02040503050406030204" pitchFamily="18" charset="0"/>
                            <a:sym typeface="Lucida Grande"/>
                          </a:rPr>
                          <m:t>𝑟</m:t>
                        </m:r>
                      </m:e>
                      <m:sub>
                        <m:r>
                          <a:rPr kumimoji="0" lang="en-US" altLang="ja-JP" sz="2400" i="1">
                            <a:solidFill>
                              <a:srgbClr val="000000"/>
                            </a:solidFill>
                            <a:latin typeface="Cambria Math" panose="02040503050406030204" pitchFamily="18" charset="0"/>
                            <a:sym typeface="Lucida Grande"/>
                          </a:rPr>
                          <m:t>𝑚𝑎𝑥</m:t>
                        </m:r>
                      </m:sub>
                    </m:sSub>
                    <m:r>
                      <a:rPr kumimoji="0" lang="en-US" altLang="ja-JP" sz="2400" i="1">
                        <a:solidFill>
                          <a:srgbClr val="000000"/>
                        </a:solidFill>
                        <a:latin typeface="Cambria Math" panose="02040503050406030204" pitchFamily="18" charset="0"/>
                        <a:sym typeface="Lucida Grande"/>
                      </a:rPr>
                      <m:t>)</m:t>
                    </m:r>
                  </m:oMath>
                </a14:m>
                <a:endParaRPr kumimoji="0" lang="en-US" altLang="ja-JP" sz="2400" i="1" dirty="0">
                  <a:solidFill>
                    <a:srgbClr val="000000"/>
                  </a:solidFill>
                  <a:latin typeface="Cambria Math" panose="02040503050406030204" pitchFamily="18" charset="0"/>
                  <a:sym typeface="Lucida Grande"/>
                </a:endParaRPr>
              </a:p>
            </p:txBody>
          </p:sp>
        </mc:Choice>
        <mc:Fallback xmlns="">
          <p:sp>
            <p:nvSpPr>
              <p:cNvPr id="24" name="コンテンツ プレースホルダー 2">
                <a:extLst>
                  <a:ext uri="{FF2B5EF4-FFF2-40B4-BE49-F238E27FC236}">
                    <a16:creationId xmlns:a16="http://schemas.microsoft.com/office/drawing/2014/main" id="{E74155E2-1416-C303-4373-D184C91750DC}"/>
                  </a:ext>
                </a:extLst>
              </p:cNvPr>
              <p:cNvSpPr>
                <a:spLocks noGrp="1" noRot="1" noChangeAspect="1" noMove="1" noResize="1" noEditPoints="1" noAdjustHandles="1" noChangeArrowheads="1" noChangeShapeType="1" noTextEdit="1"/>
              </p:cNvSpPr>
              <p:nvPr>
                <p:ph idx="1"/>
              </p:nvPr>
            </p:nvSpPr>
            <p:spPr>
              <a:xfrm>
                <a:off x="4032994" y="5388432"/>
                <a:ext cx="5425439" cy="1356189"/>
              </a:xfrm>
              <a:blipFill>
                <a:blip r:embed="rId15"/>
                <a:stretch>
                  <a:fillRect l="-1457" t="-3571" b="-7143"/>
                </a:stretch>
              </a:blipFill>
              <a:ln>
                <a:solidFill>
                  <a:schemeClr val="tx1"/>
                </a:solidFill>
              </a:ln>
            </p:spPr>
            <p:txBody>
              <a:bodyPr/>
              <a:lstStyle/>
              <a:p>
                <a:r>
                  <a:rPr lang="ja-JP" altLang="en-US">
                    <a:noFill/>
                  </a:rPr>
                  <a:t> </a:t>
                </a:r>
              </a:p>
            </p:txBody>
          </p:sp>
        </mc:Fallback>
      </mc:AlternateContent>
      <p:sp>
        <p:nvSpPr>
          <p:cNvPr id="2" name="テキスト ボックス 1">
            <a:extLst>
              <a:ext uri="{FF2B5EF4-FFF2-40B4-BE49-F238E27FC236}">
                <a16:creationId xmlns:a16="http://schemas.microsoft.com/office/drawing/2014/main" id="{37ADD529-2193-7544-4F66-B179059A0D78}"/>
              </a:ext>
            </a:extLst>
          </p:cNvPr>
          <p:cNvSpPr txBox="1"/>
          <p:nvPr/>
        </p:nvSpPr>
        <p:spPr>
          <a:xfrm>
            <a:off x="5252415" y="5953312"/>
            <a:ext cx="1558540" cy="307777"/>
          </a:xfrm>
          <a:prstGeom prst="rect">
            <a:avLst/>
          </a:prstGeom>
          <a:solidFill>
            <a:schemeClr val="bg1"/>
          </a:solidFill>
        </p:spPr>
        <p:txBody>
          <a:bodyPr wrap="square" rtlCol="0">
            <a:spAutoFit/>
          </a:bodyPr>
          <a:lstStyle/>
          <a:p>
            <a:r>
              <a:rPr lang="en-US" altLang="ja-JP" sz="1400" b="1" dirty="0">
                <a:solidFill>
                  <a:prstClr val="black"/>
                </a:solidFill>
              </a:rPr>
              <a:t>stellar  mass</a:t>
            </a:r>
            <a:r>
              <a:rPr lang="ja-JP" altLang="en-US" sz="1400" b="1" dirty="0">
                <a:solidFill>
                  <a:prstClr val="black"/>
                </a:solidFill>
              </a:rPr>
              <a:t>　</a:t>
            </a:r>
            <a:endParaRPr kumimoji="1" lang="ja-JP" altLang="en-US" sz="2000" b="1" dirty="0"/>
          </a:p>
        </p:txBody>
      </p:sp>
      <p:sp>
        <p:nvSpPr>
          <p:cNvPr id="3" name="テキスト ボックス 2">
            <a:extLst>
              <a:ext uri="{FF2B5EF4-FFF2-40B4-BE49-F238E27FC236}">
                <a16:creationId xmlns:a16="http://schemas.microsoft.com/office/drawing/2014/main" id="{71A072E7-1A68-3363-247D-63BFCC490AE3}"/>
              </a:ext>
            </a:extLst>
          </p:cNvPr>
          <p:cNvSpPr txBox="1"/>
          <p:nvPr/>
        </p:nvSpPr>
        <p:spPr>
          <a:xfrm>
            <a:off x="5174843" y="5505260"/>
            <a:ext cx="1385728" cy="307777"/>
          </a:xfrm>
          <a:prstGeom prst="rect">
            <a:avLst/>
          </a:prstGeom>
          <a:solidFill>
            <a:schemeClr val="bg1"/>
          </a:solidFill>
        </p:spPr>
        <p:txBody>
          <a:bodyPr wrap="square" rtlCol="0">
            <a:spAutoFit/>
          </a:bodyPr>
          <a:lstStyle/>
          <a:p>
            <a:r>
              <a:rPr lang="en-US" altLang="ja-JP" sz="1400" b="1" dirty="0">
                <a:solidFill>
                  <a:prstClr val="black"/>
                </a:solidFill>
              </a:rPr>
              <a:t>DM</a:t>
            </a:r>
            <a:r>
              <a:rPr lang="ja-JP" altLang="en-US" sz="1400" b="1" dirty="0">
                <a:solidFill>
                  <a:prstClr val="black"/>
                </a:solidFill>
              </a:rPr>
              <a:t> </a:t>
            </a:r>
            <a:r>
              <a:rPr lang="en-US" altLang="ja-JP" sz="1400" b="1" dirty="0">
                <a:solidFill>
                  <a:prstClr val="black"/>
                </a:solidFill>
              </a:rPr>
              <a:t>mass</a:t>
            </a:r>
            <a:r>
              <a:rPr lang="ja-JP" altLang="en-US" sz="1400" b="1" dirty="0">
                <a:solidFill>
                  <a:prstClr val="black"/>
                </a:solidFill>
              </a:rPr>
              <a:t>　</a:t>
            </a:r>
            <a:endParaRPr kumimoji="1" lang="ja-JP" altLang="en-US" sz="2000" b="1" dirty="0"/>
          </a:p>
        </p:txBody>
      </p:sp>
      <p:sp>
        <p:nvSpPr>
          <p:cNvPr id="25" name="テキスト ボックス 24">
            <a:extLst>
              <a:ext uri="{FF2B5EF4-FFF2-40B4-BE49-F238E27FC236}">
                <a16:creationId xmlns:a16="http://schemas.microsoft.com/office/drawing/2014/main" id="{3094ACBA-4A97-CF2C-F311-CC3768B85EBD}"/>
              </a:ext>
            </a:extLst>
          </p:cNvPr>
          <p:cNvSpPr txBox="1"/>
          <p:nvPr/>
        </p:nvSpPr>
        <p:spPr>
          <a:xfrm rot="16200000">
            <a:off x="5445057" y="3663272"/>
            <a:ext cx="1252665" cy="307777"/>
          </a:xfrm>
          <a:prstGeom prst="rect">
            <a:avLst/>
          </a:prstGeom>
          <a:solidFill>
            <a:schemeClr val="bg1"/>
          </a:solidFill>
        </p:spPr>
        <p:txBody>
          <a:bodyPr wrap="square" rtlCol="0">
            <a:spAutoFit/>
          </a:bodyPr>
          <a:lstStyle/>
          <a:p>
            <a:r>
              <a:rPr lang="en-US" altLang="ja-JP" sz="1400" b="1" dirty="0">
                <a:solidFill>
                  <a:prstClr val="black"/>
                </a:solidFill>
              </a:rPr>
              <a:t>stellar</a:t>
            </a:r>
            <a:r>
              <a:rPr lang="ja-JP" altLang="en-US" sz="1400" b="1" dirty="0">
                <a:solidFill>
                  <a:prstClr val="black"/>
                </a:solidFill>
              </a:rPr>
              <a:t> </a:t>
            </a:r>
            <a:r>
              <a:rPr lang="en-US" altLang="ja-JP" sz="1400" b="1" dirty="0">
                <a:solidFill>
                  <a:prstClr val="black"/>
                </a:solidFill>
              </a:rPr>
              <a:t>mass</a:t>
            </a:r>
            <a:r>
              <a:rPr lang="ja-JP" altLang="en-US" sz="1400" b="1" dirty="0">
                <a:solidFill>
                  <a:prstClr val="black"/>
                </a:solidFill>
              </a:rPr>
              <a:t>　</a:t>
            </a:r>
            <a:endParaRPr kumimoji="1" lang="ja-JP" altLang="en-US" sz="2000" b="1" dirty="0"/>
          </a:p>
        </p:txBody>
      </p:sp>
      <p:sp>
        <p:nvSpPr>
          <p:cNvPr id="26" name="テキスト ボックス 25">
            <a:extLst>
              <a:ext uri="{FF2B5EF4-FFF2-40B4-BE49-F238E27FC236}">
                <a16:creationId xmlns:a16="http://schemas.microsoft.com/office/drawing/2014/main" id="{9EE85E65-95FA-CC3F-A93A-58C75E73DA66}"/>
              </a:ext>
            </a:extLst>
          </p:cNvPr>
          <p:cNvSpPr txBox="1"/>
          <p:nvPr/>
        </p:nvSpPr>
        <p:spPr>
          <a:xfrm>
            <a:off x="2858297" y="4996359"/>
            <a:ext cx="1307071" cy="307777"/>
          </a:xfrm>
          <a:prstGeom prst="rect">
            <a:avLst/>
          </a:prstGeom>
          <a:solidFill>
            <a:schemeClr val="bg1"/>
          </a:solidFill>
        </p:spPr>
        <p:txBody>
          <a:bodyPr wrap="square" rtlCol="0">
            <a:spAutoFit/>
          </a:bodyPr>
          <a:lstStyle/>
          <a:p>
            <a:r>
              <a:rPr lang="en-US" altLang="ja-JP" sz="1400" b="1" dirty="0">
                <a:solidFill>
                  <a:prstClr val="black"/>
                </a:solidFill>
              </a:rPr>
              <a:t>DM</a:t>
            </a:r>
            <a:r>
              <a:rPr lang="ja-JP" altLang="en-US" sz="1400" b="1" dirty="0">
                <a:solidFill>
                  <a:prstClr val="black"/>
                </a:solidFill>
              </a:rPr>
              <a:t> </a:t>
            </a:r>
            <a:r>
              <a:rPr lang="en-US" altLang="ja-JP" sz="1400" b="1" dirty="0">
                <a:solidFill>
                  <a:prstClr val="black"/>
                </a:solidFill>
              </a:rPr>
              <a:t>mass</a:t>
            </a:r>
            <a:r>
              <a:rPr lang="ja-JP" altLang="en-US" sz="1400" b="1" dirty="0">
                <a:solidFill>
                  <a:prstClr val="black"/>
                </a:solidFill>
              </a:rPr>
              <a:t>　</a:t>
            </a:r>
            <a:endParaRPr kumimoji="1" lang="ja-JP" altLang="en-US" sz="2000" b="1" dirty="0"/>
          </a:p>
        </p:txBody>
      </p:sp>
      <p:sp>
        <p:nvSpPr>
          <p:cNvPr id="27" name="テキスト ボックス 26">
            <a:extLst>
              <a:ext uri="{FF2B5EF4-FFF2-40B4-BE49-F238E27FC236}">
                <a16:creationId xmlns:a16="http://schemas.microsoft.com/office/drawing/2014/main" id="{738C4F6D-E8CC-660D-BC67-CC25C07B7D73}"/>
              </a:ext>
            </a:extLst>
          </p:cNvPr>
          <p:cNvSpPr txBox="1"/>
          <p:nvPr/>
        </p:nvSpPr>
        <p:spPr>
          <a:xfrm>
            <a:off x="8873144" y="5052441"/>
            <a:ext cx="1307070" cy="307777"/>
          </a:xfrm>
          <a:prstGeom prst="rect">
            <a:avLst/>
          </a:prstGeom>
          <a:solidFill>
            <a:schemeClr val="bg1"/>
          </a:solidFill>
        </p:spPr>
        <p:txBody>
          <a:bodyPr wrap="square" rtlCol="0">
            <a:spAutoFit/>
          </a:bodyPr>
          <a:lstStyle/>
          <a:p>
            <a:r>
              <a:rPr lang="en-US" altLang="ja-JP" sz="1400" b="1" dirty="0">
                <a:solidFill>
                  <a:prstClr val="black"/>
                </a:solidFill>
              </a:rPr>
              <a:t>DM</a:t>
            </a:r>
            <a:r>
              <a:rPr lang="ja-JP" altLang="en-US" sz="1400" b="1" dirty="0">
                <a:solidFill>
                  <a:prstClr val="black"/>
                </a:solidFill>
              </a:rPr>
              <a:t> </a:t>
            </a:r>
            <a:r>
              <a:rPr lang="en-US" altLang="ja-JP" sz="1400" b="1" dirty="0">
                <a:solidFill>
                  <a:prstClr val="black"/>
                </a:solidFill>
              </a:rPr>
              <a:t>mass</a:t>
            </a:r>
            <a:r>
              <a:rPr lang="ja-JP" altLang="en-US" sz="1400" b="1" dirty="0">
                <a:solidFill>
                  <a:prstClr val="black"/>
                </a:solidFill>
              </a:rPr>
              <a:t>　</a:t>
            </a:r>
            <a:endParaRPr kumimoji="1" lang="ja-JP" altLang="en-US" sz="2000" b="1" dirty="0"/>
          </a:p>
        </p:txBody>
      </p:sp>
      <p:sp>
        <p:nvSpPr>
          <p:cNvPr id="28" name="テキスト ボックス 27">
            <a:extLst>
              <a:ext uri="{FF2B5EF4-FFF2-40B4-BE49-F238E27FC236}">
                <a16:creationId xmlns:a16="http://schemas.microsoft.com/office/drawing/2014/main" id="{CFC0BCDB-F190-EB9D-4B66-F1A40E41D9C9}"/>
              </a:ext>
            </a:extLst>
          </p:cNvPr>
          <p:cNvSpPr txBox="1"/>
          <p:nvPr/>
        </p:nvSpPr>
        <p:spPr>
          <a:xfrm>
            <a:off x="6302029" y="6314504"/>
            <a:ext cx="2870884" cy="307777"/>
          </a:xfrm>
          <a:prstGeom prst="rect">
            <a:avLst/>
          </a:prstGeom>
          <a:solidFill>
            <a:schemeClr val="bg1"/>
          </a:solidFill>
        </p:spPr>
        <p:txBody>
          <a:bodyPr wrap="square" rtlCol="0">
            <a:spAutoFit/>
          </a:bodyPr>
          <a:lstStyle/>
          <a:p>
            <a:r>
              <a:rPr lang="en-US" altLang="ja-JP" sz="1400" b="1" dirty="0"/>
              <a:t>characteristic s</a:t>
            </a:r>
            <a:r>
              <a:rPr kumimoji="1" lang="en-US" altLang="ja-JP" sz="1400" b="1" dirty="0"/>
              <a:t>urface density</a:t>
            </a:r>
            <a:endParaRPr kumimoji="1" lang="ja-JP" altLang="en-US" sz="1400" b="1" dirty="0"/>
          </a:p>
        </p:txBody>
      </p:sp>
      <p:sp>
        <p:nvSpPr>
          <p:cNvPr id="29" name="テキスト ボックス 28">
            <a:extLst>
              <a:ext uri="{FF2B5EF4-FFF2-40B4-BE49-F238E27FC236}">
                <a16:creationId xmlns:a16="http://schemas.microsoft.com/office/drawing/2014/main" id="{AAB638D7-48DA-57E2-C69F-F0208D84994C}"/>
              </a:ext>
            </a:extLst>
          </p:cNvPr>
          <p:cNvSpPr txBox="1"/>
          <p:nvPr/>
        </p:nvSpPr>
        <p:spPr>
          <a:xfrm rot="16200000">
            <a:off x="-1178785" y="2716737"/>
            <a:ext cx="3155610" cy="307777"/>
          </a:xfrm>
          <a:prstGeom prst="rect">
            <a:avLst/>
          </a:prstGeom>
          <a:solidFill>
            <a:schemeClr val="bg1"/>
          </a:solidFill>
        </p:spPr>
        <p:txBody>
          <a:bodyPr wrap="square" rtlCol="0">
            <a:spAutoFit/>
          </a:bodyPr>
          <a:lstStyle/>
          <a:p>
            <a:r>
              <a:rPr lang="en-US" altLang="ja-JP" sz="1400" b="1" dirty="0"/>
              <a:t>characteristic s</a:t>
            </a:r>
            <a:r>
              <a:rPr kumimoji="1" lang="en-US" altLang="ja-JP" sz="1400" b="1" dirty="0"/>
              <a:t>urface density</a:t>
            </a:r>
            <a:endParaRPr kumimoji="1" lang="ja-JP" altLang="en-US" sz="1400" b="1" dirty="0"/>
          </a:p>
        </p:txBody>
      </p:sp>
      <p:sp>
        <p:nvSpPr>
          <p:cNvPr id="30" name="テキスト ボックス 29">
            <a:extLst>
              <a:ext uri="{FF2B5EF4-FFF2-40B4-BE49-F238E27FC236}">
                <a16:creationId xmlns:a16="http://schemas.microsoft.com/office/drawing/2014/main" id="{28EFCC4F-46BA-B6DF-785A-13F92C4CD77F}"/>
              </a:ext>
            </a:extLst>
          </p:cNvPr>
          <p:cNvSpPr txBox="1"/>
          <p:nvPr/>
        </p:nvSpPr>
        <p:spPr>
          <a:xfrm>
            <a:off x="2722482" y="1037563"/>
            <a:ext cx="921118" cy="307777"/>
          </a:xfrm>
          <a:prstGeom prst="rect">
            <a:avLst/>
          </a:prstGeom>
          <a:solidFill>
            <a:schemeClr val="bg1"/>
          </a:solidFill>
        </p:spPr>
        <p:txBody>
          <a:bodyPr wrap="square" rtlCol="0">
            <a:spAutoFit/>
          </a:bodyPr>
          <a:lstStyle/>
          <a:p>
            <a:r>
              <a:rPr lang="ja-JP" altLang="en-US" sz="1400" b="1" dirty="0">
                <a:solidFill>
                  <a:prstClr val="black"/>
                </a:solidFill>
              </a:rPr>
              <a:t>先行研究　</a:t>
            </a:r>
            <a:endParaRPr kumimoji="1" lang="ja-JP" altLang="en-US" sz="2000" b="1" dirty="0"/>
          </a:p>
        </p:txBody>
      </p:sp>
      <p:sp>
        <p:nvSpPr>
          <p:cNvPr id="31" name="テキスト ボックス 30">
            <a:extLst>
              <a:ext uri="{FF2B5EF4-FFF2-40B4-BE49-F238E27FC236}">
                <a16:creationId xmlns:a16="http://schemas.microsoft.com/office/drawing/2014/main" id="{DB06E8F0-AA77-AFC2-2CDB-0850C9EE0C92}"/>
              </a:ext>
            </a:extLst>
          </p:cNvPr>
          <p:cNvSpPr txBox="1"/>
          <p:nvPr/>
        </p:nvSpPr>
        <p:spPr>
          <a:xfrm>
            <a:off x="8712354" y="1027552"/>
            <a:ext cx="921118" cy="307777"/>
          </a:xfrm>
          <a:prstGeom prst="rect">
            <a:avLst/>
          </a:prstGeom>
          <a:solidFill>
            <a:schemeClr val="bg1"/>
          </a:solidFill>
        </p:spPr>
        <p:txBody>
          <a:bodyPr wrap="square" rtlCol="0">
            <a:spAutoFit/>
          </a:bodyPr>
          <a:lstStyle/>
          <a:p>
            <a:r>
              <a:rPr lang="ja-JP" altLang="en-US" sz="1400" b="1" dirty="0">
                <a:solidFill>
                  <a:prstClr val="black"/>
                </a:solidFill>
              </a:rPr>
              <a:t>本研究　</a:t>
            </a:r>
            <a:endParaRPr kumimoji="1" lang="ja-JP" altLang="en-US" sz="2000" b="1" dirty="0"/>
          </a:p>
        </p:txBody>
      </p:sp>
      <p:grpSp>
        <p:nvGrpSpPr>
          <p:cNvPr id="32" name="グループ化 31">
            <a:extLst>
              <a:ext uri="{FF2B5EF4-FFF2-40B4-BE49-F238E27FC236}">
                <a16:creationId xmlns:a16="http://schemas.microsoft.com/office/drawing/2014/main" id="{7CE6DF86-7FC1-33C9-684B-8F44D7AEDACD}"/>
              </a:ext>
            </a:extLst>
          </p:cNvPr>
          <p:cNvGrpSpPr/>
          <p:nvPr/>
        </p:nvGrpSpPr>
        <p:grpSpPr>
          <a:xfrm>
            <a:off x="426155" y="1395202"/>
            <a:ext cx="5425439" cy="3513082"/>
            <a:chOff x="13871" y="3335935"/>
            <a:chExt cx="5425439" cy="3513082"/>
          </a:xfrm>
        </p:grpSpPr>
        <p:grpSp>
          <p:nvGrpSpPr>
            <p:cNvPr id="33" name="グループ化 32">
              <a:extLst>
                <a:ext uri="{FF2B5EF4-FFF2-40B4-BE49-F238E27FC236}">
                  <a16:creationId xmlns:a16="http://schemas.microsoft.com/office/drawing/2014/main" id="{A0A98CD8-B377-7E82-3D35-392E9D936546}"/>
                </a:ext>
              </a:extLst>
            </p:cNvPr>
            <p:cNvGrpSpPr/>
            <p:nvPr/>
          </p:nvGrpSpPr>
          <p:grpSpPr>
            <a:xfrm>
              <a:off x="13871" y="3335935"/>
              <a:ext cx="5425439" cy="3513082"/>
              <a:chOff x="14431980" y="25901697"/>
              <a:chExt cx="14922427" cy="10414612"/>
            </a:xfrm>
          </p:grpSpPr>
          <p:pic>
            <p:nvPicPr>
              <p:cNvPr id="35" name="CCtrans_presentation.pdf" descr="CCtrans_presentation.pdf">
                <a:extLst>
                  <a:ext uri="{FF2B5EF4-FFF2-40B4-BE49-F238E27FC236}">
                    <a16:creationId xmlns:a16="http://schemas.microsoft.com/office/drawing/2014/main" id="{34CD319C-4E3C-547B-2FBF-76815C947974}"/>
                  </a:ext>
                </a:extLst>
              </p:cNvPr>
              <p:cNvPicPr>
                <a:picLocks noChangeAspect="1"/>
              </p:cNvPicPr>
              <p:nvPr/>
            </p:nvPicPr>
            <p:blipFill>
              <a:blip r:embed="rId16"/>
              <a:stretch>
                <a:fillRect/>
              </a:stretch>
            </p:blipFill>
            <p:spPr>
              <a:xfrm>
                <a:off x="14431980" y="25901697"/>
                <a:ext cx="14922427" cy="10414612"/>
              </a:xfrm>
              <a:prstGeom prst="rect">
                <a:avLst/>
              </a:prstGeom>
              <a:ln w="12700">
                <a:miter lim="400000"/>
              </a:ln>
            </p:spPr>
          </p:pic>
          <p:sp>
            <p:nvSpPr>
              <p:cNvPr id="36" name="cusp">
                <a:extLst>
                  <a:ext uri="{FF2B5EF4-FFF2-40B4-BE49-F238E27FC236}">
                    <a16:creationId xmlns:a16="http://schemas.microsoft.com/office/drawing/2014/main" id="{D152A39C-F0D5-2F19-6BE7-C825CB460802}"/>
                  </a:ext>
                </a:extLst>
              </p:cNvPr>
              <p:cNvSpPr txBox="1"/>
              <p:nvPr/>
            </p:nvSpPr>
            <p:spPr>
              <a:xfrm rot="20407031">
                <a:off x="16767419" y="29767005"/>
                <a:ext cx="4109175" cy="10918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nSpc>
                    <a:spcPct val="90000"/>
                  </a:lnSpc>
                  <a:spcBef>
                    <a:spcPts val="1400"/>
                  </a:spcBef>
                  <a:defRPr sz="4200"/>
                </a:lvl1pPr>
              </a:lstStyle>
              <a:p>
                <a:r>
                  <a:rPr lang="en-US" sz="1600" dirty="0"/>
                  <a:t>c</a:t>
                </a:r>
                <a:r>
                  <a:rPr sz="1600" dirty="0"/>
                  <a:t>usp</a:t>
                </a:r>
                <a:r>
                  <a:rPr lang="en-US" sz="1600" dirty="0"/>
                  <a:t> (</a:t>
                </a:r>
                <a:r>
                  <a:rPr lang="en-US" altLang="ja-JP" sz="1600" dirty="0"/>
                  <a:t>ΛCDM)</a:t>
                </a:r>
              </a:p>
            </p:txBody>
          </p:sp>
          <p:sp>
            <p:nvSpPr>
              <p:cNvPr id="37" name="core">
                <a:extLst>
                  <a:ext uri="{FF2B5EF4-FFF2-40B4-BE49-F238E27FC236}">
                    <a16:creationId xmlns:a16="http://schemas.microsoft.com/office/drawing/2014/main" id="{8FD7803B-434C-4FF5-A0D2-91726F1348D3}"/>
                  </a:ext>
                </a:extLst>
              </p:cNvPr>
              <p:cNvSpPr txBox="1"/>
              <p:nvPr/>
            </p:nvSpPr>
            <p:spPr>
              <a:xfrm rot="20360466">
                <a:off x="16753380" y="32855279"/>
                <a:ext cx="2122455" cy="14998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nSpc>
                    <a:spcPct val="90000"/>
                  </a:lnSpc>
                  <a:spcBef>
                    <a:spcPts val="1400"/>
                  </a:spcBef>
                  <a:defRPr sz="4200"/>
                </a:lvl1pPr>
              </a:lstStyle>
              <a:p>
                <a:r>
                  <a:rPr sz="1600" dirty="0"/>
                  <a:t>core</a:t>
                </a:r>
              </a:p>
            </p:txBody>
          </p:sp>
          <p:pic>
            <p:nvPicPr>
              <p:cNvPr id="38" name="key.pdf" descr="key.pdf">
                <a:extLst>
                  <a:ext uri="{FF2B5EF4-FFF2-40B4-BE49-F238E27FC236}">
                    <a16:creationId xmlns:a16="http://schemas.microsoft.com/office/drawing/2014/main" id="{5658B009-7E0B-93BC-3EDE-00D261583A81}"/>
                  </a:ext>
                </a:extLst>
              </p:cNvPr>
              <p:cNvPicPr>
                <a:picLocks noChangeAspect="1"/>
              </p:cNvPicPr>
              <p:nvPr/>
            </p:nvPicPr>
            <p:blipFill>
              <a:blip r:embed="rId17"/>
              <a:srcRect l="74222" t="5633" r="1323" b="69663"/>
              <a:stretch>
                <a:fillRect/>
              </a:stretch>
            </p:blipFill>
            <p:spPr>
              <a:xfrm>
                <a:off x="24716522" y="31619177"/>
                <a:ext cx="3524877" cy="2769608"/>
              </a:xfrm>
              <a:prstGeom prst="rect">
                <a:avLst/>
              </a:prstGeom>
              <a:ln w="12700">
                <a:miter lim="400000"/>
              </a:ln>
            </p:spPr>
          </p:pic>
          <p:sp>
            <p:nvSpPr>
              <p:cNvPr id="39" name="正方形/長方形 38">
                <a:extLst>
                  <a:ext uri="{FF2B5EF4-FFF2-40B4-BE49-F238E27FC236}">
                    <a16:creationId xmlns:a16="http://schemas.microsoft.com/office/drawing/2014/main" id="{22C03BB8-B3C9-15B7-49D0-872641532EB8}"/>
                  </a:ext>
                </a:extLst>
              </p:cNvPr>
              <p:cNvSpPr/>
              <p:nvPr/>
            </p:nvSpPr>
            <p:spPr>
              <a:xfrm>
                <a:off x="22799698" y="26228737"/>
                <a:ext cx="1025441" cy="8349430"/>
              </a:xfrm>
              <a:prstGeom prst="rect">
                <a:avLst/>
              </a:prstGeom>
              <a:solidFill>
                <a:schemeClr val="accent4">
                  <a:lumMod val="60000"/>
                  <a:lumOff val="40000"/>
                  <a:alpha val="50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9043" tIns="59043" rIns="59043" bIns="59043" numCol="1" spcCol="38100" rtlCol="0" anchor="ctr">
                <a:spAutoFit/>
              </a:bodyPr>
              <a:lstStyle/>
              <a:p>
                <a:pPr marL="0" marR="0" indent="0" algn="ctr" defTabSz="2784078" rtl="0" fontAlgn="auto" latinLnBrk="0" hangingPunct="0">
                  <a:lnSpc>
                    <a:spcPct val="100000"/>
                  </a:lnSpc>
                  <a:spcBef>
                    <a:spcPts val="0"/>
                  </a:spcBef>
                  <a:spcAft>
                    <a:spcPts val="0"/>
                  </a:spcAft>
                  <a:buClrTx/>
                  <a:buSzTx/>
                  <a:buFontTx/>
                  <a:buNone/>
                  <a:tabLst/>
                </a:pPr>
                <a:endParaRPr kumimoji="0" lang="ja-JP" altLang="en-US" sz="9600" b="0" i="0" u="none" strike="noStrike" cap="none" spc="0" normalizeH="0" baseline="0" dirty="0">
                  <a:ln>
                    <a:noFill/>
                  </a:ln>
                  <a:solidFill>
                    <a:srgbClr val="FFFFFF"/>
                  </a:solidFill>
                  <a:effectLst/>
                  <a:uFillTx/>
                  <a:latin typeface="ヒラギノ角ゴ ProN W3"/>
                  <a:ea typeface="ヒラギノ角ゴ ProN W3"/>
                  <a:cs typeface="ヒラギノ角ゴ ProN W3"/>
                  <a:sym typeface="ヒラギノ角ゴ ProN W3"/>
                </a:endParaRPr>
              </a:p>
            </p:txBody>
          </p:sp>
        </p:grpSp>
        <p:sp>
          <p:nvSpPr>
            <p:cNvPr id="34" name="core">
              <a:extLst>
                <a:ext uri="{FF2B5EF4-FFF2-40B4-BE49-F238E27FC236}">
                  <a16:creationId xmlns:a16="http://schemas.microsoft.com/office/drawing/2014/main" id="{F031810B-7F4A-7FFE-91A7-035BDE3FEFBE}"/>
                </a:ext>
              </a:extLst>
            </p:cNvPr>
            <p:cNvSpPr txBox="1"/>
            <p:nvPr/>
          </p:nvSpPr>
          <p:spPr>
            <a:xfrm>
              <a:off x="1436749" y="3538373"/>
              <a:ext cx="3632404" cy="3683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nSpc>
                  <a:spcPct val="90000"/>
                </a:lnSpc>
                <a:spcBef>
                  <a:spcPts val="1400"/>
                </a:spcBef>
                <a:defRPr sz="4200"/>
              </a:lvl1pPr>
            </a:lstStyle>
            <a:p>
              <a:r>
                <a:rPr lang="ja-JP" altLang="en-US" sz="1600" dirty="0"/>
                <a:t>矮小銀河　　　　銀河　　　　銀河団</a:t>
              </a:r>
              <a:endParaRPr sz="1600" dirty="0"/>
            </a:p>
          </p:txBody>
        </p:sp>
      </p:grpSp>
    </p:spTree>
    <p:extLst>
      <p:ext uri="{BB962C8B-B14F-4D97-AF65-F5344CB8AC3E}">
        <p14:creationId xmlns:p14="http://schemas.microsoft.com/office/powerpoint/2010/main" val="42086335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7FEB7-4FE5-8EA0-5D6E-5D857FEB207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EEB63E9-E57A-82C1-20FE-81CA4CF680CA}"/>
              </a:ext>
            </a:extLst>
          </p:cNvPr>
          <p:cNvSpPr>
            <a:spLocks noGrp="1"/>
          </p:cNvSpPr>
          <p:nvPr>
            <p:ph type="title"/>
          </p:nvPr>
        </p:nvSpPr>
        <p:spPr>
          <a:xfrm>
            <a:off x="411866" y="330658"/>
            <a:ext cx="10515600" cy="630555"/>
          </a:xfrm>
        </p:spPr>
        <p:txBody>
          <a:bodyPr>
            <a:normAutofit/>
          </a:bodyPr>
          <a:lstStyle/>
          <a:p>
            <a:r>
              <a:rPr lang="ja-JP" altLang="en-US" sz="2400" b="1" dirty="0"/>
              <a:t>質量放出を考慮したモデルの改良案</a:t>
            </a:r>
            <a:endParaRPr kumimoji="1" lang="ja-JP" altLang="en-US" sz="2400" b="1" dirty="0"/>
          </a:p>
        </p:txBody>
      </p:sp>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6310C7AA-5A7C-0ACC-F29B-9741917C0AEA}"/>
                  </a:ext>
                </a:extLst>
              </p:cNvPr>
              <p:cNvSpPr txBox="1"/>
              <p:nvPr/>
            </p:nvSpPr>
            <p:spPr>
              <a:xfrm>
                <a:off x="593202" y="1154466"/>
                <a:ext cx="10935183" cy="369332"/>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ja-JP" altLang="en-US" sz="2000" b="0" i="0" u="none" strike="noStrike" kern="1200" cap="none" spc="0" normalizeH="0" baseline="0" noProof="0" dirty="0">
                    <a:ln>
                      <a:noFill/>
                    </a:ln>
                    <a:solidFill>
                      <a:srgbClr val="000000"/>
                    </a:solidFill>
                    <a:effectLst/>
                    <a:uLnTx/>
                    <a:uFillTx/>
                    <a:latin typeface="Cambria Math" panose="02040503050406030204" pitchFamily="18" charset="0"/>
                    <a:ea typeface="游ゴシック" panose="020B0400000000000000" pitchFamily="50" charset="-128"/>
                    <a:cs typeface="+mn-cs"/>
                    <a:sym typeface="Lucida Grande"/>
                  </a:rPr>
                  <a:t>遷移後の質量を</a:t>
                </a:r>
                <a14:m>
                  <m:oMath xmlns:m="http://schemas.openxmlformats.org/officeDocument/2006/math">
                    <m:r>
                      <a:rPr kumimoji="0" lang="en-US" altLang="ja-JP" sz="2000" smtClean="0">
                        <a:solidFill>
                          <a:srgbClr val="000000"/>
                        </a:solidFill>
                        <a:latin typeface="Cambria Math" panose="02040503050406030204" pitchFamily="18" charset="0"/>
                        <a:sym typeface="Lucida Grande"/>
                      </a:rPr>
                      <m:t>(1−</m:t>
                    </m:r>
                    <m:sSub>
                      <m:sSubPr>
                        <m:ctrlPr>
                          <a:rPr kumimoji="0" lang="en-US" altLang="ja-JP" sz="2000" i="1">
                            <a:solidFill>
                              <a:srgbClr val="000000"/>
                            </a:solidFill>
                            <a:latin typeface="Cambria Math" panose="02040503050406030204" pitchFamily="18" charset="0"/>
                            <a:sym typeface="Lucida Grande"/>
                          </a:rPr>
                        </m:ctrlPr>
                      </m:sSubPr>
                      <m:e>
                        <m:r>
                          <a:rPr kumimoji="0" lang="en-US" altLang="ja-JP" sz="2000" i="1">
                            <a:solidFill>
                              <a:srgbClr val="000000"/>
                            </a:solidFill>
                            <a:latin typeface="Cambria Math" panose="02040503050406030204" pitchFamily="18" charset="0"/>
                            <a:sym typeface="Lucida Grande"/>
                          </a:rPr>
                          <m:t>𝑓</m:t>
                        </m:r>
                      </m:e>
                      <m:sub>
                        <m:r>
                          <a:rPr kumimoji="0" lang="en-US" altLang="ja-JP" sz="2000" i="1">
                            <a:solidFill>
                              <a:srgbClr val="000000"/>
                            </a:solidFill>
                            <a:latin typeface="Cambria Math" panose="02040503050406030204" pitchFamily="18" charset="0"/>
                            <a:sym typeface="Lucida Grande"/>
                          </a:rPr>
                          <m:t>𝐵</m:t>
                        </m:r>
                      </m:sub>
                    </m:sSub>
                    <m:r>
                      <a:rPr kumimoji="0" lang="en-US" altLang="ja-JP" sz="2000" i="1">
                        <a:solidFill>
                          <a:srgbClr val="000000"/>
                        </a:solidFill>
                        <a:latin typeface="Cambria Math" panose="02040503050406030204" pitchFamily="18" charset="0"/>
                        <a:sym typeface="Lucida Grande"/>
                      </a:rPr>
                      <m:t>)</m:t>
                    </m:r>
                  </m:oMath>
                </a14:m>
                <a:r>
                  <a:rPr kumimoji="0" lang="ja-JP" altLang="en-US" sz="2000" dirty="0">
                    <a:solidFill>
                      <a:srgbClr val="000000"/>
                    </a:solidFill>
                    <a:latin typeface="Cambria Math" panose="02040503050406030204" pitchFamily="18" charset="0"/>
                    <a:ea typeface="游ゴシック" panose="020B0400000000000000" pitchFamily="50" charset="-128"/>
                    <a:sym typeface="Lucida Grande"/>
                  </a:rPr>
                  <a:t>倍になったと仮定（ガス質量が全部損失）したモデル</a:t>
                </a:r>
                <a:endParaRPr kumimoji="0" lang="en-US" altLang="ja-JP" sz="2000" dirty="0">
                  <a:solidFill>
                    <a:srgbClr val="000000"/>
                  </a:solidFill>
                  <a:latin typeface="Cambria Math" panose="02040503050406030204" pitchFamily="18" charset="0"/>
                  <a:ea typeface="游ゴシック" panose="020B0400000000000000" pitchFamily="50" charset="-128"/>
                  <a:sym typeface="Lucida Grande"/>
                </a:endParaRPr>
              </a:p>
            </p:txBody>
          </p:sp>
        </mc:Choice>
        <mc:Fallback xmlns="">
          <p:sp>
            <p:nvSpPr>
              <p:cNvPr id="10" name="テキスト ボックス 9">
                <a:extLst>
                  <a:ext uri="{FF2B5EF4-FFF2-40B4-BE49-F238E27FC236}">
                    <a16:creationId xmlns:a16="http://schemas.microsoft.com/office/drawing/2014/main" id="{6310C7AA-5A7C-0ACC-F29B-9741917C0AEA}"/>
                  </a:ext>
                </a:extLst>
              </p:cNvPr>
              <p:cNvSpPr txBox="1">
                <a:spLocks noRot="1" noChangeAspect="1" noMove="1" noResize="1" noEditPoints="1" noAdjustHandles="1" noChangeArrowheads="1" noChangeShapeType="1" noTextEdit="1"/>
              </p:cNvSpPr>
              <p:nvPr/>
            </p:nvSpPr>
            <p:spPr>
              <a:xfrm>
                <a:off x="593202" y="1154466"/>
                <a:ext cx="10935183" cy="369332"/>
              </a:xfrm>
              <a:prstGeom prst="rect">
                <a:avLst/>
              </a:prstGeom>
              <a:blipFill>
                <a:blip r:embed="rId3"/>
                <a:stretch>
                  <a:fillRect l="-502" t="-14754" b="-29508"/>
                </a:stretch>
              </a:blipFill>
            </p:spPr>
            <p:txBody>
              <a:bodyPr/>
              <a:lstStyle/>
              <a:p>
                <a:r>
                  <a:rPr lang="ja-JP" altLang="en-US">
                    <a:noFill/>
                  </a:rPr>
                  <a:t> </a:t>
                </a:r>
              </a:p>
            </p:txBody>
          </p:sp>
        </mc:Fallback>
      </mc:AlternateContent>
      <p:cxnSp>
        <p:nvCxnSpPr>
          <p:cNvPr id="4" name="直線コネクタ 3">
            <a:extLst>
              <a:ext uri="{FF2B5EF4-FFF2-40B4-BE49-F238E27FC236}">
                <a16:creationId xmlns:a16="http://schemas.microsoft.com/office/drawing/2014/main" id="{FBFECF78-60F8-2ACC-A650-EACB756485F9}"/>
              </a:ext>
            </a:extLst>
          </p:cNvPr>
          <p:cNvCxnSpPr/>
          <p:nvPr/>
        </p:nvCxnSpPr>
        <p:spPr>
          <a:xfrm>
            <a:off x="0" y="813816"/>
            <a:ext cx="10158984" cy="0"/>
          </a:xfrm>
          <a:prstGeom prst="line">
            <a:avLst/>
          </a:prstGeom>
          <a:ln w="38100">
            <a:solidFill>
              <a:schemeClr val="accent6">
                <a:alpha val="80000"/>
              </a:schemeClr>
            </a:solidFill>
          </a:ln>
        </p:spPr>
        <p:style>
          <a:lnRef idx="3">
            <a:schemeClr val="accent1"/>
          </a:lnRef>
          <a:fillRef idx="0">
            <a:schemeClr val="accent1"/>
          </a:fillRef>
          <a:effectRef idx="2">
            <a:schemeClr val="accent1"/>
          </a:effectRef>
          <a:fontRef idx="minor">
            <a:schemeClr val="tx1"/>
          </a:fontRef>
        </p:style>
      </p:cxnSp>
      <p:grpSp>
        <p:nvGrpSpPr>
          <p:cNvPr id="30" name="グループ化 29">
            <a:extLst>
              <a:ext uri="{FF2B5EF4-FFF2-40B4-BE49-F238E27FC236}">
                <a16:creationId xmlns:a16="http://schemas.microsoft.com/office/drawing/2014/main" id="{35BFED74-D5FE-EDE1-2EA8-4F5579F60977}"/>
              </a:ext>
            </a:extLst>
          </p:cNvPr>
          <p:cNvGrpSpPr/>
          <p:nvPr/>
        </p:nvGrpSpPr>
        <p:grpSpPr>
          <a:xfrm>
            <a:off x="1509678" y="1762650"/>
            <a:ext cx="4159988" cy="863379"/>
            <a:chOff x="928750" y="1393232"/>
            <a:chExt cx="4159988" cy="863379"/>
          </a:xfrm>
        </p:grpSpPr>
        <mc:AlternateContent xmlns:mc="http://schemas.openxmlformats.org/markup-compatibility/2006" xmlns:a14="http://schemas.microsoft.com/office/drawing/2010/main">
          <mc:Choice Requires="a14">
            <p:sp>
              <p:nvSpPr>
                <p:cNvPr id="31" name="テキスト ボックス 30">
                  <a:extLst>
                    <a:ext uri="{FF2B5EF4-FFF2-40B4-BE49-F238E27FC236}">
                      <a16:creationId xmlns:a16="http://schemas.microsoft.com/office/drawing/2014/main" id="{0685D769-7C68-302B-CFFA-5A1F74170CE4}"/>
                    </a:ext>
                  </a:extLst>
                </p:cNvPr>
                <p:cNvSpPr txBox="1"/>
                <p:nvPr/>
              </p:nvSpPr>
              <p:spPr>
                <a:xfrm>
                  <a:off x="1398346" y="1393232"/>
                  <a:ext cx="3086232" cy="421949"/>
                </a:xfrm>
                <a:prstGeom prst="rect">
                  <a:avLst/>
                </a:prstGeom>
                <a:noFill/>
              </p:spPr>
              <p:txBody>
                <a:bodyPr wrap="square">
                  <a:spAutoFit/>
                </a:bodyPr>
                <a:lstStyle/>
                <a:p>
                  <a14:m>
                    <m:oMath xmlns:m="http://schemas.openxmlformats.org/officeDocument/2006/math">
                      <m:sSub>
                        <m:sSubPr>
                          <m:ctrlPr>
                            <a:rPr lang="en-US" altLang="ja-JP" sz="1900" i="1" smtClean="0">
                              <a:latin typeface="Cambria Math" panose="02040503050406030204" pitchFamily="18" charset="0"/>
                            </a:rPr>
                          </m:ctrlPr>
                        </m:sSubPr>
                        <m:e>
                          <m:r>
                            <a:rPr lang="ja-JP" altLang="en-US" sz="1900" i="1" smtClean="0">
                              <a:latin typeface="Cambria Math" panose="02040503050406030204" pitchFamily="18" charset="0"/>
                            </a:rPr>
                            <m:t>𝜌</m:t>
                          </m:r>
                        </m:e>
                        <m:sub>
                          <m:r>
                            <a:rPr lang="en-US" altLang="ja-JP" sz="1900" b="0" i="1" smtClean="0">
                              <a:latin typeface="Cambria Math" panose="02040503050406030204" pitchFamily="18" charset="0"/>
                            </a:rPr>
                            <m:t>𝑁𝐹𝑊</m:t>
                          </m:r>
                        </m:sub>
                      </m:sSub>
                      <m:d>
                        <m:dPr>
                          <m:ctrlPr>
                            <a:rPr lang="en-US" altLang="ja-JP" sz="1900" b="0" i="1" smtClean="0">
                              <a:latin typeface="Cambria Math" panose="02040503050406030204" pitchFamily="18" charset="0"/>
                            </a:rPr>
                          </m:ctrlPr>
                        </m:dPr>
                        <m:e>
                          <m:sSub>
                            <m:sSubPr>
                              <m:ctrlPr>
                                <a:rPr lang="en-US" altLang="ja-JP" sz="1900" i="1" smtClean="0">
                                  <a:latin typeface="Cambria Math" panose="02040503050406030204" pitchFamily="18" charset="0"/>
                                </a:rPr>
                              </m:ctrlPr>
                            </m:sSubPr>
                            <m:e>
                              <m:r>
                                <a:rPr lang="en-US" altLang="ja-JP" sz="1900" b="0" i="1" smtClean="0">
                                  <a:latin typeface="Cambria Math" panose="02040503050406030204" pitchFamily="18" charset="0"/>
                                </a:rPr>
                                <m:t>𝑟</m:t>
                              </m:r>
                            </m:e>
                            <m:sub>
                              <m:r>
                                <a:rPr lang="en-US" altLang="ja-JP" sz="1900" b="0" i="1" smtClean="0">
                                  <a:latin typeface="Cambria Math" panose="02040503050406030204" pitchFamily="18" charset="0"/>
                                </a:rPr>
                                <m:t>200</m:t>
                              </m:r>
                            </m:sub>
                          </m:sSub>
                        </m:e>
                      </m:d>
                      <m:r>
                        <a:rPr lang="en-US" altLang="ja-JP" sz="1900" b="0" i="1" smtClean="0">
                          <a:latin typeface="Cambria Math" panose="02040503050406030204" pitchFamily="18" charset="0"/>
                        </a:rPr>
                        <m:t>=</m:t>
                      </m:r>
                      <m:sSub>
                        <m:sSubPr>
                          <m:ctrlPr>
                            <a:rPr lang="en-US" altLang="ja-JP" sz="1900" i="1" smtClean="0">
                              <a:latin typeface="Cambria Math" panose="02040503050406030204" pitchFamily="18" charset="0"/>
                            </a:rPr>
                          </m:ctrlPr>
                        </m:sSubPr>
                        <m:e>
                          <m:r>
                            <a:rPr lang="ja-JP" altLang="en-US" sz="1900" i="1" smtClean="0">
                              <a:latin typeface="Cambria Math" panose="02040503050406030204" pitchFamily="18" charset="0"/>
                            </a:rPr>
                            <m:t>𝜌</m:t>
                          </m:r>
                        </m:e>
                        <m:sub>
                          <m:r>
                            <a:rPr lang="en-US" altLang="ja-JP" sz="1900" b="0" i="1" smtClean="0">
                              <a:latin typeface="Cambria Math" panose="02040503050406030204" pitchFamily="18" charset="0"/>
                            </a:rPr>
                            <m:t>𝐵𝐾𝑇</m:t>
                          </m:r>
                        </m:sub>
                      </m:sSub>
                      <m:d>
                        <m:dPr>
                          <m:ctrlPr>
                            <a:rPr lang="en-US" altLang="ja-JP" sz="1900" b="0" i="1" smtClean="0">
                              <a:latin typeface="Cambria Math" panose="02040503050406030204" pitchFamily="18" charset="0"/>
                            </a:rPr>
                          </m:ctrlPr>
                        </m:dPr>
                        <m:e>
                          <m:sSub>
                            <m:sSubPr>
                              <m:ctrlPr>
                                <a:rPr lang="en-US" altLang="ja-JP" sz="1900" i="1" smtClean="0">
                                  <a:latin typeface="Cambria Math" panose="02040503050406030204" pitchFamily="18" charset="0"/>
                                </a:rPr>
                              </m:ctrlPr>
                            </m:sSubPr>
                            <m:e>
                              <m:r>
                                <a:rPr lang="en-US" altLang="ja-JP" sz="1900" b="0" i="1" smtClean="0">
                                  <a:latin typeface="Cambria Math" panose="02040503050406030204" pitchFamily="18" charset="0"/>
                                </a:rPr>
                                <m:t>𝑟</m:t>
                              </m:r>
                            </m:e>
                            <m:sub>
                              <m:r>
                                <a:rPr lang="en-US" altLang="ja-JP" sz="1900" b="0" i="1" smtClean="0">
                                  <a:latin typeface="Cambria Math" panose="02040503050406030204" pitchFamily="18" charset="0"/>
                                </a:rPr>
                                <m:t>200</m:t>
                              </m:r>
                            </m:sub>
                          </m:sSub>
                        </m:e>
                      </m:d>
                      <m:r>
                        <a:rPr lang="ja-JP" altLang="en-US" sz="1900" i="1" smtClean="0">
                          <a:latin typeface="Cambria Math" panose="02040503050406030204" pitchFamily="18" charset="0"/>
                        </a:rPr>
                        <m:t>　</m:t>
                      </m:r>
                    </m:oMath>
                  </a14:m>
                  <a:r>
                    <a:rPr lang="ja-JP" altLang="en-US" sz="1900" dirty="0"/>
                    <a:t>　　　</a:t>
                  </a:r>
                  <a:r>
                    <a:rPr lang="en-US" altLang="ja-JP" sz="1900" dirty="0">
                      <a:solidFill>
                        <a:prstClr val="black"/>
                      </a:solidFill>
                    </a:rPr>
                    <a:t> </a:t>
                  </a:r>
                  <a:r>
                    <a:rPr lang="ja-JP" altLang="en-US" sz="1900" dirty="0">
                      <a:solidFill>
                        <a:prstClr val="black"/>
                      </a:solidFill>
                    </a:rPr>
                    <a:t>　</a:t>
                  </a:r>
                  <a:endParaRPr lang="ja-JP" altLang="en-US" sz="1900" dirty="0"/>
                </a:p>
              </p:txBody>
            </p:sp>
          </mc:Choice>
          <mc:Fallback xmlns="">
            <p:sp>
              <p:nvSpPr>
                <p:cNvPr id="31" name="テキスト ボックス 30">
                  <a:extLst>
                    <a:ext uri="{FF2B5EF4-FFF2-40B4-BE49-F238E27FC236}">
                      <a16:creationId xmlns:a16="http://schemas.microsoft.com/office/drawing/2014/main" id="{0685D769-7C68-302B-CFFA-5A1F74170CE4}"/>
                    </a:ext>
                  </a:extLst>
                </p:cNvPr>
                <p:cNvSpPr txBox="1">
                  <a:spLocks noRot="1" noChangeAspect="1" noMove="1" noResize="1" noEditPoints="1" noAdjustHandles="1" noChangeArrowheads="1" noChangeShapeType="1" noTextEdit="1"/>
                </p:cNvSpPr>
                <p:nvPr/>
              </p:nvSpPr>
              <p:spPr>
                <a:xfrm>
                  <a:off x="1398346" y="1393232"/>
                  <a:ext cx="3086232" cy="421949"/>
                </a:xfrm>
                <a:prstGeom prst="rect">
                  <a:avLst/>
                </a:prstGeom>
                <a:blipFill>
                  <a:blip r:embed="rId4"/>
                  <a:stretch>
                    <a:fillRect b="-4348"/>
                  </a:stretch>
                </a:blipFill>
              </p:spPr>
              <p:txBody>
                <a:bodyPr/>
                <a:lstStyle/>
                <a:p>
                  <a:r>
                    <a:rPr lang="ja-JP" altLang="en-US">
                      <a:noFill/>
                    </a:rPr>
                    <a:t> </a:t>
                  </a:r>
                </a:p>
              </p:txBody>
            </p:sp>
          </mc:Fallback>
        </mc:AlternateContent>
        <p:sp>
          <p:nvSpPr>
            <p:cNvPr id="32" name="テキスト ボックス 31">
              <a:extLst>
                <a:ext uri="{FF2B5EF4-FFF2-40B4-BE49-F238E27FC236}">
                  <a16:creationId xmlns:a16="http://schemas.microsoft.com/office/drawing/2014/main" id="{779570BA-C8CC-9FB6-91C6-417EA164342A}"/>
                </a:ext>
              </a:extLst>
            </p:cNvPr>
            <p:cNvSpPr txBox="1"/>
            <p:nvPr/>
          </p:nvSpPr>
          <p:spPr>
            <a:xfrm>
              <a:off x="928750" y="1502267"/>
              <a:ext cx="701211" cy="369332"/>
            </a:xfrm>
            <a:prstGeom prst="rect">
              <a:avLst/>
            </a:prstGeom>
            <a:noFill/>
          </p:spPr>
          <p:txBody>
            <a:bodyPr wrap="square">
              <a:spAutoFit/>
            </a:bodyPr>
            <a:lstStyle/>
            <a:p>
              <a:r>
                <a:rPr kumimoji="1" lang="ja-JP" altLang="en-US" sz="1800" b="0" u="none" strike="noStrike" kern="1200" cap="none" spc="0" normalizeH="0" baseline="0" noProof="0" dirty="0">
                  <a:ln>
                    <a:noFill/>
                  </a:ln>
                  <a:solidFill>
                    <a:prstClr val="black"/>
                  </a:solidFill>
                  <a:effectLst/>
                  <a:uLnTx/>
                  <a:uFillTx/>
                </a:rPr>
                <a:t>①：</a:t>
              </a:r>
              <a:endParaRPr lang="ja-JP" altLang="en-US" dirty="0"/>
            </a:p>
          </p:txBody>
        </p:sp>
        <p:sp>
          <p:nvSpPr>
            <p:cNvPr id="33" name="テキスト ボックス 32">
              <a:extLst>
                <a:ext uri="{FF2B5EF4-FFF2-40B4-BE49-F238E27FC236}">
                  <a16:creationId xmlns:a16="http://schemas.microsoft.com/office/drawing/2014/main" id="{2FDD99AB-A264-4BD1-5BA8-3169DF540614}"/>
                </a:ext>
              </a:extLst>
            </p:cNvPr>
            <p:cNvSpPr txBox="1"/>
            <p:nvPr/>
          </p:nvSpPr>
          <p:spPr>
            <a:xfrm>
              <a:off x="928750" y="1887279"/>
              <a:ext cx="701211" cy="369332"/>
            </a:xfrm>
            <a:prstGeom prst="rect">
              <a:avLst/>
            </a:prstGeom>
            <a:noFill/>
          </p:spPr>
          <p:txBody>
            <a:bodyPr wrap="square">
              <a:spAutoFit/>
            </a:bodyPr>
            <a:lstStyle/>
            <a:p>
              <a:r>
                <a:rPr lang="ja-JP" altLang="en-US" dirty="0">
                  <a:solidFill>
                    <a:prstClr val="black"/>
                  </a:solidFill>
                </a:rPr>
                <a:t>②</a:t>
              </a:r>
              <a:r>
                <a:rPr kumimoji="1" lang="ja-JP" altLang="en-US" sz="1800" b="0" u="none" strike="noStrike" kern="1200" cap="none" spc="0" normalizeH="0" baseline="0" noProof="0" dirty="0">
                  <a:ln>
                    <a:noFill/>
                  </a:ln>
                  <a:solidFill>
                    <a:prstClr val="black"/>
                  </a:solidFill>
                  <a:effectLst/>
                  <a:uLnTx/>
                  <a:uFillTx/>
                </a:rPr>
                <a:t>：</a:t>
              </a:r>
              <a:endParaRPr lang="ja-JP" altLang="en-US" dirty="0"/>
            </a:p>
          </p:txBody>
        </p:sp>
        <mc:AlternateContent xmlns:mc="http://schemas.openxmlformats.org/markup-compatibility/2006" xmlns:a14="http://schemas.microsoft.com/office/drawing/2010/main">
          <mc:Choice Requires="a14">
            <p:sp>
              <p:nvSpPr>
                <p:cNvPr id="34" name="テキスト ボックス 33">
                  <a:extLst>
                    <a:ext uri="{FF2B5EF4-FFF2-40B4-BE49-F238E27FC236}">
                      <a16:creationId xmlns:a16="http://schemas.microsoft.com/office/drawing/2014/main" id="{A8A6B663-6224-219F-FD67-14835D7DB42A}"/>
                    </a:ext>
                  </a:extLst>
                </p:cNvPr>
                <p:cNvSpPr txBox="1"/>
                <p:nvPr/>
              </p:nvSpPr>
              <p:spPr>
                <a:xfrm>
                  <a:off x="1373659" y="1846199"/>
                  <a:ext cx="3715079" cy="369332"/>
                </a:xfrm>
                <a:prstGeom prst="rect">
                  <a:avLst/>
                </a:prstGeom>
                <a:noFill/>
              </p:spPr>
              <p:txBody>
                <a:bodyPr wrap="square">
                  <a:spAutoFit/>
                </a:bodyPr>
                <a:lstStyle/>
                <a:p>
                  <a14:m>
                    <m:oMath xmlns:m="http://schemas.openxmlformats.org/officeDocument/2006/math">
                      <m:sSub>
                        <m:sSubPr>
                          <m:ctrlPr>
                            <a:rPr lang="en-US" altLang="ja-JP" i="1" smtClean="0">
                              <a:latin typeface="Cambria Math" panose="02040503050406030204" pitchFamily="18" charset="0"/>
                            </a:rPr>
                          </m:ctrlPr>
                        </m:sSubPr>
                        <m:e>
                          <m:r>
                            <a:rPr kumimoji="0" lang="en-US" altLang="ja-JP" smtClean="0">
                              <a:solidFill>
                                <a:srgbClr val="FF0000"/>
                              </a:solidFill>
                              <a:latin typeface="Cambria Math" panose="02040503050406030204" pitchFamily="18" charset="0"/>
                              <a:sym typeface="Lucida Grande"/>
                            </a:rPr>
                            <m:t>(1−</m:t>
                          </m:r>
                          <m:sSub>
                            <m:sSubPr>
                              <m:ctrlPr>
                                <a:rPr kumimoji="0" lang="en-US" altLang="ja-JP" i="1">
                                  <a:solidFill>
                                    <a:srgbClr val="FF0000"/>
                                  </a:solidFill>
                                  <a:latin typeface="Cambria Math" panose="02040503050406030204" pitchFamily="18" charset="0"/>
                                  <a:sym typeface="Lucida Grande"/>
                                </a:rPr>
                              </m:ctrlPr>
                            </m:sSubPr>
                            <m:e>
                              <m:r>
                                <a:rPr kumimoji="0" lang="en-US" altLang="ja-JP" i="1">
                                  <a:solidFill>
                                    <a:srgbClr val="FF0000"/>
                                  </a:solidFill>
                                  <a:latin typeface="Cambria Math" panose="02040503050406030204" pitchFamily="18" charset="0"/>
                                  <a:sym typeface="Lucida Grande"/>
                                </a:rPr>
                                <m:t>𝑓</m:t>
                              </m:r>
                            </m:e>
                            <m:sub>
                              <m:r>
                                <a:rPr kumimoji="0" lang="en-US" altLang="ja-JP" i="1">
                                  <a:solidFill>
                                    <a:srgbClr val="FF0000"/>
                                  </a:solidFill>
                                  <a:latin typeface="Cambria Math" panose="02040503050406030204" pitchFamily="18" charset="0"/>
                                  <a:sym typeface="Lucida Grande"/>
                                </a:rPr>
                                <m:t>𝐵</m:t>
                              </m:r>
                            </m:sub>
                          </m:sSub>
                          <m:r>
                            <a:rPr kumimoji="0" lang="en-US" altLang="ja-JP" i="1">
                              <a:solidFill>
                                <a:srgbClr val="FF0000"/>
                              </a:solidFill>
                              <a:latin typeface="Cambria Math" panose="02040503050406030204" pitchFamily="18" charset="0"/>
                              <a:sym typeface="Lucida Grande"/>
                            </a:rPr>
                            <m:t>)</m:t>
                          </m:r>
                          <m:r>
                            <a:rPr lang="en-US" altLang="ja-JP" i="1">
                              <a:latin typeface="Cambria Math" panose="02040503050406030204" pitchFamily="18" charset="0"/>
                            </a:rPr>
                            <m:t>𝑀</m:t>
                          </m:r>
                        </m:e>
                        <m:sub>
                          <m:r>
                            <a:rPr lang="en-US" altLang="ja-JP" i="1">
                              <a:latin typeface="Cambria Math" panose="02040503050406030204" pitchFamily="18" charset="0"/>
                            </a:rPr>
                            <m:t>𝑁𝐹𝑊</m:t>
                          </m:r>
                        </m:sub>
                      </m:sSub>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en-US" altLang="ja-JP" i="1">
                                  <a:latin typeface="Cambria Math" panose="02040503050406030204" pitchFamily="18" charset="0"/>
                                </a:rPr>
                                <m:t>𝑟</m:t>
                              </m:r>
                            </m:e>
                            <m:sub>
                              <m:r>
                                <a:rPr lang="en-US" altLang="ja-JP" i="1">
                                  <a:latin typeface="Cambria Math" panose="02040503050406030204" pitchFamily="18" charset="0"/>
                                </a:rPr>
                                <m:t>200</m:t>
                              </m:r>
                            </m:sub>
                          </m:sSub>
                        </m:e>
                      </m:d>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𝑀</m:t>
                          </m:r>
                        </m:e>
                        <m:sub>
                          <m:r>
                            <a:rPr lang="en-US" altLang="ja-JP" i="1">
                              <a:latin typeface="Cambria Math" panose="02040503050406030204" pitchFamily="18" charset="0"/>
                            </a:rPr>
                            <m:t>𝐵𝐾𝑇</m:t>
                          </m:r>
                        </m:sub>
                      </m:sSub>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en-US" altLang="ja-JP" i="1">
                                  <a:latin typeface="Cambria Math" panose="02040503050406030204" pitchFamily="18" charset="0"/>
                                </a:rPr>
                                <m:t>𝑟</m:t>
                              </m:r>
                            </m:e>
                            <m:sub>
                              <m:r>
                                <a:rPr lang="en-US" altLang="ja-JP" i="1">
                                  <a:latin typeface="Cambria Math" panose="02040503050406030204" pitchFamily="18" charset="0"/>
                                </a:rPr>
                                <m:t>200</m:t>
                              </m:r>
                            </m:sub>
                          </m:sSub>
                        </m:e>
                      </m:d>
                    </m:oMath>
                  </a14:m>
                  <a:r>
                    <a:rPr lang="ja-JP" altLang="en-US" dirty="0"/>
                    <a:t> </a:t>
                  </a:r>
                </a:p>
              </p:txBody>
            </p:sp>
          </mc:Choice>
          <mc:Fallback xmlns="">
            <p:sp>
              <p:nvSpPr>
                <p:cNvPr id="34" name="テキスト ボックス 33">
                  <a:extLst>
                    <a:ext uri="{FF2B5EF4-FFF2-40B4-BE49-F238E27FC236}">
                      <a16:creationId xmlns:a16="http://schemas.microsoft.com/office/drawing/2014/main" id="{A8A6B663-6224-219F-FD67-14835D7DB42A}"/>
                    </a:ext>
                  </a:extLst>
                </p:cNvPr>
                <p:cNvSpPr txBox="1">
                  <a:spLocks noRot="1" noChangeAspect="1" noMove="1" noResize="1" noEditPoints="1" noAdjustHandles="1" noChangeArrowheads="1" noChangeShapeType="1" noTextEdit="1"/>
                </p:cNvSpPr>
                <p:nvPr/>
              </p:nvSpPr>
              <p:spPr>
                <a:xfrm>
                  <a:off x="1373659" y="1846199"/>
                  <a:ext cx="3715079" cy="369332"/>
                </a:xfrm>
                <a:prstGeom prst="rect">
                  <a:avLst/>
                </a:prstGeom>
                <a:blipFill>
                  <a:blip r:embed="rId5"/>
                  <a:stretch>
                    <a:fillRect l="-493" b="-13115"/>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37" name="テキスト ボックス 36">
                <a:extLst>
                  <a:ext uri="{FF2B5EF4-FFF2-40B4-BE49-F238E27FC236}">
                    <a16:creationId xmlns:a16="http://schemas.microsoft.com/office/drawing/2014/main" id="{D1A5EC4A-1BA9-B381-36E2-99E697FC9F8E}"/>
                  </a:ext>
                </a:extLst>
              </p:cNvPr>
              <p:cNvSpPr txBox="1"/>
              <p:nvPr/>
            </p:nvSpPr>
            <p:spPr>
              <a:xfrm>
                <a:off x="1394980" y="3439811"/>
                <a:ext cx="4834291" cy="833241"/>
              </a:xfrm>
              <a:prstGeom prst="rect">
                <a:avLst/>
              </a:prstGeom>
              <a:noFill/>
              <a:ln>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ja-JP" sz="1600" b="0" i="1" smtClean="0">
                              <a:solidFill>
                                <a:prstClr val="black"/>
                              </a:solidFill>
                              <a:latin typeface="Cambria Math" panose="02040503050406030204" pitchFamily="18" charset="0"/>
                            </a:rPr>
                          </m:ctrlPr>
                        </m:fPr>
                        <m:num>
                          <m:d>
                            <m:dPr>
                              <m:ctrlPr>
                                <a:rPr lang="en-US" altLang="ja-JP" sz="1600" b="0" i="1" smtClean="0">
                                  <a:solidFill>
                                    <a:prstClr val="black"/>
                                  </a:solidFill>
                                  <a:latin typeface="Cambria Math" panose="02040503050406030204" pitchFamily="18" charset="0"/>
                                </a:rPr>
                              </m:ctrlPr>
                            </m:dPr>
                            <m:e>
                              <m:sSub>
                                <m:sSubPr>
                                  <m:ctrlPr>
                                    <a:rPr lang="en-US" altLang="ja-JP" sz="1600" i="1" smtClean="0">
                                      <a:solidFill>
                                        <a:prstClr val="black"/>
                                      </a:solidFill>
                                      <a:latin typeface="Cambria Math" panose="02040503050406030204" pitchFamily="18" charset="0"/>
                                    </a:rPr>
                                  </m:ctrlPr>
                                </m:sSubPr>
                                <m:e>
                                  <m:r>
                                    <a:rPr lang="en-US" altLang="ja-JP" sz="1600" b="0" i="1" smtClean="0">
                                      <a:solidFill>
                                        <a:prstClr val="black"/>
                                      </a:solidFill>
                                      <a:latin typeface="Cambria Math" panose="02040503050406030204" pitchFamily="18" charset="0"/>
                                    </a:rPr>
                                    <m:t>𝑐</m:t>
                                  </m:r>
                                </m:e>
                                <m:sub>
                                  <m:r>
                                    <a:rPr lang="en-US" altLang="ja-JP" sz="1600" b="0" i="1" smtClean="0">
                                      <a:solidFill>
                                        <a:prstClr val="black"/>
                                      </a:solidFill>
                                      <a:latin typeface="Cambria Math" panose="02040503050406030204" pitchFamily="18" charset="0"/>
                                    </a:rPr>
                                    <m:t>200</m:t>
                                  </m:r>
                                </m:sub>
                              </m:sSub>
                              <m:r>
                                <a:rPr lang="en-US" altLang="ja-JP" sz="1600" b="0" i="1" smtClean="0">
                                  <a:solidFill>
                                    <a:prstClr val="black"/>
                                  </a:solidFill>
                                  <a:latin typeface="Cambria Math" panose="02040503050406030204" pitchFamily="18" charset="0"/>
                                </a:rPr>
                                <m:t>+</m:t>
                              </m:r>
                              <m:r>
                                <a:rPr lang="ja-JP" altLang="en-US" sz="1600" b="0" i="1" smtClean="0">
                                  <a:solidFill>
                                    <a:prstClr val="black"/>
                                  </a:solidFill>
                                  <a:latin typeface="Cambria Math" panose="02040503050406030204" pitchFamily="18" charset="0"/>
                                </a:rPr>
                                <m:t>𝜂</m:t>
                              </m:r>
                            </m:e>
                          </m:d>
                          <m:d>
                            <m:dPr>
                              <m:ctrlPr>
                                <a:rPr lang="en-US" altLang="ja-JP" sz="1600" b="0" i="1" smtClean="0">
                                  <a:solidFill>
                                    <a:prstClr val="black"/>
                                  </a:solidFill>
                                  <a:latin typeface="Cambria Math" panose="02040503050406030204" pitchFamily="18" charset="0"/>
                                </a:rPr>
                              </m:ctrlPr>
                            </m:dPr>
                            <m:e>
                              <m:sSubSup>
                                <m:sSubSupPr>
                                  <m:ctrlPr>
                                    <a:rPr lang="en-US" altLang="ja-JP" sz="1600" b="0" i="1" smtClean="0">
                                      <a:solidFill>
                                        <a:prstClr val="black"/>
                                      </a:solidFill>
                                      <a:latin typeface="Cambria Math" panose="02040503050406030204" pitchFamily="18" charset="0"/>
                                    </a:rPr>
                                  </m:ctrlPr>
                                </m:sSubSupPr>
                                <m:e>
                                  <m:r>
                                    <a:rPr lang="en-US" altLang="ja-JP" sz="1600" i="1">
                                      <a:solidFill>
                                        <a:prstClr val="black"/>
                                      </a:solidFill>
                                      <a:latin typeface="Cambria Math" panose="02040503050406030204" pitchFamily="18" charset="0"/>
                                    </a:rPr>
                                    <m:t>𝑐</m:t>
                                  </m:r>
                                </m:e>
                                <m:sub>
                                  <m:r>
                                    <a:rPr lang="en-US" altLang="ja-JP" sz="1600" i="1">
                                      <a:solidFill>
                                        <a:prstClr val="black"/>
                                      </a:solidFill>
                                      <a:latin typeface="Cambria Math" panose="02040503050406030204" pitchFamily="18" charset="0"/>
                                    </a:rPr>
                                    <m:t>200</m:t>
                                  </m:r>
                                </m:sub>
                                <m:sup>
                                  <m:r>
                                    <a:rPr lang="en-US" altLang="ja-JP" sz="1600" b="0" i="1" smtClean="0">
                                      <a:solidFill>
                                        <a:prstClr val="black"/>
                                      </a:solidFill>
                                      <a:latin typeface="Cambria Math" panose="02040503050406030204" pitchFamily="18" charset="0"/>
                                    </a:rPr>
                                    <m:t>2</m:t>
                                  </m:r>
                                </m:sup>
                              </m:sSubSup>
                              <m:r>
                                <a:rPr lang="en-US" altLang="ja-JP" sz="1600" b="0" i="1" smtClean="0">
                                  <a:solidFill>
                                    <a:prstClr val="black"/>
                                  </a:solidFill>
                                  <a:latin typeface="Cambria Math" panose="02040503050406030204" pitchFamily="18" charset="0"/>
                                </a:rPr>
                                <m:t>+</m:t>
                              </m:r>
                              <m:sSup>
                                <m:sSupPr>
                                  <m:ctrlPr>
                                    <a:rPr lang="en-US" altLang="ja-JP" sz="1600" b="0" i="1" smtClean="0">
                                      <a:solidFill>
                                        <a:prstClr val="black"/>
                                      </a:solidFill>
                                      <a:latin typeface="Cambria Math" panose="02040503050406030204" pitchFamily="18" charset="0"/>
                                    </a:rPr>
                                  </m:ctrlPr>
                                </m:sSupPr>
                                <m:e>
                                  <m:r>
                                    <a:rPr lang="ja-JP" altLang="en-US" sz="1600" b="0" i="1" smtClean="0">
                                      <a:solidFill>
                                        <a:prstClr val="black"/>
                                      </a:solidFill>
                                      <a:latin typeface="Cambria Math" panose="02040503050406030204" pitchFamily="18" charset="0"/>
                                    </a:rPr>
                                    <m:t>𝜂</m:t>
                                  </m:r>
                                </m:e>
                                <m:sup>
                                  <m:r>
                                    <a:rPr lang="en-US" altLang="ja-JP" sz="1600" b="0" i="1" smtClean="0">
                                      <a:solidFill>
                                        <a:prstClr val="black"/>
                                      </a:solidFill>
                                      <a:latin typeface="Cambria Math" panose="02040503050406030204" pitchFamily="18" charset="0"/>
                                    </a:rPr>
                                    <m:t>2</m:t>
                                  </m:r>
                                </m:sup>
                              </m:sSup>
                            </m:e>
                          </m:d>
                        </m:num>
                        <m:den>
                          <m:sSub>
                            <m:sSubPr>
                              <m:ctrlPr>
                                <a:rPr lang="en-US" altLang="ja-JP" sz="1600" i="1">
                                  <a:solidFill>
                                    <a:prstClr val="black"/>
                                  </a:solidFill>
                                  <a:latin typeface="Cambria Math" panose="02040503050406030204" pitchFamily="18" charset="0"/>
                                </a:rPr>
                              </m:ctrlPr>
                            </m:sSubPr>
                            <m:e>
                              <m:r>
                                <a:rPr lang="en-US" altLang="ja-JP" sz="1600" i="1">
                                  <a:solidFill>
                                    <a:prstClr val="black"/>
                                  </a:solidFill>
                                  <a:latin typeface="Cambria Math" panose="02040503050406030204" pitchFamily="18" charset="0"/>
                                </a:rPr>
                                <m:t>𝑐</m:t>
                              </m:r>
                            </m:e>
                            <m:sub>
                              <m:r>
                                <a:rPr lang="en-US" altLang="ja-JP" sz="1600" i="1">
                                  <a:solidFill>
                                    <a:prstClr val="black"/>
                                  </a:solidFill>
                                  <a:latin typeface="Cambria Math" panose="02040503050406030204" pitchFamily="18" charset="0"/>
                                </a:rPr>
                                <m:t>200</m:t>
                              </m:r>
                            </m:sub>
                          </m:sSub>
                          <m:sSup>
                            <m:sSupPr>
                              <m:ctrlPr>
                                <a:rPr lang="en-US" altLang="ja-JP" sz="1600" b="0" i="1" smtClean="0">
                                  <a:solidFill>
                                    <a:prstClr val="black"/>
                                  </a:solidFill>
                                  <a:latin typeface="Cambria Math" panose="02040503050406030204" pitchFamily="18" charset="0"/>
                                </a:rPr>
                              </m:ctrlPr>
                            </m:sSupPr>
                            <m:e>
                              <m:d>
                                <m:dPr>
                                  <m:ctrlPr>
                                    <a:rPr lang="en-US" altLang="ja-JP" sz="1600" b="0" i="1" smtClean="0">
                                      <a:solidFill>
                                        <a:prstClr val="black"/>
                                      </a:solidFill>
                                      <a:latin typeface="Cambria Math" panose="02040503050406030204" pitchFamily="18" charset="0"/>
                                    </a:rPr>
                                  </m:ctrlPr>
                                </m:dPr>
                                <m:e>
                                  <m:sSub>
                                    <m:sSubPr>
                                      <m:ctrlPr>
                                        <a:rPr lang="en-US" altLang="ja-JP" sz="1600" i="1">
                                          <a:solidFill>
                                            <a:prstClr val="black"/>
                                          </a:solidFill>
                                          <a:latin typeface="Cambria Math" panose="02040503050406030204" pitchFamily="18" charset="0"/>
                                        </a:rPr>
                                      </m:ctrlPr>
                                    </m:sSubPr>
                                    <m:e>
                                      <m:r>
                                        <a:rPr lang="en-US" altLang="ja-JP" sz="1600" i="1">
                                          <a:solidFill>
                                            <a:prstClr val="black"/>
                                          </a:solidFill>
                                          <a:latin typeface="Cambria Math" panose="02040503050406030204" pitchFamily="18" charset="0"/>
                                        </a:rPr>
                                        <m:t>𝑐</m:t>
                                      </m:r>
                                    </m:e>
                                    <m:sub>
                                      <m:r>
                                        <a:rPr lang="en-US" altLang="ja-JP" sz="1600" i="1">
                                          <a:solidFill>
                                            <a:prstClr val="black"/>
                                          </a:solidFill>
                                          <a:latin typeface="Cambria Math" panose="02040503050406030204" pitchFamily="18" charset="0"/>
                                        </a:rPr>
                                        <m:t>200</m:t>
                                      </m:r>
                                    </m:sub>
                                  </m:sSub>
                                  <m:r>
                                    <a:rPr lang="en-US" altLang="ja-JP" sz="1600" b="0" i="1" smtClean="0">
                                      <a:solidFill>
                                        <a:prstClr val="black"/>
                                      </a:solidFill>
                                      <a:latin typeface="Cambria Math" panose="02040503050406030204" pitchFamily="18" charset="0"/>
                                    </a:rPr>
                                    <m:t>+1</m:t>
                                  </m:r>
                                </m:e>
                              </m:d>
                            </m:e>
                            <m:sup>
                              <m:r>
                                <a:rPr lang="en-US" altLang="ja-JP" sz="1600" b="0" i="1" smtClean="0">
                                  <a:solidFill>
                                    <a:prstClr val="black"/>
                                  </a:solidFill>
                                  <a:latin typeface="Cambria Math" panose="02040503050406030204" pitchFamily="18" charset="0"/>
                                </a:rPr>
                                <m:t>2</m:t>
                              </m:r>
                            </m:sup>
                          </m:sSup>
                        </m:den>
                      </m:f>
                      <m:r>
                        <a:rPr lang="en-US" altLang="ja-JP" sz="1600" b="0" i="1" smtClean="0">
                          <a:solidFill>
                            <a:prstClr val="black"/>
                          </a:solidFill>
                          <a:latin typeface="Cambria Math" panose="02040503050406030204" pitchFamily="18" charset="0"/>
                        </a:rPr>
                        <m:t>−</m:t>
                      </m:r>
                      <m:r>
                        <a:rPr kumimoji="0" lang="en-US" altLang="ja-JP" sz="1600" smtClean="0">
                          <a:solidFill>
                            <a:srgbClr val="FF0000"/>
                          </a:solidFill>
                          <a:latin typeface="Cambria Math" panose="02040503050406030204" pitchFamily="18" charset="0"/>
                          <a:sym typeface="Lucida Grande"/>
                        </a:rPr>
                        <m:t>(1−</m:t>
                      </m:r>
                      <m:sSub>
                        <m:sSubPr>
                          <m:ctrlPr>
                            <a:rPr kumimoji="0" lang="en-US" altLang="ja-JP" sz="1600" i="1">
                              <a:solidFill>
                                <a:srgbClr val="FF0000"/>
                              </a:solidFill>
                              <a:latin typeface="Cambria Math" panose="02040503050406030204" pitchFamily="18" charset="0"/>
                              <a:sym typeface="Lucida Grande"/>
                            </a:rPr>
                          </m:ctrlPr>
                        </m:sSubPr>
                        <m:e>
                          <m:r>
                            <a:rPr kumimoji="0" lang="en-US" altLang="ja-JP" sz="1600" i="1">
                              <a:solidFill>
                                <a:srgbClr val="FF0000"/>
                              </a:solidFill>
                              <a:latin typeface="Cambria Math" panose="02040503050406030204" pitchFamily="18" charset="0"/>
                              <a:sym typeface="Lucida Grande"/>
                            </a:rPr>
                            <m:t>𝑓</m:t>
                          </m:r>
                        </m:e>
                        <m:sub>
                          <m:r>
                            <a:rPr kumimoji="0" lang="en-US" altLang="ja-JP" sz="1600" i="1">
                              <a:solidFill>
                                <a:srgbClr val="FF0000"/>
                              </a:solidFill>
                              <a:latin typeface="Cambria Math" panose="02040503050406030204" pitchFamily="18" charset="0"/>
                              <a:sym typeface="Lucida Grande"/>
                            </a:rPr>
                            <m:t>𝐵</m:t>
                          </m:r>
                        </m:sub>
                      </m:sSub>
                      <m:r>
                        <a:rPr kumimoji="0" lang="en-US" altLang="ja-JP" sz="1600" i="1">
                          <a:solidFill>
                            <a:srgbClr val="FF0000"/>
                          </a:solidFill>
                          <a:latin typeface="Cambria Math" panose="02040503050406030204" pitchFamily="18" charset="0"/>
                          <a:sym typeface="Lucida Grande"/>
                        </a:rPr>
                        <m:t>)</m:t>
                      </m:r>
                      <m:f>
                        <m:fPr>
                          <m:ctrlPr>
                            <a:rPr lang="en-US" altLang="ja-JP" sz="1600" b="0" i="1" smtClean="0">
                              <a:solidFill>
                                <a:prstClr val="black"/>
                              </a:solidFill>
                              <a:latin typeface="Cambria Math" panose="02040503050406030204" pitchFamily="18" charset="0"/>
                            </a:rPr>
                          </m:ctrlPr>
                        </m:fPr>
                        <m:num>
                          <m:sSub>
                            <m:sSubPr>
                              <m:ctrlPr>
                                <a:rPr lang="en-US" altLang="ja-JP" sz="1600" i="1">
                                  <a:solidFill>
                                    <a:prstClr val="black"/>
                                  </a:solidFill>
                                  <a:latin typeface="Cambria Math" panose="02040503050406030204" pitchFamily="18" charset="0"/>
                                </a:rPr>
                              </m:ctrlPr>
                            </m:sSubPr>
                            <m:e>
                              <m:r>
                                <a:rPr lang="en-US" altLang="ja-JP" sz="1600" i="1">
                                  <a:solidFill>
                                    <a:prstClr val="black"/>
                                  </a:solidFill>
                                  <a:latin typeface="Cambria Math" panose="02040503050406030204" pitchFamily="18" charset="0"/>
                                </a:rPr>
                                <m:t>𝑓</m:t>
                              </m:r>
                            </m:e>
                            <m:sub>
                              <m:r>
                                <a:rPr lang="en-US" altLang="ja-JP" sz="1600" i="1">
                                  <a:solidFill>
                                    <a:prstClr val="black"/>
                                  </a:solidFill>
                                  <a:latin typeface="Cambria Math" panose="02040503050406030204" pitchFamily="18" charset="0"/>
                                </a:rPr>
                                <m:t>𝑁</m:t>
                              </m:r>
                            </m:sub>
                          </m:sSub>
                          <m:d>
                            <m:dPr>
                              <m:ctrlPr>
                                <a:rPr lang="en-US" altLang="ja-JP" sz="1600" b="0" i="1" smtClean="0">
                                  <a:solidFill>
                                    <a:prstClr val="black"/>
                                  </a:solidFill>
                                  <a:latin typeface="Cambria Math" panose="02040503050406030204" pitchFamily="18" charset="0"/>
                                </a:rPr>
                              </m:ctrlPr>
                            </m:dPr>
                            <m:e>
                              <m:sSub>
                                <m:sSubPr>
                                  <m:ctrlPr>
                                    <a:rPr lang="en-US" altLang="ja-JP" sz="1600" i="1">
                                      <a:solidFill>
                                        <a:prstClr val="black"/>
                                      </a:solidFill>
                                      <a:latin typeface="Cambria Math" panose="02040503050406030204" pitchFamily="18" charset="0"/>
                                    </a:rPr>
                                  </m:ctrlPr>
                                </m:sSubPr>
                                <m:e>
                                  <m:r>
                                    <a:rPr lang="en-US" altLang="ja-JP" sz="1600" b="0" i="1" smtClean="0">
                                      <a:solidFill>
                                        <a:prstClr val="black"/>
                                      </a:solidFill>
                                      <a:latin typeface="Cambria Math" panose="02040503050406030204" pitchFamily="18" charset="0"/>
                                    </a:rPr>
                                    <m:t>𝑐</m:t>
                                  </m:r>
                                </m:e>
                                <m:sub>
                                  <m:r>
                                    <a:rPr lang="en-US" altLang="ja-JP" sz="1600" b="0" i="1" smtClean="0">
                                      <a:solidFill>
                                        <a:prstClr val="black"/>
                                      </a:solidFill>
                                      <a:latin typeface="Cambria Math" panose="02040503050406030204" pitchFamily="18" charset="0"/>
                                    </a:rPr>
                                    <m:t>200</m:t>
                                  </m:r>
                                </m:sub>
                              </m:sSub>
                            </m:e>
                          </m:d>
                        </m:num>
                        <m:den>
                          <m:sSub>
                            <m:sSubPr>
                              <m:ctrlPr>
                                <a:rPr lang="en-US" altLang="ja-JP" sz="1600" i="1">
                                  <a:solidFill>
                                    <a:prstClr val="black"/>
                                  </a:solidFill>
                                  <a:latin typeface="Cambria Math" panose="02040503050406030204" pitchFamily="18" charset="0"/>
                                </a:rPr>
                              </m:ctrlPr>
                            </m:sSubPr>
                            <m:e>
                              <m:r>
                                <a:rPr lang="en-US" altLang="ja-JP" sz="1600" i="1">
                                  <a:solidFill>
                                    <a:prstClr val="black"/>
                                  </a:solidFill>
                                  <a:latin typeface="Cambria Math" panose="02040503050406030204" pitchFamily="18" charset="0"/>
                                </a:rPr>
                                <m:t>𝑓</m:t>
                              </m:r>
                            </m:e>
                            <m:sub>
                              <m:r>
                                <a:rPr lang="en-US" altLang="ja-JP" sz="1600" b="0" i="1" smtClean="0">
                                  <a:solidFill>
                                    <a:prstClr val="black"/>
                                  </a:solidFill>
                                  <a:latin typeface="Cambria Math" panose="02040503050406030204" pitchFamily="18" charset="0"/>
                                </a:rPr>
                                <m:t>𝐵</m:t>
                              </m:r>
                            </m:sub>
                          </m:sSub>
                          <m:d>
                            <m:dPr>
                              <m:ctrlPr>
                                <a:rPr lang="en-US" altLang="ja-JP" sz="1600" b="0" i="1" smtClean="0">
                                  <a:solidFill>
                                    <a:prstClr val="black"/>
                                  </a:solidFill>
                                  <a:latin typeface="Cambria Math" panose="02040503050406030204" pitchFamily="18" charset="0"/>
                                </a:rPr>
                              </m:ctrlPr>
                            </m:dPr>
                            <m:e>
                              <m:f>
                                <m:fPr>
                                  <m:ctrlPr>
                                    <a:rPr lang="en-US" altLang="ja-JP" sz="1600" b="0" i="1" smtClean="0">
                                      <a:solidFill>
                                        <a:prstClr val="black"/>
                                      </a:solidFill>
                                      <a:latin typeface="Cambria Math" panose="02040503050406030204" pitchFamily="18" charset="0"/>
                                    </a:rPr>
                                  </m:ctrlPr>
                                </m:fPr>
                                <m:num>
                                  <m:sSub>
                                    <m:sSubPr>
                                      <m:ctrlPr>
                                        <a:rPr lang="en-US" altLang="ja-JP" sz="1600" i="1">
                                          <a:solidFill>
                                            <a:prstClr val="black"/>
                                          </a:solidFill>
                                          <a:latin typeface="Cambria Math" panose="02040503050406030204" pitchFamily="18" charset="0"/>
                                        </a:rPr>
                                      </m:ctrlPr>
                                    </m:sSubPr>
                                    <m:e>
                                      <m:r>
                                        <a:rPr lang="en-US" altLang="ja-JP" sz="1600" b="0" i="1" smtClean="0">
                                          <a:solidFill>
                                            <a:prstClr val="black"/>
                                          </a:solidFill>
                                          <a:latin typeface="Cambria Math" panose="02040503050406030204" pitchFamily="18" charset="0"/>
                                        </a:rPr>
                                        <m:t>𝑐</m:t>
                                      </m:r>
                                    </m:e>
                                    <m:sub>
                                      <m:r>
                                        <a:rPr lang="en-US" altLang="ja-JP" sz="1600" b="0" i="1" smtClean="0">
                                          <a:solidFill>
                                            <a:prstClr val="black"/>
                                          </a:solidFill>
                                          <a:latin typeface="Cambria Math" panose="02040503050406030204" pitchFamily="18" charset="0"/>
                                        </a:rPr>
                                        <m:t>200</m:t>
                                      </m:r>
                                    </m:sub>
                                  </m:sSub>
                                </m:num>
                                <m:den>
                                  <m:r>
                                    <a:rPr lang="ja-JP" altLang="en-US" sz="1600" b="0" i="1" smtClean="0">
                                      <a:solidFill>
                                        <a:prstClr val="black"/>
                                      </a:solidFill>
                                      <a:latin typeface="Cambria Math" panose="02040503050406030204" pitchFamily="18" charset="0"/>
                                    </a:rPr>
                                    <m:t>𝜂</m:t>
                                  </m:r>
                                </m:den>
                              </m:f>
                            </m:e>
                          </m:d>
                        </m:den>
                      </m:f>
                      <m:r>
                        <a:rPr lang="en-US" altLang="ja-JP" sz="1600" b="0" i="1" smtClean="0">
                          <a:solidFill>
                            <a:prstClr val="black"/>
                          </a:solidFill>
                          <a:latin typeface="Cambria Math" panose="02040503050406030204" pitchFamily="18" charset="0"/>
                        </a:rPr>
                        <m:t>=0  </m:t>
                      </m:r>
                    </m:oMath>
                  </m:oMathPara>
                </a14:m>
                <a:endParaRPr lang="en-US" altLang="ja-JP" sz="1600" b="0" i="1" dirty="0">
                  <a:solidFill>
                    <a:prstClr val="black"/>
                  </a:solidFill>
                  <a:latin typeface="Cambria Math" panose="02040503050406030204" pitchFamily="18" charset="0"/>
                </a:endParaRPr>
              </a:p>
            </p:txBody>
          </p:sp>
        </mc:Choice>
        <mc:Fallback xmlns="">
          <p:sp>
            <p:nvSpPr>
              <p:cNvPr id="37" name="テキスト ボックス 36">
                <a:extLst>
                  <a:ext uri="{FF2B5EF4-FFF2-40B4-BE49-F238E27FC236}">
                    <a16:creationId xmlns:a16="http://schemas.microsoft.com/office/drawing/2014/main" id="{D1A5EC4A-1BA9-B381-36E2-99E697FC9F8E}"/>
                  </a:ext>
                </a:extLst>
              </p:cNvPr>
              <p:cNvSpPr txBox="1">
                <a:spLocks noRot="1" noChangeAspect="1" noMove="1" noResize="1" noEditPoints="1" noAdjustHandles="1" noChangeArrowheads="1" noChangeShapeType="1" noTextEdit="1"/>
              </p:cNvSpPr>
              <p:nvPr/>
            </p:nvSpPr>
            <p:spPr>
              <a:xfrm>
                <a:off x="1394980" y="3439811"/>
                <a:ext cx="4834291" cy="833241"/>
              </a:xfrm>
              <a:prstGeom prst="rect">
                <a:avLst/>
              </a:prstGeom>
              <a:blipFill>
                <a:blip r:embed="rId6"/>
                <a:stretch>
                  <a:fillRect/>
                </a:stretch>
              </a:blipFill>
              <a:ln>
                <a:solidFill>
                  <a:schemeClr val="tx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8" name="テキスト ボックス 37">
                <a:extLst>
                  <a:ext uri="{FF2B5EF4-FFF2-40B4-BE49-F238E27FC236}">
                    <a16:creationId xmlns:a16="http://schemas.microsoft.com/office/drawing/2014/main" id="{66F76BDF-ECCF-2B27-00BF-36E1E11B4D34}"/>
                  </a:ext>
                </a:extLst>
              </p:cNvPr>
              <p:cNvSpPr txBox="1"/>
              <p:nvPr/>
            </p:nvSpPr>
            <p:spPr>
              <a:xfrm>
                <a:off x="722757" y="2894156"/>
                <a:ext cx="2976263" cy="369332"/>
              </a:xfrm>
              <a:prstGeom prst="rect">
                <a:avLst/>
              </a:prstGeom>
              <a:noFill/>
            </p:spPr>
            <p:txBody>
              <a:bodyPr wrap="square" rtlCol="0">
                <a:spAutoFit/>
              </a:bodyPr>
              <a:lstStyle/>
              <a:p>
                <a14:m>
                  <m:oMath xmlns:m="http://schemas.openxmlformats.org/officeDocument/2006/math">
                    <m:r>
                      <a:rPr kumimoji="0" lang="ja-JP" altLang="en-US" sz="1800" i="1" smtClean="0">
                        <a:solidFill>
                          <a:srgbClr val="000000"/>
                        </a:solidFill>
                        <a:latin typeface="Cambria Math" panose="02040503050406030204" pitchFamily="18" charset="0"/>
                        <a:sym typeface="Lucida Grande"/>
                      </a:rPr>
                      <m:t>𝜂</m:t>
                    </m:r>
                  </m:oMath>
                </a14:m>
                <a:r>
                  <a:rPr kumimoji="1" lang="ja-JP" altLang="en-US" dirty="0"/>
                  <a:t>を決定する関係式</a:t>
                </a:r>
              </a:p>
            </p:txBody>
          </p:sp>
        </mc:Choice>
        <mc:Fallback xmlns="">
          <p:sp>
            <p:nvSpPr>
              <p:cNvPr id="38" name="テキスト ボックス 37">
                <a:extLst>
                  <a:ext uri="{FF2B5EF4-FFF2-40B4-BE49-F238E27FC236}">
                    <a16:creationId xmlns:a16="http://schemas.microsoft.com/office/drawing/2014/main" id="{66F76BDF-ECCF-2B27-00BF-36E1E11B4D34}"/>
                  </a:ext>
                </a:extLst>
              </p:cNvPr>
              <p:cNvSpPr txBox="1">
                <a:spLocks noRot="1" noChangeAspect="1" noMove="1" noResize="1" noEditPoints="1" noAdjustHandles="1" noChangeArrowheads="1" noChangeShapeType="1" noTextEdit="1"/>
              </p:cNvSpPr>
              <p:nvPr/>
            </p:nvSpPr>
            <p:spPr>
              <a:xfrm>
                <a:off x="722757" y="2894156"/>
                <a:ext cx="2976263" cy="369332"/>
              </a:xfrm>
              <a:prstGeom prst="rect">
                <a:avLst/>
              </a:prstGeom>
              <a:blipFill>
                <a:blip r:embed="rId7"/>
                <a:stretch>
                  <a:fillRect t="-8333" b="-28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0" name="テキスト ボックス 39">
                <a:extLst>
                  <a:ext uri="{FF2B5EF4-FFF2-40B4-BE49-F238E27FC236}">
                    <a16:creationId xmlns:a16="http://schemas.microsoft.com/office/drawing/2014/main" id="{8ADB90DC-EBDB-1543-9BF0-C5066BF541C1}"/>
                  </a:ext>
                </a:extLst>
              </p:cNvPr>
              <p:cNvSpPr txBox="1"/>
              <p:nvPr/>
            </p:nvSpPr>
            <p:spPr>
              <a:xfrm>
                <a:off x="722757" y="4598874"/>
                <a:ext cx="7269342" cy="369332"/>
              </a:xfrm>
              <a:prstGeom prst="rect">
                <a:avLst/>
              </a:prstGeom>
              <a:noFill/>
            </p:spPr>
            <p:txBody>
              <a:bodyPr wrap="square">
                <a:spAutoFit/>
              </a:bodyPr>
              <a:lstStyle/>
              <a:p>
                <a:pPr marL="0" indent="0">
                  <a:buNone/>
                </a:pPr>
                <a:r>
                  <a:rPr lang="ja-JP" altLang="en-US" sz="1800" dirty="0">
                    <a:solidFill>
                      <a:prstClr val="black"/>
                    </a:solidFill>
                  </a:rPr>
                  <a:t>⇒遷移前の状態</a:t>
                </a:r>
                <a14:m>
                  <m:oMath xmlns:m="http://schemas.openxmlformats.org/officeDocument/2006/math">
                    <m:r>
                      <a:rPr lang="en-US" altLang="ja-JP" sz="1800" b="0" i="0" smtClean="0">
                        <a:solidFill>
                          <a:prstClr val="black"/>
                        </a:solidFill>
                        <a:latin typeface="Cambria Math" panose="02040503050406030204" pitchFamily="18" charset="0"/>
                      </a:rPr>
                      <m:t>(</m:t>
                    </m:r>
                    <m:sSub>
                      <m:sSubPr>
                        <m:ctrlPr>
                          <a:rPr lang="en-US" altLang="ja-JP" sz="1800" i="1">
                            <a:solidFill>
                              <a:prstClr val="black"/>
                            </a:solidFill>
                            <a:latin typeface="Cambria Math" panose="02040503050406030204" pitchFamily="18" charset="0"/>
                          </a:rPr>
                        </m:ctrlPr>
                      </m:sSubPr>
                      <m:e>
                        <m:r>
                          <a:rPr lang="en-US" altLang="ja-JP" sz="1800" b="0" i="1" smtClean="0">
                            <a:solidFill>
                              <a:prstClr val="black"/>
                            </a:solidFill>
                            <a:latin typeface="Cambria Math" panose="02040503050406030204" pitchFamily="18" charset="0"/>
                          </a:rPr>
                          <m:t>𝑀</m:t>
                        </m:r>
                      </m:e>
                      <m:sub>
                        <m:r>
                          <a:rPr lang="en-US" altLang="ja-JP" sz="1800" i="1">
                            <a:solidFill>
                              <a:prstClr val="black"/>
                            </a:solidFill>
                            <a:latin typeface="Cambria Math" panose="02040503050406030204" pitchFamily="18" charset="0"/>
                          </a:rPr>
                          <m:t>200</m:t>
                        </m:r>
                      </m:sub>
                    </m:sSub>
                    <m:r>
                      <a:rPr lang="en-US" altLang="ja-JP" sz="1800" b="0" i="1" smtClean="0">
                        <a:solidFill>
                          <a:prstClr val="black"/>
                        </a:solidFill>
                        <a:latin typeface="Cambria Math" panose="02040503050406030204" pitchFamily="18" charset="0"/>
                      </a:rPr>
                      <m:t>)</m:t>
                    </m:r>
                  </m:oMath>
                </a14:m>
                <a:r>
                  <a:rPr kumimoji="1" lang="ja-JP" altLang="en-US" sz="1800" dirty="0"/>
                  <a:t>を決めれば遷移後の状態</a:t>
                </a:r>
                <a:r>
                  <a:rPr kumimoji="1" lang="en-US" altLang="ja-JP" sz="1800" dirty="0"/>
                  <a:t>(</a:t>
                </a:r>
                <a14:m>
                  <m:oMath xmlns:m="http://schemas.openxmlformats.org/officeDocument/2006/math">
                    <m:r>
                      <a:rPr lang="ja-JP" altLang="en-US" sz="1800" i="1">
                        <a:solidFill>
                          <a:prstClr val="black"/>
                        </a:solidFill>
                        <a:latin typeface="Cambria Math" panose="02040503050406030204" pitchFamily="18" charset="0"/>
                      </a:rPr>
                      <m:t>𝜂</m:t>
                    </m:r>
                  </m:oMath>
                </a14:m>
                <a:r>
                  <a:rPr kumimoji="1" lang="en-US" altLang="ja-JP" sz="1800" dirty="0"/>
                  <a:t>)</a:t>
                </a:r>
                <a:r>
                  <a:rPr kumimoji="1" lang="ja-JP" altLang="en-US" sz="1800" dirty="0"/>
                  <a:t>が</a:t>
                </a:r>
                <a:r>
                  <a:rPr lang="ja-JP" altLang="en-US" sz="1800" dirty="0"/>
                  <a:t>一意に定まる</a:t>
                </a:r>
                <a:endParaRPr kumimoji="1" lang="ja-JP" altLang="en-US" sz="1800" dirty="0"/>
              </a:p>
            </p:txBody>
          </p:sp>
        </mc:Choice>
        <mc:Fallback xmlns="">
          <p:sp>
            <p:nvSpPr>
              <p:cNvPr id="40" name="テキスト ボックス 39">
                <a:extLst>
                  <a:ext uri="{FF2B5EF4-FFF2-40B4-BE49-F238E27FC236}">
                    <a16:creationId xmlns:a16="http://schemas.microsoft.com/office/drawing/2014/main" id="{8ADB90DC-EBDB-1543-9BF0-C5066BF541C1}"/>
                  </a:ext>
                </a:extLst>
              </p:cNvPr>
              <p:cNvSpPr txBox="1">
                <a:spLocks noRot="1" noChangeAspect="1" noMove="1" noResize="1" noEditPoints="1" noAdjustHandles="1" noChangeArrowheads="1" noChangeShapeType="1" noTextEdit="1"/>
              </p:cNvSpPr>
              <p:nvPr/>
            </p:nvSpPr>
            <p:spPr>
              <a:xfrm>
                <a:off x="722757" y="4598874"/>
                <a:ext cx="7269342" cy="369332"/>
              </a:xfrm>
              <a:prstGeom prst="rect">
                <a:avLst/>
              </a:prstGeom>
              <a:blipFill>
                <a:blip r:embed="rId8"/>
                <a:stretch>
                  <a:fillRect l="-755" t="-6557" b="-2623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1" name="テキスト ボックス 40">
                <a:extLst>
                  <a:ext uri="{FF2B5EF4-FFF2-40B4-BE49-F238E27FC236}">
                    <a16:creationId xmlns:a16="http://schemas.microsoft.com/office/drawing/2014/main" id="{BBA9D00F-67D9-E61D-3755-3CBC82733ACA}"/>
                  </a:ext>
                </a:extLst>
              </p:cNvPr>
              <p:cNvSpPr txBox="1"/>
              <p:nvPr/>
            </p:nvSpPr>
            <p:spPr>
              <a:xfrm>
                <a:off x="7582111" y="4401163"/>
                <a:ext cx="4403937" cy="88229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1200" i="1" smtClean="0">
                              <a:solidFill>
                                <a:prstClr val="black"/>
                              </a:solidFill>
                              <a:latin typeface="Cambria Math" panose="02040503050406030204" pitchFamily="18" charset="0"/>
                            </a:rPr>
                          </m:ctrlPr>
                        </m:sSubPr>
                        <m:e>
                          <m:r>
                            <a:rPr lang="en-US" altLang="ja-JP" sz="1200" b="0" i="1" smtClean="0">
                              <a:solidFill>
                                <a:prstClr val="black"/>
                              </a:solidFill>
                              <a:latin typeface="Cambria Math" panose="02040503050406030204" pitchFamily="18" charset="0"/>
                            </a:rPr>
                            <m:t>𝑐</m:t>
                          </m:r>
                        </m:e>
                        <m:sub>
                          <m:r>
                            <a:rPr lang="en-US" altLang="ja-JP" sz="1200" b="0" i="1" smtClean="0">
                              <a:solidFill>
                                <a:prstClr val="black"/>
                              </a:solidFill>
                              <a:latin typeface="Cambria Math" panose="02040503050406030204" pitchFamily="18" charset="0"/>
                            </a:rPr>
                            <m:t>200</m:t>
                          </m:r>
                        </m:sub>
                      </m:sSub>
                      <m:r>
                        <a:rPr lang="en-US" altLang="ja-JP" sz="1200" i="1" smtClean="0">
                          <a:solidFill>
                            <a:prstClr val="black"/>
                          </a:solidFill>
                          <a:latin typeface="Cambria Math" panose="02040503050406030204" pitchFamily="18" charset="0"/>
                          <a:ea typeface="Cambria Math" panose="02040503050406030204" pitchFamily="18" charset="0"/>
                        </a:rPr>
                        <m:t>≡</m:t>
                      </m:r>
                      <m:f>
                        <m:fPr>
                          <m:ctrlPr>
                            <a:rPr lang="en-US" altLang="ja-JP" sz="1200" b="0" i="1" smtClean="0">
                              <a:solidFill>
                                <a:prstClr val="black"/>
                              </a:solidFill>
                              <a:latin typeface="Cambria Math" panose="02040503050406030204" pitchFamily="18" charset="0"/>
                            </a:rPr>
                          </m:ctrlPr>
                        </m:fPr>
                        <m:num>
                          <m:sSub>
                            <m:sSubPr>
                              <m:ctrlPr>
                                <a:rPr lang="en-US" altLang="ja-JP" sz="1200" i="1">
                                  <a:solidFill>
                                    <a:prstClr val="black"/>
                                  </a:solidFill>
                                  <a:latin typeface="Cambria Math" panose="02040503050406030204" pitchFamily="18" charset="0"/>
                                </a:rPr>
                              </m:ctrlPr>
                            </m:sSubPr>
                            <m:e>
                              <m:r>
                                <a:rPr lang="en-US" altLang="ja-JP" sz="1200" i="1">
                                  <a:solidFill>
                                    <a:prstClr val="black"/>
                                  </a:solidFill>
                                  <a:latin typeface="Cambria Math" panose="02040503050406030204" pitchFamily="18" charset="0"/>
                                </a:rPr>
                                <m:t>𝑟</m:t>
                              </m:r>
                            </m:e>
                            <m:sub>
                              <m:r>
                                <a:rPr lang="en-US" altLang="ja-JP" sz="1200" i="1">
                                  <a:solidFill>
                                    <a:prstClr val="black"/>
                                  </a:solidFill>
                                  <a:latin typeface="Cambria Math" panose="02040503050406030204" pitchFamily="18" charset="0"/>
                                </a:rPr>
                                <m:t>200</m:t>
                              </m:r>
                            </m:sub>
                          </m:sSub>
                        </m:num>
                        <m:den>
                          <m:sSub>
                            <m:sSubPr>
                              <m:ctrlPr>
                                <a:rPr lang="en-US" altLang="ja-JP" sz="1200" i="1">
                                  <a:solidFill>
                                    <a:prstClr val="black"/>
                                  </a:solidFill>
                                  <a:latin typeface="Cambria Math" panose="02040503050406030204" pitchFamily="18" charset="0"/>
                                </a:rPr>
                              </m:ctrlPr>
                            </m:sSubPr>
                            <m:e>
                              <m:r>
                                <a:rPr lang="en-US" altLang="ja-JP" sz="1200" i="1">
                                  <a:solidFill>
                                    <a:prstClr val="black"/>
                                  </a:solidFill>
                                  <a:latin typeface="Cambria Math" panose="02040503050406030204" pitchFamily="18" charset="0"/>
                                </a:rPr>
                                <m:t>𝑟</m:t>
                              </m:r>
                            </m:e>
                            <m:sub>
                              <m:r>
                                <a:rPr lang="en-US" altLang="ja-JP" sz="1200" b="0" i="1" smtClean="0">
                                  <a:solidFill>
                                    <a:prstClr val="black"/>
                                  </a:solidFill>
                                  <a:latin typeface="Cambria Math" panose="02040503050406030204" pitchFamily="18" charset="0"/>
                                </a:rPr>
                                <m:t>𝑁</m:t>
                              </m:r>
                            </m:sub>
                          </m:sSub>
                        </m:den>
                      </m:f>
                      <m:r>
                        <a:rPr lang="en-US" altLang="ja-JP" sz="1400" i="1">
                          <a:solidFill>
                            <a:prstClr val="black"/>
                          </a:solidFill>
                          <a:latin typeface="Cambria Math" panose="02040503050406030204" pitchFamily="18" charset="0"/>
                        </a:rPr>
                        <m:t>=</m:t>
                      </m:r>
                      <m:sSub>
                        <m:sSubPr>
                          <m:ctrlPr>
                            <a:rPr lang="en-US" altLang="ja-JP" sz="1400" i="1">
                              <a:solidFill>
                                <a:prstClr val="black"/>
                              </a:solidFill>
                              <a:latin typeface="Cambria Math" panose="02040503050406030204" pitchFamily="18" charset="0"/>
                            </a:rPr>
                          </m:ctrlPr>
                        </m:sSubPr>
                        <m:e>
                          <m:r>
                            <a:rPr lang="en-US" altLang="ja-JP" sz="1400" i="1">
                              <a:solidFill>
                                <a:prstClr val="black"/>
                              </a:solidFill>
                              <a:latin typeface="Cambria Math" panose="02040503050406030204" pitchFamily="18" charset="0"/>
                            </a:rPr>
                            <m:t>𝑐</m:t>
                          </m:r>
                        </m:e>
                        <m:sub>
                          <m:r>
                            <a:rPr lang="en-US" altLang="ja-JP" sz="1400" i="1">
                              <a:solidFill>
                                <a:prstClr val="black"/>
                              </a:solidFill>
                              <a:latin typeface="Cambria Math" panose="02040503050406030204" pitchFamily="18" charset="0"/>
                            </a:rPr>
                            <m:t>0</m:t>
                          </m:r>
                        </m:sub>
                      </m:sSub>
                      <m:d>
                        <m:dPr>
                          <m:begChr m:val="["/>
                          <m:endChr m:val="]"/>
                          <m:ctrlPr>
                            <a:rPr lang="en-US" altLang="ja-JP" sz="1400" i="1">
                              <a:solidFill>
                                <a:prstClr val="black"/>
                              </a:solidFill>
                              <a:latin typeface="Cambria Math" panose="02040503050406030204" pitchFamily="18" charset="0"/>
                            </a:rPr>
                          </m:ctrlPr>
                        </m:dPr>
                        <m:e>
                          <m:r>
                            <a:rPr lang="en-US" altLang="ja-JP" sz="1400" i="1">
                              <a:solidFill>
                                <a:prstClr val="black"/>
                              </a:solidFill>
                              <a:latin typeface="Cambria Math" panose="02040503050406030204" pitchFamily="18" charset="0"/>
                            </a:rPr>
                            <m:t>1+</m:t>
                          </m:r>
                          <m:nary>
                            <m:naryPr>
                              <m:chr m:val="∑"/>
                              <m:ctrlPr>
                                <a:rPr lang="en-US" altLang="ja-JP" sz="1400" i="1">
                                  <a:solidFill>
                                    <a:prstClr val="black"/>
                                  </a:solidFill>
                                  <a:latin typeface="Cambria Math" panose="02040503050406030204" pitchFamily="18" charset="0"/>
                                </a:rPr>
                              </m:ctrlPr>
                            </m:naryPr>
                            <m:sub>
                              <m:r>
                                <m:rPr>
                                  <m:brk m:alnAt="23"/>
                                </m:rPr>
                                <a:rPr lang="en-US" altLang="ja-JP" sz="1400" i="1">
                                  <a:solidFill>
                                    <a:prstClr val="black"/>
                                  </a:solidFill>
                                  <a:latin typeface="Cambria Math" panose="02040503050406030204" pitchFamily="18" charset="0"/>
                                </a:rPr>
                                <m:t>𝑖</m:t>
                              </m:r>
                              <m:r>
                                <a:rPr lang="en-US" altLang="ja-JP" sz="1400" i="1">
                                  <a:solidFill>
                                    <a:prstClr val="black"/>
                                  </a:solidFill>
                                  <a:latin typeface="Cambria Math" panose="02040503050406030204" pitchFamily="18" charset="0"/>
                                </a:rPr>
                                <m:t>=1</m:t>
                              </m:r>
                            </m:sub>
                            <m:sup>
                              <m:r>
                                <a:rPr lang="en-US" altLang="ja-JP" sz="1400" i="1">
                                  <a:solidFill>
                                    <a:prstClr val="black"/>
                                  </a:solidFill>
                                  <a:latin typeface="Cambria Math" panose="02040503050406030204" pitchFamily="18" charset="0"/>
                                </a:rPr>
                                <m:t>3</m:t>
                              </m:r>
                            </m:sup>
                            <m:e>
                              <m:sSub>
                                <m:sSubPr>
                                  <m:ctrlPr>
                                    <a:rPr lang="en-US" altLang="ja-JP" sz="1400" i="1">
                                      <a:solidFill>
                                        <a:prstClr val="black"/>
                                      </a:solidFill>
                                      <a:latin typeface="Cambria Math" panose="02040503050406030204" pitchFamily="18" charset="0"/>
                                    </a:rPr>
                                  </m:ctrlPr>
                                </m:sSubPr>
                                <m:e>
                                  <m:r>
                                    <a:rPr lang="en-US" altLang="ja-JP" sz="1400" i="1">
                                      <a:solidFill>
                                        <a:prstClr val="black"/>
                                      </a:solidFill>
                                      <a:latin typeface="Cambria Math" panose="02040503050406030204" pitchFamily="18" charset="0"/>
                                    </a:rPr>
                                    <m:t>𝑎</m:t>
                                  </m:r>
                                </m:e>
                                <m:sub>
                                  <m:r>
                                    <a:rPr lang="en-US" altLang="ja-JP" sz="1400" i="1">
                                      <a:solidFill>
                                        <a:prstClr val="black"/>
                                      </a:solidFill>
                                      <a:latin typeface="Cambria Math" panose="02040503050406030204" pitchFamily="18" charset="0"/>
                                    </a:rPr>
                                    <m:t>𝑖</m:t>
                                  </m:r>
                                </m:sub>
                              </m:sSub>
                            </m:e>
                          </m:nary>
                          <m:sSup>
                            <m:sSupPr>
                              <m:ctrlPr>
                                <a:rPr lang="en-US" altLang="ja-JP" sz="1400" i="1">
                                  <a:solidFill>
                                    <a:prstClr val="black"/>
                                  </a:solidFill>
                                  <a:latin typeface="Cambria Math" panose="02040503050406030204" pitchFamily="18" charset="0"/>
                                  <a:ea typeface="Cambria Math" panose="02040503050406030204" pitchFamily="18" charset="0"/>
                                </a:rPr>
                              </m:ctrlPr>
                            </m:sSupPr>
                            <m:e>
                              <m:d>
                                <m:dPr>
                                  <m:begChr m:val="["/>
                                  <m:endChr m:val="]"/>
                                  <m:ctrlPr>
                                    <a:rPr lang="en-US" altLang="ja-JP" sz="1400" i="1">
                                      <a:solidFill>
                                        <a:prstClr val="black"/>
                                      </a:solidFill>
                                      <a:latin typeface="Cambria Math" panose="02040503050406030204" pitchFamily="18" charset="0"/>
                                      <a:ea typeface="Cambria Math" panose="02040503050406030204" pitchFamily="18" charset="0"/>
                                    </a:rPr>
                                  </m:ctrlPr>
                                </m:dPr>
                                <m:e>
                                  <m:sSub>
                                    <m:sSubPr>
                                      <m:ctrlPr>
                                        <a:rPr lang="en-US" altLang="ja-JP" sz="1400" i="1">
                                          <a:solidFill>
                                            <a:prstClr val="black"/>
                                          </a:solidFill>
                                          <a:latin typeface="Cambria Math" panose="02040503050406030204" pitchFamily="18" charset="0"/>
                                        </a:rPr>
                                      </m:ctrlPr>
                                    </m:sSubPr>
                                    <m:e>
                                      <m:r>
                                        <m:rPr>
                                          <m:sty m:val="p"/>
                                        </m:rPr>
                                        <a:rPr lang="en-US" altLang="ja-JP" sz="1400">
                                          <a:solidFill>
                                            <a:prstClr val="black"/>
                                          </a:solidFill>
                                          <a:latin typeface="Cambria Math" panose="02040503050406030204" pitchFamily="18" charset="0"/>
                                        </a:rPr>
                                        <m:t>log</m:t>
                                      </m:r>
                                    </m:e>
                                    <m:sub>
                                      <m:r>
                                        <a:rPr lang="en-US" altLang="ja-JP" sz="1400" i="1">
                                          <a:solidFill>
                                            <a:prstClr val="black"/>
                                          </a:solidFill>
                                          <a:latin typeface="Cambria Math" panose="02040503050406030204" pitchFamily="18" charset="0"/>
                                        </a:rPr>
                                        <m:t>10</m:t>
                                      </m:r>
                                    </m:sub>
                                  </m:sSub>
                                  <m:d>
                                    <m:dPr>
                                      <m:ctrlPr>
                                        <a:rPr lang="en-US" altLang="ja-JP" sz="1400" i="1">
                                          <a:solidFill>
                                            <a:prstClr val="black"/>
                                          </a:solidFill>
                                          <a:latin typeface="Cambria Math" panose="02040503050406030204" pitchFamily="18" charset="0"/>
                                          <a:ea typeface="Cambria Math" panose="02040503050406030204" pitchFamily="18" charset="0"/>
                                        </a:rPr>
                                      </m:ctrlPr>
                                    </m:dPr>
                                    <m:e>
                                      <m:f>
                                        <m:fPr>
                                          <m:ctrlPr>
                                            <a:rPr lang="en-US" altLang="ja-JP" sz="1400" i="1">
                                              <a:solidFill>
                                                <a:prstClr val="black"/>
                                              </a:solidFill>
                                              <a:latin typeface="Cambria Math" panose="02040503050406030204" pitchFamily="18" charset="0"/>
                                            </a:rPr>
                                          </m:ctrlPr>
                                        </m:fPr>
                                        <m:num>
                                          <m:sSub>
                                            <m:sSubPr>
                                              <m:ctrlPr>
                                                <a:rPr lang="en-US" altLang="ja-JP" sz="1400" i="1">
                                                  <a:solidFill>
                                                    <a:prstClr val="black"/>
                                                  </a:solidFill>
                                                  <a:latin typeface="Cambria Math" panose="02040503050406030204" pitchFamily="18" charset="0"/>
                                                </a:rPr>
                                              </m:ctrlPr>
                                            </m:sSubPr>
                                            <m:e>
                                              <m:r>
                                                <a:rPr lang="en-US" altLang="ja-JP" sz="1400" i="1">
                                                  <a:solidFill>
                                                    <a:prstClr val="black"/>
                                                  </a:solidFill>
                                                  <a:latin typeface="Cambria Math" panose="02040503050406030204" pitchFamily="18" charset="0"/>
                                                </a:rPr>
                                                <m:t>𝑀</m:t>
                                              </m:r>
                                            </m:e>
                                            <m:sub>
                                              <m:r>
                                                <a:rPr lang="en-US" altLang="ja-JP" sz="1400" i="1">
                                                  <a:solidFill>
                                                    <a:prstClr val="black"/>
                                                  </a:solidFill>
                                                  <a:latin typeface="Cambria Math" panose="02040503050406030204" pitchFamily="18" charset="0"/>
                                                </a:rPr>
                                                <m:t>200</m:t>
                                              </m:r>
                                            </m:sub>
                                          </m:sSub>
                                        </m:num>
                                        <m:den>
                                          <m:sSub>
                                            <m:sSubPr>
                                              <m:ctrlPr>
                                                <a:rPr lang="en-US" altLang="ja-JP" sz="1400" i="1">
                                                  <a:solidFill>
                                                    <a:prstClr val="black"/>
                                                  </a:solidFill>
                                                  <a:latin typeface="Cambria Math" panose="02040503050406030204" pitchFamily="18" charset="0"/>
                                                </a:rPr>
                                              </m:ctrlPr>
                                            </m:sSubPr>
                                            <m:e>
                                              <m:r>
                                                <a:rPr lang="en-US" altLang="ja-JP" sz="1400" i="1">
                                                  <a:solidFill>
                                                    <a:prstClr val="black"/>
                                                  </a:solidFill>
                                                  <a:latin typeface="Cambria Math" panose="02040503050406030204" pitchFamily="18" charset="0"/>
                                                </a:rPr>
                                                <m:t>𝑀</m:t>
                                              </m:r>
                                            </m:e>
                                            <m:sub>
                                              <m:r>
                                                <a:rPr lang="ja-JP" altLang="en-US" sz="1400" i="1">
                                                  <a:solidFill>
                                                    <a:prstClr val="black"/>
                                                  </a:solidFill>
                                                  <a:latin typeface="Cambria Math" panose="02040503050406030204" pitchFamily="18" charset="0"/>
                                                </a:rPr>
                                                <m:t>⦿</m:t>
                                              </m:r>
                                            </m:sub>
                                          </m:sSub>
                                        </m:den>
                                      </m:f>
                                    </m:e>
                                  </m:d>
                                </m:e>
                              </m:d>
                            </m:e>
                            <m:sup>
                              <m:r>
                                <a:rPr lang="en-US" altLang="ja-JP" sz="1400" i="1">
                                  <a:solidFill>
                                    <a:prstClr val="black"/>
                                  </a:solidFill>
                                  <a:latin typeface="Cambria Math" panose="02040503050406030204" pitchFamily="18" charset="0"/>
                                  <a:ea typeface="Cambria Math" panose="02040503050406030204" pitchFamily="18" charset="0"/>
                                </a:rPr>
                                <m:t>𝑖</m:t>
                              </m:r>
                            </m:sup>
                          </m:sSup>
                        </m:e>
                      </m:d>
                    </m:oMath>
                  </m:oMathPara>
                </a14:m>
                <a:endParaRPr lang="ja-JP" altLang="en-US" dirty="0"/>
              </a:p>
            </p:txBody>
          </p:sp>
        </mc:Choice>
        <mc:Fallback xmlns="">
          <p:sp>
            <p:nvSpPr>
              <p:cNvPr id="41" name="テキスト ボックス 40">
                <a:extLst>
                  <a:ext uri="{FF2B5EF4-FFF2-40B4-BE49-F238E27FC236}">
                    <a16:creationId xmlns:a16="http://schemas.microsoft.com/office/drawing/2014/main" id="{BBA9D00F-67D9-E61D-3755-3CBC82733ACA}"/>
                  </a:ext>
                </a:extLst>
              </p:cNvPr>
              <p:cNvSpPr txBox="1">
                <a:spLocks noRot="1" noChangeAspect="1" noMove="1" noResize="1" noEditPoints="1" noAdjustHandles="1" noChangeArrowheads="1" noChangeShapeType="1" noTextEdit="1"/>
              </p:cNvSpPr>
              <p:nvPr/>
            </p:nvSpPr>
            <p:spPr>
              <a:xfrm>
                <a:off x="7582111" y="4401163"/>
                <a:ext cx="4403937" cy="882293"/>
              </a:xfrm>
              <a:prstGeom prst="rect">
                <a:avLst/>
              </a:prstGeom>
              <a:blipFill>
                <a:blip r:embed="rId9"/>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4" name="テキスト ボックス 43">
                <a:extLst>
                  <a:ext uri="{FF2B5EF4-FFF2-40B4-BE49-F238E27FC236}">
                    <a16:creationId xmlns:a16="http://schemas.microsoft.com/office/drawing/2014/main" id="{8AEA1F27-F647-6313-F886-6761EBFB2D7C}"/>
                  </a:ext>
                </a:extLst>
              </p:cNvPr>
              <p:cNvSpPr txBox="1"/>
              <p:nvPr/>
            </p:nvSpPr>
            <p:spPr>
              <a:xfrm>
                <a:off x="8379088" y="5537742"/>
                <a:ext cx="4155812" cy="586314"/>
              </a:xfrm>
              <a:prstGeom prst="rect">
                <a:avLst/>
              </a:prstGeom>
              <a:noFill/>
            </p:spPr>
            <p:txBody>
              <a:bodyPr wrap="square">
                <a:spAutoFit/>
              </a:bodyPr>
              <a:lstStyle/>
              <a:p>
                <a:r>
                  <a:rPr lang="ja-JP" altLang="en-US" sz="1600" dirty="0"/>
                  <a:t>　</a:t>
                </a:r>
                <a14:m>
                  <m:oMath xmlns:m="http://schemas.openxmlformats.org/officeDocument/2006/math">
                    <m:sSub>
                      <m:sSubPr>
                        <m:ctrlPr>
                          <a:rPr lang="en-US" altLang="ja-JP" sz="1600" i="1" smtClean="0">
                            <a:latin typeface="Cambria Math" panose="02040503050406030204" pitchFamily="18" charset="0"/>
                          </a:rPr>
                        </m:ctrlPr>
                      </m:sSubPr>
                      <m:e>
                        <m:r>
                          <a:rPr lang="en-US" altLang="ja-JP" sz="1600" b="0" i="1" smtClean="0">
                            <a:latin typeface="Cambria Math" panose="02040503050406030204" pitchFamily="18" charset="0"/>
                          </a:rPr>
                          <m:t>𝑓</m:t>
                        </m:r>
                      </m:e>
                      <m:sub>
                        <m:r>
                          <a:rPr lang="en-US" altLang="ja-JP" sz="1600" b="0" i="1" smtClean="0">
                            <a:latin typeface="Cambria Math" panose="02040503050406030204" pitchFamily="18" charset="0"/>
                          </a:rPr>
                          <m:t>𝐵</m:t>
                        </m:r>
                      </m:sub>
                    </m:sSub>
                    <m:r>
                      <a:rPr lang="en-US" altLang="ja-JP" sz="1600" b="0" i="1" smtClean="0">
                        <a:latin typeface="Cambria Math" panose="02040503050406030204" pitchFamily="18" charset="0"/>
                      </a:rPr>
                      <m:t>:</m:t>
                    </m:r>
                    <m:r>
                      <a:rPr lang="ja-JP" altLang="en-US" sz="1600" i="1">
                        <a:latin typeface="Cambria Math" panose="02040503050406030204" pitchFamily="18" charset="0"/>
                      </a:rPr>
                      <m:t>宇宙</m:t>
                    </m:r>
                    <m:r>
                      <a:rPr lang="ja-JP" altLang="en-US" sz="1600" i="1">
                        <a:latin typeface="Cambria Math" panose="02040503050406030204" pitchFamily="18" charset="0"/>
                      </a:rPr>
                      <m:t>の</m:t>
                    </m:r>
                    <m:r>
                      <a:rPr lang="ja-JP" altLang="en-US" sz="1600" i="1" smtClean="0">
                        <a:latin typeface="Cambria Math" panose="02040503050406030204" pitchFamily="18" charset="0"/>
                      </a:rPr>
                      <m:t>物質</m:t>
                    </m:r>
                    <m:r>
                      <a:rPr lang="ja-JP" altLang="en-US" sz="1600" i="1">
                        <a:latin typeface="Cambria Math" panose="02040503050406030204" pitchFamily="18" charset="0"/>
                      </a:rPr>
                      <m:t>において</m:t>
                    </m:r>
                  </m:oMath>
                </a14:m>
                <a:endParaRPr lang="en-US" altLang="ja-JP" sz="1600" i="1" dirty="0">
                  <a:latin typeface="Cambria Math" panose="02040503050406030204" pitchFamily="18" charset="0"/>
                </a:endParaRPr>
              </a:p>
              <a:p>
                <a:r>
                  <a:rPr lang="ja-JP" altLang="en-US" sz="1600" dirty="0"/>
                  <a:t>        </a:t>
                </a:r>
                <a14:m>
                  <m:oMath xmlns:m="http://schemas.openxmlformats.org/officeDocument/2006/math">
                    <m:r>
                      <a:rPr lang="ja-JP" altLang="en-US" sz="1600" i="1" smtClean="0">
                        <a:latin typeface="Cambria Math" panose="02040503050406030204" pitchFamily="18" charset="0"/>
                      </a:rPr>
                      <m:t>バリオン</m:t>
                    </m:r>
                    <m:r>
                      <a:rPr lang="ja-JP" altLang="en-US" sz="1600" i="1">
                        <a:latin typeface="Cambria Math" panose="02040503050406030204" pitchFamily="18" charset="0"/>
                      </a:rPr>
                      <m:t>が</m:t>
                    </m:r>
                    <m:r>
                      <a:rPr lang="ja-JP" altLang="en-US" sz="1600" i="1" smtClean="0">
                        <a:latin typeface="Cambria Math" panose="02040503050406030204" pitchFamily="18" charset="0"/>
                      </a:rPr>
                      <m:t>占</m:t>
                    </m:r>
                    <m:r>
                      <a:rPr lang="ja-JP" altLang="en-US" sz="1600" i="1" smtClean="0">
                        <a:latin typeface="Cambria Math" panose="02040503050406030204" pitchFamily="18" charset="0"/>
                      </a:rPr>
                      <m:t>める</m:t>
                    </m:r>
                    <m:r>
                      <a:rPr lang="ja-JP" altLang="en-US" sz="1600" i="1" smtClean="0">
                        <a:latin typeface="Cambria Math" panose="02040503050406030204" pitchFamily="18" charset="0"/>
                      </a:rPr>
                      <m:t>割合</m:t>
                    </m:r>
                  </m:oMath>
                </a14:m>
                <a:r>
                  <a:rPr lang="ja-JP" altLang="en-US" sz="1600" dirty="0">
                    <a:latin typeface="Cambria Math" panose="02040503050406030204" pitchFamily="18" charset="0"/>
                  </a:rPr>
                  <a:t>（観測から）</a:t>
                </a:r>
                <a:endParaRPr lang="en-US" altLang="ja-JP" sz="1600" dirty="0">
                  <a:latin typeface="Cambria Math" panose="02040503050406030204" pitchFamily="18" charset="0"/>
                </a:endParaRPr>
              </a:p>
            </p:txBody>
          </p:sp>
        </mc:Choice>
        <mc:Fallback xmlns="">
          <p:sp>
            <p:nvSpPr>
              <p:cNvPr id="44" name="テキスト ボックス 43">
                <a:extLst>
                  <a:ext uri="{FF2B5EF4-FFF2-40B4-BE49-F238E27FC236}">
                    <a16:creationId xmlns:a16="http://schemas.microsoft.com/office/drawing/2014/main" id="{8AEA1F27-F647-6313-F886-6761EBFB2D7C}"/>
                  </a:ext>
                </a:extLst>
              </p:cNvPr>
              <p:cNvSpPr txBox="1">
                <a:spLocks noRot="1" noChangeAspect="1" noMove="1" noResize="1" noEditPoints="1" noAdjustHandles="1" noChangeArrowheads="1" noChangeShapeType="1" noTextEdit="1"/>
              </p:cNvSpPr>
              <p:nvPr/>
            </p:nvSpPr>
            <p:spPr>
              <a:xfrm>
                <a:off x="8379088" y="5537742"/>
                <a:ext cx="4155812" cy="586314"/>
              </a:xfrm>
              <a:prstGeom prst="rect">
                <a:avLst/>
              </a:prstGeom>
              <a:blipFill>
                <a:blip r:embed="rId10"/>
                <a:stretch>
                  <a:fillRect b="-11340"/>
                </a:stretch>
              </a:blipFill>
            </p:spPr>
            <p:txBody>
              <a:bodyPr/>
              <a:lstStyle/>
              <a:p>
                <a:r>
                  <a:rPr lang="ja-JP" altLang="en-US">
                    <a:noFill/>
                  </a:rPr>
                  <a:t> </a:t>
                </a:r>
              </a:p>
            </p:txBody>
          </p:sp>
        </mc:Fallback>
      </mc:AlternateContent>
      <p:sp>
        <p:nvSpPr>
          <p:cNvPr id="45" name="矢印: 右 44">
            <a:extLst>
              <a:ext uri="{FF2B5EF4-FFF2-40B4-BE49-F238E27FC236}">
                <a16:creationId xmlns:a16="http://schemas.microsoft.com/office/drawing/2014/main" id="{49F4BD8F-DD5B-D9EC-4CDE-8CE7C77531EB}"/>
              </a:ext>
            </a:extLst>
          </p:cNvPr>
          <p:cNvSpPr/>
          <p:nvPr/>
        </p:nvSpPr>
        <p:spPr>
          <a:xfrm>
            <a:off x="1085850" y="1925942"/>
            <a:ext cx="416457" cy="258657"/>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357F724C-936D-E2A4-A430-4935FC1C9076}"/>
              </a:ext>
            </a:extLst>
          </p:cNvPr>
          <p:cNvSpPr txBox="1"/>
          <p:nvPr/>
        </p:nvSpPr>
        <p:spPr>
          <a:xfrm>
            <a:off x="4668660" y="1780160"/>
            <a:ext cx="535304" cy="461665"/>
          </a:xfrm>
          <a:prstGeom prst="rect">
            <a:avLst/>
          </a:prstGeom>
          <a:noFill/>
        </p:spPr>
        <p:txBody>
          <a:bodyPr wrap="square">
            <a:spAutoFit/>
          </a:bodyPr>
          <a:lstStyle/>
          <a:p>
            <a:r>
              <a:rPr kumimoji="0" lang="ja-JP" altLang="en-US" sz="2400" b="1" dirty="0">
                <a:solidFill>
                  <a:srgbClr val="FF0000"/>
                </a:solidFill>
                <a:latin typeface="Cambria Math" panose="02040503050406030204" pitchFamily="18" charset="0"/>
                <a:ea typeface="游ゴシック" panose="020B0400000000000000" pitchFamily="50" charset="-128"/>
                <a:sym typeface="Lucida Grande"/>
              </a:rPr>
              <a:t>？</a:t>
            </a:r>
            <a:endParaRPr lang="ja-JP" altLang="en-US" sz="2400" b="1" dirty="0">
              <a:solidFill>
                <a:srgbClr val="FF0000"/>
              </a:solidFill>
            </a:endParaRPr>
          </a:p>
        </p:txBody>
      </p:sp>
      <p:sp>
        <p:nvSpPr>
          <p:cNvPr id="48" name="矢印: 右 47">
            <a:extLst>
              <a:ext uri="{FF2B5EF4-FFF2-40B4-BE49-F238E27FC236}">
                <a16:creationId xmlns:a16="http://schemas.microsoft.com/office/drawing/2014/main" id="{64C2DC7F-C2C1-ED2E-5C30-4A3B1A616585}"/>
              </a:ext>
            </a:extLst>
          </p:cNvPr>
          <p:cNvSpPr/>
          <p:nvPr/>
        </p:nvSpPr>
        <p:spPr>
          <a:xfrm>
            <a:off x="1085850" y="5737203"/>
            <a:ext cx="486918" cy="836500"/>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50" name="テキスト ボックス 49">
                <a:extLst>
                  <a:ext uri="{FF2B5EF4-FFF2-40B4-BE49-F238E27FC236}">
                    <a16:creationId xmlns:a16="http://schemas.microsoft.com/office/drawing/2014/main" id="{AD4F0DE1-5382-BF3A-0690-F1D461398FAA}"/>
                  </a:ext>
                </a:extLst>
              </p:cNvPr>
              <p:cNvSpPr txBox="1"/>
              <p:nvPr/>
            </p:nvSpPr>
            <p:spPr>
              <a:xfrm>
                <a:off x="1860283" y="5832288"/>
                <a:ext cx="6375663" cy="646331"/>
              </a:xfrm>
              <a:prstGeom prst="rect">
                <a:avLst/>
              </a:prstGeom>
              <a:noFill/>
            </p:spPr>
            <p:txBody>
              <a:bodyPr wrap="square">
                <a:spAutoFit/>
              </a:bodyPr>
              <a:lstStyle/>
              <a:p>
                <a:r>
                  <a:rPr lang="ja-JP" altLang="en-US" dirty="0"/>
                  <a:t>今後、ビリアル半径</a:t>
                </a:r>
                <a14:m>
                  <m:oMath xmlns:m="http://schemas.openxmlformats.org/officeDocument/2006/math">
                    <m:sSub>
                      <m:sSubPr>
                        <m:ctrlPr>
                          <a:rPr kumimoji="0" lang="en-US" altLang="ja-JP" i="1">
                            <a:solidFill>
                              <a:srgbClr val="000000"/>
                            </a:solidFill>
                            <a:latin typeface="Cambria Math" panose="02040503050406030204" pitchFamily="18" charset="0"/>
                            <a:sym typeface="Lucida Grande"/>
                          </a:rPr>
                        </m:ctrlPr>
                      </m:sSubPr>
                      <m:e>
                        <m:r>
                          <a:rPr kumimoji="0" lang="en-US" altLang="ja-JP" b="0" i="1" smtClean="0">
                            <a:solidFill>
                              <a:srgbClr val="000000"/>
                            </a:solidFill>
                            <a:latin typeface="Cambria Math" panose="02040503050406030204" pitchFamily="18" charset="0"/>
                            <a:sym typeface="Lucida Grande"/>
                          </a:rPr>
                          <m:t>𝑟</m:t>
                        </m:r>
                      </m:e>
                      <m:sub>
                        <m:r>
                          <a:rPr kumimoji="0" lang="en-US" altLang="ja-JP" b="0" i="1" smtClean="0">
                            <a:solidFill>
                              <a:srgbClr val="000000"/>
                            </a:solidFill>
                            <a:latin typeface="Cambria Math" panose="02040503050406030204" pitchFamily="18" charset="0"/>
                            <a:sym typeface="Lucida Grande"/>
                          </a:rPr>
                          <m:t>200</m:t>
                        </m:r>
                      </m:sub>
                    </m:sSub>
                  </m:oMath>
                </a14:m>
                <a:r>
                  <a:rPr lang="ja-JP" altLang="en-US" dirty="0"/>
                  <a:t>の変化とその半径での密度を</a:t>
                </a:r>
                <a:endParaRPr lang="en-US" altLang="ja-JP" dirty="0"/>
              </a:p>
              <a:p>
                <a:r>
                  <a:rPr lang="en-US" altLang="ja-JP" dirty="0"/>
                  <a:t>N</a:t>
                </a:r>
                <a:r>
                  <a:rPr lang="ja-JP" altLang="en-US" dirty="0"/>
                  <a:t>体シミュレーションで調べる必要がある</a:t>
                </a:r>
              </a:p>
            </p:txBody>
          </p:sp>
        </mc:Choice>
        <mc:Fallback xmlns="">
          <p:sp>
            <p:nvSpPr>
              <p:cNvPr id="50" name="テキスト ボックス 49">
                <a:extLst>
                  <a:ext uri="{FF2B5EF4-FFF2-40B4-BE49-F238E27FC236}">
                    <a16:creationId xmlns:a16="http://schemas.microsoft.com/office/drawing/2014/main" id="{AD4F0DE1-5382-BF3A-0690-F1D461398FAA}"/>
                  </a:ext>
                </a:extLst>
              </p:cNvPr>
              <p:cNvSpPr txBox="1">
                <a:spLocks noRot="1" noChangeAspect="1" noMove="1" noResize="1" noEditPoints="1" noAdjustHandles="1" noChangeArrowheads="1" noChangeShapeType="1" noTextEdit="1"/>
              </p:cNvSpPr>
              <p:nvPr/>
            </p:nvSpPr>
            <p:spPr>
              <a:xfrm>
                <a:off x="1860283" y="5832288"/>
                <a:ext cx="6375663" cy="646331"/>
              </a:xfrm>
              <a:prstGeom prst="rect">
                <a:avLst/>
              </a:prstGeom>
              <a:blipFill>
                <a:blip r:embed="rId11"/>
                <a:stretch>
                  <a:fillRect l="-765" t="-4717" b="-1415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2" name="テキスト ボックス 51">
                <a:extLst>
                  <a:ext uri="{FF2B5EF4-FFF2-40B4-BE49-F238E27FC236}">
                    <a16:creationId xmlns:a16="http://schemas.microsoft.com/office/drawing/2014/main" id="{56238ACC-50B1-3962-A01B-F137CFB0EA34}"/>
                  </a:ext>
                </a:extLst>
              </p:cNvPr>
              <p:cNvSpPr txBox="1"/>
              <p:nvPr/>
            </p:nvSpPr>
            <p:spPr>
              <a:xfrm>
                <a:off x="1018709" y="5075009"/>
                <a:ext cx="6267450" cy="369332"/>
              </a:xfrm>
              <a:prstGeom prst="rect">
                <a:avLst/>
              </a:prstGeom>
              <a:noFill/>
            </p:spPr>
            <p:txBody>
              <a:bodyPr wrap="square">
                <a:spAutoFit/>
              </a:bodyPr>
              <a:lstStyle/>
              <a:p>
                <a14:m>
                  <m:oMath xmlns:m="http://schemas.openxmlformats.org/officeDocument/2006/math">
                    <m:sSub>
                      <m:sSubPr>
                        <m:ctrlPr>
                          <a:rPr kumimoji="0" lang="en-US" altLang="ja-JP" sz="1800" i="1" smtClean="0">
                            <a:solidFill>
                              <a:srgbClr val="000000"/>
                            </a:solidFill>
                            <a:latin typeface="Cambria Math" panose="02040503050406030204" pitchFamily="18" charset="0"/>
                            <a:sym typeface="Lucida Grande"/>
                          </a:rPr>
                        </m:ctrlPr>
                      </m:sSubPr>
                      <m:e>
                        <m:r>
                          <a:rPr kumimoji="0" lang="en-US" altLang="ja-JP" sz="1800" i="1">
                            <a:solidFill>
                              <a:srgbClr val="000000"/>
                            </a:solidFill>
                            <a:latin typeface="Cambria Math" panose="02040503050406030204" pitchFamily="18" charset="0"/>
                            <a:sym typeface="Lucida Grande"/>
                          </a:rPr>
                          <m:t>𝑓</m:t>
                        </m:r>
                      </m:e>
                      <m:sub>
                        <m:r>
                          <a:rPr kumimoji="0" lang="en-US" altLang="ja-JP" sz="1800" i="1">
                            <a:solidFill>
                              <a:srgbClr val="000000"/>
                            </a:solidFill>
                            <a:latin typeface="Cambria Math" panose="02040503050406030204" pitchFamily="18" charset="0"/>
                            <a:sym typeface="Lucida Grande"/>
                          </a:rPr>
                          <m:t>𝐵</m:t>
                        </m:r>
                      </m:sub>
                    </m:sSub>
                    <m:r>
                      <a:rPr kumimoji="0" lang="en-US" altLang="ja-JP" sz="1800" b="0" i="1" smtClean="0">
                        <a:solidFill>
                          <a:srgbClr val="000000"/>
                        </a:solidFill>
                        <a:latin typeface="Cambria Math" panose="02040503050406030204" pitchFamily="18" charset="0"/>
                        <a:sym typeface="Lucida Grande"/>
                      </a:rPr>
                      <m:t> </m:t>
                    </m:r>
                    <m:r>
                      <a:rPr kumimoji="0" lang="ja-JP" altLang="en-US" i="1">
                        <a:solidFill>
                          <a:srgbClr val="000000"/>
                        </a:solidFill>
                        <a:latin typeface="Cambria Math" panose="02040503050406030204" pitchFamily="18" charset="0"/>
                        <a:sym typeface="Lucida Grande"/>
                      </a:rPr>
                      <m:t>⇒</m:t>
                    </m:r>
                    <m:r>
                      <a:rPr kumimoji="0" lang="en-US" altLang="ja-JP" b="0" i="1" smtClean="0">
                        <a:solidFill>
                          <a:srgbClr val="000000"/>
                        </a:solidFill>
                        <a:latin typeface="Cambria Math" panose="02040503050406030204" pitchFamily="18" charset="0"/>
                        <a:sym typeface="Lucida Grande"/>
                      </a:rPr>
                      <m:t>𝑓</m:t>
                    </m:r>
                    <m:r>
                      <a:rPr kumimoji="0" lang="en-US" altLang="ja-JP" b="0" i="1" smtClean="0">
                        <a:solidFill>
                          <a:srgbClr val="000000"/>
                        </a:solidFill>
                        <a:latin typeface="Cambria Math" panose="02040503050406030204" pitchFamily="18" charset="0"/>
                        <a:sym typeface="Lucida Grande"/>
                      </a:rPr>
                      <m:t> :0~</m:t>
                    </m:r>
                    <m:sSub>
                      <m:sSubPr>
                        <m:ctrlPr>
                          <a:rPr kumimoji="0" lang="en-US" altLang="ja-JP" i="1">
                            <a:solidFill>
                              <a:srgbClr val="000000"/>
                            </a:solidFill>
                            <a:latin typeface="Cambria Math" panose="02040503050406030204" pitchFamily="18" charset="0"/>
                            <a:sym typeface="Lucida Grande"/>
                          </a:rPr>
                        </m:ctrlPr>
                      </m:sSubPr>
                      <m:e>
                        <m:r>
                          <a:rPr kumimoji="0" lang="en-US" altLang="ja-JP" i="1">
                            <a:solidFill>
                              <a:srgbClr val="000000"/>
                            </a:solidFill>
                            <a:latin typeface="Cambria Math" panose="02040503050406030204" pitchFamily="18" charset="0"/>
                            <a:sym typeface="Lucida Grande"/>
                          </a:rPr>
                          <m:t>𝑓</m:t>
                        </m:r>
                      </m:e>
                      <m:sub>
                        <m:r>
                          <a:rPr kumimoji="0" lang="en-US" altLang="ja-JP" i="1">
                            <a:solidFill>
                              <a:srgbClr val="000000"/>
                            </a:solidFill>
                            <a:latin typeface="Cambria Math" panose="02040503050406030204" pitchFamily="18" charset="0"/>
                            <a:sym typeface="Lucida Grande"/>
                          </a:rPr>
                          <m:t>𝐵</m:t>
                        </m:r>
                      </m:sub>
                    </m:sSub>
                  </m:oMath>
                </a14:m>
                <a:r>
                  <a:rPr lang="ja-JP" altLang="en-US" dirty="0"/>
                  <a:t> として一般化する</a:t>
                </a:r>
                <a:endParaRPr lang="en-US" altLang="ja-JP" dirty="0"/>
              </a:p>
            </p:txBody>
          </p:sp>
        </mc:Choice>
        <mc:Fallback xmlns="">
          <p:sp>
            <p:nvSpPr>
              <p:cNvPr id="52" name="テキスト ボックス 51">
                <a:extLst>
                  <a:ext uri="{FF2B5EF4-FFF2-40B4-BE49-F238E27FC236}">
                    <a16:creationId xmlns:a16="http://schemas.microsoft.com/office/drawing/2014/main" id="{56238ACC-50B1-3962-A01B-F137CFB0EA34}"/>
                  </a:ext>
                </a:extLst>
              </p:cNvPr>
              <p:cNvSpPr txBox="1">
                <a:spLocks noRot="1" noChangeAspect="1" noMove="1" noResize="1" noEditPoints="1" noAdjustHandles="1" noChangeArrowheads="1" noChangeShapeType="1" noTextEdit="1"/>
              </p:cNvSpPr>
              <p:nvPr/>
            </p:nvSpPr>
            <p:spPr>
              <a:xfrm>
                <a:off x="1018709" y="5075009"/>
                <a:ext cx="6267450" cy="369332"/>
              </a:xfrm>
              <a:prstGeom prst="rect">
                <a:avLst/>
              </a:prstGeom>
              <a:blipFill>
                <a:blip r:embed="rId12"/>
                <a:stretch>
                  <a:fillRect l="-292" t="-8333" b="-28333"/>
                </a:stretch>
              </a:blipFill>
            </p:spPr>
            <p:txBody>
              <a:bodyPr/>
              <a:lstStyle/>
              <a:p>
                <a:r>
                  <a:rPr lang="ja-JP" altLang="en-US">
                    <a:noFill/>
                  </a:rPr>
                  <a:t> </a:t>
                </a:r>
              </a:p>
            </p:txBody>
          </p:sp>
        </mc:Fallback>
      </mc:AlternateContent>
      <p:grpSp>
        <p:nvGrpSpPr>
          <p:cNvPr id="5" name="グループ化 4">
            <a:extLst>
              <a:ext uri="{FF2B5EF4-FFF2-40B4-BE49-F238E27FC236}">
                <a16:creationId xmlns:a16="http://schemas.microsoft.com/office/drawing/2014/main" id="{854A9B78-3D10-5CA4-D8BD-D7314A4210F6}"/>
              </a:ext>
            </a:extLst>
          </p:cNvPr>
          <p:cNvGrpSpPr/>
          <p:nvPr/>
        </p:nvGrpSpPr>
        <p:grpSpPr>
          <a:xfrm>
            <a:off x="6327409" y="1475101"/>
            <a:ext cx="5803961" cy="2629319"/>
            <a:chOff x="6327409" y="1475101"/>
            <a:chExt cx="5803961" cy="2629319"/>
          </a:xfrm>
        </p:grpSpPr>
        <p:grpSp>
          <p:nvGrpSpPr>
            <p:cNvPr id="3" name="グループ化 2">
              <a:extLst>
                <a:ext uri="{FF2B5EF4-FFF2-40B4-BE49-F238E27FC236}">
                  <a16:creationId xmlns:a16="http://schemas.microsoft.com/office/drawing/2014/main" id="{9B8E4D54-7EE4-42B8-6965-72DB1EC925B0}"/>
                </a:ext>
              </a:extLst>
            </p:cNvPr>
            <p:cNvGrpSpPr/>
            <p:nvPr/>
          </p:nvGrpSpPr>
          <p:grpSpPr>
            <a:xfrm>
              <a:off x="6924178" y="1475101"/>
              <a:ext cx="5157460" cy="2629319"/>
              <a:chOff x="6924178" y="1459335"/>
              <a:chExt cx="5157460" cy="2629319"/>
            </a:xfrm>
          </p:grpSpPr>
          <p:sp>
            <p:nvSpPr>
              <p:cNvPr id="13" name="楕円 12">
                <a:extLst>
                  <a:ext uri="{FF2B5EF4-FFF2-40B4-BE49-F238E27FC236}">
                    <a16:creationId xmlns:a16="http://schemas.microsoft.com/office/drawing/2014/main" id="{E62A1555-DF52-9B12-A825-9A5E595FCA3B}"/>
                  </a:ext>
                </a:extLst>
              </p:cNvPr>
              <p:cNvSpPr/>
              <p:nvPr/>
            </p:nvSpPr>
            <p:spPr>
              <a:xfrm>
                <a:off x="9287750" y="1459335"/>
                <a:ext cx="2793888" cy="2629319"/>
              </a:xfrm>
              <a:prstGeom prst="ellipse">
                <a:avLst/>
              </a:prstGeom>
              <a:gradFill flip="none" rotWithShape="1">
                <a:gsLst>
                  <a:gs pos="0">
                    <a:schemeClr val="bg2"/>
                  </a:gs>
                  <a:gs pos="13000">
                    <a:schemeClr val="tx2">
                      <a:lumMod val="50000"/>
                      <a:lumOff val="50000"/>
                      <a:alpha val="50000"/>
                    </a:schemeClr>
                  </a:gs>
                  <a:gs pos="82000">
                    <a:schemeClr val="bg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D317FA8C-8EA3-655F-8CB0-196B3916A526}"/>
                  </a:ext>
                </a:extLst>
              </p:cNvPr>
              <p:cNvSpPr/>
              <p:nvPr/>
            </p:nvSpPr>
            <p:spPr>
              <a:xfrm>
                <a:off x="6924178" y="1762318"/>
                <a:ext cx="1907588" cy="1841878"/>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905AF3A8-F626-0E42-5463-FB7394ADCD02}"/>
                  </a:ext>
                </a:extLst>
              </p:cNvPr>
              <p:cNvSpPr/>
              <p:nvPr/>
            </p:nvSpPr>
            <p:spPr>
              <a:xfrm>
                <a:off x="7490524" y="2353007"/>
                <a:ext cx="774892" cy="735981"/>
              </a:xfrm>
              <a:prstGeom prst="ellipse">
                <a:avLst/>
              </a:prstGeom>
              <a:gradFill flip="none" rotWithShape="1">
                <a:gsLst>
                  <a:gs pos="0">
                    <a:schemeClr val="tx2">
                      <a:lumMod val="75000"/>
                      <a:lumOff val="25000"/>
                    </a:schemeClr>
                  </a:gs>
                  <a:gs pos="41000">
                    <a:schemeClr val="tx2">
                      <a:lumMod val="50000"/>
                      <a:lumOff val="50000"/>
                    </a:schemeClr>
                  </a:gs>
                  <a:gs pos="69000">
                    <a:schemeClr val="accent1">
                      <a:tint val="23500"/>
                      <a:satMod val="16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7AE0B3D4-C58F-B299-6268-84829C972465}"/>
                  </a:ext>
                </a:extLst>
              </p:cNvPr>
              <p:cNvSpPr/>
              <p:nvPr/>
            </p:nvSpPr>
            <p:spPr>
              <a:xfrm>
                <a:off x="9697361" y="1869269"/>
                <a:ext cx="1904505" cy="1841878"/>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B50C98FD-0E72-8CFD-0BA0-462F4BAE42B2}"/>
                  </a:ext>
                </a:extLst>
              </p:cNvPr>
              <p:cNvSpPr/>
              <p:nvPr/>
            </p:nvSpPr>
            <p:spPr>
              <a:xfrm>
                <a:off x="10275420" y="2425039"/>
                <a:ext cx="774892" cy="735981"/>
              </a:xfrm>
              <a:prstGeom prst="ellipse">
                <a:avLst/>
              </a:prstGeom>
              <a:gradFill flip="none" rotWithShape="1">
                <a:gsLst>
                  <a:gs pos="0">
                    <a:schemeClr val="bg1"/>
                  </a:gs>
                  <a:gs pos="41000">
                    <a:schemeClr val="bg1"/>
                  </a:gs>
                  <a:gs pos="87000">
                    <a:schemeClr val="accent1">
                      <a:tint val="23500"/>
                      <a:satMod val="160000"/>
                    </a:schemeClr>
                  </a:gs>
                </a:gsLst>
                <a:path path="circle">
                  <a:fillToRect l="50000" t="50000" r="50000" b="50000"/>
                </a:path>
                <a:tileRect/>
              </a:gra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矢印: 下 24">
                <a:extLst>
                  <a:ext uri="{FF2B5EF4-FFF2-40B4-BE49-F238E27FC236}">
                    <a16:creationId xmlns:a16="http://schemas.microsoft.com/office/drawing/2014/main" id="{B0D47406-E08E-F3B8-3ACC-FA564312D172}"/>
                  </a:ext>
                </a:extLst>
              </p:cNvPr>
              <p:cNvSpPr/>
              <p:nvPr/>
            </p:nvSpPr>
            <p:spPr>
              <a:xfrm rot="16200000">
                <a:off x="8891300" y="2580005"/>
                <a:ext cx="401618" cy="345440"/>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8FE13C77-A281-B92F-C71B-65910C2E48F6}"/>
                    </a:ext>
                  </a:extLst>
                </p:cNvPr>
                <p:cNvSpPr txBox="1"/>
                <p:nvPr/>
              </p:nvSpPr>
              <p:spPr>
                <a:xfrm>
                  <a:off x="7627160" y="3611785"/>
                  <a:ext cx="1503855" cy="338554"/>
                </a:xfrm>
                <a:prstGeom prst="rect">
                  <a:avLst/>
                </a:prstGeom>
                <a:noFill/>
              </p:spPr>
              <p:txBody>
                <a:bodyPr wrap="square" rtlCol="0">
                  <a:spAutoFit/>
                </a:bodyPr>
                <a:lstStyle/>
                <a:p>
                  <a:r>
                    <a:rPr kumimoji="1" lang="en-US" altLang="ja-JP" sz="1600" dirty="0"/>
                    <a:t>DMH </a:t>
                  </a:r>
                  <a:r>
                    <a:rPr lang="en-US" altLang="ja-JP" sz="1600" dirty="0"/>
                    <a:t>(</a:t>
                  </a:r>
                  <a14:m>
                    <m:oMath xmlns:m="http://schemas.openxmlformats.org/officeDocument/2006/math">
                      <m:sSub>
                        <m:sSubPr>
                          <m:ctrlPr>
                            <a:rPr kumimoji="0" lang="en-US" altLang="ja-JP" sz="1600" i="1">
                              <a:solidFill>
                                <a:srgbClr val="000000"/>
                              </a:solidFill>
                              <a:latin typeface="Cambria Math" panose="02040503050406030204" pitchFamily="18" charset="0"/>
                              <a:sym typeface="Lucida Grande"/>
                            </a:rPr>
                          </m:ctrlPr>
                        </m:sSubPr>
                        <m:e>
                          <m:r>
                            <a:rPr kumimoji="0" lang="en-US" altLang="ja-JP" sz="1600" i="1">
                              <a:solidFill>
                                <a:srgbClr val="000000"/>
                              </a:solidFill>
                              <a:latin typeface="Cambria Math" panose="02040503050406030204" pitchFamily="18" charset="0"/>
                              <a:sym typeface="Lucida Grande"/>
                            </a:rPr>
                            <m:t>𝑀</m:t>
                          </m:r>
                        </m:e>
                        <m:sub>
                          <m:r>
                            <a:rPr kumimoji="0" lang="en-US" altLang="ja-JP" sz="1600" i="1">
                              <a:solidFill>
                                <a:srgbClr val="000000"/>
                              </a:solidFill>
                              <a:latin typeface="Cambria Math" panose="02040503050406030204" pitchFamily="18" charset="0"/>
                              <a:sym typeface="Lucida Grande"/>
                            </a:rPr>
                            <m:t>200</m:t>
                          </m:r>
                        </m:sub>
                      </m:sSub>
                      <m:r>
                        <a:rPr kumimoji="0" lang="en-US" altLang="ja-JP" sz="1600" i="1">
                          <a:solidFill>
                            <a:srgbClr val="000000"/>
                          </a:solidFill>
                          <a:latin typeface="Cambria Math" panose="02040503050406030204" pitchFamily="18" charset="0"/>
                          <a:sym typeface="Lucida Grande"/>
                        </a:rPr>
                        <m:t> </m:t>
                      </m:r>
                      <m:r>
                        <a:rPr kumimoji="0" lang="en-US" altLang="ja-JP" sz="1600" b="0" i="0" smtClean="0">
                          <a:solidFill>
                            <a:srgbClr val="000000"/>
                          </a:solidFill>
                          <a:latin typeface="Cambria Math" panose="02040503050406030204" pitchFamily="18" charset="0"/>
                          <a:sym typeface="Lucida Grande"/>
                        </a:rPr>
                        <m:t>)</m:t>
                      </m:r>
                    </m:oMath>
                  </a14:m>
                  <a:endParaRPr kumimoji="1" lang="ja-JP" altLang="en-US" sz="1600" dirty="0"/>
                </a:p>
              </p:txBody>
            </p:sp>
          </mc:Choice>
          <mc:Fallback xmlns="">
            <p:sp>
              <p:nvSpPr>
                <p:cNvPr id="26" name="テキスト ボックス 25">
                  <a:extLst>
                    <a:ext uri="{FF2B5EF4-FFF2-40B4-BE49-F238E27FC236}">
                      <a16:creationId xmlns:a16="http://schemas.microsoft.com/office/drawing/2014/main" id="{8FE13C77-A281-B92F-C71B-65910C2E48F6}"/>
                    </a:ext>
                  </a:extLst>
                </p:cNvPr>
                <p:cNvSpPr txBox="1">
                  <a:spLocks noRot="1" noChangeAspect="1" noMove="1" noResize="1" noEditPoints="1" noAdjustHandles="1" noChangeArrowheads="1" noChangeShapeType="1" noTextEdit="1"/>
                </p:cNvSpPr>
                <p:nvPr/>
              </p:nvSpPr>
              <p:spPr>
                <a:xfrm>
                  <a:off x="7627160" y="3611785"/>
                  <a:ext cx="1503855" cy="338554"/>
                </a:xfrm>
                <a:prstGeom prst="rect">
                  <a:avLst/>
                </a:prstGeom>
                <a:blipFill>
                  <a:blip r:embed="rId13"/>
                  <a:stretch>
                    <a:fillRect l="-2024" t="-5357" b="-2142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 name="テキスト ボックス 26">
                  <a:extLst>
                    <a:ext uri="{FF2B5EF4-FFF2-40B4-BE49-F238E27FC236}">
                      <a16:creationId xmlns:a16="http://schemas.microsoft.com/office/drawing/2014/main" id="{CA54D9B8-FD8E-CC3C-1344-A14F5655BF61}"/>
                    </a:ext>
                  </a:extLst>
                </p:cNvPr>
                <p:cNvSpPr txBox="1"/>
                <p:nvPr/>
              </p:nvSpPr>
              <p:spPr>
                <a:xfrm>
                  <a:off x="7398061" y="1819838"/>
                  <a:ext cx="1164430" cy="584775"/>
                </a:xfrm>
                <a:prstGeom prst="rect">
                  <a:avLst/>
                </a:prstGeom>
                <a:noFill/>
              </p:spPr>
              <p:txBody>
                <a:bodyPr wrap="square" rtlCol="0">
                  <a:spAutoFit/>
                </a:bodyPr>
                <a:lstStyle/>
                <a:p>
                  <a:r>
                    <a:rPr lang="en-US" altLang="ja-JP" sz="1600" dirty="0"/>
                    <a:t>baryon</a:t>
                  </a:r>
                </a:p>
                <a:p>
                  <a:r>
                    <a:rPr lang="en-US" altLang="ja-JP" sz="1600" dirty="0"/>
                    <a:t>(</a:t>
                  </a:r>
                  <a14:m>
                    <m:oMath xmlns:m="http://schemas.openxmlformats.org/officeDocument/2006/math">
                      <m:sSub>
                        <m:sSubPr>
                          <m:ctrlPr>
                            <a:rPr kumimoji="0" lang="en-US" altLang="ja-JP" sz="1600" i="1">
                              <a:solidFill>
                                <a:srgbClr val="000000"/>
                              </a:solidFill>
                              <a:latin typeface="Cambria Math" panose="02040503050406030204" pitchFamily="18" charset="0"/>
                              <a:sym typeface="Lucida Grande"/>
                            </a:rPr>
                          </m:ctrlPr>
                        </m:sSubPr>
                        <m:e>
                          <m:r>
                            <a:rPr kumimoji="0" lang="en-US" altLang="ja-JP" sz="1600" b="0" i="1" smtClean="0">
                              <a:solidFill>
                                <a:srgbClr val="000000"/>
                              </a:solidFill>
                              <a:latin typeface="Cambria Math" panose="02040503050406030204" pitchFamily="18" charset="0"/>
                              <a:sym typeface="Lucida Grande"/>
                            </a:rPr>
                            <m:t>𝑓</m:t>
                          </m:r>
                        </m:e>
                        <m:sub>
                          <m:r>
                            <a:rPr kumimoji="0" lang="en-US" altLang="ja-JP" sz="1600" b="0" i="1" smtClean="0">
                              <a:solidFill>
                                <a:srgbClr val="000000"/>
                              </a:solidFill>
                              <a:latin typeface="Cambria Math" panose="02040503050406030204" pitchFamily="18" charset="0"/>
                              <a:sym typeface="Lucida Grande"/>
                            </a:rPr>
                            <m:t>𝐵</m:t>
                          </m:r>
                        </m:sub>
                      </m:sSub>
                      <m:sSub>
                        <m:sSubPr>
                          <m:ctrlPr>
                            <a:rPr kumimoji="0" lang="en-US" altLang="ja-JP" sz="1600" i="1">
                              <a:solidFill>
                                <a:srgbClr val="000000"/>
                              </a:solidFill>
                              <a:latin typeface="Cambria Math" panose="02040503050406030204" pitchFamily="18" charset="0"/>
                              <a:sym typeface="Lucida Grande"/>
                            </a:rPr>
                          </m:ctrlPr>
                        </m:sSubPr>
                        <m:e>
                          <m:r>
                            <a:rPr kumimoji="0" lang="en-US" altLang="ja-JP" sz="1600" i="1">
                              <a:solidFill>
                                <a:srgbClr val="000000"/>
                              </a:solidFill>
                              <a:latin typeface="Cambria Math" panose="02040503050406030204" pitchFamily="18" charset="0"/>
                              <a:sym typeface="Lucida Grande"/>
                            </a:rPr>
                            <m:t>𝑀</m:t>
                          </m:r>
                        </m:e>
                        <m:sub>
                          <m:r>
                            <a:rPr kumimoji="0" lang="en-US" altLang="ja-JP" sz="1600" i="1">
                              <a:solidFill>
                                <a:srgbClr val="000000"/>
                              </a:solidFill>
                              <a:latin typeface="Cambria Math" panose="02040503050406030204" pitchFamily="18" charset="0"/>
                              <a:sym typeface="Lucida Grande"/>
                            </a:rPr>
                            <m:t>200</m:t>
                          </m:r>
                        </m:sub>
                      </m:sSub>
                      <m:r>
                        <a:rPr kumimoji="0" lang="en-US" altLang="ja-JP" sz="1600" i="1">
                          <a:solidFill>
                            <a:srgbClr val="000000"/>
                          </a:solidFill>
                          <a:latin typeface="Cambria Math" panose="02040503050406030204" pitchFamily="18" charset="0"/>
                          <a:sym typeface="Lucida Grande"/>
                        </a:rPr>
                        <m:t> </m:t>
                      </m:r>
                      <m:r>
                        <a:rPr kumimoji="0" lang="en-US" altLang="ja-JP" sz="1600" b="0" i="0" smtClean="0">
                          <a:solidFill>
                            <a:srgbClr val="000000"/>
                          </a:solidFill>
                          <a:latin typeface="Cambria Math" panose="02040503050406030204" pitchFamily="18" charset="0"/>
                          <a:sym typeface="Lucida Grande"/>
                        </a:rPr>
                        <m:t>)</m:t>
                      </m:r>
                    </m:oMath>
                  </a14:m>
                  <a:endParaRPr kumimoji="1" lang="ja-JP" altLang="en-US" sz="1600" dirty="0"/>
                </a:p>
              </p:txBody>
            </p:sp>
          </mc:Choice>
          <mc:Fallback xmlns="">
            <p:sp>
              <p:nvSpPr>
                <p:cNvPr id="27" name="テキスト ボックス 26">
                  <a:extLst>
                    <a:ext uri="{FF2B5EF4-FFF2-40B4-BE49-F238E27FC236}">
                      <a16:creationId xmlns:a16="http://schemas.microsoft.com/office/drawing/2014/main" id="{CA54D9B8-FD8E-CC3C-1344-A14F5655BF61}"/>
                    </a:ext>
                  </a:extLst>
                </p:cNvPr>
                <p:cNvSpPr txBox="1">
                  <a:spLocks noRot="1" noChangeAspect="1" noMove="1" noResize="1" noEditPoints="1" noAdjustHandles="1" noChangeArrowheads="1" noChangeShapeType="1" noTextEdit="1"/>
                </p:cNvSpPr>
                <p:nvPr/>
              </p:nvSpPr>
              <p:spPr>
                <a:xfrm>
                  <a:off x="7398061" y="1819838"/>
                  <a:ext cx="1164430" cy="584775"/>
                </a:xfrm>
                <a:prstGeom prst="rect">
                  <a:avLst/>
                </a:prstGeom>
                <a:blipFill>
                  <a:blip r:embed="rId14"/>
                  <a:stretch>
                    <a:fillRect l="-3141" t="-3158" b="-1368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9" name="テキスト ボックス 28">
                  <a:extLst>
                    <a:ext uri="{FF2B5EF4-FFF2-40B4-BE49-F238E27FC236}">
                      <a16:creationId xmlns:a16="http://schemas.microsoft.com/office/drawing/2014/main" id="{DF534B82-8E0E-81BF-92FD-39B7E972BED9}"/>
                    </a:ext>
                  </a:extLst>
                </p:cNvPr>
                <p:cNvSpPr txBox="1"/>
                <p:nvPr/>
              </p:nvSpPr>
              <p:spPr>
                <a:xfrm>
                  <a:off x="9860617" y="3701205"/>
                  <a:ext cx="2137746" cy="338554"/>
                </a:xfrm>
                <a:prstGeom prst="rect">
                  <a:avLst/>
                </a:prstGeom>
                <a:noFill/>
              </p:spPr>
              <p:txBody>
                <a:bodyPr wrap="square" rtlCol="0">
                  <a:spAutoFit/>
                </a:bodyPr>
                <a:lstStyle/>
                <a:p>
                  <a:r>
                    <a:rPr kumimoji="1" lang="en-US" altLang="ja-JP" sz="1600" dirty="0"/>
                    <a:t>DMH </a:t>
                  </a:r>
                  <a14:m>
                    <m:oMath xmlns:m="http://schemas.openxmlformats.org/officeDocument/2006/math">
                      <m:r>
                        <a:rPr kumimoji="0" lang="en-US" altLang="ja-JP" sz="1600" b="0" i="0" smtClean="0">
                          <a:solidFill>
                            <a:srgbClr val="000000"/>
                          </a:solidFill>
                          <a:latin typeface="Cambria Math" panose="02040503050406030204" pitchFamily="18" charset="0"/>
                          <a:sym typeface="Lucida Grande"/>
                        </a:rPr>
                        <m:t>(1−</m:t>
                      </m:r>
                      <m:sSub>
                        <m:sSubPr>
                          <m:ctrlPr>
                            <a:rPr kumimoji="0" lang="en-US" altLang="ja-JP" sz="1600" i="1">
                              <a:solidFill>
                                <a:srgbClr val="000000"/>
                              </a:solidFill>
                              <a:latin typeface="Cambria Math" panose="02040503050406030204" pitchFamily="18" charset="0"/>
                              <a:sym typeface="Lucida Grande"/>
                            </a:rPr>
                          </m:ctrlPr>
                        </m:sSubPr>
                        <m:e>
                          <m:r>
                            <a:rPr kumimoji="0" lang="en-US" altLang="ja-JP" sz="1600" i="1">
                              <a:solidFill>
                                <a:srgbClr val="000000"/>
                              </a:solidFill>
                              <a:latin typeface="Cambria Math" panose="02040503050406030204" pitchFamily="18" charset="0"/>
                              <a:sym typeface="Lucida Grande"/>
                            </a:rPr>
                            <m:t>𝑓</m:t>
                          </m:r>
                        </m:e>
                        <m:sub>
                          <m:r>
                            <a:rPr kumimoji="0" lang="en-US" altLang="ja-JP" sz="1600" i="1">
                              <a:solidFill>
                                <a:srgbClr val="000000"/>
                              </a:solidFill>
                              <a:latin typeface="Cambria Math" panose="02040503050406030204" pitchFamily="18" charset="0"/>
                              <a:sym typeface="Lucida Grande"/>
                            </a:rPr>
                            <m:t>𝐵</m:t>
                          </m:r>
                        </m:sub>
                      </m:sSub>
                      <m:r>
                        <a:rPr kumimoji="0" lang="en-US" altLang="ja-JP" sz="1600" b="0" i="1" smtClean="0">
                          <a:solidFill>
                            <a:srgbClr val="000000"/>
                          </a:solidFill>
                          <a:latin typeface="Cambria Math" panose="02040503050406030204" pitchFamily="18" charset="0"/>
                          <a:sym typeface="Lucida Grande"/>
                        </a:rPr>
                        <m:t>)</m:t>
                      </m:r>
                      <m:sSub>
                        <m:sSubPr>
                          <m:ctrlPr>
                            <a:rPr kumimoji="0" lang="en-US" altLang="ja-JP" sz="1600" i="1">
                              <a:solidFill>
                                <a:srgbClr val="000000"/>
                              </a:solidFill>
                              <a:latin typeface="Cambria Math" panose="02040503050406030204" pitchFamily="18" charset="0"/>
                              <a:sym typeface="Lucida Grande"/>
                            </a:rPr>
                          </m:ctrlPr>
                        </m:sSubPr>
                        <m:e>
                          <m:r>
                            <a:rPr kumimoji="0" lang="en-US" altLang="ja-JP" sz="1600" i="1">
                              <a:solidFill>
                                <a:srgbClr val="000000"/>
                              </a:solidFill>
                              <a:latin typeface="Cambria Math" panose="02040503050406030204" pitchFamily="18" charset="0"/>
                              <a:sym typeface="Lucida Grande"/>
                            </a:rPr>
                            <m:t>𝑀</m:t>
                          </m:r>
                        </m:e>
                        <m:sub>
                          <m:r>
                            <a:rPr kumimoji="0" lang="en-US" altLang="ja-JP" sz="1600" i="1">
                              <a:solidFill>
                                <a:srgbClr val="000000"/>
                              </a:solidFill>
                              <a:latin typeface="Cambria Math" panose="02040503050406030204" pitchFamily="18" charset="0"/>
                              <a:sym typeface="Lucida Grande"/>
                            </a:rPr>
                            <m:t>200</m:t>
                          </m:r>
                        </m:sub>
                      </m:sSub>
                    </m:oMath>
                  </a14:m>
                  <a:endParaRPr kumimoji="1" lang="ja-JP" altLang="en-US" sz="1600" dirty="0"/>
                </a:p>
              </p:txBody>
            </p:sp>
          </mc:Choice>
          <mc:Fallback xmlns="">
            <p:sp>
              <p:nvSpPr>
                <p:cNvPr id="29" name="テキスト ボックス 28">
                  <a:extLst>
                    <a:ext uri="{FF2B5EF4-FFF2-40B4-BE49-F238E27FC236}">
                      <a16:creationId xmlns:a16="http://schemas.microsoft.com/office/drawing/2014/main" id="{DF534B82-8E0E-81BF-92FD-39B7E972BED9}"/>
                    </a:ext>
                  </a:extLst>
                </p:cNvPr>
                <p:cNvSpPr txBox="1">
                  <a:spLocks noRot="1" noChangeAspect="1" noMove="1" noResize="1" noEditPoints="1" noAdjustHandles="1" noChangeArrowheads="1" noChangeShapeType="1" noTextEdit="1"/>
                </p:cNvSpPr>
                <p:nvPr/>
              </p:nvSpPr>
              <p:spPr>
                <a:xfrm>
                  <a:off x="9860617" y="3701205"/>
                  <a:ext cx="2137746" cy="338554"/>
                </a:xfrm>
                <a:prstGeom prst="rect">
                  <a:avLst/>
                </a:prstGeom>
                <a:blipFill>
                  <a:blip r:embed="rId15"/>
                  <a:stretch>
                    <a:fillRect l="-1714" t="-5357" b="-2142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4" name="テキスト ボックス 53">
                  <a:extLst>
                    <a:ext uri="{FF2B5EF4-FFF2-40B4-BE49-F238E27FC236}">
                      <a16:creationId xmlns:a16="http://schemas.microsoft.com/office/drawing/2014/main" id="{17019DB2-F4DC-87A5-1CAC-9EA84CC967F6}"/>
                    </a:ext>
                  </a:extLst>
                </p:cNvPr>
                <p:cNvSpPr txBox="1"/>
                <p:nvPr/>
              </p:nvSpPr>
              <p:spPr>
                <a:xfrm>
                  <a:off x="6327409" y="2674518"/>
                  <a:ext cx="70252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altLang="ja-JP" sz="1800" i="1" smtClean="0">
                                <a:solidFill>
                                  <a:srgbClr val="000000"/>
                                </a:solidFill>
                                <a:latin typeface="Cambria Math" panose="02040503050406030204" pitchFamily="18" charset="0"/>
                                <a:sym typeface="Lucida Grande"/>
                              </a:rPr>
                            </m:ctrlPr>
                          </m:sSubPr>
                          <m:e>
                            <m:r>
                              <a:rPr kumimoji="0" lang="en-US" altLang="ja-JP" sz="1800" b="0" i="1" smtClean="0">
                                <a:solidFill>
                                  <a:srgbClr val="000000"/>
                                </a:solidFill>
                                <a:latin typeface="Cambria Math" panose="02040503050406030204" pitchFamily="18" charset="0"/>
                                <a:sym typeface="Lucida Grande"/>
                              </a:rPr>
                              <m:t>𝑟</m:t>
                            </m:r>
                          </m:e>
                          <m:sub>
                            <m:r>
                              <a:rPr kumimoji="0" lang="en-US" altLang="ja-JP" sz="1800" i="1">
                                <a:solidFill>
                                  <a:srgbClr val="000000"/>
                                </a:solidFill>
                                <a:latin typeface="Cambria Math" panose="02040503050406030204" pitchFamily="18" charset="0"/>
                                <a:sym typeface="Lucida Grande"/>
                              </a:rPr>
                              <m:t>200</m:t>
                            </m:r>
                          </m:sub>
                        </m:sSub>
                      </m:oMath>
                    </m:oMathPara>
                  </a14:m>
                  <a:endParaRPr lang="ja-JP" altLang="en-US" dirty="0"/>
                </a:p>
              </p:txBody>
            </p:sp>
          </mc:Choice>
          <mc:Fallback xmlns="">
            <p:sp>
              <p:nvSpPr>
                <p:cNvPr id="54" name="テキスト ボックス 53">
                  <a:extLst>
                    <a:ext uri="{FF2B5EF4-FFF2-40B4-BE49-F238E27FC236}">
                      <a16:creationId xmlns:a16="http://schemas.microsoft.com/office/drawing/2014/main" id="{17019DB2-F4DC-87A5-1CAC-9EA84CC967F6}"/>
                    </a:ext>
                  </a:extLst>
                </p:cNvPr>
                <p:cNvSpPr txBox="1">
                  <a:spLocks noRot="1" noChangeAspect="1" noMove="1" noResize="1" noEditPoints="1" noAdjustHandles="1" noChangeArrowheads="1" noChangeShapeType="1" noTextEdit="1"/>
                </p:cNvSpPr>
                <p:nvPr/>
              </p:nvSpPr>
              <p:spPr>
                <a:xfrm>
                  <a:off x="6327409" y="2674518"/>
                  <a:ext cx="702527" cy="369332"/>
                </a:xfrm>
                <a:prstGeom prst="rect">
                  <a:avLst/>
                </a:prstGeom>
                <a:blipFill>
                  <a:blip r:embed="rId1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5" name="テキスト ボックス 54">
                  <a:extLst>
                    <a:ext uri="{FF2B5EF4-FFF2-40B4-BE49-F238E27FC236}">
                      <a16:creationId xmlns:a16="http://schemas.microsoft.com/office/drawing/2014/main" id="{6D419D5D-A17C-9FFE-2336-B6EDF11EC3ED}"/>
                    </a:ext>
                  </a:extLst>
                </p:cNvPr>
                <p:cNvSpPr txBox="1"/>
                <p:nvPr/>
              </p:nvSpPr>
              <p:spPr>
                <a:xfrm>
                  <a:off x="11428843" y="2935317"/>
                  <a:ext cx="70252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altLang="ja-JP" sz="1800" i="1" smtClean="0">
                                <a:solidFill>
                                  <a:srgbClr val="000000"/>
                                </a:solidFill>
                                <a:latin typeface="Cambria Math" panose="02040503050406030204" pitchFamily="18" charset="0"/>
                                <a:sym typeface="Lucida Grande"/>
                              </a:rPr>
                            </m:ctrlPr>
                          </m:sSubPr>
                          <m:e>
                            <m:r>
                              <a:rPr kumimoji="0" lang="en-US" altLang="ja-JP" sz="1800" b="0" i="1" smtClean="0">
                                <a:solidFill>
                                  <a:srgbClr val="000000"/>
                                </a:solidFill>
                                <a:latin typeface="Cambria Math" panose="02040503050406030204" pitchFamily="18" charset="0"/>
                                <a:sym typeface="Lucida Grande"/>
                              </a:rPr>
                              <m:t>𝑟</m:t>
                            </m:r>
                          </m:e>
                          <m:sub>
                            <m:r>
                              <a:rPr kumimoji="0" lang="en-US" altLang="ja-JP" sz="1800" i="1">
                                <a:solidFill>
                                  <a:srgbClr val="000000"/>
                                </a:solidFill>
                                <a:latin typeface="Cambria Math" panose="02040503050406030204" pitchFamily="18" charset="0"/>
                                <a:sym typeface="Lucida Grande"/>
                              </a:rPr>
                              <m:t>200</m:t>
                            </m:r>
                          </m:sub>
                        </m:sSub>
                      </m:oMath>
                    </m:oMathPara>
                  </a14:m>
                  <a:endParaRPr lang="ja-JP" altLang="en-US" dirty="0"/>
                </a:p>
              </p:txBody>
            </p:sp>
          </mc:Choice>
          <mc:Fallback xmlns="">
            <p:sp>
              <p:nvSpPr>
                <p:cNvPr id="55" name="テキスト ボックス 54">
                  <a:extLst>
                    <a:ext uri="{FF2B5EF4-FFF2-40B4-BE49-F238E27FC236}">
                      <a16:creationId xmlns:a16="http://schemas.microsoft.com/office/drawing/2014/main" id="{6D419D5D-A17C-9FFE-2336-B6EDF11EC3ED}"/>
                    </a:ext>
                  </a:extLst>
                </p:cNvPr>
                <p:cNvSpPr txBox="1">
                  <a:spLocks noRot="1" noChangeAspect="1" noMove="1" noResize="1" noEditPoints="1" noAdjustHandles="1" noChangeArrowheads="1" noChangeShapeType="1" noTextEdit="1"/>
                </p:cNvSpPr>
                <p:nvPr/>
              </p:nvSpPr>
              <p:spPr>
                <a:xfrm>
                  <a:off x="11428843" y="2935317"/>
                  <a:ext cx="702527" cy="369332"/>
                </a:xfrm>
                <a:prstGeom prst="rect">
                  <a:avLst/>
                </a:prstGeom>
                <a:blipFill>
                  <a:blip r:embed="rId17"/>
                  <a:stretch>
                    <a:fillRect/>
                  </a:stretch>
                </a:blipFill>
              </p:spPr>
              <p:txBody>
                <a:bodyPr/>
                <a:lstStyle/>
                <a:p>
                  <a:r>
                    <a:rPr lang="ja-JP" altLang="en-US">
                      <a:noFill/>
                    </a:rPr>
                    <a:t> </a:t>
                  </a:r>
                </a:p>
              </p:txBody>
            </p:sp>
          </mc:Fallback>
        </mc:AlternateContent>
      </p:grpSp>
      <p:pic>
        <p:nvPicPr>
          <p:cNvPr id="6" name="図 5" descr="グラフ, 折れ線グラフ&#10;&#10;AI によって生成されたコンテンツは間違っている可能性があります。">
            <a:extLst>
              <a:ext uri="{FF2B5EF4-FFF2-40B4-BE49-F238E27FC236}">
                <a16:creationId xmlns:a16="http://schemas.microsoft.com/office/drawing/2014/main" id="{B247E200-8433-C5A8-DA4F-300D0DE5145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669801" y="7056055"/>
            <a:ext cx="7315215" cy="4572009"/>
          </a:xfrm>
          <a:prstGeom prst="rect">
            <a:avLst/>
          </a:prstGeom>
        </p:spPr>
      </p:pic>
    </p:spTree>
    <p:extLst>
      <p:ext uri="{BB962C8B-B14F-4D97-AF65-F5344CB8AC3E}">
        <p14:creationId xmlns:p14="http://schemas.microsoft.com/office/powerpoint/2010/main" val="253298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7" grpId="0"/>
      <p:bldP spid="48" grpId="0" animBg="1"/>
      <p:bldP spid="5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C9AF9-6D08-BAF2-8914-E5358F2F779A}"/>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5847C928-38BD-56E2-291E-338530145363}"/>
                  </a:ext>
                </a:extLst>
              </p:cNvPr>
              <p:cNvSpPr>
                <a:spLocks noGrp="1"/>
              </p:cNvSpPr>
              <p:nvPr>
                <p:ph idx="1"/>
              </p:nvPr>
            </p:nvSpPr>
            <p:spPr>
              <a:xfrm>
                <a:off x="300736" y="949868"/>
                <a:ext cx="10905143" cy="5411327"/>
              </a:xfrm>
            </p:spPr>
            <p:txBody>
              <a:bodyPr>
                <a:normAutofit/>
              </a:bodyPr>
              <a:lstStyle/>
              <a:p>
                <a:pPr marL="0" indent="0">
                  <a:buNone/>
                </a:pPr>
                <a:r>
                  <a:rPr kumimoji="1" lang="ja-JP" altLang="en-US" sz="1900" dirty="0"/>
                  <a:t>遷移前後の</a:t>
                </a:r>
                <a:r>
                  <a:rPr kumimoji="1" lang="en-US" altLang="ja-JP" sz="1900" dirty="0"/>
                  <a:t> total </a:t>
                </a:r>
                <a:r>
                  <a:rPr lang="en-US" altLang="ja-JP" sz="1900" dirty="0"/>
                  <a:t>e</a:t>
                </a:r>
                <a:r>
                  <a:rPr kumimoji="1" lang="en-US" altLang="ja-JP" sz="1900" dirty="0"/>
                  <a:t>nergy </a:t>
                </a:r>
                <a14:m>
                  <m:oMath xmlns:m="http://schemas.openxmlformats.org/officeDocument/2006/math">
                    <m:sSub>
                      <m:sSubPr>
                        <m:ctrlPr>
                          <a:rPr lang="en-US" altLang="ja-JP" sz="2000" i="1">
                            <a:solidFill>
                              <a:prstClr val="black"/>
                            </a:solidFill>
                            <a:latin typeface="Cambria Math" panose="02040503050406030204" pitchFamily="18" charset="0"/>
                          </a:rPr>
                        </m:ctrlPr>
                      </m:sSubPr>
                      <m:e>
                        <m:r>
                          <a:rPr lang="en-US" altLang="ja-JP" sz="2000" i="1">
                            <a:solidFill>
                              <a:prstClr val="black"/>
                            </a:solidFill>
                            <a:latin typeface="Cambria Math" panose="02040503050406030204" pitchFamily="18" charset="0"/>
                          </a:rPr>
                          <m:t>𝐸</m:t>
                        </m:r>
                      </m:e>
                      <m:sub>
                        <m:r>
                          <a:rPr lang="en-US" altLang="ja-JP" sz="2000" i="1">
                            <a:solidFill>
                              <a:prstClr val="black"/>
                            </a:solidFill>
                            <a:latin typeface="Cambria Math" panose="02040503050406030204" pitchFamily="18" charset="0"/>
                          </a:rPr>
                          <m:t>𝑡𝑜𝑡𝑎𝑙</m:t>
                        </m:r>
                      </m:sub>
                    </m:sSub>
                    <m:r>
                      <a:rPr lang="en-US" altLang="ja-JP" sz="2000" b="0" i="1" smtClean="0">
                        <a:solidFill>
                          <a:prstClr val="black"/>
                        </a:solidFill>
                        <a:latin typeface="Cambria Math" panose="02040503050406030204" pitchFamily="18" charset="0"/>
                      </a:rPr>
                      <m:t> </m:t>
                    </m:r>
                  </m:oMath>
                </a14:m>
                <a:r>
                  <a:rPr kumimoji="1" lang="ja-JP" altLang="en-US" sz="1900" dirty="0"/>
                  <a:t>の差</a:t>
                </a:r>
                <a14:m>
                  <m:oMath xmlns:m="http://schemas.openxmlformats.org/officeDocument/2006/math">
                    <m:r>
                      <a:rPr kumimoji="0" lang="en-US" altLang="ja-JP" sz="1900" b="0" i="0"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Lucida Grande"/>
                      </a:rPr>
                      <m:t> </m:t>
                    </m:r>
                    <m:r>
                      <a:rPr kumimoji="0" lang="en-US" altLang="ja-JP" sz="1900" b="0" i="1" u="none" strike="noStrike" cap="none" spc="0" normalizeH="0" baseline="0" smtClean="0">
                        <a:ln>
                          <a:noFill/>
                        </a:ln>
                        <a:solidFill>
                          <a:srgbClr val="FF0000"/>
                        </a:solidFill>
                        <a:effectLst/>
                        <a:uFillTx/>
                        <a:latin typeface="Cambria Math" panose="02040503050406030204" pitchFamily="18" charset="0"/>
                        <a:ea typeface="Cambria Math" panose="02040503050406030204" pitchFamily="18" charset="0"/>
                        <a:sym typeface="Lucida Grande"/>
                      </a:rPr>
                      <m:t>∆</m:t>
                    </m:r>
                    <m:r>
                      <a:rPr kumimoji="0" lang="en-US" altLang="ja-JP" sz="1900" b="0" i="1" u="none" strike="noStrike" cap="none" spc="0" normalizeH="0" baseline="0" smtClean="0">
                        <a:ln>
                          <a:noFill/>
                        </a:ln>
                        <a:solidFill>
                          <a:srgbClr val="FF0000"/>
                        </a:solidFill>
                        <a:effectLst/>
                        <a:uFillTx/>
                        <a:latin typeface="Cambria Math" panose="02040503050406030204" pitchFamily="18" charset="0"/>
                        <a:ea typeface="Cambria Math" panose="02040503050406030204" pitchFamily="18" charset="0"/>
                        <a:sym typeface="Lucida Grande"/>
                      </a:rPr>
                      <m:t>𝐸</m:t>
                    </m:r>
                    <m:r>
                      <a:rPr kumimoji="0" lang="en-US" altLang="ja-JP" sz="1900" b="0" i="1" u="none" strike="noStrike" cap="none" spc="0" normalizeH="0" baseline="0" smtClean="0">
                        <a:ln>
                          <a:noFill/>
                        </a:ln>
                        <a:solidFill>
                          <a:srgbClr val="FF0000"/>
                        </a:solidFill>
                        <a:effectLst/>
                        <a:uFillTx/>
                        <a:latin typeface="Cambria Math" panose="02040503050406030204" pitchFamily="18" charset="0"/>
                        <a:ea typeface="Cambria Math" panose="02040503050406030204" pitchFamily="18" charset="0"/>
                        <a:sym typeface="Lucida Grande"/>
                      </a:rPr>
                      <m:t> </m:t>
                    </m:r>
                  </m:oMath>
                </a14:m>
                <a:r>
                  <a:rPr kumimoji="1" lang="ja-JP" altLang="en-US" sz="1900" dirty="0"/>
                  <a:t>を、</a:t>
                </a:r>
                <a:r>
                  <a:rPr kumimoji="1" lang="ja-JP" altLang="en-US" sz="1900" dirty="0">
                    <a:solidFill>
                      <a:srgbClr val="FF0000"/>
                    </a:solidFill>
                  </a:rPr>
                  <a:t>遷移エネルギー</a:t>
                </a:r>
                <a:r>
                  <a:rPr kumimoji="1" lang="ja-JP" altLang="en-US" sz="1900" dirty="0"/>
                  <a:t>と定義する</a:t>
                </a:r>
                <a:endParaRPr kumimoji="1" lang="en-US" altLang="ja-JP" sz="1900" dirty="0"/>
              </a:p>
              <a:p>
                <a:pPr marL="0" indent="0">
                  <a:buNone/>
                </a:pPr>
                <a:r>
                  <a:rPr lang="en-US" altLang="ja-JP" sz="1900" i="1" dirty="0">
                    <a:solidFill>
                      <a:prstClr val="black"/>
                    </a:solidFill>
                    <a:latin typeface="Cambria Math" panose="02040503050406030204" pitchFamily="18" charset="0"/>
                  </a:rPr>
                  <a:t> </a:t>
                </a:r>
                <a:endParaRPr lang="en-US" altLang="ja-JP" sz="2400" i="1" dirty="0">
                  <a:solidFill>
                    <a:prstClr val="black"/>
                  </a:solidFill>
                  <a:latin typeface="Cambria Math" panose="02040503050406030204" pitchFamily="18" charset="0"/>
                </a:endParaRPr>
              </a:p>
              <a:p>
                <a:endParaRPr lang="en-US" altLang="ja-JP" sz="1900" i="1" dirty="0">
                  <a:solidFill>
                    <a:prstClr val="black"/>
                  </a:solidFill>
                  <a:latin typeface="Cambria Math" panose="02040503050406030204" pitchFamily="18" charset="0"/>
                </a:endParaRPr>
              </a:p>
              <a:p>
                <a:endParaRPr lang="en-US" altLang="ja-JP" sz="1900" i="1" dirty="0">
                  <a:solidFill>
                    <a:prstClr val="black"/>
                  </a:solidFill>
                  <a:latin typeface="Cambria Math" panose="02040503050406030204" pitchFamily="18" charset="0"/>
                </a:endParaRPr>
              </a:p>
              <a:p>
                <a:endParaRPr lang="en-US" altLang="ja-JP" sz="1900" dirty="0">
                  <a:solidFill>
                    <a:prstClr val="black"/>
                  </a:solidFill>
                  <a:latin typeface="Cambria Math" panose="02040503050406030204" pitchFamily="18" charset="0"/>
                </a:endParaRPr>
              </a:p>
            </p:txBody>
          </p:sp>
        </mc:Choice>
        <mc:Fallback xmlns="">
          <p:sp>
            <p:nvSpPr>
              <p:cNvPr id="3" name="コンテンツ プレースホルダー 2">
                <a:extLst>
                  <a:ext uri="{FF2B5EF4-FFF2-40B4-BE49-F238E27FC236}">
                    <a16:creationId xmlns:a16="http://schemas.microsoft.com/office/drawing/2014/main" id="{5847C928-38BD-56E2-291E-338530145363}"/>
                  </a:ext>
                </a:extLst>
              </p:cNvPr>
              <p:cNvSpPr>
                <a:spLocks noGrp="1" noRot="1" noChangeAspect="1" noMove="1" noResize="1" noEditPoints="1" noAdjustHandles="1" noChangeArrowheads="1" noChangeShapeType="1" noTextEdit="1"/>
              </p:cNvSpPr>
              <p:nvPr>
                <p:ph idx="1"/>
              </p:nvPr>
            </p:nvSpPr>
            <p:spPr>
              <a:xfrm>
                <a:off x="300736" y="949868"/>
                <a:ext cx="10905143" cy="5411327"/>
              </a:xfrm>
              <a:blipFill>
                <a:blip r:embed="rId3"/>
                <a:stretch>
                  <a:fillRect l="-503" t="-101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9" name="テキスト ボックス 18">
                <a:extLst>
                  <a:ext uri="{FF2B5EF4-FFF2-40B4-BE49-F238E27FC236}">
                    <a16:creationId xmlns:a16="http://schemas.microsoft.com/office/drawing/2014/main" id="{F0540BCD-E79F-9D70-39FC-838EBE982132}"/>
                  </a:ext>
                </a:extLst>
              </p:cNvPr>
              <p:cNvSpPr txBox="1"/>
              <p:nvPr/>
            </p:nvSpPr>
            <p:spPr>
              <a:xfrm>
                <a:off x="484802" y="1421934"/>
                <a:ext cx="5564280" cy="766941"/>
              </a:xfrm>
              <a:prstGeom prst="rect">
                <a:avLst/>
              </a:prstGeom>
              <a:noFill/>
              <a:ln>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altLang="ja-JP" sz="2000" i="1" smtClean="0">
                          <a:solidFill>
                            <a:srgbClr val="000000"/>
                          </a:solidFill>
                          <a:latin typeface="Cambria Math" panose="02040503050406030204" pitchFamily="18" charset="0"/>
                          <a:ea typeface="Cambria Math" panose="02040503050406030204" pitchFamily="18" charset="0"/>
                          <a:sym typeface="Lucida Grande"/>
                        </a:rPr>
                        <m:t>∆</m:t>
                      </m:r>
                      <m:r>
                        <a:rPr kumimoji="0" lang="en-US" altLang="ja-JP" sz="2000" i="1" smtClean="0">
                          <a:solidFill>
                            <a:srgbClr val="000000"/>
                          </a:solidFill>
                          <a:latin typeface="Cambria Math" panose="02040503050406030204" pitchFamily="18" charset="0"/>
                          <a:ea typeface="Cambria Math" panose="02040503050406030204" pitchFamily="18" charset="0"/>
                          <a:sym typeface="Lucida Grande"/>
                        </a:rPr>
                        <m:t>𝐸</m:t>
                      </m:r>
                      <m:r>
                        <a:rPr kumimoji="0" lang="en-US" altLang="ja-JP" sz="2000" i="1" smtClean="0">
                          <a:solidFill>
                            <a:srgbClr val="000000"/>
                          </a:solidFill>
                          <a:latin typeface="Cambria Math" panose="02040503050406030204" pitchFamily="18" charset="0"/>
                          <a:ea typeface="Cambria Math" panose="02040503050406030204" pitchFamily="18" charset="0"/>
                          <a:sym typeface="Lucida Grande"/>
                        </a:rPr>
                        <m:t>=</m:t>
                      </m:r>
                      <m:sSub>
                        <m:sSubPr>
                          <m:ctrlPr>
                            <a:rPr lang="en-US" altLang="ja-JP" sz="2000" i="1">
                              <a:solidFill>
                                <a:prstClr val="black"/>
                              </a:solidFill>
                              <a:latin typeface="Cambria Math" panose="02040503050406030204" pitchFamily="18" charset="0"/>
                            </a:rPr>
                          </m:ctrlPr>
                        </m:sSubPr>
                        <m:e>
                          <m:r>
                            <a:rPr lang="en-US" altLang="ja-JP" sz="2000" i="1">
                              <a:solidFill>
                                <a:prstClr val="black"/>
                              </a:solidFill>
                              <a:latin typeface="Cambria Math" panose="02040503050406030204" pitchFamily="18" charset="0"/>
                            </a:rPr>
                            <m:t>𝐸</m:t>
                          </m:r>
                        </m:e>
                        <m:sub>
                          <m:r>
                            <a:rPr lang="en-US" altLang="ja-JP" sz="2000" b="0" i="1" smtClean="0">
                              <a:solidFill>
                                <a:prstClr val="black"/>
                              </a:solidFill>
                              <a:latin typeface="Cambria Math" panose="02040503050406030204" pitchFamily="18" charset="0"/>
                            </a:rPr>
                            <m:t>𝐵𝐾𝑇</m:t>
                          </m:r>
                        </m:sub>
                      </m:sSub>
                      <m:r>
                        <a:rPr lang="en-US" altLang="ja-JP" sz="2000" b="0" i="1" smtClean="0">
                          <a:solidFill>
                            <a:prstClr val="black"/>
                          </a:solidFill>
                          <a:latin typeface="Cambria Math" panose="02040503050406030204" pitchFamily="18" charset="0"/>
                        </a:rPr>
                        <m:t>−</m:t>
                      </m:r>
                      <m:sSub>
                        <m:sSubPr>
                          <m:ctrlPr>
                            <a:rPr lang="en-US" altLang="ja-JP" sz="2000" i="1">
                              <a:solidFill>
                                <a:prstClr val="black"/>
                              </a:solidFill>
                              <a:latin typeface="Cambria Math" panose="02040503050406030204" pitchFamily="18" charset="0"/>
                            </a:rPr>
                          </m:ctrlPr>
                        </m:sSubPr>
                        <m:e>
                          <m:r>
                            <a:rPr lang="en-US" altLang="ja-JP" sz="2000" i="1">
                              <a:solidFill>
                                <a:prstClr val="black"/>
                              </a:solidFill>
                              <a:latin typeface="Cambria Math" panose="02040503050406030204" pitchFamily="18" charset="0"/>
                            </a:rPr>
                            <m:t>𝐸</m:t>
                          </m:r>
                        </m:e>
                        <m:sub>
                          <m:r>
                            <a:rPr lang="en-US" altLang="ja-JP" sz="2000" i="1">
                              <a:solidFill>
                                <a:prstClr val="black"/>
                              </a:solidFill>
                              <a:latin typeface="Cambria Math" panose="02040503050406030204" pitchFamily="18" charset="0"/>
                            </a:rPr>
                            <m:t>𝑁𝐹𝑊</m:t>
                          </m:r>
                        </m:sub>
                      </m:sSub>
                      <m:r>
                        <a:rPr lang="en-US" altLang="ja-JP" sz="2000" b="0" i="0" smtClean="0">
                          <a:solidFill>
                            <a:prstClr val="black"/>
                          </a:solidFill>
                          <a:latin typeface="Cambria Math" panose="02040503050406030204" pitchFamily="18" charset="0"/>
                        </a:rPr>
                        <m:t>=−</m:t>
                      </m:r>
                      <m:d>
                        <m:dPr>
                          <m:begChr m:val="["/>
                          <m:endChr m:val="]"/>
                          <m:ctrlPr>
                            <a:rPr lang="en-US" altLang="ja-JP" sz="2000" b="0" i="1" smtClean="0">
                              <a:solidFill>
                                <a:prstClr val="black"/>
                              </a:solidFill>
                              <a:latin typeface="Cambria Math" panose="02040503050406030204" pitchFamily="18" charset="0"/>
                            </a:rPr>
                          </m:ctrlPr>
                        </m:dPr>
                        <m:e>
                          <m:sSub>
                            <m:sSubPr>
                              <m:ctrlPr>
                                <a:rPr lang="en-US" altLang="ja-JP" sz="2000" i="1">
                                  <a:solidFill>
                                    <a:prstClr val="black"/>
                                  </a:solidFill>
                                  <a:latin typeface="Cambria Math" panose="02040503050406030204" pitchFamily="18" charset="0"/>
                                </a:rPr>
                              </m:ctrlPr>
                            </m:sSubPr>
                            <m:e>
                              <m:r>
                                <a:rPr lang="ja-JP" altLang="en-US" sz="2000" i="1" smtClean="0">
                                  <a:solidFill>
                                    <a:prstClr val="black"/>
                                  </a:solidFill>
                                  <a:latin typeface="Cambria Math" panose="02040503050406030204" pitchFamily="18" charset="0"/>
                                </a:rPr>
                                <m:t>𝛼</m:t>
                              </m:r>
                            </m:e>
                            <m:sub>
                              <m:r>
                                <a:rPr lang="en-US" altLang="ja-JP" sz="2000" b="0" i="1" smtClean="0">
                                  <a:solidFill>
                                    <a:prstClr val="black"/>
                                  </a:solidFill>
                                  <a:latin typeface="Cambria Math" panose="02040503050406030204" pitchFamily="18" charset="0"/>
                                </a:rPr>
                                <m:t>𝐵𝐾𝑇</m:t>
                              </m:r>
                            </m:sub>
                          </m:sSub>
                          <m:r>
                            <a:rPr lang="en-US" altLang="ja-JP" sz="2000" b="0" i="1" smtClean="0">
                              <a:solidFill>
                                <a:prstClr val="black"/>
                              </a:solidFill>
                              <a:latin typeface="Cambria Math" panose="02040503050406030204" pitchFamily="18" charset="0"/>
                            </a:rPr>
                            <m:t>−</m:t>
                          </m:r>
                          <m:sSub>
                            <m:sSubPr>
                              <m:ctrlPr>
                                <a:rPr lang="en-US" altLang="ja-JP" sz="2000" i="1">
                                  <a:solidFill>
                                    <a:prstClr val="black"/>
                                  </a:solidFill>
                                  <a:latin typeface="Cambria Math" panose="02040503050406030204" pitchFamily="18" charset="0"/>
                                </a:rPr>
                              </m:ctrlPr>
                            </m:sSubPr>
                            <m:e>
                              <m:r>
                                <a:rPr lang="ja-JP" altLang="en-US" sz="2000" i="1" smtClean="0">
                                  <a:solidFill>
                                    <a:prstClr val="black"/>
                                  </a:solidFill>
                                  <a:latin typeface="Cambria Math" panose="02040503050406030204" pitchFamily="18" charset="0"/>
                                </a:rPr>
                                <m:t>𝛼</m:t>
                              </m:r>
                            </m:e>
                            <m:sub>
                              <m:r>
                                <a:rPr lang="en-US" altLang="ja-JP" sz="2000" b="0" i="1" smtClean="0">
                                  <a:solidFill>
                                    <a:prstClr val="black"/>
                                  </a:solidFill>
                                  <a:latin typeface="Cambria Math" panose="02040503050406030204" pitchFamily="18" charset="0"/>
                                </a:rPr>
                                <m:t>𝑁𝐹𝑊</m:t>
                              </m:r>
                            </m:sub>
                          </m:sSub>
                        </m:e>
                      </m:d>
                      <m:f>
                        <m:fPr>
                          <m:ctrlPr>
                            <a:rPr lang="en-US" altLang="ja-JP" sz="2000" b="0" i="1" smtClean="0">
                              <a:solidFill>
                                <a:prstClr val="black"/>
                              </a:solidFill>
                              <a:latin typeface="Cambria Math" panose="02040503050406030204" pitchFamily="18" charset="0"/>
                            </a:rPr>
                          </m:ctrlPr>
                        </m:fPr>
                        <m:num>
                          <m:r>
                            <m:rPr>
                              <m:sty m:val="p"/>
                            </m:rPr>
                            <a:rPr lang="en-US" altLang="ja-JP" sz="2000" b="0" i="0" smtClean="0">
                              <a:solidFill>
                                <a:prstClr val="black"/>
                              </a:solidFill>
                              <a:latin typeface="Cambria Math" panose="02040503050406030204" pitchFamily="18" charset="0"/>
                            </a:rPr>
                            <m:t>G</m:t>
                          </m:r>
                          <m:sSubSup>
                            <m:sSubSupPr>
                              <m:ctrlPr>
                                <a:rPr lang="en-US" altLang="ja-JP" sz="2000" b="0" i="1" smtClean="0">
                                  <a:solidFill>
                                    <a:prstClr val="black"/>
                                  </a:solidFill>
                                  <a:latin typeface="Cambria Math" panose="02040503050406030204" pitchFamily="18" charset="0"/>
                                </a:rPr>
                              </m:ctrlPr>
                            </m:sSubSupPr>
                            <m:e>
                              <m:r>
                                <a:rPr lang="en-US" altLang="ja-JP" sz="2000" b="0" i="1" smtClean="0">
                                  <a:solidFill>
                                    <a:prstClr val="black"/>
                                  </a:solidFill>
                                  <a:latin typeface="Cambria Math" panose="02040503050406030204" pitchFamily="18" charset="0"/>
                                </a:rPr>
                                <m:t>𝑀</m:t>
                              </m:r>
                            </m:e>
                            <m:sub>
                              <m:r>
                                <a:rPr lang="en-US" altLang="ja-JP" sz="2000" b="0" i="1" smtClean="0">
                                  <a:solidFill>
                                    <a:prstClr val="black"/>
                                  </a:solidFill>
                                  <a:latin typeface="Cambria Math" panose="02040503050406030204" pitchFamily="18" charset="0"/>
                                </a:rPr>
                                <m:t>200</m:t>
                              </m:r>
                            </m:sub>
                            <m:sup>
                              <m:r>
                                <a:rPr lang="en-US" altLang="ja-JP" sz="2000" b="0" i="1" smtClean="0">
                                  <a:solidFill>
                                    <a:prstClr val="black"/>
                                  </a:solidFill>
                                  <a:latin typeface="Cambria Math" panose="02040503050406030204" pitchFamily="18" charset="0"/>
                                </a:rPr>
                                <m:t>2</m:t>
                              </m:r>
                            </m:sup>
                          </m:sSubSup>
                        </m:num>
                        <m:den>
                          <m:sSub>
                            <m:sSubPr>
                              <m:ctrlPr>
                                <a:rPr lang="en-US" altLang="ja-JP" sz="2000" i="1">
                                  <a:solidFill>
                                    <a:prstClr val="black"/>
                                  </a:solidFill>
                                  <a:latin typeface="Cambria Math" panose="02040503050406030204" pitchFamily="18" charset="0"/>
                                </a:rPr>
                              </m:ctrlPr>
                            </m:sSubPr>
                            <m:e>
                              <m:r>
                                <a:rPr lang="en-US" altLang="ja-JP" sz="2000" b="0" i="1" smtClean="0">
                                  <a:solidFill>
                                    <a:prstClr val="black"/>
                                  </a:solidFill>
                                  <a:latin typeface="Cambria Math" panose="02040503050406030204" pitchFamily="18" charset="0"/>
                                </a:rPr>
                                <m:t>𝑟</m:t>
                              </m:r>
                            </m:e>
                            <m:sub>
                              <m:r>
                                <a:rPr lang="en-US" altLang="ja-JP" sz="2000" b="0" i="1" smtClean="0">
                                  <a:solidFill>
                                    <a:prstClr val="black"/>
                                  </a:solidFill>
                                  <a:latin typeface="Cambria Math" panose="02040503050406030204" pitchFamily="18" charset="0"/>
                                </a:rPr>
                                <m:t>200</m:t>
                              </m:r>
                            </m:sub>
                          </m:sSub>
                        </m:den>
                      </m:f>
                    </m:oMath>
                  </m:oMathPara>
                </a14:m>
                <a:endParaRPr lang="ja-JP" altLang="en-US" dirty="0"/>
              </a:p>
            </p:txBody>
          </p:sp>
        </mc:Choice>
        <mc:Fallback xmlns="">
          <p:sp>
            <p:nvSpPr>
              <p:cNvPr id="19" name="テキスト ボックス 18">
                <a:extLst>
                  <a:ext uri="{FF2B5EF4-FFF2-40B4-BE49-F238E27FC236}">
                    <a16:creationId xmlns:a16="http://schemas.microsoft.com/office/drawing/2014/main" id="{F0540BCD-E79F-9D70-39FC-838EBE982132}"/>
                  </a:ext>
                </a:extLst>
              </p:cNvPr>
              <p:cNvSpPr txBox="1">
                <a:spLocks noRot="1" noChangeAspect="1" noMove="1" noResize="1" noEditPoints="1" noAdjustHandles="1" noChangeArrowheads="1" noChangeShapeType="1" noTextEdit="1"/>
              </p:cNvSpPr>
              <p:nvPr/>
            </p:nvSpPr>
            <p:spPr>
              <a:xfrm>
                <a:off x="484802" y="1421934"/>
                <a:ext cx="5564280" cy="766941"/>
              </a:xfrm>
              <a:prstGeom prst="rect">
                <a:avLst/>
              </a:prstGeom>
              <a:blipFill>
                <a:blip r:embed="rId4"/>
                <a:stretch>
                  <a:fillRect/>
                </a:stretch>
              </a:blipFill>
              <a:ln>
                <a:solidFill>
                  <a:schemeClr val="tx1"/>
                </a:solidFill>
              </a:ln>
            </p:spPr>
            <p:txBody>
              <a:bodyPr/>
              <a:lstStyle/>
              <a:p>
                <a:r>
                  <a:rPr lang="ja-JP" altLang="en-US">
                    <a:noFill/>
                  </a:rPr>
                  <a:t> </a:t>
                </a:r>
              </a:p>
            </p:txBody>
          </p:sp>
        </mc:Fallback>
      </mc:AlternateContent>
      <p:sp>
        <p:nvSpPr>
          <p:cNvPr id="35" name="テキスト ボックス 34">
            <a:extLst>
              <a:ext uri="{FF2B5EF4-FFF2-40B4-BE49-F238E27FC236}">
                <a16:creationId xmlns:a16="http://schemas.microsoft.com/office/drawing/2014/main" id="{68E0638F-7926-EBDA-077F-831D14F7676C}"/>
              </a:ext>
            </a:extLst>
          </p:cNvPr>
          <p:cNvSpPr txBox="1"/>
          <p:nvPr/>
        </p:nvSpPr>
        <p:spPr>
          <a:xfrm>
            <a:off x="529698" y="444587"/>
            <a:ext cx="8273440" cy="461665"/>
          </a:xfrm>
          <a:prstGeom prst="rect">
            <a:avLst/>
          </a:prstGeom>
          <a:noFill/>
        </p:spPr>
        <p:txBody>
          <a:bodyPr wrap="square">
            <a:spAutoFit/>
          </a:bodyPr>
          <a:lstStyle/>
          <a:p>
            <a:r>
              <a:rPr lang="ja-JP" altLang="en-US" sz="2400" dirty="0"/>
              <a:t>カスプコア遷移モデル（エネルギー輸送）</a:t>
            </a:r>
          </a:p>
        </p:txBody>
      </p:sp>
      <p:cxnSp>
        <p:nvCxnSpPr>
          <p:cNvPr id="6" name="直線コネクタ 5">
            <a:extLst>
              <a:ext uri="{FF2B5EF4-FFF2-40B4-BE49-F238E27FC236}">
                <a16:creationId xmlns:a16="http://schemas.microsoft.com/office/drawing/2014/main" id="{31D070C1-AA3B-A677-ABF8-F2C402321D0E}"/>
              </a:ext>
            </a:extLst>
          </p:cNvPr>
          <p:cNvCxnSpPr/>
          <p:nvPr/>
        </p:nvCxnSpPr>
        <p:spPr>
          <a:xfrm>
            <a:off x="0" y="813816"/>
            <a:ext cx="10158984" cy="0"/>
          </a:xfrm>
          <a:prstGeom prst="line">
            <a:avLst/>
          </a:prstGeom>
          <a:ln w="38100">
            <a:solidFill>
              <a:schemeClr val="accent6">
                <a:alpha val="80000"/>
              </a:schemeClr>
            </a:solidFill>
          </a:ln>
        </p:spPr>
        <p:style>
          <a:lnRef idx="3">
            <a:schemeClr val="accent1"/>
          </a:lnRef>
          <a:fillRef idx="0">
            <a:schemeClr val="accent1"/>
          </a:fillRef>
          <a:effectRef idx="2">
            <a:schemeClr val="accent1"/>
          </a:effectRef>
          <a:fontRef idx="minor">
            <a:schemeClr val="tx1"/>
          </a:fontRef>
        </p:style>
      </p:cxnSp>
      <p:grpSp>
        <p:nvGrpSpPr>
          <p:cNvPr id="2" name="グループ化 1">
            <a:extLst>
              <a:ext uri="{FF2B5EF4-FFF2-40B4-BE49-F238E27FC236}">
                <a16:creationId xmlns:a16="http://schemas.microsoft.com/office/drawing/2014/main" id="{7F7A66AD-BAE3-12E9-9A10-5296A84697C1}"/>
              </a:ext>
            </a:extLst>
          </p:cNvPr>
          <p:cNvGrpSpPr/>
          <p:nvPr/>
        </p:nvGrpSpPr>
        <p:grpSpPr>
          <a:xfrm>
            <a:off x="6233148" y="1205745"/>
            <a:ext cx="5842099" cy="4181504"/>
            <a:chOff x="6148776" y="3800780"/>
            <a:chExt cx="5407631" cy="3124128"/>
          </a:xfrm>
        </p:grpSpPr>
        <p:grpSp>
          <p:nvGrpSpPr>
            <p:cNvPr id="5" name="グループ化 4">
              <a:extLst>
                <a:ext uri="{FF2B5EF4-FFF2-40B4-BE49-F238E27FC236}">
                  <a16:creationId xmlns:a16="http://schemas.microsoft.com/office/drawing/2014/main" id="{5C3664AD-1288-B49A-04F4-43AE6878CBCB}"/>
                </a:ext>
              </a:extLst>
            </p:cNvPr>
            <p:cNvGrpSpPr/>
            <p:nvPr/>
          </p:nvGrpSpPr>
          <p:grpSpPr>
            <a:xfrm>
              <a:off x="6148776" y="3800780"/>
              <a:ext cx="5407631" cy="3124128"/>
              <a:chOff x="6148776" y="3800780"/>
              <a:chExt cx="5407631" cy="3124128"/>
            </a:xfrm>
          </p:grpSpPr>
          <p:pic>
            <p:nvPicPr>
              <p:cNvPr id="21" name="図 20">
                <a:extLst>
                  <a:ext uri="{FF2B5EF4-FFF2-40B4-BE49-F238E27FC236}">
                    <a16:creationId xmlns:a16="http://schemas.microsoft.com/office/drawing/2014/main" id="{E0EC6258-B8DA-A371-4CBE-3722230211F4}"/>
                  </a:ext>
                </a:extLst>
              </p:cNvPr>
              <p:cNvPicPr>
                <a:picLocks noChangeAspect="1"/>
              </p:cNvPicPr>
              <p:nvPr/>
            </p:nvPicPr>
            <p:blipFill>
              <a:blip r:embed="rId5">
                <a:extLst>
                  <a:ext uri="{28A0092B-C50C-407E-A947-70E740481C1C}">
                    <a14:useLocalDpi xmlns:a14="http://schemas.microsoft.com/office/drawing/2010/main" val="0"/>
                  </a:ext>
                </a:extLst>
              </a:blip>
              <a:srcRect t="10150" b="10150"/>
              <a:stretch/>
            </p:blipFill>
            <p:spPr>
              <a:xfrm>
                <a:off x="6329911" y="3800780"/>
                <a:ext cx="5226496" cy="3124128"/>
              </a:xfrm>
              <a:prstGeom prst="rect">
                <a:avLst/>
              </a:prstGeom>
            </p:spPr>
          </p:pic>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87BA2CA6-0C31-D99B-1F40-CED8D18BDBD5}"/>
                      </a:ext>
                    </a:extLst>
                  </p:cNvPr>
                  <p:cNvSpPr txBox="1"/>
                  <p:nvPr/>
                </p:nvSpPr>
                <p:spPr>
                  <a:xfrm rot="16200000">
                    <a:off x="5584859" y="4915294"/>
                    <a:ext cx="1466388"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1600" i="1" smtClean="0">
                                  <a:solidFill>
                                    <a:prstClr val="black"/>
                                  </a:solidFill>
                                  <a:latin typeface="Cambria Math" panose="02040503050406030204" pitchFamily="18" charset="0"/>
                                </a:rPr>
                              </m:ctrlPr>
                            </m:sSubPr>
                            <m:e>
                              <m:r>
                                <a:rPr lang="ja-JP" altLang="en-US" sz="1600" i="1" smtClean="0">
                                  <a:solidFill>
                                    <a:prstClr val="black"/>
                                  </a:solidFill>
                                  <a:latin typeface="Cambria Math" panose="02040503050406030204" pitchFamily="18" charset="0"/>
                                </a:rPr>
                                <m:t>𝛼</m:t>
                              </m:r>
                            </m:e>
                            <m:sub>
                              <m:r>
                                <a:rPr lang="en-US" altLang="ja-JP" sz="1600" i="1">
                                  <a:solidFill>
                                    <a:prstClr val="black"/>
                                  </a:solidFill>
                                  <a:latin typeface="Cambria Math" panose="02040503050406030204" pitchFamily="18" charset="0"/>
                                </a:rPr>
                                <m:t>𝑁𝐹𝑊</m:t>
                              </m:r>
                            </m:sub>
                          </m:sSub>
                          <m:r>
                            <a:rPr lang="en-US" altLang="ja-JP" sz="1600" b="0" i="1" smtClean="0">
                              <a:solidFill>
                                <a:prstClr val="black"/>
                              </a:solidFill>
                              <a:latin typeface="Cambria Math" panose="02040503050406030204" pitchFamily="18" charset="0"/>
                            </a:rPr>
                            <m:t> , </m:t>
                          </m:r>
                          <m:sSub>
                            <m:sSubPr>
                              <m:ctrlPr>
                                <a:rPr lang="en-US" altLang="ja-JP" sz="1600" i="1">
                                  <a:solidFill>
                                    <a:prstClr val="black"/>
                                  </a:solidFill>
                                  <a:latin typeface="Cambria Math" panose="02040503050406030204" pitchFamily="18" charset="0"/>
                                </a:rPr>
                              </m:ctrlPr>
                            </m:sSubPr>
                            <m:e>
                              <m:r>
                                <a:rPr lang="en-US" altLang="ja-JP" sz="1600" b="0" i="1" smtClean="0">
                                  <a:solidFill>
                                    <a:prstClr val="black"/>
                                  </a:solidFill>
                                  <a:latin typeface="Cambria Math" panose="02040503050406030204" pitchFamily="18" charset="0"/>
                                </a:rPr>
                                <m:t>  </m:t>
                              </m:r>
                              <m:r>
                                <a:rPr lang="ja-JP" altLang="en-US" sz="1600" i="1" smtClean="0">
                                  <a:solidFill>
                                    <a:prstClr val="black"/>
                                  </a:solidFill>
                                  <a:latin typeface="Cambria Math" panose="02040503050406030204" pitchFamily="18" charset="0"/>
                                </a:rPr>
                                <m:t>𝛼</m:t>
                              </m:r>
                            </m:e>
                            <m:sub>
                              <m:r>
                                <a:rPr lang="en-US" altLang="ja-JP" sz="1600" b="0" i="1" smtClean="0">
                                  <a:solidFill>
                                    <a:prstClr val="black"/>
                                  </a:solidFill>
                                  <a:latin typeface="Cambria Math" panose="02040503050406030204" pitchFamily="18" charset="0"/>
                                </a:rPr>
                                <m:t>𝐵𝐾𝑇</m:t>
                              </m:r>
                            </m:sub>
                          </m:sSub>
                        </m:oMath>
                      </m:oMathPara>
                    </a14:m>
                    <a:endParaRPr lang="ja-JP" altLang="en-US" sz="1600" dirty="0"/>
                  </a:p>
                </p:txBody>
              </p:sp>
            </mc:Choice>
            <mc:Fallback xmlns="">
              <p:sp>
                <p:nvSpPr>
                  <p:cNvPr id="23" name="テキスト ボックス 22">
                    <a:extLst>
                      <a:ext uri="{FF2B5EF4-FFF2-40B4-BE49-F238E27FC236}">
                        <a16:creationId xmlns:a16="http://schemas.microsoft.com/office/drawing/2014/main" id="{87BA2CA6-0C31-D99B-1F40-CED8D18BDBD5}"/>
                      </a:ext>
                    </a:extLst>
                  </p:cNvPr>
                  <p:cNvSpPr txBox="1">
                    <a:spLocks noRot="1" noChangeAspect="1" noMove="1" noResize="1" noEditPoints="1" noAdjustHandles="1" noChangeArrowheads="1" noChangeShapeType="1" noTextEdit="1"/>
                  </p:cNvSpPr>
                  <p:nvPr/>
                </p:nvSpPr>
                <p:spPr>
                  <a:xfrm rot="16200000">
                    <a:off x="5584859" y="4915294"/>
                    <a:ext cx="1466388" cy="338554"/>
                  </a:xfrm>
                  <a:prstGeom prst="rect">
                    <a:avLst/>
                  </a:prstGeom>
                  <a:blipFill>
                    <a:blip r:embed="rId6"/>
                    <a:stretch>
                      <a:fillRect/>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4AAA049B-03FB-9A92-9014-8FF23B436974}"/>
                    </a:ext>
                  </a:extLst>
                </p:cNvPr>
                <p:cNvSpPr txBox="1"/>
                <p:nvPr/>
              </p:nvSpPr>
              <p:spPr>
                <a:xfrm>
                  <a:off x="9357239" y="6515221"/>
                  <a:ext cx="627946" cy="261189"/>
                </a:xfrm>
                <a:prstGeom prst="rect">
                  <a:avLst/>
                </a:prstGeom>
                <a:solidFill>
                  <a:schemeClr val="bg1"/>
                </a:solidFill>
              </p:spPr>
              <p:txBody>
                <a:bodyPr wrap="square" rtlCol="0">
                  <a:spAutoFit/>
                </a:bodyPr>
                <a:lstStyle/>
                <a:p>
                  <a:r>
                    <a:rPr kumimoji="1" lang="en-US" altLang="ja-JP" sz="1400" b="1" dirty="0"/>
                    <a:t>(</a:t>
                  </a:r>
                  <a14:m>
                    <m:oMath xmlns:m="http://schemas.openxmlformats.org/officeDocument/2006/math">
                      <m:sSub>
                        <m:sSubPr>
                          <m:ctrlPr>
                            <a:rPr lang="en-US" altLang="ja-JP" sz="1400" b="1" i="1" smtClean="0">
                              <a:solidFill>
                                <a:prstClr val="black"/>
                              </a:solidFill>
                              <a:latin typeface="Cambria Math" panose="02040503050406030204" pitchFamily="18" charset="0"/>
                            </a:rPr>
                          </m:ctrlPr>
                        </m:sSubPr>
                        <m:e>
                          <m:r>
                            <a:rPr lang="en-US" altLang="ja-JP" sz="1400" b="1" i="1">
                              <a:solidFill>
                                <a:prstClr val="black"/>
                              </a:solidFill>
                              <a:latin typeface="Cambria Math" panose="02040503050406030204" pitchFamily="18" charset="0"/>
                            </a:rPr>
                            <m:t>𝑴</m:t>
                          </m:r>
                        </m:e>
                        <m:sub>
                          <m:r>
                            <a:rPr lang="ja-JP" altLang="en-US" sz="1400" b="1" i="1">
                              <a:solidFill>
                                <a:prstClr val="black"/>
                              </a:solidFill>
                              <a:latin typeface="Cambria Math" panose="02040503050406030204" pitchFamily="18" charset="0"/>
                            </a:rPr>
                            <m:t>⦿</m:t>
                          </m:r>
                        </m:sub>
                      </m:sSub>
                    </m:oMath>
                  </a14:m>
                  <a:r>
                    <a:rPr kumimoji="1" lang="en-US" altLang="ja-JP" sz="1400" b="1" dirty="0"/>
                    <a:t>)</a:t>
                  </a:r>
                  <a:endParaRPr kumimoji="1" lang="ja-JP" altLang="en-US" sz="1400" b="1" dirty="0"/>
                </a:p>
              </p:txBody>
            </p:sp>
          </mc:Choice>
          <mc:Fallback xmlns="">
            <p:sp>
              <p:nvSpPr>
                <p:cNvPr id="7" name="テキスト ボックス 6">
                  <a:extLst>
                    <a:ext uri="{FF2B5EF4-FFF2-40B4-BE49-F238E27FC236}">
                      <a16:creationId xmlns:a16="http://schemas.microsoft.com/office/drawing/2014/main" id="{4AAA049B-03FB-9A92-9014-8FF23B436974}"/>
                    </a:ext>
                  </a:extLst>
                </p:cNvPr>
                <p:cNvSpPr txBox="1">
                  <a:spLocks noRot="1" noChangeAspect="1" noMove="1" noResize="1" noEditPoints="1" noAdjustHandles="1" noChangeArrowheads="1" noChangeShapeType="1" noTextEdit="1"/>
                </p:cNvSpPr>
                <p:nvPr/>
              </p:nvSpPr>
              <p:spPr>
                <a:xfrm>
                  <a:off x="9357239" y="6515221"/>
                  <a:ext cx="627946" cy="261189"/>
                </a:xfrm>
                <a:prstGeom prst="rect">
                  <a:avLst/>
                </a:prstGeom>
                <a:blipFill>
                  <a:blip r:embed="rId7"/>
                  <a:stretch>
                    <a:fillRect l="-2703" t="-1754" b="-7018"/>
                  </a:stretch>
                </a:blipFill>
              </p:spPr>
              <p:txBody>
                <a:bodyPr/>
                <a:lstStyle/>
                <a:p>
                  <a:r>
                    <a:rPr lang="ja-JP" altLang="en-US">
                      <a:noFill/>
                    </a:rPr>
                    <a:t> </a:t>
                  </a:r>
                </a:p>
              </p:txBody>
            </p:sp>
          </mc:Fallback>
        </mc:AlternateContent>
      </p:grpSp>
      <p:grpSp>
        <p:nvGrpSpPr>
          <p:cNvPr id="24" name="グループ化 23">
            <a:extLst>
              <a:ext uri="{FF2B5EF4-FFF2-40B4-BE49-F238E27FC236}">
                <a16:creationId xmlns:a16="http://schemas.microsoft.com/office/drawing/2014/main" id="{73B01C24-1E66-9BFD-475E-DCD1DADE6773}"/>
              </a:ext>
            </a:extLst>
          </p:cNvPr>
          <p:cNvGrpSpPr/>
          <p:nvPr/>
        </p:nvGrpSpPr>
        <p:grpSpPr>
          <a:xfrm>
            <a:off x="116753" y="4133056"/>
            <a:ext cx="6419957" cy="2715112"/>
            <a:chOff x="1332689" y="1955437"/>
            <a:chExt cx="7086000" cy="4234119"/>
          </a:xfrm>
        </p:grpSpPr>
        <p:pic>
          <p:nvPicPr>
            <p:cNvPr id="25" name="図 24">
              <a:extLst>
                <a:ext uri="{FF2B5EF4-FFF2-40B4-BE49-F238E27FC236}">
                  <a16:creationId xmlns:a16="http://schemas.microsoft.com/office/drawing/2014/main" id="{B219E5A5-0970-DD2C-BEB0-EC44C439DE4E}"/>
                </a:ext>
              </a:extLst>
            </p:cNvPr>
            <p:cNvPicPr>
              <a:picLocks noChangeAspect="1"/>
            </p:cNvPicPr>
            <p:nvPr/>
          </p:nvPicPr>
          <p:blipFill>
            <a:blip r:embed="rId8">
              <a:extLst>
                <a:ext uri="{28A0092B-C50C-407E-A947-70E740481C1C}">
                  <a14:useLocalDpi xmlns:a14="http://schemas.microsoft.com/office/drawing/2010/main" val="0"/>
                </a:ext>
              </a:extLst>
            </a:blip>
            <a:srcRect l="12115" t="53" r="7678" b="4399"/>
            <a:stretch/>
          </p:blipFill>
          <p:spPr>
            <a:xfrm>
              <a:off x="1788433" y="1955437"/>
              <a:ext cx="6105011" cy="4234119"/>
            </a:xfrm>
            <a:prstGeom prst="rect">
              <a:avLst/>
            </a:prstGeom>
          </p:spPr>
        </p:pic>
        <mc:AlternateContent xmlns:mc="http://schemas.openxmlformats.org/markup-compatibility/2006" xmlns:a14="http://schemas.microsoft.com/office/drawing/2010/main">
          <mc:Choice Requires="a14">
            <p:sp>
              <p:nvSpPr>
                <p:cNvPr id="27" name="テキスト ボックス 26">
                  <a:extLst>
                    <a:ext uri="{FF2B5EF4-FFF2-40B4-BE49-F238E27FC236}">
                      <a16:creationId xmlns:a16="http://schemas.microsoft.com/office/drawing/2014/main" id="{47695E25-36DA-2BA3-4128-D67E86A8884F}"/>
                    </a:ext>
                  </a:extLst>
                </p:cNvPr>
                <p:cNvSpPr txBox="1"/>
                <p:nvPr/>
              </p:nvSpPr>
              <p:spPr>
                <a:xfrm rot="16200000">
                  <a:off x="823864" y="3440108"/>
                  <a:ext cx="1515416" cy="497765"/>
                </a:xfrm>
                <a:prstGeom prst="rect">
                  <a:avLst/>
                </a:prstGeom>
                <a:solidFill>
                  <a:schemeClr val="bg1"/>
                </a:solidFill>
              </p:spPr>
              <p:txBody>
                <a:bodyPr wrap="square" rtlCol="0">
                  <a:spAutoFit/>
                </a:bodyPr>
                <a:lstStyle/>
                <a:p>
                  <a:pPr algn="ctr"/>
                  <a14:m>
                    <m:oMathPara xmlns:m="http://schemas.openxmlformats.org/officeDocument/2006/math">
                      <m:oMathParaPr>
                        <m:jc m:val="centerGroup"/>
                      </m:oMathParaPr>
                      <m:oMath xmlns:m="http://schemas.openxmlformats.org/officeDocument/2006/math">
                        <m:f>
                          <m:fPr>
                            <m:type m:val="skw"/>
                            <m:ctrlPr>
                              <a:rPr kumimoji="1" lang="en-US" altLang="ja-JP" b="1" i="1" smtClean="0">
                                <a:latin typeface="Cambria Math" panose="02040503050406030204" pitchFamily="18" charset="0"/>
                              </a:rPr>
                            </m:ctrlPr>
                          </m:fPr>
                          <m:num>
                            <m:r>
                              <a:rPr kumimoji="0" lang="en-US" altLang="ja-JP" b="1" i="1">
                                <a:solidFill>
                                  <a:srgbClr val="000000"/>
                                </a:solidFill>
                                <a:latin typeface="Cambria Math" panose="02040503050406030204" pitchFamily="18" charset="0"/>
                                <a:ea typeface="Cambria Math" panose="02040503050406030204" pitchFamily="18" charset="0"/>
                                <a:sym typeface="Lucida Grande"/>
                              </a:rPr>
                              <m:t>∆</m:t>
                            </m:r>
                            <m:r>
                              <a:rPr kumimoji="0" lang="en-US" altLang="ja-JP" b="1" i="1">
                                <a:solidFill>
                                  <a:srgbClr val="000000"/>
                                </a:solidFill>
                                <a:latin typeface="Cambria Math" panose="02040503050406030204" pitchFamily="18" charset="0"/>
                                <a:ea typeface="Cambria Math" panose="02040503050406030204" pitchFamily="18" charset="0"/>
                                <a:sym typeface="Lucida Grande"/>
                              </a:rPr>
                              <m:t>𝑬</m:t>
                            </m:r>
                          </m:num>
                          <m:den>
                            <m:sSub>
                              <m:sSubPr>
                                <m:ctrlPr>
                                  <a:rPr kumimoji="1" lang="en-US" altLang="ja-JP" b="1" i="1" smtClean="0">
                                    <a:latin typeface="Cambria Math" panose="02040503050406030204" pitchFamily="18" charset="0"/>
                                  </a:rPr>
                                </m:ctrlPr>
                              </m:sSubPr>
                              <m:e>
                                <m:r>
                                  <a:rPr kumimoji="1" lang="en-US" altLang="ja-JP" b="1" i="1" smtClean="0">
                                    <a:latin typeface="Cambria Math" panose="02040503050406030204" pitchFamily="18" charset="0"/>
                                  </a:rPr>
                                  <m:t>𝑬</m:t>
                                </m:r>
                              </m:e>
                              <m:sub>
                                <m:r>
                                  <a:rPr kumimoji="1" lang="en-US" altLang="ja-JP" b="1" i="1" smtClean="0">
                                    <a:latin typeface="Cambria Math" panose="02040503050406030204" pitchFamily="18" charset="0"/>
                                  </a:rPr>
                                  <m:t>𝑵𝑭𝑾</m:t>
                                </m:r>
                              </m:sub>
                            </m:sSub>
                          </m:den>
                        </m:f>
                      </m:oMath>
                    </m:oMathPara>
                  </a14:m>
                  <a:endParaRPr kumimoji="1" lang="ja-JP" altLang="en-US" b="1" dirty="0"/>
                </a:p>
              </p:txBody>
            </p:sp>
          </mc:Choice>
          <mc:Fallback xmlns="">
            <p:sp>
              <p:nvSpPr>
                <p:cNvPr id="27" name="テキスト ボックス 26">
                  <a:extLst>
                    <a:ext uri="{FF2B5EF4-FFF2-40B4-BE49-F238E27FC236}">
                      <a16:creationId xmlns:a16="http://schemas.microsoft.com/office/drawing/2014/main" id="{47695E25-36DA-2BA3-4128-D67E86A8884F}"/>
                    </a:ext>
                  </a:extLst>
                </p:cNvPr>
                <p:cNvSpPr txBox="1">
                  <a:spLocks noRot="1" noChangeAspect="1" noMove="1" noResize="1" noEditPoints="1" noAdjustHandles="1" noChangeArrowheads="1" noChangeShapeType="1" noTextEdit="1"/>
                </p:cNvSpPr>
                <p:nvPr/>
              </p:nvSpPr>
              <p:spPr>
                <a:xfrm rot="16200000">
                  <a:off x="823864" y="3440108"/>
                  <a:ext cx="1515416" cy="497765"/>
                </a:xfrm>
                <a:prstGeom prst="rect">
                  <a:avLst/>
                </a:prstGeom>
                <a:blipFill>
                  <a:blip r:embed="rId9"/>
                  <a:stretch>
                    <a:fillRect l="-116216" t="-30818" r="-191892" b="-2830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8" name="テキスト ボックス 27">
                  <a:extLst>
                    <a:ext uri="{FF2B5EF4-FFF2-40B4-BE49-F238E27FC236}">
                      <a16:creationId xmlns:a16="http://schemas.microsoft.com/office/drawing/2014/main" id="{87A474ED-63D5-0DC1-409A-157FFFC7CAEE}"/>
                    </a:ext>
                  </a:extLst>
                </p:cNvPr>
                <p:cNvSpPr txBox="1"/>
                <p:nvPr/>
              </p:nvSpPr>
              <p:spPr>
                <a:xfrm>
                  <a:off x="7659268" y="5553303"/>
                  <a:ext cx="759421" cy="317203"/>
                </a:xfrm>
                <a:prstGeom prst="rect">
                  <a:avLst/>
                </a:prstGeom>
                <a:solidFill>
                  <a:schemeClr val="bg1"/>
                </a:solidFill>
              </p:spPr>
              <p:txBody>
                <a:bodyPr wrap="square" rtlCol="0">
                  <a:spAutoFit/>
                </a:bodyPr>
                <a:lstStyle/>
                <a:p>
                  <a:r>
                    <a:rPr kumimoji="1" lang="en-US" altLang="ja-JP" sz="1400" b="1" dirty="0"/>
                    <a:t>(</a:t>
                  </a:r>
                  <a14:m>
                    <m:oMath xmlns:m="http://schemas.openxmlformats.org/officeDocument/2006/math">
                      <m:sSub>
                        <m:sSubPr>
                          <m:ctrlPr>
                            <a:rPr lang="en-US" altLang="ja-JP" sz="1400" b="1" i="1" smtClean="0">
                              <a:solidFill>
                                <a:prstClr val="black"/>
                              </a:solidFill>
                              <a:latin typeface="Cambria Math" panose="02040503050406030204" pitchFamily="18" charset="0"/>
                            </a:rPr>
                          </m:ctrlPr>
                        </m:sSubPr>
                        <m:e>
                          <m:r>
                            <a:rPr lang="en-US" altLang="ja-JP" sz="1400" b="1" i="1">
                              <a:solidFill>
                                <a:prstClr val="black"/>
                              </a:solidFill>
                              <a:latin typeface="Cambria Math" panose="02040503050406030204" pitchFamily="18" charset="0"/>
                            </a:rPr>
                            <m:t>𝑴</m:t>
                          </m:r>
                        </m:e>
                        <m:sub>
                          <m:r>
                            <a:rPr lang="ja-JP" altLang="en-US" sz="1400" b="1" i="1">
                              <a:solidFill>
                                <a:prstClr val="black"/>
                              </a:solidFill>
                              <a:latin typeface="Cambria Math" panose="02040503050406030204" pitchFamily="18" charset="0"/>
                            </a:rPr>
                            <m:t>⦿</m:t>
                          </m:r>
                        </m:sub>
                      </m:sSub>
                    </m:oMath>
                  </a14:m>
                  <a:r>
                    <a:rPr kumimoji="1" lang="en-US" altLang="ja-JP" sz="1400" b="1" dirty="0"/>
                    <a:t>)</a:t>
                  </a:r>
                  <a:endParaRPr kumimoji="1" lang="ja-JP" altLang="en-US" sz="1400" b="1" dirty="0"/>
                </a:p>
              </p:txBody>
            </p:sp>
          </mc:Choice>
          <mc:Fallback xmlns="">
            <p:sp>
              <p:nvSpPr>
                <p:cNvPr id="28" name="テキスト ボックス 27">
                  <a:extLst>
                    <a:ext uri="{FF2B5EF4-FFF2-40B4-BE49-F238E27FC236}">
                      <a16:creationId xmlns:a16="http://schemas.microsoft.com/office/drawing/2014/main" id="{87A474ED-63D5-0DC1-409A-157FFFC7CAEE}"/>
                    </a:ext>
                  </a:extLst>
                </p:cNvPr>
                <p:cNvSpPr txBox="1">
                  <a:spLocks noRot="1" noChangeAspect="1" noMove="1" noResize="1" noEditPoints="1" noAdjustHandles="1" noChangeArrowheads="1" noChangeShapeType="1" noTextEdit="1"/>
                </p:cNvSpPr>
                <p:nvPr/>
              </p:nvSpPr>
              <p:spPr>
                <a:xfrm>
                  <a:off x="7659268" y="5553303"/>
                  <a:ext cx="759421" cy="317203"/>
                </a:xfrm>
                <a:prstGeom prst="rect">
                  <a:avLst/>
                </a:prstGeom>
                <a:blipFill>
                  <a:blip r:embed="rId10"/>
                  <a:stretch>
                    <a:fillRect l="-2655" b="-82353"/>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29" name="テキスト ボックス 28">
                <a:extLst>
                  <a:ext uri="{FF2B5EF4-FFF2-40B4-BE49-F238E27FC236}">
                    <a16:creationId xmlns:a16="http://schemas.microsoft.com/office/drawing/2014/main" id="{D09AD2F4-AA20-93C9-3E85-0F8A295D1ED6}"/>
                  </a:ext>
                </a:extLst>
              </p:cNvPr>
              <p:cNvSpPr txBox="1"/>
              <p:nvPr/>
            </p:nvSpPr>
            <p:spPr>
              <a:xfrm>
                <a:off x="2000618" y="4551931"/>
                <a:ext cx="3078874" cy="573940"/>
              </a:xfrm>
              <a:prstGeom prst="rect">
                <a:avLst/>
              </a:prstGeom>
              <a:noFill/>
            </p:spPr>
            <p:txBody>
              <a:bodyPr wrap="square">
                <a:spAutoFit/>
              </a:bodyPr>
              <a:lstStyle/>
              <a:p>
                <a14:m>
                  <m:oMath xmlns:m="http://schemas.openxmlformats.org/officeDocument/2006/math">
                    <m:f>
                      <m:fPr>
                        <m:type m:val="skw"/>
                        <m:ctrlPr>
                          <a:rPr lang="en-US" altLang="ja-JP" sz="2800" b="1" i="1" smtClean="0">
                            <a:latin typeface="Cambria Math" panose="02040503050406030204" pitchFamily="18" charset="0"/>
                          </a:rPr>
                        </m:ctrlPr>
                      </m:fPr>
                      <m:num>
                        <m:r>
                          <a:rPr kumimoji="0" lang="en-US" altLang="ja-JP" sz="2800" b="1" i="1">
                            <a:solidFill>
                              <a:srgbClr val="000000"/>
                            </a:solidFill>
                            <a:latin typeface="Cambria Math" panose="02040503050406030204" pitchFamily="18" charset="0"/>
                            <a:ea typeface="Cambria Math" panose="02040503050406030204" pitchFamily="18" charset="0"/>
                            <a:sym typeface="Lucida Grande"/>
                          </a:rPr>
                          <m:t>∆</m:t>
                        </m:r>
                        <m:r>
                          <a:rPr kumimoji="0" lang="en-US" altLang="ja-JP" sz="2800" b="1" i="1">
                            <a:solidFill>
                              <a:srgbClr val="000000"/>
                            </a:solidFill>
                            <a:latin typeface="Cambria Math" panose="02040503050406030204" pitchFamily="18" charset="0"/>
                            <a:ea typeface="Cambria Math" panose="02040503050406030204" pitchFamily="18" charset="0"/>
                            <a:sym typeface="Lucida Grande"/>
                          </a:rPr>
                          <m:t>𝑬</m:t>
                        </m:r>
                      </m:num>
                      <m:den>
                        <m:sSub>
                          <m:sSubPr>
                            <m:ctrlPr>
                              <a:rPr lang="en-US" altLang="ja-JP" sz="2800" b="1" i="1">
                                <a:latin typeface="Cambria Math" panose="02040503050406030204" pitchFamily="18" charset="0"/>
                              </a:rPr>
                            </m:ctrlPr>
                          </m:sSubPr>
                          <m:e>
                            <m:r>
                              <a:rPr lang="en-US" altLang="ja-JP" sz="2800" b="1" i="1">
                                <a:latin typeface="Cambria Math" panose="02040503050406030204" pitchFamily="18" charset="0"/>
                              </a:rPr>
                              <m:t>𝑬</m:t>
                            </m:r>
                          </m:e>
                          <m:sub>
                            <m:r>
                              <a:rPr lang="en-US" altLang="ja-JP" sz="2800" b="1" i="1">
                                <a:latin typeface="Cambria Math" panose="02040503050406030204" pitchFamily="18" charset="0"/>
                              </a:rPr>
                              <m:t>𝑵𝑭𝑾</m:t>
                            </m:r>
                          </m:sub>
                        </m:sSub>
                      </m:den>
                    </m:f>
                    <m:r>
                      <a:rPr kumimoji="1" lang="en-US" altLang="ja-JP" sz="2800" b="0" i="0" dirty="0" smtClean="0">
                        <a:latin typeface="Cambria Math" panose="02040503050406030204" pitchFamily="18" charset="0"/>
                        <a:ea typeface="Cambria Math" panose="02040503050406030204" pitchFamily="18" charset="0"/>
                      </a:rPr>
                      <m:t>≈</m:t>
                    </m:r>
                    <m:r>
                      <a:rPr kumimoji="1" lang="en-US" altLang="ja-JP" sz="2800" b="1" i="0" dirty="0" smtClean="0">
                        <a:solidFill>
                          <a:srgbClr val="FF0000"/>
                        </a:solidFill>
                        <a:latin typeface="Cambria Math" panose="02040503050406030204" pitchFamily="18" charset="0"/>
                        <a:ea typeface="Cambria Math" panose="02040503050406030204" pitchFamily="18" charset="0"/>
                      </a:rPr>
                      <m:t>𝟏𝟎</m:t>
                    </m:r>
                    <m:r>
                      <a:rPr kumimoji="1" lang="en-US" altLang="ja-JP" sz="2800" b="1" i="0" dirty="0" smtClean="0">
                        <a:solidFill>
                          <a:srgbClr val="FF0000"/>
                        </a:solidFill>
                        <a:latin typeface="Cambria Math" panose="02040503050406030204" pitchFamily="18" charset="0"/>
                        <a:ea typeface="Cambria Math" panose="02040503050406030204" pitchFamily="18" charset="0"/>
                      </a:rPr>
                      <m:t>%</m:t>
                    </m:r>
                  </m:oMath>
                </a14:m>
                <a:r>
                  <a:rPr kumimoji="1" lang="ja-JP" altLang="en-US" sz="2800" dirty="0">
                    <a:solidFill>
                      <a:srgbClr val="FF0000"/>
                    </a:solidFill>
                  </a:rPr>
                  <a:t>　　</a:t>
                </a:r>
                <a:endParaRPr lang="ja-JP" altLang="en-US" sz="2400" dirty="0"/>
              </a:p>
            </p:txBody>
          </p:sp>
        </mc:Choice>
        <mc:Fallback xmlns="">
          <p:sp>
            <p:nvSpPr>
              <p:cNvPr id="29" name="テキスト ボックス 28">
                <a:extLst>
                  <a:ext uri="{FF2B5EF4-FFF2-40B4-BE49-F238E27FC236}">
                    <a16:creationId xmlns:a16="http://schemas.microsoft.com/office/drawing/2014/main" id="{D09AD2F4-AA20-93C9-3E85-0F8A295D1ED6}"/>
                  </a:ext>
                </a:extLst>
              </p:cNvPr>
              <p:cNvSpPr txBox="1">
                <a:spLocks noRot="1" noChangeAspect="1" noMove="1" noResize="1" noEditPoints="1" noAdjustHandles="1" noChangeArrowheads="1" noChangeShapeType="1" noTextEdit="1"/>
              </p:cNvSpPr>
              <p:nvPr/>
            </p:nvSpPr>
            <p:spPr>
              <a:xfrm>
                <a:off x="2000618" y="4551931"/>
                <a:ext cx="3078874" cy="573940"/>
              </a:xfrm>
              <a:prstGeom prst="rect">
                <a:avLst/>
              </a:prstGeom>
              <a:blipFill>
                <a:blip r:embed="rId11"/>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0" name="テキスト ボックス 29">
                <a:extLst>
                  <a:ext uri="{FF2B5EF4-FFF2-40B4-BE49-F238E27FC236}">
                    <a16:creationId xmlns:a16="http://schemas.microsoft.com/office/drawing/2014/main" id="{334F0D49-74DF-84CC-38B7-6ACF43D9AD49}"/>
                  </a:ext>
                </a:extLst>
              </p:cNvPr>
              <p:cNvSpPr txBox="1"/>
              <p:nvPr/>
            </p:nvSpPr>
            <p:spPr>
              <a:xfrm>
                <a:off x="6468285" y="5130996"/>
                <a:ext cx="3179062" cy="777136"/>
              </a:xfrm>
              <a:prstGeom prst="rect">
                <a:avLst/>
              </a:prstGeom>
              <a:noFill/>
            </p:spPr>
            <p:txBody>
              <a:bodyPr wrap="square">
                <a:spAutoFit/>
              </a:bodyPr>
              <a:lstStyle/>
              <a:p>
                <a:r>
                  <a:rPr lang="en-US" altLang="ja-JP" sz="1800" dirty="0"/>
                  <a:t>Ex) </a:t>
                </a:r>
                <a14:m>
                  <m:oMath xmlns:m="http://schemas.openxmlformats.org/officeDocument/2006/math">
                    <m:sSub>
                      <m:sSubPr>
                        <m:ctrlPr>
                          <a:rPr lang="en-US" altLang="ja-JP" sz="1800" i="1" smtClean="0">
                            <a:latin typeface="Cambria Math" panose="02040503050406030204" pitchFamily="18" charset="0"/>
                          </a:rPr>
                        </m:ctrlPr>
                      </m:sSubPr>
                      <m:e>
                        <m:r>
                          <a:rPr lang="en-US" altLang="ja-JP" sz="1800" b="0" i="1" smtClean="0">
                            <a:latin typeface="Cambria Math" panose="02040503050406030204" pitchFamily="18" charset="0"/>
                          </a:rPr>
                          <m:t>𝑀</m:t>
                        </m:r>
                      </m:e>
                      <m:sub>
                        <m:r>
                          <a:rPr lang="en-US" altLang="ja-JP" sz="1800" b="0" i="1" smtClean="0">
                            <a:latin typeface="Cambria Math" panose="02040503050406030204" pitchFamily="18" charset="0"/>
                          </a:rPr>
                          <m:t>200</m:t>
                        </m:r>
                      </m:sub>
                    </m:sSub>
                    <m:r>
                      <a:rPr lang="en-US" altLang="ja-JP" sz="1800" b="0" i="1" smtClean="0">
                        <a:latin typeface="Cambria Math" panose="02040503050406030204" pitchFamily="18" charset="0"/>
                      </a:rPr>
                      <m:t>=1</m:t>
                    </m:r>
                    <m:sSup>
                      <m:sSupPr>
                        <m:ctrlPr>
                          <a:rPr lang="en-US" altLang="ja-JP" sz="1800" i="1" smtClean="0">
                            <a:latin typeface="Cambria Math" panose="02040503050406030204" pitchFamily="18" charset="0"/>
                          </a:rPr>
                        </m:ctrlPr>
                      </m:sSupPr>
                      <m:e>
                        <m:r>
                          <a:rPr lang="en-US" altLang="ja-JP" sz="1800" b="0" i="1" smtClean="0">
                            <a:latin typeface="Cambria Math" panose="02040503050406030204" pitchFamily="18" charset="0"/>
                          </a:rPr>
                          <m:t>0</m:t>
                        </m:r>
                      </m:e>
                      <m:sup>
                        <m:r>
                          <a:rPr lang="en-US" altLang="ja-JP" sz="1800" b="0" i="1" smtClean="0">
                            <a:latin typeface="Cambria Math" panose="02040503050406030204" pitchFamily="18" charset="0"/>
                          </a:rPr>
                          <m:t>10</m:t>
                        </m:r>
                      </m:sup>
                    </m:sSup>
                    <m:sSub>
                      <m:sSubPr>
                        <m:ctrlPr>
                          <a:rPr lang="en-US" altLang="ja-JP" i="1">
                            <a:latin typeface="Cambria Math" panose="02040503050406030204" pitchFamily="18" charset="0"/>
                          </a:rPr>
                        </m:ctrlPr>
                      </m:sSubPr>
                      <m:e>
                        <m:r>
                          <a:rPr lang="en-US" altLang="ja-JP" b="0" i="1" smtClean="0">
                            <a:latin typeface="Cambria Math" panose="02040503050406030204" pitchFamily="18" charset="0"/>
                          </a:rPr>
                          <m:t>𝑀</m:t>
                        </m:r>
                      </m:e>
                      <m:sub>
                        <m:r>
                          <a:rPr lang="ja-JP" altLang="en-US" b="0" i="1">
                            <a:latin typeface="Cambria Math" panose="02040503050406030204" pitchFamily="18" charset="0"/>
                          </a:rPr>
                          <m:t>⦿</m:t>
                        </m:r>
                      </m:sub>
                    </m:sSub>
                  </m:oMath>
                </a14:m>
                <a:endParaRPr lang="en-US" altLang="ja-JP" dirty="0"/>
              </a:p>
              <a:p>
                <a:pPr/>
                <a14:m>
                  <m:oMathPara xmlns:m="http://schemas.openxmlformats.org/officeDocument/2006/math">
                    <m:oMathParaPr>
                      <m:jc m:val="centerGroup"/>
                    </m:oMathParaPr>
                    <m:oMath xmlns:m="http://schemas.openxmlformats.org/officeDocument/2006/math">
                      <m:r>
                        <a:rPr kumimoji="0" lang="en-US" altLang="ja-JP" sz="2400" b="0" i="1" smtClean="0">
                          <a:solidFill>
                            <a:srgbClr val="000000"/>
                          </a:solidFill>
                          <a:latin typeface="Cambria Math" panose="02040503050406030204" pitchFamily="18" charset="0"/>
                          <a:ea typeface="Cambria Math" panose="02040503050406030204" pitchFamily="18" charset="0"/>
                          <a:sym typeface="Lucida Grande"/>
                        </a:rPr>
                        <m:t>  ∆</m:t>
                      </m:r>
                      <m:r>
                        <a:rPr kumimoji="0" lang="en-US" altLang="ja-JP" sz="2400" b="0" i="1" smtClean="0">
                          <a:solidFill>
                            <a:srgbClr val="000000"/>
                          </a:solidFill>
                          <a:latin typeface="Cambria Math" panose="02040503050406030204" pitchFamily="18" charset="0"/>
                          <a:ea typeface="Cambria Math" panose="02040503050406030204" pitchFamily="18" charset="0"/>
                          <a:sym typeface="Lucida Grande"/>
                        </a:rPr>
                        <m:t>𝐸</m:t>
                      </m:r>
                      <m:r>
                        <a:rPr kumimoji="0" lang="en-US" altLang="ja-JP" sz="2400" b="0" i="1" smtClean="0">
                          <a:solidFill>
                            <a:srgbClr val="000000"/>
                          </a:solidFill>
                          <a:latin typeface="Cambria Math" panose="02040503050406030204" pitchFamily="18" charset="0"/>
                          <a:ea typeface="Cambria Math" panose="02040503050406030204" pitchFamily="18" charset="0"/>
                          <a:sym typeface="Lucida Grande"/>
                        </a:rPr>
                        <m:t>≈1.4×1</m:t>
                      </m:r>
                      <m:sSup>
                        <m:sSupPr>
                          <m:ctrlPr>
                            <a:rPr kumimoji="0" lang="en-US" altLang="ja-JP" sz="2400" i="1" smtClean="0">
                              <a:solidFill>
                                <a:srgbClr val="000000"/>
                              </a:solidFill>
                              <a:latin typeface="Cambria Math" panose="02040503050406030204" pitchFamily="18" charset="0"/>
                              <a:ea typeface="Cambria Math" panose="02040503050406030204" pitchFamily="18" charset="0"/>
                              <a:sym typeface="Lucida Grande"/>
                            </a:rPr>
                          </m:ctrlPr>
                        </m:sSupPr>
                        <m:e>
                          <m:r>
                            <a:rPr kumimoji="0" lang="en-US" altLang="ja-JP" sz="2400" b="0" i="1" smtClean="0">
                              <a:solidFill>
                                <a:srgbClr val="000000"/>
                              </a:solidFill>
                              <a:latin typeface="Cambria Math" panose="02040503050406030204" pitchFamily="18" charset="0"/>
                              <a:ea typeface="Cambria Math" panose="02040503050406030204" pitchFamily="18" charset="0"/>
                              <a:sym typeface="Lucida Grande"/>
                            </a:rPr>
                            <m:t>0</m:t>
                          </m:r>
                        </m:e>
                        <m:sup>
                          <m:r>
                            <a:rPr kumimoji="0" lang="en-US" altLang="ja-JP" sz="2400" b="0" i="1" smtClean="0">
                              <a:solidFill>
                                <a:srgbClr val="000000"/>
                              </a:solidFill>
                              <a:latin typeface="Cambria Math" panose="02040503050406030204" pitchFamily="18" charset="0"/>
                              <a:ea typeface="Cambria Math" panose="02040503050406030204" pitchFamily="18" charset="0"/>
                              <a:sym typeface="Lucida Grande"/>
                            </a:rPr>
                            <m:t>55</m:t>
                          </m:r>
                        </m:sup>
                      </m:sSup>
                      <m:r>
                        <a:rPr kumimoji="0" lang="en-US" altLang="ja-JP" sz="2400" b="0" i="1" smtClean="0">
                          <a:solidFill>
                            <a:srgbClr val="000000"/>
                          </a:solidFill>
                          <a:latin typeface="Cambria Math" panose="02040503050406030204" pitchFamily="18" charset="0"/>
                          <a:ea typeface="Cambria Math" panose="02040503050406030204" pitchFamily="18" charset="0"/>
                          <a:sym typeface="Lucida Grande"/>
                        </a:rPr>
                        <m:t> </m:t>
                      </m:r>
                      <m:r>
                        <a:rPr kumimoji="0" lang="en-US" altLang="ja-JP" sz="2400" b="0" i="1" smtClean="0">
                          <a:solidFill>
                            <a:srgbClr val="000000"/>
                          </a:solidFill>
                          <a:latin typeface="Cambria Math" panose="02040503050406030204" pitchFamily="18" charset="0"/>
                          <a:ea typeface="Cambria Math" panose="02040503050406030204" pitchFamily="18" charset="0"/>
                          <a:sym typeface="Lucida Grande"/>
                        </a:rPr>
                        <m:t>𝑒𝑟𝑔</m:t>
                      </m:r>
                    </m:oMath>
                  </m:oMathPara>
                </a14:m>
                <a:endParaRPr lang="ja-JP" altLang="en-US" sz="2400" dirty="0"/>
              </a:p>
            </p:txBody>
          </p:sp>
        </mc:Choice>
        <mc:Fallback xmlns="">
          <p:sp>
            <p:nvSpPr>
              <p:cNvPr id="30" name="テキスト ボックス 29">
                <a:extLst>
                  <a:ext uri="{FF2B5EF4-FFF2-40B4-BE49-F238E27FC236}">
                    <a16:creationId xmlns:a16="http://schemas.microsoft.com/office/drawing/2014/main" id="{334F0D49-74DF-84CC-38B7-6ACF43D9AD49}"/>
                  </a:ext>
                </a:extLst>
              </p:cNvPr>
              <p:cNvSpPr txBox="1">
                <a:spLocks noRot="1" noChangeAspect="1" noMove="1" noResize="1" noEditPoints="1" noAdjustHandles="1" noChangeArrowheads="1" noChangeShapeType="1" noTextEdit="1"/>
              </p:cNvSpPr>
              <p:nvPr/>
            </p:nvSpPr>
            <p:spPr>
              <a:xfrm>
                <a:off x="6468285" y="5130996"/>
                <a:ext cx="3179062" cy="777136"/>
              </a:xfrm>
              <a:prstGeom prst="rect">
                <a:avLst/>
              </a:prstGeom>
              <a:blipFill>
                <a:blip r:embed="rId12"/>
                <a:stretch>
                  <a:fillRect l="-1533" t="-2362" b="-315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CBB9CDA4-C1DE-02F4-D6F8-FCB21CFDACE4}"/>
                  </a:ext>
                </a:extLst>
              </p:cNvPr>
              <p:cNvSpPr txBox="1"/>
              <p:nvPr/>
            </p:nvSpPr>
            <p:spPr>
              <a:xfrm>
                <a:off x="7569310" y="2122328"/>
                <a:ext cx="661296" cy="536432"/>
              </a:xfrm>
              <a:prstGeom prst="rect">
                <a:avLst/>
              </a:prstGeom>
              <a:noFill/>
            </p:spPr>
            <p:txBody>
              <a:bodyPr wrap="square">
                <a:spAutoFit/>
              </a:bodyPr>
              <a:lstStyle/>
              <a:p>
                <a14:m>
                  <m:oMath xmlns:m="http://schemas.openxmlformats.org/officeDocument/2006/math">
                    <m:r>
                      <a:rPr lang="en-US" altLang="ja-JP" sz="2800" b="1" dirty="0" smtClean="0">
                        <a:solidFill>
                          <a:srgbClr val="FF0000"/>
                        </a:solidFill>
                        <a:latin typeface="Cambria Math" panose="02040503050406030204" pitchFamily="18" charset="0"/>
                        <a:ea typeface="Cambria Math" panose="02040503050406030204" pitchFamily="18" charset="0"/>
                      </a:rPr>
                      <m:t>∆</m:t>
                    </m:r>
                    <m:r>
                      <a:rPr lang="ja-JP" altLang="en-US" sz="2800" b="1" dirty="0">
                        <a:solidFill>
                          <a:srgbClr val="FF0000"/>
                        </a:solidFill>
                        <a:latin typeface="Cambria Math" panose="02040503050406030204" pitchFamily="18" charset="0"/>
                        <a:ea typeface="Cambria Math" panose="02040503050406030204" pitchFamily="18" charset="0"/>
                      </a:rPr>
                      <m:t>𝐄</m:t>
                    </m:r>
                  </m:oMath>
                </a14:m>
                <a:r>
                  <a:rPr kumimoji="1" lang="ja-JP" altLang="en-US" sz="2800" dirty="0">
                    <a:solidFill>
                      <a:srgbClr val="FF0000"/>
                    </a:solidFill>
                  </a:rPr>
                  <a:t>　　</a:t>
                </a:r>
                <a:endParaRPr lang="ja-JP" altLang="en-US" sz="2400" dirty="0">
                  <a:solidFill>
                    <a:srgbClr val="FF0000"/>
                  </a:solidFill>
                </a:endParaRPr>
              </a:p>
            </p:txBody>
          </p:sp>
        </mc:Choice>
        <mc:Fallback xmlns="">
          <p:sp>
            <p:nvSpPr>
              <p:cNvPr id="4" name="テキスト ボックス 3">
                <a:extLst>
                  <a:ext uri="{FF2B5EF4-FFF2-40B4-BE49-F238E27FC236}">
                    <a16:creationId xmlns:a16="http://schemas.microsoft.com/office/drawing/2014/main" id="{CBB9CDA4-C1DE-02F4-D6F8-FCB21CFDACE4}"/>
                  </a:ext>
                </a:extLst>
              </p:cNvPr>
              <p:cNvSpPr txBox="1">
                <a:spLocks noRot="1" noChangeAspect="1" noMove="1" noResize="1" noEditPoints="1" noAdjustHandles="1" noChangeArrowheads="1" noChangeShapeType="1" noTextEdit="1"/>
              </p:cNvSpPr>
              <p:nvPr/>
            </p:nvSpPr>
            <p:spPr>
              <a:xfrm>
                <a:off x="7569310" y="2122328"/>
                <a:ext cx="661296" cy="536432"/>
              </a:xfrm>
              <a:prstGeom prst="rect">
                <a:avLst/>
              </a:prstGeom>
              <a:blipFill>
                <a:blip r:embed="rId13"/>
                <a:stretch>
                  <a:fillRect/>
                </a:stretch>
              </a:blipFill>
            </p:spPr>
            <p:txBody>
              <a:bodyPr/>
              <a:lstStyle/>
              <a:p>
                <a:r>
                  <a:rPr lang="ja-JP" altLang="en-US">
                    <a:noFill/>
                  </a:rPr>
                  <a:t> </a:t>
                </a:r>
              </a:p>
            </p:txBody>
          </p:sp>
        </mc:Fallback>
      </mc:AlternateContent>
      <p:sp>
        <p:nvSpPr>
          <p:cNvPr id="8" name="矢印: 上下 7">
            <a:extLst>
              <a:ext uri="{FF2B5EF4-FFF2-40B4-BE49-F238E27FC236}">
                <a16:creationId xmlns:a16="http://schemas.microsoft.com/office/drawing/2014/main" id="{099DDAA6-7E1E-9285-D8CA-C25C8B312B53}"/>
              </a:ext>
            </a:extLst>
          </p:cNvPr>
          <p:cNvSpPr/>
          <p:nvPr/>
        </p:nvSpPr>
        <p:spPr>
          <a:xfrm>
            <a:off x="7260116" y="1997779"/>
            <a:ext cx="286439" cy="657287"/>
          </a:xfrm>
          <a:prstGeom prst="upDownArrow">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3E2AA5D9-BAE4-AEEE-3644-E41C4EA00AB3}"/>
                  </a:ext>
                </a:extLst>
              </p:cNvPr>
              <p:cNvSpPr txBox="1"/>
              <p:nvPr/>
            </p:nvSpPr>
            <p:spPr>
              <a:xfrm>
                <a:off x="7403335" y="6187616"/>
                <a:ext cx="5221705" cy="400110"/>
              </a:xfrm>
              <a:prstGeom prst="rect">
                <a:avLst/>
              </a:prstGeom>
              <a:noFill/>
            </p:spPr>
            <p:txBody>
              <a:bodyPr wrap="square" rtlCol="0">
                <a:spAutoFit/>
              </a:bodyPr>
              <a:lstStyle/>
              <a:p>
                <a14:m>
                  <m:oMath xmlns:m="http://schemas.openxmlformats.org/officeDocument/2006/math">
                    <m:r>
                      <a:rPr lang="en-US" altLang="ja-JP" sz="2000" b="1" dirty="0" smtClean="0">
                        <a:solidFill>
                          <a:schemeClr val="tx1"/>
                        </a:solidFill>
                        <a:latin typeface="Cambria Math" panose="02040503050406030204" pitchFamily="18" charset="0"/>
                        <a:ea typeface="Cambria Math" panose="02040503050406030204" pitchFamily="18" charset="0"/>
                      </a:rPr>
                      <m:t>∆</m:t>
                    </m:r>
                    <m:r>
                      <a:rPr lang="ja-JP" altLang="en-US" sz="2000" b="1" dirty="0">
                        <a:solidFill>
                          <a:schemeClr val="tx1"/>
                        </a:solidFill>
                        <a:latin typeface="Cambria Math" panose="02040503050406030204" pitchFamily="18" charset="0"/>
                        <a:ea typeface="Cambria Math" panose="02040503050406030204" pitchFamily="18" charset="0"/>
                      </a:rPr>
                      <m:t>𝐄</m:t>
                    </m:r>
                  </m:oMath>
                </a14:m>
                <a:r>
                  <a:rPr kumimoji="1" lang="ja-JP" altLang="en-US" sz="2000" dirty="0">
                    <a:solidFill>
                      <a:schemeClr val="tx1"/>
                    </a:solidFill>
                  </a:rPr>
                  <a:t>を</a:t>
                </a:r>
                <a:r>
                  <a:rPr kumimoji="1" lang="en-US" altLang="ja-JP" sz="2000" dirty="0">
                    <a:solidFill>
                      <a:schemeClr val="tx1"/>
                    </a:solidFill>
                  </a:rPr>
                  <a:t>stellar feedback(SNII)</a:t>
                </a:r>
                <a:r>
                  <a:rPr kumimoji="1" lang="ja-JP" altLang="en-US" sz="2000" dirty="0">
                    <a:solidFill>
                      <a:schemeClr val="tx1"/>
                    </a:solidFill>
                  </a:rPr>
                  <a:t>でまかなう　　</a:t>
                </a:r>
                <a:endParaRPr lang="ja-JP" altLang="en-US" sz="2000" dirty="0">
                  <a:solidFill>
                    <a:schemeClr val="tx1"/>
                  </a:solidFill>
                </a:endParaRPr>
              </a:p>
            </p:txBody>
          </p:sp>
        </mc:Choice>
        <mc:Fallback xmlns="">
          <p:sp>
            <p:nvSpPr>
              <p:cNvPr id="9" name="テキスト ボックス 8">
                <a:extLst>
                  <a:ext uri="{FF2B5EF4-FFF2-40B4-BE49-F238E27FC236}">
                    <a16:creationId xmlns:a16="http://schemas.microsoft.com/office/drawing/2014/main" id="{3E2AA5D9-BAE4-AEEE-3644-E41C4EA00AB3}"/>
                  </a:ext>
                </a:extLst>
              </p:cNvPr>
              <p:cNvSpPr txBox="1">
                <a:spLocks noRot="1" noChangeAspect="1" noMove="1" noResize="1" noEditPoints="1" noAdjustHandles="1" noChangeArrowheads="1" noChangeShapeType="1" noTextEdit="1"/>
              </p:cNvSpPr>
              <p:nvPr/>
            </p:nvSpPr>
            <p:spPr>
              <a:xfrm>
                <a:off x="7403335" y="6187616"/>
                <a:ext cx="5221705" cy="400110"/>
              </a:xfrm>
              <a:prstGeom prst="rect">
                <a:avLst/>
              </a:prstGeom>
              <a:blipFill>
                <a:blip r:embed="rId14"/>
                <a:stretch>
                  <a:fillRect t="-6061" b="-27273"/>
                </a:stretch>
              </a:blipFill>
            </p:spPr>
            <p:txBody>
              <a:bodyPr/>
              <a:lstStyle/>
              <a:p>
                <a:r>
                  <a:rPr lang="ja-JP" altLang="en-US">
                    <a:noFill/>
                  </a:rPr>
                  <a:t> </a:t>
                </a:r>
              </a:p>
            </p:txBody>
          </p:sp>
        </mc:Fallback>
      </mc:AlternateContent>
      <p:grpSp>
        <p:nvGrpSpPr>
          <p:cNvPr id="10" name="グループ化 9">
            <a:extLst>
              <a:ext uri="{FF2B5EF4-FFF2-40B4-BE49-F238E27FC236}">
                <a16:creationId xmlns:a16="http://schemas.microsoft.com/office/drawing/2014/main" id="{F9AE9955-19BB-32C6-E7B8-A7E441EE3A02}"/>
              </a:ext>
            </a:extLst>
          </p:cNvPr>
          <p:cNvGrpSpPr/>
          <p:nvPr/>
        </p:nvGrpSpPr>
        <p:grpSpPr>
          <a:xfrm>
            <a:off x="300736" y="2324074"/>
            <a:ext cx="5909656" cy="1171214"/>
            <a:chOff x="300736" y="2324074"/>
            <a:chExt cx="5909656" cy="1171214"/>
          </a:xfrm>
        </p:grpSpPr>
        <mc:AlternateContent xmlns:mc="http://schemas.openxmlformats.org/markup-compatibility/2006" xmlns:a14="http://schemas.microsoft.com/office/drawing/2010/main">
          <mc:Choice Requires="a14">
            <p:sp>
              <p:nvSpPr>
                <p:cNvPr id="20" name="テキスト ボックス 19">
                  <a:extLst>
                    <a:ext uri="{FF2B5EF4-FFF2-40B4-BE49-F238E27FC236}">
                      <a16:creationId xmlns:a16="http://schemas.microsoft.com/office/drawing/2014/main" id="{CF662954-40E8-BF02-DADC-5FA72818D582}"/>
                    </a:ext>
                  </a:extLst>
                </p:cNvPr>
                <p:cNvSpPr txBox="1"/>
                <p:nvPr/>
              </p:nvSpPr>
              <p:spPr>
                <a:xfrm>
                  <a:off x="300736" y="2377290"/>
                  <a:ext cx="4874963" cy="111799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ja-JP" b="0" i="1" smtClean="0">
                                <a:latin typeface="Cambria Math" panose="02040503050406030204" pitchFamily="18" charset="0"/>
                                <a:ea typeface="Cambria Math" panose="02040503050406030204" pitchFamily="18" charset="0"/>
                              </a:rPr>
                            </m:ctrlPr>
                          </m:dPr>
                          <m:e>
                            <m:eqArr>
                              <m:eqArrPr>
                                <m:ctrlPr>
                                  <a:rPr lang="en-US" altLang="ja-JP" b="0" i="1" smtClean="0">
                                    <a:solidFill>
                                      <a:schemeClr val="bg1"/>
                                    </a:solidFill>
                                    <a:latin typeface="Cambria Math" panose="02040503050406030204" pitchFamily="18" charset="0"/>
                                    <a:ea typeface="Cambria Math" panose="02040503050406030204" pitchFamily="18" charset="0"/>
                                  </a:rPr>
                                </m:ctrlPr>
                              </m:eqArrPr>
                              <m:e>
                                <m:r>
                                  <a:rPr lang="en-US" altLang="ja-JP" b="0" i="1" smtClean="0">
                                    <a:solidFill>
                                      <a:schemeClr val="bg1"/>
                                    </a:solidFill>
                                    <a:latin typeface="Cambria Math" panose="02040503050406030204" pitchFamily="18" charset="0"/>
                                    <a:ea typeface="Cambria Math" panose="02040503050406030204" pitchFamily="18" charset="0"/>
                                  </a:rPr>
                                  <m:t>𝑒𝑥𝑝</m:t>
                                </m:r>
                                <m:d>
                                  <m:dPr>
                                    <m:begChr m:val="["/>
                                    <m:endChr m:val="]"/>
                                    <m:ctrlPr>
                                      <a:rPr lang="en-US" altLang="ja-JP" b="0" i="1" smtClean="0">
                                        <a:solidFill>
                                          <a:schemeClr val="bg1"/>
                                        </a:solidFill>
                                        <a:latin typeface="Cambria Math" panose="02040503050406030204" pitchFamily="18" charset="0"/>
                                        <a:ea typeface="Cambria Math" panose="02040503050406030204" pitchFamily="18" charset="0"/>
                                      </a:rPr>
                                    </m:ctrlPr>
                                  </m:dPr>
                                  <m:e>
                                    <m:r>
                                      <a:rPr lang="en-US" altLang="ja-JP" b="0" i="1" smtClean="0">
                                        <a:solidFill>
                                          <a:schemeClr val="bg1"/>
                                        </a:solidFill>
                                        <a:latin typeface="Cambria Math" panose="02040503050406030204" pitchFamily="18" charset="0"/>
                                        <a:ea typeface="Cambria Math" panose="02040503050406030204" pitchFamily="18" charset="0"/>
                                      </a:rPr>
                                      <m:t>−</m:t>
                                    </m:r>
                                    <m:f>
                                      <m:fPr>
                                        <m:ctrlPr>
                                          <a:rPr lang="en-US" altLang="ja-JP" b="0" i="1" smtClean="0">
                                            <a:solidFill>
                                              <a:schemeClr val="bg1"/>
                                            </a:solidFill>
                                            <a:latin typeface="Cambria Math" panose="02040503050406030204" pitchFamily="18" charset="0"/>
                                            <a:ea typeface="Cambria Math" panose="02040503050406030204" pitchFamily="18" charset="0"/>
                                          </a:rPr>
                                        </m:ctrlPr>
                                      </m:fPr>
                                      <m:num>
                                        <m:sSup>
                                          <m:sSupPr>
                                            <m:ctrlPr>
                                              <a:rPr lang="en-US" altLang="ja-JP" b="0" i="1" smtClean="0">
                                                <a:solidFill>
                                                  <a:schemeClr val="bg1"/>
                                                </a:solidFill>
                                                <a:latin typeface="Cambria Math" panose="02040503050406030204" pitchFamily="18" charset="0"/>
                                                <a:ea typeface="Cambria Math" panose="02040503050406030204" pitchFamily="18" charset="0"/>
                                              </a:rPr>
                                            </m:ctrlPr>
                                          </m:sSupPr>
                                          <m:e>
                                            <m:d>
                                              <m:dPr>
                                                <m:ctrlPr>
                                                  <a:rPr lang="en-US" altLang="ja-JP" b="0" i="1" smtClean="0">
                                                    <a:solidFill>
                                                      <a:schemeClr val="bg1"/>
                                                    </a:solidFill>
                                                    <a:latin typeface="Cambria Math" panose="02040503050406030204" pitchFamily="18" charset="0"/>
                                                    <a:ea typeface="Cambria Math" panose="02040503050406030204" pitchFamily="18" charset="0"/>
                                                  </a:rPr>
                                                </m:ctrlPr>
                                              </m:dPr>
                                              <m:e>
                                                <m:func>
                                                  <m:funcPr>
                                                    <m:ctrlPr>
                                                      <a:rPr lang="en-US" altLang="ja-JP" i="1">
                                                        <a:solidFill>
                                                          <a:schemeClr val="bg1"/>
                                                        </a:solidFill>
                                                        <a:latin typeface="Cambria Math" panose="02040503050406030204" pitchFamily="18" charset="0"/>
                                                      </a:rPr>
                                                    </m:ctrlPr>
                                                  </m:funcPr>
                                                  <m:fName>
                                                    <m:r>
                                                      <m:rPr>
                                                        <m:sty m:val="p"/>
                                                      </m:rPr>
                                                      <a:rPr lang="en-US" altLang="ja-JP">
                                                        <a:solidFill>
                                                          <a:schemeClr val="bg1"/>
                                                        </a:solidFill>
                                                        <a:latin typeface="Cambria Math" panose="02040503050406030204" pitchFamily="18" charset="0"/>
                                                      </a:rPr>
                                                      <m:t>log</m:t>
                                                    </m:r>
                                                  </m:fName>
                                                  <m:e>
                                                    <m:r>
                                                      <a:rPr lang="en-US" altLang="ja-JP" i="1">
                                                        <a:solidFill>
                                                          <a:schemeClr val="bg1"/>
                                                        </a:solidFill>
                                                        <a:latin typeface="Cambria Math" panose="02040503050406030204" pitchFamily="18" charset="0"/>
                                                      </a:rPr>
                                                      <m:t>𝑚</m:t>
                                                    </m:r>
                                                  </m:e>
                                                </m:func>
                                                <m:r>
                                                  <a:rPr lang="en-US" altLang="ja-JP" i="1">
                                                    <a:solidFill>
                                                      <a:schemeClr val="bg1"/>
                                                    </a:solidFill>
                                                    <a:latin typeface="Cambria Math" panose="02040503050406030204" pitchFamily="18" charset="0"/>
                                                  </a:rPr>
                                                  <m:t>−</m:t>
                                                </m:r>
                                                <m:func>
                                                  <m:funcPr>
                                                    <m:ctrlPr>
                                                      <a:rPr lang="en-US" altLang="ja-JP" i="1">
                                                        <a:solidFill>
                                                          <a:schemeClr val="bg1"/>
                                                        </a:solidFill>
                                                        <a:latin typeface="Cambria Math" panose="02040503050406030204" pitchFamily="18" charset="0"/>
                                                      </a:rPr>
                                                    </m:ctrlPr>
                                                  </m:funcPr>
                                                  <m:fName>
                                                    <m:r>
                                                      <m:rPr>
                                                        <m:sty m:val="p"/>
                                                      </m:rPr>
                                                      <a:rPr lang="en-US" altLang="ja-JP">
                                                        <a:solidFill>
                                                          <a:schemeClr val="bg1"/>
                                                        </a:solidFill>
                                                        <a:latin typeface="Cambria Math" panose="02040503050406030204" pitchFamily="18" charset="0"/>
                                                      </a:rPr>
                                                      <m:t>log</m:t>
                                                    </m:r>
                                                  </m:fName>
                                                  <m:e>
                                                    <m:sSub>
                                                      <m:sSubPr>
                                                        <m:ctrlPr>
                                                          <a:rPr lang="en-US" altLang="ja-JP" i="1">
                                                            <a:solidFill>
                                                              <a:schemeClr val="bg1"/>
                                                            </a:solidFill>
                                                            <a:latin typeface="Cambria Math" panose="02040503050406030204" pitchFamily="18" charset="0"/>
                                                          </a:rPr>
                                                        </m:ctrlPr>
                                                      </m:sSubPr>
                                                      <m:e>
                                                        <m:r>
                                                          <a:rPr lang="en-US" altLang="ja-JP" i="1">
                                                            <a:solidFill>
                                                              <a:schemeClr val="bg1"/>
                                                            </a:solidFill>
                                                            <a:latin typeface="Cambria Math" panose="02040503050406030204" pitchFamily="18" charset="0"/>
                                                          </a:rPr>
                                                          <m:t>𝑚</m:t>
                                                        </m:r>
                                                      </m:e>
                                                      <m:sub>
                                                        <m:r>
                                                          <a:rPr lang="en-US" altLang="ja-JP" i="1">
                                                            <a:solidFill>
                                                              <a:schemeClr val="bg1"/>
                                                            </a:solidFill>
                                                            <a:latin typeface="Cambria Math" panose="02040503050406030204" pitchFamily="18" charset="0"/>
                                                          </a:rPr>
                                                          <m:t>𝑐</m:t>
                                                        </m:r>
                                                      </m:sub>
                                                    </m:sSub>
                                                  </m:e>
                                                </m:func>
                                              </m:e>
                                            </m:d>
                                          </m:e>
                                          <m:sup>
                                            <m:r>
                                              <a:rPr lang="en-US" altLang="ja-JP" b="0" i="1" smtClean="0">
                                                <a:solidFill>
                                                  <a:schemeClr val="bg1"/>
                                                </a:solidFill>
                                                <a:latin typeface="Cambria Math" panose="02040503050406030204" pitchFamily="18" charset="0"/>
                                                <a:ea typeface="Cambria Math" panose="02040503050406030204" pitchFamily="18" charset="0"/>
                                              </a:rPr>
                                              <m:t>2</m:t>
                                            </m:r>
                                          </m:sup>
                                        </m:sSup>
                                      </m:num>
                                      <m:den>
                                        <m:r>
                                          <a:rPr lang="en-US" altLang="ja-JP" b="0" i="1" smtClean="0">
                                            <a:solidFill>
                                              <a:schemeClr val="bg1"/>
                                            </a:solidFill>
                                            <a:latin typeface="Cambria Math" panose="02040503050406030204" pitchFamily="18" charset="0"/>
                                            <a:ea typeface="Cambria Math" panose="02040503050406030204" pitchFamily="18" charset="0"/>
                                          </a:rPr>
                                          <m:t>2</m:t>
                                        </m:r>
                                        <m:sSup>
                                          <m:sSupPr>
                                            <m:ctrlPr>
                                              <a:rPr lang="en-US" altLang="ja-JP" b="0" i="1" smtClean="0">
                                                <a:solidFill>
                                                  <a:schemeClr val="bg1"/>
                                                </a:solidFill>
                                                <a:latin typeface="Cambria Math" panose="02040503050406030204" pitchFamily="18" charset="0"/>
                                                <a:ea typeface="Cambria Math" panose="02040503050406030204" pitchFamily="18" charset="0"/>
                                              </a:rPr>
                                            </m:ctrlPr>
                                          </m:sSupPr>
                                          <m:e>
                                            <m:r>
                                              <a:rPr lang="ja-JP" altLang="en-US" b="0" i="1" smtClean="0">
                                                <a:solidFill>
                                                  <a:schemeClr val="bg1"/>
                                                </a:solidFill>
                                                <a:latin typeface="Cambria Math" panose="02040503050406030204" pitchFamily="18" charset="0"/>
                                                <a:ea typeface="Cambria Math" panose="02040503050406030204" pitchFamily="18" charset="0"/>
                                              </a:rPr>
                                              <m:t>𝜎</m:t>
                                            </m:r>
                                          </m:e>
                                          <m:sup>
                                            <m:r>
                                              <a:rPr lang="en-US" altLang="ja-JP" b="0" i="1" smtClean="0">
                                                <a:solidFill>
                                                  <a:schemeClr val="bg1"/>
                                                </a:solidFill>
                                                <a:latin typeface="Cambria Math" panose="02040503050406030204" pitchFamily="18" charset="0"/>
                                                <a:ea typeface="Cambria Math" panose="02040503050406030204" pitchFamily="18" charset="0"/>
                                              </a:rPr>
                                              <m:t>2</m:t>
                                            </m:r>
                                          </m:sup>
                                        </m:sSup>
                                      </m:den>
                                    </m:f>
                                  </m:e>
                                </m:d>
                              </m:e>
                              <m:e>
                                <m:r>
                                  <a:rPr lang="en-US" altLang="ja-JP" b="0" i="1" smtClean="0">
                                    <a:solidFill>
                                      <a:schemeClr val="bg1"/>
                                    </a:solidFill>
                                    <a:latin typeface="Cambria Math" panose="02040503050406030204" pitchFamily="18" charset="0"/>
                                    <a:ea typeface="Cambria Math" panose="02040503050406030204" pitchFamily="18" charset="0"/>
                                  </a:rPr>
                                  <m:t>                      </m:t>
                                </m:r>
                                <m:sSup>
                                  <m:sSupPr>
                                    <m:ctrlPr>
                                      <a:rPr lang="en-US" altLang="ja-JP" b="0" i="1" smtClean="0">
                                        <a:solidFill>
                                          <a:schemeClr val="bg1"/>
                                        </a:solidFill>
                                        <a:latin typeface="Cambria Math" panose="02040503050406030204" pitchFamily="18" charset="0"/>
                                        <a:ea typeface="Cambria Math" panose="02040503050406030204" pitchFamily="18" charset="0"/>
                                      </a:rPr>
                                    </m:ctrlPr>
                                  </m:sSupPr>
                                  <m:e>
                                    <m:r>
                                      <a:rPr lang="en-US" altLang="ja-JP" b="0" i="1" smtClean="0">
                                        <a:solidFill>
                                          <a:schemeClr val="bg1"/>
                                        </a:solidFill>
                                        <a:latin typeface="Cambria Math" panose="02040503050406030204" pitchFamily="18" charset="0"/>
                                        <a:ea typeface="Cambria Math" panose="02040503050406030204" pitchFamily="18" charset="0"/>
                                      </a:rPr>
                                      <m:t>𝑚</m:t>
                                    </m:r>
                                  </m:e>
                                  <m:sup>
                                    <m:r>
                                      <a:rPr lang="en-US" altLang="ja-JP" b="0" i="1" smtClean="0">
                                        <a:solidFill>
                                          <a:schemeClr val="bg1"/>
                                        </a:solidFill>
                                        <a:latin typeface="Cambria Math" panose="02040503050406030204" pitchFamily="18" charset="0"/>
                                        <a:ea typeface="Cambria Math" panose="02040503050406030204" pitchFamily="18" charset="0"/>
                                      </a:rPr>
                                      <m:t>−1.35±0.3</m:t>
                                    </m:r>
                                  </m:sup>
                                </m:sSup>
                                <m:r>
                                  <a:rPr lang="en-US" altLang="ja-JP" b="0" i="0" smtClean="0">
                                    <a:solidFill>
                                      <a:schemeClr val="bg1"/>
                                    </a:solidFill>
                                    <a:latin typeface="Cambria Math" panose="02040503050406030204" pitchFamily="18" charset="0"/>
                                    <a:ea typeface="Cambria Math" panose="02040503050406030204" pitchFamily="18" charset="0"/>
                                  </a:rPr>
                                  <m:t>            </m:t>
                                </m:r>
                                <m:r>
                                  <m:rPr>
                                    <m:sty m:val="p"/>
                                  </m:rPr>
                                  <a:rPr lang="en-US" altLang="ja-JP">
                                    <a:solidFill>
                                      <a:schemeClr val="bg1"/>
                                    </a:solidFill>
                                    <a:latin typeface="Cambria Math" panose="02040503050406030204" pitchFamily="18" charset="0"/>
                                    <a:ea typeface="Cambria Math" panose="02040503050406030204" pitchFamily="18" charset="0"/>
                                  </a:rPr>
                                  <m:t>for</m:t>
                                </m:r>
                                <m:r>
                                  <a:rPr lang="en-US" altLang="ja-JP" i="1">
                                    <a:solidFill>
                                      <a:schemeClr val="bg1"/>
                                    </a:solidFill>
                                    <a:latin typeface="Cambria Math" panose="02040503050406030204" pitchFamily="18" charset="0"/>
                                    <a:ea typeface="Cambria Math" panose="02040503050406030204" pitchFamily="18" charset="0"/>
                                  </a:rPr>
                                  <m:t>   </m:t>
                                </m:r>
                                <m:r>
                                  <a:rPr lang="en-US" altLang="ja-JP" i="1">
                                    <a:solidFill>
                                      <a:schemeClr val="bg1"/>
                                    </a:solidFill>
                                    <a:latin typeface="Cambria Math" panose="02040503050406030204" pitchFamily="18" charset="0"/>
                                    <a:ea typeface="Cambria Math" panose="02040503050406030204" pitchFamily="18" charset="0"/>
                                  </a:rPr>
                                  <m:t>𝑚</m:t>
                                </m:r>
                                <m:r>
                                  <a:rPr lang="en-US" altLang="ja-JP" i="1">
                                    <a:solidFill>
                                      <a:schemeClr val="bg1"/>
                                    </a:solidFill>
                                    <a:latin typeface="Cambria Math" panose="02040503050406030204" pitchFamily="18" charset="0"/>
                                    <a:ea typeface="Cambria Math" panose="02040503050406030204" pitchFamily="18" charset="0"/>
                                  </a:rPr>
                                  <m:t>/</m:t>
                                </m:r>
                                <m:sSub>
                                  <m:sSubPr>
                                    <m:ctrlPr>
                                      <a:rPr lang="en-US" altLang="ja-JP" i="1">
                                        <a:solidFill>
                                          <a:schemeClr val="bg1"/>
                                        </a:solidFill>
                                        <a:latin typeface="Cambria Math" panose="02040503050406030204" pitchFamily="18" charset="0"/>
                                      </a:rPr>
                                    </m:ctrlPr>
                                  </m:sSubPr>
                                  <m:e>
                                    <m:r>
                                      <a:rPr lang="en-US" altLang="ja-JP" i="1">
                                        <a:solidFill>
                                          <a:schemeClr val="bg1"/>
                                        </a:solidFill>
                                        <a:latin typeface="Cambria Math" panose="02040503050406030204" pitchFamily="18" charset="0"/>
                                      </a:rPr>
                                      <m:t>𝑀</m:t>
                                    </m:r>
                                  </m:e>
                                  <m:sub>
                                    <m:r>
                                      <a:rPr lang="ja-JP" altLang="en-US" i="1">
                                        <a:solidFill>
                                          <a:schemeClr val="bg1"/>
                                        </a:solidFill>
                                        <a:latin typeface="Cambria Math" panose="02040503050406030204" pitchFamily="18" charset="0"/>
                                      </a:rPr>
                                      <m:t>⦿</m:t>
                                    </m:r>
                                  </m:sub>
                                </m:sSub>
                                <m:r>
                                  <a:rPr lang="en-US" altLang="ja-JP" i="1" smtClean="0">
                                    <a:solidFill>
                                      <a:schemeClr val="bg1"/>
                                    </a:solidFill>
                                    <a:latin typeface="Cambria Math" panose="02040503050406030204" pitchFamily="18" charset="0"/>
                                    <a:ea typeface="Cambria Math" panose="02040503050406030204" pitchFamily="18" charset="0"/>
                                  </a:rPr>
                                  <m:t>&gt;</m:t>
                                </m:r>
                                <m:r>
                                  <a:rPr lang="en-US" altLang="ja-JP" i="1">
                                    <a:solidFill>
                                      <a:schemeClr val="bg1"/>
                                    </a:solidFill>
                                    <a:latin typeface="Cambria Math" panose="02040503050406030204" pitchFamily="18" charset="0"/>
                                  </a:rPr>
                                  <m:t>1.0</m:t>
                                </m:r>
                              </m:e>
                            </m:eqArr>
                          </m:e>
                        </m:d>
                      </m:oMath>
                    </m:oMathPara>
                  </a14:m>
                  <a:endParaRPr lang="ja-JP" altLang="en-US" dirty="0"/>
                </a:p>
              </p:txBody>
            </p:sp>
          </mc:Choice>
          <mc:Fallback xmlns="">
            <p:sp>
              <p:nvSpPr>
                <p:cNvPr id="20" name="テキスト ボックス 19">
                  <a:extLst>
                    <a:ext uri="{FF2B5EF4-FFF2-40B4-BE49-F238E27FC236}">
                      <a16:creationId xmlns:a16="http://schemas.microsoft.com/office/drawing/2014/main" id="{CF662954-40E8-BF02-DADC-5FA72818D582}"/>
                    </a:ext>
                  </a:extLst>
                </p:cNvPr>
                <p:cNvSpPr txBox="1">
                  <a:spLocks noRot="1" noChangeAspect="1" noMove="1" noResize="1" noEditPoints="1" noAdjustHandles="1" noChangeArrowheads="1" noChangeShapeType="1" noTextEdit="1"/>
                </p:cNvSpPr>
                <p:nvPr/>
              </p:nvSpPr>
              <p:spPr>
                <a:xfrm>
                  <a:off x="300736" y="2377290"/>
                  <a:ext cx="4874963" cy="1117998"/>
                </a:xfrm>
                <a:prstGeom prst="rect">
                  <a:avLst/>
                </a:prstGeom>
                <a:blipFill>
                  <a:blip r:embed="rId1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38018157-4632-DAAA-C589-4E0D229F92C5}"/>
                    </a:ext>
                  </a:extLst>
                </p:cNvPr>
                <p:cNvSpPr txBox="1"/>
                <p:nvPr/>
              </p:nvSpPr>
              <p:spPr>
                <a:xfrm>
                  <a:off x="300736" y="3040603"/>
                  <a:ext cx="3784821" cy="344966"/>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1600" i="1" smtClean="0">
                                <a:solidFill>
                                  <a:prstClr val="black"/>
                                </a:solidFill>
                                <a:latin typeface="Cambria Math" panose="02040503050406030204" pitchFamily="18" charset="0"/>
                              </a:rPr>
                            </m:ctrlPr>
                          </m:sSubPr>
                          <m:e>
                            <m:r>
                              <a:rPr lang="ja-JP" altLang="en-US" sz="1600" i="1">
                                <a:solidFill>
                                  <a:prstClr val="black"/>
                                </a:solidFill>
                                <a:latin typeface="Cambria Math" panose="02040503050406030204" pitchFamily="18" charset="0"/>
                              </a:rPr>
                              <m:t>𝛼</m:t>
                            </m:r>
                          </m:e>
                          <m:sub>
                            <m:r>
                              <a:rPr lang="en-US" altLang="ja-JP" sz="1600" b="0" i="1" smtClean="0">
                                <a:solidFill>
                                  <a:prstClr val="black"/>
                                </a:solidFill>
                                <a:latin typeface="Cambria Math" panose="02040503050406030204" pitchFamily="18" charset="0"/>
                              </a:rPr>
                              <m:t>𝐵𝐾𝑇</m:t>
                            </m:r>
                          </m:sub>
                        </m:sSub>
                        <m:d>
                          <m:dPr>
                            <m:ctrlPr>
                              <a:rPr lang="en-US" altLang="ja-JP" sz="1600" b="0" i="1" smtClean="0">
                                <a:solidFill>
                                  <a:prstClr val="black"/>
                                </a:solidFill>
                                <a:latin typeface="Cambria Math" panose="02040503050406030204" pitchFamily="18" charset="0"/>
                              </a:rPr>
                            </m:ctrlPr>
                          </m:dPr>
                          <m:e>
                            <m:sSub>
                              <m:sSubPr>
                                <m:ctrlPr>
                                  <a:rPr lang="en-US" altLang="ja-JP" sz="1600" i="1">
                                    <a:solidFill>
                                      <a:prstClr val="black"/>
                                    </a:solidFill>
                                    <a:latin typeface="Cambria Math" panose="02040503050406030204" pitchFamily="18" charset="0"/>
                                  </a:rPr>
                                </m:ctrlPr>
                              </m:sSubPr>
                              <m:e>
                                <m:r>
                                  <a:rPr lang="en-US" altLang="ja-JP" sz="1600" b="0" i="1" smtClean="0">
                                    <a:solidFill>
                                      <a:prstClr val="black"/>
                                    </a:solidFill>
                                    <a:latin typeface="Cambria Math" panose="02040503050406030204" pitchFamily="18" charset="0"/>
                                  </a:rPr>
                                  <m:t>𝑀</m:t>
                                </m:r>
                              </m:e>
                              <m:sub>
                                <m:r>
                                  <a:rPr lang="en-US" altLang="ja-JP" sz="1600" b="0" i="1" smtClean="0">
                                    <a:solidFill>
                                      <a:prstClr val="black"/>
                                    </a:solidFill>
                                    <a:latin typeface="Cambria Math" panose="02040503050406030204" pitchFamily="18" charset="0"/>
                                  </a:rPr>
                                  <m:t>200</m:t>
                                </m:r>
                              </m:sub>
                            </m:sSub>
                          </m:e>
                        </m:d>
                        <m:r>
                          <a:rPr lang="en-US" altLang="ja-JP" sz="1600" b="0" i="1" smtClean="0">
                            <a:solidFill>
                              <a:prstClr val="black"/>
                            </a:solidFill>
                            <a:latin typeface="Cambria Math" panose="02040503050406030204" pitchFamily="18" charset="0"/>
                          </a:rPr>
                          <m:t>=4.408</m:t>
                        </m:r>
                        <m:r>
                          <a:rPr lang="en-US" altLang="ja-JP" sz="1600" b="0" i="1" smtClean="0">
                            <a:solidFill>
                              <a:prstClr val="black"/>
                            </a:solidFill>
                            <a:latin typeface="Cambria Math" panose="02040503050406030204" pitchFamily="18" charset="0"/>
                            <a:ea typeface="Cambria Math" panose="02040503050406030204" pitchFamily="18" charset="0"/>
                          </a:rPr>
                          <m:t>×</m:t>
                        </m:r>
                        <m:sSup>
                          <m:sSupPr>
                            <m:ctrlPr>
                              <a:rPr lang="en-US" altLang="ja-JP" sz="1600" b="0" i="1" smtClean="0">
                                <a:solidFill>
                                  <a:prstClr val="black"/>
                                </a:solidFill>
                                <a:latin typeface="Cambria Math" panose="02040503050406030204" pitchFamily="18" charset="0"/>
                                <a:ea typeface="Cambria Math" panose="02040503050406030204" pitchFamily="18" charset="0"/>
                              </a:rPr>
                            </m:ctrlPr>
                          </m:sSupPr>
                          <m:e>
                            <m:r>
                              <a:rPr lang="en-US" altLang="ja-JP" sz="1600" b="0" i="1" smtClean="0">
                                <a:solidFill>
                                  <a:prstClr val="black"/>
                                </a:solidFill>
                                <a:latin typeface="Cambria Math" panose="02040503050406030204" pitchFamily="18" charset="0"/>
                                <a:ea typeface="Cambria Math" panose="02040503050406030204" pitchFamily="18" charset="0"/>
                              </a:rPr>
                              <m:t>10</m:t>
                            </m:r>
                          </m:e>
                          <m:sup>
                            <m:r>
                              <a:rPr lang="en-US" altLang="ja-JP" sz="1600" b="0" i="1" smtClean="0">
                                <a:solidFill>
                                  <a:prstClr val="black"/>
                                </a:solidFill>
                                <a:latin typeface="Cambria Math" panose="02040503050406030204" pitchFamily="18" charset="0"/>
                                <a:ea typeface="Cambria Math" panose="02040503050406030204" pitchFamily="18" charset="0"/>
                              </a:rPr>
                              <m:t>55</m:t>
                            </m:r>
                          </m:sup>
                        </m:sSup>
                        <m:sSubSup>
                          <m:sSubSupPr>
                            <m:ctrlPr>
                              <a:rPr lang="en-US" altLang="ja-JP" sz="1600" b="0" i="1" smtClean="0">
                                <a:solidFill>
                                  <a:prstClr val="black"/>
                                </a:solidFill>
                                <a:latin typeface="Cambria Math" panose="02040503050406030204" pitchFamily="18" charset="0"/>
                              </a:rPr>
                            </m:ctrlPr>
                          </m:sSubSupPr>
                          <m:e>
                            <m:r>
                              <a:rPr lang="en-US" altLang="ja-JP" sz="1600" b="0" i="1" smtClean="0">
                                <a:solidFill>
                                  <a:prstClr val="black"/>
                                </a:solidFill>
                                <a:latin typeface="Cambria Math" panose="02040503050406030204" pitchFamily="18" charset="0"/>
                              </a:rPr>
                              <m:t>𝑀</m:t>
                            </m:r>
                          </m:e>
                          <m:sub>
                            <m:r>
                              <a:rPr lang="en-US" altLang="ja-JP" sz="1600" b="0" i="1" smtClean="0">
                                <a:solidFill>
                                  <a:prstClr val="black"/>
                                </a:solidFill>
                                <a:latin typeface="Cambria Math" panose="02040503050406030204" pitchFamily="18" charset="0"/>
                              </a:rPr>
                              <m:t>200</m:t>
                            </m:r>
                          </m:sub>
                          <m:sup>
                            <m:r>
                              <a:rPr lang="en-US" altLang="ja-JP" sz="1600" b="0" i="1" smtClean="0">
                                <a:solidFill>
                                  <a:prstClr val="black"/>
                                </a:solidFill>
                                <a:latin typeface="Cambria Math" panose="02040503050406030204" pitchFamily="18" charset="0"/>
                              </a:rPr>
                              <m:t>−0.032</m:t>
                            </m:r>
                          </m:sup>
                        </m:sSubSup>
                      </m:oMath>
                    </m:oMathPara>
                  </a14:m>
                  <a:endParaRPr lang="ja-JP" altLang="en-US" sz="1600" dirty="0"/>
                </a:p>
              </p:txBody>
            </p:sp>
          </mc:Choice>
          <mc:Fallback xmlns="">
            <p:sp>
              <p:nvSpPr>
                <p:cNvPr id="12" name="テキスト ボックス 11">
                  <a:extLst>
                    <a:ext uri="{FF2B5EF4-FFF2-40B4-BE49-F238E27FC236}">
                      <a16:creationId xmlns:a16="http://schemas.microsoft.com/office/drawing/2014/main" id="{38018157-4632-DAAA-C589-4E0D229F92C5}"/>
                    </a:ext>
                  </a:extLst>
                </p:cNvPr>
                <p:cNvSpPr txBox="1">
                  <a:spLocks noRot="1" noChangeAspect="1" noMove="1" noResize="1" noEditPoints="1" noAdjustHandles="1" noChangeArrowheads="1" noChangeShapeType="1" noTextEdit="1"/>
                </p:cNvSpPr>
                <p:nvPr/>
              </p:nvSpPr>
              <p:spPr>
                <a:xfrm>
                  <a:off x="300736" y="3040603"/>
                  <a:ext cx="3784821" cy="344966"/>
                </a:xfrm>
                <a:prstGeom prst="rect">
                  <a:avLst/>
                </a:prstGeom>
                <a:blipFill>
                  <a:blip r:embed="rId16"/>
                  <a:stretch>
                    <a:fillRect/>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29FEAE47-C72B-A245-9605-1EF692D418FB}"/>
                    </a:ext>
                  </a:extLst>
                </p:cNvPr>
                <p:cNvSpPr txBox="1"/>
                <p:nvPr/>
              </p:nvSpPr>
              <p:spPr>
                <a:xfrm>
                  <a:off x="377288" y="2324074"/>
                  <a:ext cx="5833104" cy="614399"/>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1600" i="1" smtClean="0">
                                <a:solidFill>
                                  <a:prstClr val="black"/>
                                </a:solidFill>
                                <a:latin typeface="Cambria Math" panose="02040503050406030204" pitchFamily="18" charset="0"/>
                              </a:rPr>
                            </m:ctrlPr>
                          </m:sSubPr>
                          <m:e>
                            <m:r>
                              <a:rPr lang="ja-JP" altLang="en-US" sz="1600" i="1">
                                <a:solidFill>
                                  <a:prstClr val="black"/>
                                </a:solidFill>
                                <a:latin typeface="Cambria Math" panose="02040503050406030204" pitchFamily="18" charset="0"/>
                              </a:rPr>
                              <m:t>𝛼</m:t>
                            </m:r>
                          </m:e>
                          <m:sub>
                            <m:r>
                              <a:rPr lang="en-US" altLang="ja-JP" sz="1600" i="1">
                                <a:solidFill>
                                  <a:prstClr val="black"/>
                                </a:solidFill>
                                <a:latin typeface="Cambria Math" panose="02040503050406030204" pitchFamily="18" charset="0"/>
                              </a:rPr>
                              <m:t>𝑁𝐹𝑊</m:t>
                            </m:r>
                          </m:sub>
                        </m:sSub>
                        <m:d>
                          <m:dPr>
                            <m:ctrlPr>
                              <a:rPr lang="en-US" altLang="ja-JP" sz="1600" b="0" i="1" smtClean="0">
                                <a:solidFill>
                                  <a:prstClr val="black"/>
                                </a:solidFill>
                                <a:latin typeface="Cambria Math" panose="02040503050406030204" pitchFamily="18" charset="0"/>
                              </a:rPr>
                            </m:ctrlPr>
                          </m:dPr>
                          <m:e>
                            <m:sSub>
                              <m:sSubPr>
                                <m:ctrlPr>
                                  <a:rPr lang="en-US" altLang="ja-JP" sz="1600" i="1">
                                    <a:solidFill>
                                      <a:prstClr val="black"/>
                                    </a:solidFill>
                                    <a:latin typeface="Cambria Math" panose="02040503050406030204" pitchFamily="18" charset="0"/>
                                  </a:rPr>
                                </m:ctrlPr>
                              </m:sSubPr>
                              <m:e>
                                <m:r>
                                  <a:rPr lang="en-US" altLang="ja-JP" sz="1600" i="1">
                                    <a:solidFill>
                                      <a:prstClr val="black"/>
                                    </a:solidFill>
                                    <a:latin typeface="Cambria Math" panose="02040503050406030204" pitchFamily="18" charset="0"/>
                                  </a:rPr>
                                  <m:t>𝑐</m:t>
                                </m:r>
                              </m:e>
                              <m:sub>
                                <m:r>
                                  <a:rPr lang="en-US" altLang="ja-JP" sz="1600" i="1">
                                    <a:solidFill>
                                      <a:prstClr val="black"/>
                                    </a:solidFill>
                                    <a:latin typeface="Cambria Math" panose="02040503050406030204" pitchFamily="18" charset="0"/>
                                  </a:rPr>
                                  <m:t>200</m:t>
                                </m:r>
                              </m:sub>
                            </m:sSub>
                          </m:e>
                        </m:d>
                        <m:r>
                          <a:rPr lang="en-US" altLang="ja-JP" sz="1600" b="0" i="1" smtClean="0">
                            <a:solidFill>
                              <a:prstClr val="black"/>
                            </a:solidFill>
                            <a:latin typeface="Cambria Math" panose="02040503050406030204" pitchFamily="18" charset="0"/>
                          </a:rPr>
                          <m:t>=</m:t>
                        </m:r>
                        <m:f>
                          <m:fPr>
                            <m:ctrlPr>
                              <a:rPr lang="en-US" altLang="ja-JP" sz="1600" b="0" i="1" smtClean="0">
                                <a:solidFill>
                                  <a:prstClr val="black"/>
                                </a:solidFill>
                                <a:latin typeface="Cambria Math" panose="02040503050406030204" pitchFamily="18" charset="0"/>
                              </a:rPr>
                            </m:ctrlPr>
                          </m:fPr>
                          <m:num>
                            <m:sSub>
                              <m:sSubPr>
                                <m:ctrlPr>
                                  <a:rPr lang="en-US" altLang="ja-JP" sz="1600" i="1">
                                    <a:solidFill>
                                      <a:prstClr val="black"/>
                                    </a:solidFill>
                                    <a:latin typeface="Cambria Math" panose="02040503050406030204" pitchFamily="18" charset="0"/>
                                  </a:rPr>
                                </m:ctrlPr>
                              </m:sSubPr>
                              <m:e>
                                <m:r>
                                  <a:rPr lang="en-US" altLang="ja-JP" sz="1600" i="1">
                                    <a:solidFill>
                                      <a:prstClr val="black"/>
                                    </a:solidFill>
                                    <a:latin typeface="Cambria Math" panose="02040503050406030204" pitchFamily="18" charset="0"/>
                                  </a:rPr>
                                  <m:t>𝑐</m:t>
                                </m:r>
                              </m:e>
                              <m:sub>
                                <m:r>
                                  <a:rPr lang="en-US" altLang="ja-JP" sz="1600" i="1">
                                    <a:solidFill>
                                      <a:prstClr val="black"/>
                                    </a:solidFill>
                                    <a:latin typeface="Cambria Math" panose="02040503050406030204" pitchFamily="18" charset="0"/>
                                  </a:rPr>
                                  <m:t>200</m:t>
                                </m:r>
                              </m:sub>
                            </m:sSub>
                            <m:d>
                              <m:dPr>
                                <m:begChr m:val="{"/>
                                <m:endChr m:val="}"/>
                                <m:ctrlPr>
                                  <a:rPr lang="en-US" altLang="ja-JP" sz="1600" b="0" i="1" smtClean="0">
                                    <a:solidFill>
                                      <a:prstClr val="black"/>
                                    </a:solidFill>
                                    <a:latin typeface="Cambria Math" panose="02040503050406030204" pitchFamily="18" charset="0"/>
                                  </a:rPr>
                                </m:ctrlPr>
                              </m:dPr>
                              <m:e>
                                <m:sSub>
                                  <m:sSubPr>
                                    <m:ctrlPr>
                                      <a:rPr lang="en-US" altLang="ja-JP" sz="1600" i="1">
                                        <a:solidFill>
                                          <a:prstClr val="black"/>
                                        </a:solidFill>
                                        <a:latin typeface="Cambria Math" panose="02040503050406030204" pitchFamily="18" charset="0"/>
                                      </a:rPr>
                                    </m:ctrlPr>
                                  </m:sSubPr>
                                  <m:e>
                                    <m:r>
                                      <a:rPr lang="en-US" altLang="ja-JP" sz="1600" i="1">
                                        <a:solidFill>
                                          <a:prstClr val="black"/>
                                        </a:solidFill>
                                        <a:latin typeface="Cambria Math" panose="02040503050406030204" pitchFamily="18" charset="0"/>
                                      </a:rPr>
                                      <m:t>𝑐</m:t>
                                    </m:r>
                                  </m:e>
                                  <m:sub>
                                    <m:r>
                                      <a:rPr lang="en-US" altLang="ja-JP" sz="1600" i="1">
                                        <a:solidFill>
                                          <a:prstClr val="black"/>
                                        </a:solidFill>
                                        <a:latin typeface="Cambria Math" panose="02040503050406030204" pitchFamily="18" charset="0"/>
                                      </a:rPr>
                                      <m:t>200</m:t>
                                    </m:r>
                                  </m:sub>
                                </m:sSub>
                                <m:d>
                                  <m:dPr>
                                    <m:ctrlPr>
                                      <a:rPr lang="en-US" altLang="ja-JP" sz="1600" b="0" i="1" smtClean="0">
                                        <a:solidFill>
                                          <a:prstClr val="black"/>
                                        </a:solidFill>
                                        <a:latin typeface="Cambria Math" panose="02040503050406030204" pitchFamily="18" charset="0"/>
                                      </a:rPr>
                                    </m:ctrlPr>
                                  </m:dPr>
                                  <m:e>
                                    <m:r>
                                      <a:rPr lang="en-US" altLang="ja-JP" sz="1600" b="0" i="1" smtClean="0">
                                        <a:solidFill>
                                          <a:prstClr val="black"/>
                                        </a:solidFill>
                                        <a:latin typeface="Cambria Math" panose="02040503050406030204" pitchFamily="18" charset="0"/>
                                      </a:rPr>
                                      <m:t>2+</m:t>
                                    </m:r>
                                    <m:sSub>
                                      <m:sSubPr>
                                        <m:ctrlPr>
                                          <a:rPr lang="en-US" altLang="ja-JP" sz="1600" i="1">
                                            <a:solidFill>
                                              <a:prstClr val="black"/>
                                            </a:solidFill>
                                            <a:latin typeface="Cambria Math" panose="02040503050406030204" pitchFamily="18" charset="0"/>
                                          </a:rPr>
                                        </m:ctrlPr>
                                      </m:sSubPr>
                                      <m:e>
                                        <m:r>
                                          <a:rPr lang="en-US" altLang="ja-JP" sz="1600" i="1">
                                            <a:solidFill>
                                              <a:prstClr val="black"/>
                                            </a:solidFill>
                                            <a:latin typeface="Cambria Math" panose="02040503050406030204" pitchFamily="18" charset="0"/>
                                          </a:rPr>
                                          <m:t>𝑐</m:t>
                                        </m:r>
                                      </m:e>
                                      <m:sub>
                                        <m:r>
                                          <a:rPr lang="en-US" altLang="ja-JP" sz="1600" i="1">
                                            <a:solidFill>
                                              <a:prstClr val="black"/>
                                            </a:solidFill>
                                            <a:latin typeface="Cambria Math" panose="02040503050406030204" pitchFamily="18" charset="0"/>
                                          </a:rPr>
                                          <m:t>200</m:t>
                                        </m:r>
                                      </m:sub>
                                    </m:sSub>
                                  </m:e>
                                </m:d>
                                <m:r>
                                  <a:rPr lang="en-US" altLang="ja-JP" sz="1600" b="0" i="1" smtClean="0">
                                    <a:solidFill>
                                      <a:prstClr val="black"/>
                                    </a:solidFill>
                                    <a:latin typeface="Cambria Math" panose="02040503050406030204" pitchFamily="18" charset="0"/>
                                  </a:rPr>
                                  <m:t>−2</m:t>
                                </m:r>
                                <m:d>
                                  <m:dPr>
                                    <m:ctrlPr>
                                      <a:rPr lang="en-US" altLang="ja-JP" sz="1600" b="0" i="1" smtClean="0">
                                        <a:solidFill>
                                          <a:prstClr val="black"/>
                                        </a:solidFill>
                                        <a:latin typeface="Cambria Math" panose="02040503050406030204" pitchFamily="18" charset="0"/>
                                      </a:rPr>
                                    </m:ctrlPr>
                                  </m:dPr>
                                  <m:e>
                                    <m:r>
                                      <a:rPr lang="en-US" altLang="ja-JP" sz="1600" b="0" i="1" smtClean="0">
                                        <a:solidFill>
                                          <a:prstClr val="black"/>
                                        </a:solidFill>
                                        <a:latin typeface="Cambria Math" panose="02040503050406030204" pitchFamily="18" charset="0"/>
                                      </a:rPr>
                                      <m:t>1+</m:t>
                                    </m:r>
                                    <m:sSub>
                                      <m:sSubPr>
                                        <m:ctrlPr>
                                          <a:rPr lang="en-US" altLang="ja-JP" sz="1600" i="1">
                                            <a:solidFill>
                                              <a:prstClr val="black"/>
                                            </a:solidFill>
                                            <a:latin typeface="Cambria Math" panose="02040503050406030204" pitchFamily="18" charset="0"/>
                                          </a:rPr>
                                        </m:ctrlPr>
                                      </m:sSubPr>
                                      <m:e>
                                        <m:r>
                                          <a:rPr lang="en-US" altLang="ja-JP" sz="1600" i="1">
                                            <a:solidFill>
                                              <a:prstClr val="black"/>
                                            </a:solidFill>
                                            <a:latin typeface="Cambria Math" panose="02040503050406030204" pitchFamily="18" charset="0"/>
                                          </a:rPr>
                                          <m:t>𝑐</m:t>
                                        </m:r>
                                      </m:e>
                                      <m:sub>
                                        <m:r>
                                          <a:rPr lang="en-US" altLang="ja-JP" sz="1600" i="1">
                                            <a:solidFill>
                                              <a:prstClr val="black"/>
                                            </a:solidFill>
                                            <a:latin typeface="Cambria Math" panose="02040503050406030204" pitchFamily="18" charset="0"/>
                                          </a:rPr>
                                          <m:t>200</m:t>
                                        </m:r>
                                      </m:sub>
                                    </m:sSub>
                                  </m:e>
                                </m:d>
                                <m:r>
                                  <m:rPr>
                                    <m:sty m:val="p"/>
                                  </m:rPr>
                                  <a:rPr lang="en-US" altLang="ja-JP" sz="1600" b="0" i="0" smtClean="0">
                                    <a:solidFill>
                                      <a:prstClr val="black"/>
                                    </a:solidFill>
                                    <a:latin typeface="Cambria Math" panose="02040503050406030204" pitchFamily="18" charset="0"/>
                                  </a:rPr>
                                  <m:t>ln</m:t>
                                </m:r>
                                <m:r>
                                  <a:rPr lang="en-US" altLang="ja-JP" sz="1600" b="0" i="1" smtClean="0">
                                    <a:solidFill>
                                      <a:prstClr val="black"/>
                                    </a:solidFill>
                                    <a:latin typeface="Cambria Math" panose="02040503050406030204" pitchFamily="18" charset="0"/>
                                  </a:rPr>
                                  <m:t>⁡(1+</m:t>
                                </m:r>
                                <m:sSub>
                                  <m:sSubPr>
                                    <m:ctrlPr>
                                      <a:rPr lang="en-US" altLang="ja-JP" sz="1600" i="1">
                                        <a:solidFill>
                                          <a:prstClr val="black"/>
                                        </a:solidFill>
                                        <a:latin typeface="Cambria Math" panose="02040503050406030204" pitchFamily="18" charset="0"/>
                                      </a:rPr>
                                    </m:ctrlPr>
                                  </m:sSubPr>
                                  <m:e>
                                    <m:r>
                                      <a:rPr lang="en-US" altLang="ja-JP" sz="1600" i="1">
                                        <a:solidFill>
                                          <a:prstClr val="black"/>
                                        </a:solidFill>
                                        <a:latin typeface="Cambria Math" panose="02040503050406030204" pitchFamily="18" charset="0"/>
                                      </a:rPr>
                                      <m:t>𝑐</m:t>
                                    </m:r>
                                  </m:e>
                                  <m:sub>
                                    <m:r>
                                      <a:rPr lang="en-US" altLang="ja-JP" sz="1600" i="1">
                                        <a:solidFill>
                                          <a:prstClr val="black"/>
                                        </a:solidFill>
                                        <a:latin typeface="Cambria Math" panose="02040503050406030204" pitchFamily="18" charset="0"/>
                                      </a:rPr>
                                      <m:t>200</m:t>
                                    </m:r>
                                  </m:sub>
                                </m:sSub>
                                <m:r>
                                  <a:rPr lang="en-US" altLang="ja-JP" sz="1600" b="0" i="1" smtClean="0">
                                    <a:solidFill>
                                      <a:prstClr val="black"/>
                                    </a:solidFill>
                                    <a:latin typeface="Cambria Math" panose="02040503050406030204" pitchFamily="18" charset="0"/>
                                  </a:rPr>
                                  <m:t>)</m:t>
                                </m:r>
                              </m:e>
                            </m:d>
                          </m:num>
                          <m:den>
                            <m:r>
                              <a:rPr lang="en-US" altLang="ja-JP" sz="1600" b="0" i="1" smtClean="0">
                                <a:solidFill>
                                  <a:prstClr val="black"/>
                                </a:solidFill>
                                <a:latin typeface="Cambria Math" panose="02040503050406030204" pitchFamily="18" charset="0"/>
                              </a:rPr>
                              <m:t>2</m:t>
                            </m:r>
                            <m:sSup>
                              <m:sSupPr>
                                <m:ctrlPr>
                                  <a:rPr lang="en-US" altLang="ja-JP" sz="1600" b="0" i="1" smtClean="0">
                                    <a:solidFill>
                                      <a:prstClr val="black"/>
                                    </a:solidFill>
                                    <a:latin typeface="Cambria Math" panose="02040503050406030204" pitchFamily="18" charset="0"/>
                                  </a:rPr>
                                </m:ctrlPr>
                              </m:sSupPr>
                              <m:e>
                                <m:d>
                                  <m:dPr>
                                    <m:begChr m:val="{"/>
                                    <m:endChr m:val="}"/>
                                    <m:ctrlPr>
                                      <a:rPr lang="en-US" altLang="ja-JP" sz="1600" b="0" i="1" smtClean="0">
                                        <a:solidFill>
                                          <a:prstClr val="black"/>
                                        </a:solidFill>
                                        <a:latin typeface="Cambria Math" panose="02040503050406030204" pitchFamily="18" charset="0"/>
                                      </a:rPr>
                                    </m:ctrlPr>
                                  </m:dPr>
                                  <m:e>
                                    <m:d>
                                      <m:dPr>
                                        <m:ctrlPr>
                                          <a:rPr lang="en-US" altLang="ja-JP" sz="1600" b="0" i="1" smtClean="0">
                                            <a:solidFill>
                                              <a:prstClr val="black"/>
                                            </a:solidFill>
                                            <a:latin typeface="Cambria Math" panose="02040503050406030204" pitchFamily="18" charset="0"/>
                                          </a:rPr>
                                        </m:ctrlPr>
                                      </m:dPr>
                                      <m:e>
                                        <m:r>
                                          <a:rPr lang="en-US" altLang="ja-JP" sz="1600" b="0" i="1" smtClean="0">
                                            <a:solidFill>
                                              <a:prstClr val="black"/>
                                            </a:solidFill>
                                            <a:latin typeface="Cambria Math" panose="02040503050406030204" pitchFamily="18" charset="0"/>
                                          </a:rPr>
                                          <m:t>1+</m:t>
                                        </m:r>
                                        <m:sSub>
                                          <m:sSubPr>
                                            <m:ctrlPr>
                                              <a:rPr lang="en-US" altLang="ja-JP" sz="1600" i="1">
                                                <a:solidFill>
                                                  <a:prstClr val="black"/>
                                                </a:solidFill>
                                                <a:latin typeface="Cambria Math" panose="02040503050406030204" pitchFamily="18" charset="0"/>
                                              </a:rPr>
                                            </m:ctrlPr>
                                          </m:sSubPr>
                                          <m:e>
                                            <m:r>
                                              <a:rPr lang="en-US" altLang="ja-JP" sz="1600" i="1">
                                                <a:solidFill>
                                                  <a:prstClr val="black"/>
                                                </a:solidFill>
                                                <a:latin typeface="Cambria Math" panose="02040503050406030204" pitchFamily="18" charset="0"/>
                                              </a:rPr>
                                              <m:t>𝑐</m:t>
                                            </m:r>
                                          </m:e>
                                          <m:sub>
                                            <m:r>
                                              <a:rPr lang="en-US" altLang="ja-JP" sz="1600" i="1">
                                                <a:solidFill>
                                                  <a:prstClr val="black"/>
                                                </a:solidFill>
                                                <a:latin typeface="Cambria Math" panose="02040503050406030204" pitchFamily="18" charset="0"/>
                                              </a:rPr>
                                              <m:t>200</m:t>
                                            </m:r>
                                          </m:sub>
                                        </m:sSub>
                                      </m:e>
                                    </m:d>
                                    <m:r>
                                      <m:rPr>
                                        <m:sty m:val="p"/>
                                      </m:rPr>
                                      <a:rPr lang="en-US" altLang="ja-JP" sz="1600" b="0" i="0" smtClean="0">
                                        <a:solidFill>
                                          <a:prstClr val="black"/>
                                        </a:solidFill>
                                        <a:latin typeface="Cambria Math" panose="02040503050406030204" pitchFamily="18" charset="0"/>
                                      </a:rPr>
                                      <m:t>ln</m:t>
                                    </m:r>
                                    <m:r>
                                      <a:rPr lang="en-US" altLang="ja-JP" sz="1600" b="0" i="1" smtClean="0">
                                        <a:solidFill>
                                          <a:prstClr val="black"/>
                                        </a:solidFill>
                                        <a:latin typeface="Cambria Math" panose="02040503050406030204" pitchFamily="18" charset="0"/>
                                      </a:rPr>
                                      <m:t>⁡(1+</m:t>
                                    </m:r>
                                    <m:sSub>
                                      <m:sSubPr>
                                        <m:ctrlPr>
                                          <a:rPr lang="en-US" altLang="ja-JP" sz="1600" i="1">
                                            <a:solidFill>
                                              <a:prstClr val="black"/>
                                            </a:solidFill>
                                            <a:latin typeface="Cambria Math" panose="02040503050406030204" pitchFamily="18" charset="0"/>
                                          </a:rPr>
                                        </m:ctrlPr>
                                      </m:sSubPr>
                                      <m:e>
                                        <m:r>
                                          <a:rPr lang="en-US" altLang="ja-JP" sz="1600" i="1">
                                            <a:solidFill>
                                              <a:prstClr val="black"/>
                                            </a:solidFill>
                                            <a:latin typeface="Cambria Math" panose="02040503050406030204" pitchFamily="18" charset="0"/>
                                          </a:rPr>
                                          <m:t>𝑐</m:t>
                                        </m:r>
                                      </m:e>
                                      <m:sub>
                                        <m:r>
                                          <a:rPr lang="en-US" altLang="ja-JP" sz="1600" i="1">
                                            <a:solidFill>
                                              <a:prstClr val="black"/>
                                            </a:solidFill>
                                            <a:latin typeface="Cambria Math" panose="02040503050406030204" pitchFamily="18" charset="0"/>
                                          </a:rPr>
                                          <m:t>200</m:t>
                                        </m:r>
                                      </m:sub>
                                    </m:sSub>
                                    <m:r>
                                      <a:rPr lang="en-US" altLang="ja-JP" sz="1600" b="0" i="1" smtClean="0">
                                        <a:solidFill>
                                          <a:prstClr val="black"/>
                                        </a:solidFill>
                                        <a:latin typeface="Cambria Math" panose="02040503050406030204" pitchFamily="18" charset="0"/>
                                      </a:rPr>
                                      <m:t>)−</m:t>
                                    </m:r>
                                    <m:sSub>
                                      <m:sSubPr>
                                        <m:ctrlPr>
                                          <a:rPr lang="en-US" altLang="ja-JP" sz="1600" i="1">
                                            <a:solidFill>
                                              <a:prstClr val="black"/>
                                            </a:solidFill>
                                            <a:latin typeface="Cambria Math" panose="02040503050406030204" pitchFamily="18" charset="0"/>
                                          </a:rPr>
                                        </m:ctrlPr>
                                      </m:sSubPr>
                                      <m:e>
                                        <m:r>
                                          <a:rPr lang="en-US" altLang="ja-JP" sz="1600" i="1">
                                            <a:solidFill>
                                              <a:prstClr val="black"/>
                                            </a:solidFill>
                                            <a:latin typeface="Cambria Math" panose="02040503050406030204" pitchFamily="18" charset="0"/>
                                          </a:rPr>
                                          <m:t>𝑐</m:t>
                                        </m:r>
                                      </m:e>
                                      <m:sub>
                                        <m:r>
                                          <a:rPr lang="en-US" altLang="ja-JP" sz="1600" i="1">
                                            <a:solidFill>
                                              <a:prstClr val="black"/>
                                            </a:solidFill>
                                            <a:latin typeface="Cambria Math" panose="02040503050406030204" pitchFamily="18" charset="0"/>
                                          </a:rPr>
                                          <m:t>200</m:t>
                                        </m:r>
                                      </m:sub>
                                    </m:sSub>
                                  </m:e>
                                </m:d>
                              </m:e>
                              <m:sup>
                                <m:r>
                                  <a:rPr lang="en-US" altLang="ja-JP" sz="1600" b="0" i="1" smtClean="0">
                                    <a:solidFill>
                                      <a:prstClr val="black"/>
                                    </a:solidFill>
                                    <a:latin typeface="Cambria Math" panose="02040503050406030204" pitchFamily="18" charset="0"/>
                                  </a:rPr>
                                  <m:t>2</m:t>
                                </m:r>
                              </m:sup>
                            </m:sSup>
                          </m:den>
                        </m:f>
                      </m:oMath>
                    </m:oMathPara>
                  </a14:m>
                  <a:endParaRPr lang="ja-JP" altLang="en-US" sz="1600" i="1" dirty="0"/>
                </a:p>
              </p:txBody>
            </p:sp>
          </mc:Choice>
          <mc:Fallback xmlns="">
            <p:sp>
              <p:nvSpPr>
                <p:cNvPr id="13" name="テキスト ボックス 12">
                  <a:extLst>
                    <a:ext uri="{FF2B5EF4-FFF2-40B4-BE49-F238E27FC236}">
                      <a16:creationId xmlns:a16="http://schemas.microsoft.com/office/drawing/2014/main" id="{29FEAE47-C72B-A245-9605-1EF692D418FB}"/>
                    </a:ext>
                  </a:extLst>
                </p:cNvPr>
                <p:cNvSpPr txBox="1">
                  <a:spLocks noRot="1" noChangeAspect="1" noMove="1" noResize="1" noEditPoints="1" noAdjustHandles="1" noChangeArrowheads="1" noChangeShapeType="1" noTextEdit="1"/>
                </p:cNvSpPr>
                <p:nvPr/>
              </p:nvSpPr>
              <p:spPr>
                <a:xfrm>
                  <a:off x="377288" y="2324074"/>
                  <a:ext cx="5833104" cy="614399"/>
                </a:xfrm>
                <a:prstGeom prst="rect">
                  <a:avLst/>
                </a:prstGeom>
                <a:blipFill>
                  <a:blip r:embed="rId17"/>
                  <a:stretch>
                    <a:fillRect/>
                  </a:stretch>
                </a:blipFill>
                <a:ln>
                  <a:noFill/>
                </a:ln>
              </p:spPr>
              <p:txBody>
                <a:bodyPr/>
                <a:lstStyle/>
                <a:p>
                  <a:r>
                    <a:rPr lang="ja-JP" altLang="en-US">
                      <a:noFill/>
                    </a:rPr>
                    <a:t> </a:t>
                  </a:r>
                </a:p>
              </p:txBody>
            </p:sp>
          </mc:Fallback>
        </mc:AlternateContent>
      </p:grpSp>
      <p:grpSp>
        <p:nvGrpSpPr>
          <p:cNvPr id="22" name="グループ化 21">
            <a:extLst>
              <a:ext uri="{FF2B5EF4-FFF2-40B4-BE49-F238E27FC236}">
                <a16:creationId xmlns:a16="http://schemas.microsoft.com/office/drawing/2014/main" id="{4647ACED-3190-C3C7-EB98-2F40A3293A49}"/>
              </a:ext>
            </a:extLst>
          </p:cNvPr>
          <p:cNvGrpSpPr/>
          <p:nvPr/>
        </p:nvGrpSpPr>
        <p:grpSpPr>
          <a:xfrm>
            <a:off x="695872" y="3463708"/>
            <a:ext cx="5841129" cy="629403"/>
            <a:chOff x="695872" y="3463708"/>
            <a:chExt cx="5841129" cy="629403"/>
          </a:xfrm>
        </p:grpSpPr>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204E1F88-9DD7-1882-6F13-5BF5FA4ABF39}"/>
                    </a:ext>
                  </a:extLst>
                </p:cNvPr>
                <p:cNvSpPr txBox="1"/>
                <p:nvPr/>
              </p:nvSpPr>
              <p:spPr>
                <a:xfrm>
                  <a:off x="695872" y="3463708"/>
                  <a:ext cx="2697784" cy="6294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1050" i="1" smtClean="0">
                                <a:solidFill>
                                  <a:prstClr val="black"/>
                                </a:solidFill>
                                <a:latin typeface="Cambria Math" panose="02040503050406030204" pitchFamily="18" charset="0"/>
                              </a:rPr>
                            </m:ctrlPr>
                          </m:sSubPr>
                          <m:e>
                            <m:r>
                              <a:rPr lang="en-US" altLang="ja-JP" sz="1050" b="0" i="1" smtClean="0">
                                <a:solidFill>
                                  <a:prstClr val="black"/>
                                </a:solidFill>
                                <a:latin typeface="Cambria Math" panose="02040503050406030204" pitchFamily="18" charset="0"/>
                              </a:rPr>
                              <m:t>𝑐</m:t>
                            </m:r>
                          </m:e>
                          <m:sub>
                            <m:r>
                              <a:rPr lang="en-US" altLang="ja-JP" sz="1050" b="0" i="1" smtClean="0">
                                <a:solidFill>
                                  <a:prstClr val="black"/>
                                </a:solidFill>
                                <a:latin typeface="Cambria Math" panose="02040503050406030204" pitchFamily="18" charset="0"/>
                              </a:rPr>
                              <m:t>200</m:t>
                            </m:r>
                          </m:sub>
                        </m:sSub>
                        <m:r>
                          <a:rPr lang="en-US" altLang="ja-JP" sz="1100" i="1">
                            <a:solidFill>
                              <a:prstClr val="black"/>
                            </a:solidFill>
                            <a:latin typeface="Cambria Math" panose="02040503050406030204" pitchFamily="18" charset="0"/>
                          </a:rPr>
                          <m:t>=</m:t>
                        </m:r>
                        <m:sSub>
                          <m:sSubPr>
                            <m:ctrlPr>
                              <a:rPr lang="en-US" altLang="ja-JP" sz="1100" i="1">
                                <a:solidFill>
                                  <a:prstClr val="black"/>
                                </a:solidFill>
                                <a:latin typeface="Cambria Math" panose="02040503050406030204" pitchFamily="18" charset="0"/>
                              </a:rPr>
                            </m:ctrlPr>
                          </m:sSubPr>
                          <m:e>
                            <m:r>
                              <a:rPr lang="en-US" altLang="ja-JP" sz="1100" i="1">
                                <a:solidFill>
                                  <a:prstClr val="black"/>
                                </a:solidFill>
                                <a:latin typeface="Cambria Math" panose="02040503050406030204" pitchFamily="18" charset="0"/>
                              </a:rPr>
                              <m:t>𝑐</m:t>
                            </m:r>
                          </m:e>
                          <m:sub>
                            <m:r>
                              <a:rPr lang="en-US" altLang="ja-JP" sz="1100" i="1">
                                <a:solidFill>
                                  <a:prstClr val="black"/>
                                </a:solidFill>
                                <a:latin typeface="Cambria Math" panose="02040503050406030204" pitchFamily="18" charset="0"/>
                              </a:rPr>
                              <m:t>0</m:t>
                            </m:r>
                          </m:sub>
                        </m:sSub>
                        <m:d>
                          <m:dPr>
                            <m:begChr m:val="["/>
                            <m:endChr m:val="]"/>
                            <m:ctrlPr>
                              <a:rPr lang="en-US" altLang="ja-JP" sz="1100" i="1">
                                <a:solidFill>
                                  <a:prstClr val="black"/>
                                </a:solidFill>
                                <a:latin typeface="Cambria Math" panose="02040503050406030204" pitchFamily="18" charset="0"/>
                              </a:rPr>
                            </m:ctrlPr>
                          </m:dPr>
                          <m:e>
                            <m:r>
                              <a:rPr lang="en-US" altLang="ja-JP" sz="1100" i="1">
                                <a:solidFill>
                                  <a:prstClr val="black"/>
                                </a:solidFill>
                                <a:latin typeface="Cambria Math" panose="02040503050406030204" pitchFamily="18" charset="0"/>
                              </a:rPr>
                              <m:t>1+</m:t>
                            </m:r>
                            <m:nary>
                              <m:naryPr>
                                <m:chr m:val="∑"/>
                                <m:ctrlPr>
                                  <a:rPr lang="en-US" altLang="ja-JP" sz="1100" i="1">
                                    <a:solidFill>
                                      <a:prstClr val="black"/>
                                    </a:solidFill>
                                    <a:latin typeface="Cambria Math" panose="02040503050406030204" pitchFamily="18" charset="0"/>
                                  </a:rPr>
                                </m:ctrlPr>
                              </m:naryPr>
                              <m:sub>
                                <m:r>
                                  <m:rPr>
                                    <m:brk m:alnAt="23"/>
                                  </m:rPr>
                                  <a:rPr lang="en-US" altLang="ja-JP" sz="1100" i="1">
                                    <a:solidFill>
                                      <a:prstClr val="black"/>
                                    </a:solidFill>
                                    <a:latin typeface="Cambria Math" panose="02040503050406030204" pitchFamily="18" charset="0"/>
                                  </a:rPr>
                                  <m:t>𝑖</m:t>
                                </m:r>
                                <m:r>
                                  <a:rPr lang="en-US" altLang="ja-JP" sz="1100" i="1">
                                    <a:solidFill>
                                      <a:prstClr val="black"/>
                                    </a:solidFill>
                                    <a:latin typeface="Cambria Math" panose="02040503050406030204" pitchFamily="18" charset="0"/>
                                  </a:rPr>
                                  <m:t>=1</m:t>
                                </m:r>
                              </m:sub>
                              <m:sup>
                                <m:r>
                                  <a:rPr lang="en-US" altLang="ja-JP" sz="1100" i="1">
                                    <a:solidFill>
                                      <a:prstClr val="black"/>
                                    </a:solidFill>
                                    <a:latin typeface="Cambria Math" panose="02040503050406030204" pitchFamily="18" charset="0"/>
                                  </a:rPr>
                                  <m:t>3</m:t>
                                </m:r>
                              </m:sup>
                              <m:e>
                                <m:sSub>
                                  <m:sSubPr>
                                    <m:ctrlPr>
                                      <a:rPr lang="en-US" altLang="ja-JP" sz="1100" i="1">
                                        <a:solidFill>
                                          <a:prstClr val="black"/>
                                        </a:solidFill>
                                        <a:latin typeface="Cambria Math" panose="02040503050406030204" pitchFamily="18" charset="0"/>
                                      </a:rPr>
                                    </m:ctrlPr>
                                  </m:sSubPr>
                                  <m:e>
                                    <m:r>
                                      <a:rPr lang="en-US" altLang="ja-JP" sz="1100" i="1">
                                        <a:solidFill>
                                          <a:prstClr val="black"/>
                                        </a:solidFill>
                                        <a:latin typeface="Cambria Math" panose="02040503050406030204" pitchFamily="18" charset="0"/>
                                      </a:rPr>
                                      <m:t>𝑎</m:t>
                                    </m:r>
                                  </m:e>
                                  <m:sub>
                                    <m:r>
                                      <a:rPr lang="en-US" altLang="ja-JP" sz="1100" i="1">
                                        <a:solidFill>
                                          <a:prstClr val="black"/>
                                        </a:solidFill>
                                        <a:latin typeface="Cambria Math" panose="02040503050406030204" pitchFamily="18" charset="0"/>
                                      </a:rPr>
                                      <m:t>𝑖</m:t>
                                    </m:r>
                                  </m:sub>
                                </m:sSub>
                              </m:e>
                            </m:nary>
                            <m:sSup>
                              <m:sSupPr>
                                <m:ctrlPr>
                                  <a:rPr lang="en-US" altLang="ja-JP" sz="1100" i="1">
                                    <a:solidFill>
                                      <a:prstClr val="black"/>
                                    </a:solidFill>
                                    <a:latin typeface="Cambria Math" panose="02040503050406030204" pitchFamily="18" charset="0"/>
                                    <a:ea typeface="Cambria Math" panose="02040503050406030204" pitchFamily="18" charset="0"/>
                                  </a:rPr>
                                </m:ctrlPr>
                              </m:sSupPr>
                              <m:e>
                                <m:d>
                                  <m:dPr>
                                    <m:begChr m:val="["/>
                                    <m:endChr m:val="]"/>
                                    <m:ctrlPr>
                                      <a:rPr lang="en-US" altLang="ja-JP" sz="1100" i="1">
                                        <a:solidFill>
                                          <a:prstClr val="black"/>
                                        </a:solidFill>
                                        <a:latin typeface="Cambria Math" panose="02040503050406030204" pitchFamily="18" charset="0"/>
                                        <a:ea typeface="Cambria Math" panose="02040503050406030204" pitchFamily="18" charset="0"/>
                                      </a:rPr>
                                    </m:ctrlPr>
                                  </m:dPr>
                                  <m:e>
                                    <m:sSub>
                                      <m:sSubPr>
                                        <m:ctrlPr>
                                          <a:rPr lang="en-US" altLang="ja-JP" sz="1100" i="1">
                                            <a:solidFill>
                                              <a:prstClr val="black"/>
                                            </a:solidFill>
                                            <a:latin typeface="Cambria Math" panose="02040503050406030204" pitchFamily="18" charset="0"/>
                                          </a:rPr>
                                        </m:ctrlPr>
                                      </m:sSubPr>
                                      <m:e>
                                        <m:r>
                                          <m:rPr>
                                            <m:sty m:val="p"/>
                                          </m:rPr>
                                          <a:rPr lang="en-US" altLang="ja-JP" sz="1100">
                                            <a:solidFill>
                                              <a:prstClr val="black"/>
                                            </a:solidFill>
                                            <a:latin typeface="Cambria Math" panose="02040503050406030204" pitchFamily="18" charset="0"/>
                                          </a:rPr>
                                          <m:t>log</m:t>
                                        </m:r>
                                      </m:e>
                                      <m:sub>
                                        <m:r>
                                          <a:rPr lang="en-US" altLang="ja-JP" sz="1100" i="1">
                                            <a:solidFill>
                                              <a:prstClr val="black"/>
                                            </a:solidFill>
                                            <a:latin typeface="Cambria Math" panose="02040503050406030204" pitchFamily="18" charset="0"/>
                                          </a:rPr>
                                          <m:t>10</m:t>
                                        </m:r>
                                      </m:sub>
                                    </m:sSub>
                                    <m:d>
                                      <m:dPr>
                                        <m:ctrlPr>
                                          <a:rPr lang="en-US" altLang="ja-JP" sz="1100" i="1">
                                            <a:solidFill>
                                              <a:prstClr val="black"/>
                                            </a:solidFill>
                                            <a:latin typeface="Cambria Math" panose="02040503050406030204" pitchFamily="18" charset="0"/>
                                            <a:ea typeface="Cambria Math" panose="02040503050406030204" pitchFamily="18" charset="0"/>
                                          </a:rPr>
                                        </m:ctrlPr>
                                      </m:dPr>
                                      <m:e>
                                        <m:f>
                                          <m:fPr>
                                            <m:ctrlPr>
                                              <a:rPr lang="en-US" altLang="ja-JP" sz="1100" i="1">
                                                <a:solidFill>
                                                  <a:prstClr val="black"/>
                                                </a:solidFill>
                                                <a:latin typeface="Cambria Math" panose="02040503050406030204" pitchFamily="18" charset="0"/>
                                              </a:rPr>
                                            </m:ctrlPr>
                                          </m:fPr>
                                          <m:num>
                                            <m:sSub>
                                              <m:sSubPr>
                                                <m:ctrlPr>
                                                  <a:rPr lang="en-US" altLang="ja-JP" sz="1100" i="1">
                                                    <a:solidFill>
                                                      <a:prstClr val="black"/>
                                                    </a:solidFill>
                                                    <a:latin typeface="Cambria Math" panose="02040503050406030204" pitchFamily="18" charset="0"/>
                                                  </a:rPr>
                                                </m:ctrlPr>
                                              </m:sSubPr>
                                              <m:e>
                                                <m:r>
                                                  <a:rPr lang="en-US" altLang="ja-JP" sz="1100" i="1">
                                                    <a:solidFill>
                                                      <a:prstClr val="black"/>
                                                    </a:solidFill>
                                                    <a:latin typeface="Cambria Math" panose="02040503050406030204" pitchFamily="18" charset="0"/>
                                                  </a:rPr>
                                                  <m:t>𝑀</m:t>
                                                </m:r>
                                              </m:e>
                                              <m:sub>
                                                <m:r>
                                                  <a:rPr lang="en-US" altLang="ja-JP" sz="1100" i="1">
                                                    <a:solidFill>
                                                      <a:prstClr val="black"/>
                                                    </a:solidFill>
                                                    <a:latin typeface="Cambria Math" panose="02040503050406030204" pitchFamily="18" charset="0"/>
                                                  </a:rPr>
                                                  <m:t>200</m:t>
                                                </m:r>
                                              </m:sub>
                                            </m:sSub>
                                          </m:num>
                                          <m:den>
                                            <m:sSub>
                                              <m:sSubPr>
                                                <m:ctrlPr>
                                                  <a:rPr lang="en-US" altLang="ja-JP" sz="1100" i="1">
                                                    <a:solidFill>
                                                      <a:prstClr val="black"/>
                                                    </a:solidFill>
                                                    <a:latin typeface="Cambria Math" panose="02040503050406030204" pitchFamily="18" charset="0"/>
                                                  </a:rPr>
                                                </m:ctrlPr>
                                              </m:sSubPr>
                                              <m:e>
                                                <m:r>
                                                  <a:rPr lang="en-US" altLang="ja-JP" sz="1100" i="1">
                                                    <a:solidFill>
                                                      <a:prstClr val="black"/>
                                                    </a:solidFill>
                                                    <a:latin typeface="Cambria Math" panose="02040503050406030204" pitchFamily="18" charset="0"/>
                                                  </a:rPr>
                                                  <m:t>𝑀</m:t>
                                                </m:r>
                                              </m:e>
                                              <m:sub>
                                                <m:r>
                                                  <a:rPr lang="ja-JP" altLang="en-US" sz="1100" i="1">
                                                    <a:solidFill>
                                                      <a:prstClr val="black"/>
                                                    </a:solidFill>
                                                    <a:latin typeface="Cambria Math" panose="02040503050406030204" pitchFamily="18" charset="0"/>
                                                  </a:rPr>
                                                  <m:t>⦿</m:t>
                                                </m:r>
                                              </m:sub>
                                            </m:sSub>
                                          </m:den>
                                        </m:f>
                                      </m:e>
                                    </m:d>
                                  </m:e>
                                </m:d>
                              </m:e>
                              <m:sup>
                                <m:r>
                                  <a:rPr lang="en-US" altLang="ja-JP" sz="1100" i="1">
                                    <a:solidFill>
                                      <a:prstClr val="black"/>
                                    </a:solidFill>
                                    <a:latin typeface="Cambria Math" panose="02040503050406030204" pitchFamily="18" charset="0"/>
                                    <a:ea typeface="Cambria Math" panose="02040503050406030204" pitchFamily="18" charset="0"/>
                                  </a:rPr>
                                  <m:t>𝑖</m:t>
                                </m:r>
                              </m:sup>
                            </m:sSup>
                          </m:e>
                        </m:d>
                        <m:r>
                          <a:rPr lang="en-US" altLang="ja-JP" sz="1100" b="0" i="1" smtClean="0">
                            <a:solidFill>
                              <a:prstClr val="black"/>
                            </a:solidFill>
                            <a:latin typeface="Cambria Math" panose="02040503050406030204" pitchFamily="18" charset="0"/>
                            <a:ea typeface="Cambria Math" panose="02040503050406030204" pitchFamily="18" charset="0"/>
                          </a:rPr>
                          <m:t> ,</m:t>
                        </m:r>
                      </m:oMath>
                    </m:oMathPara>
                  </a14:m>
                  <a:endParaRPr lang="en-US" altLang="ja-JP" sz="1100" b="0" dirty="0">
                    <a:solidFill>
                      <a:prstClr val="black"/>
                    </a:solidFill>
                    <a:ea typeface="Cambria Math" panose="02040503050406030204" pitchFamily="18" charset="0"/>
                  </a:endParaRPr>
                </a:p>
              </p:txBody>
            </p:sp>
          </mc:Choice>
          <mc:Fallback xmlns="">
            <p:sp>
              <p:nvSpPr>
                <p:cNvPr id="14" name="テキスト ボックス 13">
                  <a:extLst>
                    <a:ext uri="{FF2B5EF4-FFF2-40B4-BE49-F238E27FC236}">
                      <a16:creationId xmlns:a16="http://schemas.microsoft.com/office/drawing/2014/main" id="{204E1F88-9DD7-1882-6F13-5BF5FA4ABF39}"/>
                    </a:ext>
                  </a:extLst>
                </p:cNvPr>
                <p:cNvSpPr txBox="1">
                  <a:spLocks noRot="1" noChangeAspect="1" noMove="1" noResize="1" noEditPoints="1" noAdjustHandles="1" noChangeArrowheads="1" noChangeShapeType="1" noTextEdit="1"/>
                </p:cNvSpPr>
                <p:nvPr/>
              </p:nvSpPr>
              <p:spPr>
                <a:xfrm>
                  <a:off x="695872" y="3463708"/>
                  <a:ext cx="2697784" cy="629403"/>
                </a:xfrm>
                <a:prstGeom prst="rect">
                  <a:avLst/>
                </a:prstGeom>
                <a:blipFill>
                  <a:blip r:embed="rId1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238C0DA5-F84B-A073-703E-5A3DE3842255}"/>
                    </a:ext>
                  </a:extLst>
                </p:cNvPr>
                <p:cNvSpPr txBox="1"/>
                <p:nvPr/>
              </p:nvSpPr>
              <p:spPr>
                <a:xfrm>
                  <a:off x="3296882" y="3480959"/>
                  <a:ext cx="1712793"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1200" i="1" smtClean="0">
                                <a:solidFill>
                                  <a:prstClr val="black"/>
                                </a:solidFill>
                                <a:latin typeface="Cambria Math" panose="02040503050406030204" pitchFamily="18" charset="0"/>
                              </a:rPr>
                            </m:ctrlPr>
                          </m:sSubPr>
                          <m:e>
                            <m:r>
                              <a:rPr lang="en-US" altLang="ja-JP" sz="1200" i="1">
                                <a:solidFill>
                                  <a:prstClr val="black"/>
                                </a:solidFill>
                                <a:latin typeface="Cambria Math" panose="02040503050406030204" pitchFamily="18" charset="0"/>
                              </a:rPr>
                              <m:t>𝑐</m:t>
                            </m:r>
                          </m:e>
                          <m:sub>
                            <m:r>
                              <a:rPr lang="en-US" altLang="ja-JP" sz="1200" b="0" i="1" smtClean="0">
                                <a:solidFill>
                                  <a:prstClr val="black"/>
                                </a:solidFill>
                                <a:latin typeface="Cambria Math" panose="02040503050406030204" pitchFamily="18" charset="0"/>
                              </a:rPr>
                              <m:t>0</m:t>
                            </m:r>
                          </m:sub>
                        </m:sSub>
                        <m:r>
                          <a:rPr lang="en-US" altLang="ja-JP" sz="1200" b="0" i="1" smtClean="0">
                            <a:solidFill>
                              <a:prstClr val="black"/>
                            </a:solidFill>
                            <a:latin typeface="Cambria Math" panose="02040503050406030204" pitchFamily="18" charset="0"/>
                          </a:rPr>
                          <m:t>=</m:t>
                        </m:r>
                        <m:r>
                          <a:rPr lang="en-US" altLang="ja-JP" sz="1200" i="1">
                            <a:solidFill>
                              <a:prstClr val="black"/>
                            </a:solidFill>
                            <a:latin typeface="Cambria Math" panose="02040503050406030204" pitchFamily="18" charset="0"/>
                          </a:rPr>
                          <m:t>48.29</m:t>
                        </m:r>
                      </m:oMath>
                    </m:oMathPara>
                  </a14:m>
                  <a:endParaRPr lang="ja-JP" altLang="en-US" dirty="0"/>
                </a:p>
              </p:txBody>
            </p:sp>
          </mc:Choice>
          <mc:Fallback xmlns="">
            <p:sp>
              <p:nvSpPr>
                <p:cNvPr id="15" name="テキスト ボックス 14">
                  <a:extLst>
                    <a:ext uri="{FF2B5EF4-FFF2-40B4-BE49-F238E27FC236}">
                      <a16:creationId xmlns:a16="http://schemas.microsoft.com/office/drawing/2014/main" id="{238C0DA5-F84B-A073-703E-5A3DE3842255}"/>
                    </a:ext>
                  </a:extLst>
                </p:cNvPr>
                <p:cNvSpPr txBox="1">
                  <a:spLocks noRot="1" noChangeAspect="1" noMove="1" noResize="1" noEditPoints="1" noAdjustHandles="1" noChangeArrowheads="1" noChangeShapeType="1" noTextEdit="1"/>
                </p:cNvSpPr>
                <p:nvPr/>
              </p:nvSpPr>
              <p:spPr>
                <a:xfrm>
                  <a:off x="3296882" y="3480959"/>
                  <a:ext cx="1712793" cy="276999"/>
                </a:xfrm>
                <a:prstGeom prst="rect">
                  <a:avLst/>
                </a:prstGeom>
                <a:blipFill>
                  <a:blip r:embed="rId19"/>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id="{98244C15-97B2-DAF3-83B5-6AD24E461CAF}"/>
                    </a:ext>
                  </a:extLst>
                </p:cNvPr>
                <p:cNvSpPr txBox="1"/>
                <p:nvPr/>
              </p:nvSpPr>
              <p:spPr>
                <a:xfrm>
                  <a:off x="3090971" y="3774150"/>
                  <a:ext cx="3446030"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1200" i="1" smtClean="0">
                                <a:solidFill>
                                  <a:prstClr val="black"/>
                                </a:solidFill>
                                <a:latin typeface="Cambria Math" panose="02040503050406030204" pitchFamily="18" charset="0"/>
                              </a:rPr>
                            </m:ctrlPr>
                          </m:sSubPr>
                          <m:e>
                            <m:r>
                              <a:rPr lang="en-US" altLang="ja-JP" sz="1200" b="0" i="1" smtClean="0">
                                <a:solidFill>
                                  <a:prstClr val="black"/>
                                </a:solidFill>
                                <a:latin typeface="Cambria Math" panose="02040503050406030204" pitchFamily="18" charset="0"/>
                              </a:rPr>
                              <m:t>𝑎</m:t>
                            </m:r>
                          </m:e>
                          <m:sub>
                            <m:r>
                              <a:rPr lang="en-US" altLang="ja-JP" sz="1200" b="0" i="1" smtClean="0">
                                <a:solidFill>
                                  <a:prstClr val="black"/>
                                </a:solidFill>
                                <a:latin typeface="Cambria Math" panose="02040503050406030204" pitchFamily="18" charset="0"/>
                              </a:rPr>
                              <m:t>𝑖</m:t>
                            </m:r>
                          </m:sub>
                        </m:sSub>
                        <m:r>
                          <a:rPr lang="en-US" altLang="ja-JP" sz="1200" b="0" i="1" smtClean="0">
                            <a:solidFill>
                              <a:prstClr val="black"/>
                            </a:solidFill>
                            <a:latin typeface="Cambria Math" panose="02040503050406030204" pitchFamily="18" charset="0"/>
                          </a:rPr>
                          <m:t>=[48.29, −</m:t>
                        </m:r>
                        <m:r>
                          <a:rPr lang="en-US" altLang="ja-JP" sz="1200" i="1">
                            <a:solidFill>
                              <a:prstClr val="black"/>
                            </a:solidFill>
                            <a:latin typeface="Cambria Math" panose="02040503050406030204" pitchFamily="18" charset="0"/>
                          </a:rPr>
                          <m:t>0.01863, −0.008262, 0.0003651</m:t>
                        </m:r>
                        <m:r>
                          <a:rPr lang="en-US" altLang="ja-JP" sz="1200" b="0" i="1" smtClean="0">
                            <a:solidFill>
                              <a:prstClr val="black"/>
                            </a:solidFill>
                            <a:latin typeface="Cambria Math" panose="02040503050406030204" pitchFamily="18" charset="0"/>
                          </a:rPr>
                          <m:t>]</m:t>
                        </m:r>
                      </m:oMath>
                    </m:oMathPara>
                  </a14:m>
                  <a:endParaRPr lang="ja-JP" altLang="en-US" dirty="0"/>
                </a:p>
              </p:txBody>
            </p:sp>
          </mc:Choice>
          <mc:Fallback xmlns="">
            <p:sp>
              <p:nvSpPr>
                <p:cNvPr id="16" name="テキスト ボックス 15">
                  <a:extLst>
                    <a:ext uri="{FF2B5EF4-FFF2-40B4-BE49-F238E27FC236}">
                      <a16:creationId xmlns:a16="http://schemas.microsoft.com/office/drawing/2014/main" id="{98244C15-97B2-DAF3-83B5-6AD24E461CAF}"/>
                    </a:ext>
                  </a:extLst>
                </p:cNvPr>
                <p:cNvSpPr txBox="1">
                  <a:spLocks noRot="1" noChangeAspect="1" noMove="1" noResize="1" noEditPoints="1" noAdjustHandles="1" noChangeArrowheads="1" noChangeShapeType="1" noTextEdit="1"/>
                </p:cNvSpPr>
                <p:nvPr/>
              </p:nvSpPr>
              <p:spPr>
                <a:xfrm>
                  <a:off x="3090971" y="3774150"/>
                  <a:ext cx="3446030" cy="276999"/>
                </a:xfrm>
                <a:prstGeom prst="rect">
                  <a:avLst/>
                </a:prstGeom>
                <a:blipFill>
                  <a:blip r:embed="rId20"/>
                  <a:stretch>
                    <a:fillRect b="-6522"/>
                  </a:stretch>
                </a:blipFill>
              </p:spPr>
              <p:txBody>
                <a:bodyPr/>
                <a:lstStyle/>
                <a:p>
                  <a:r>
                    <a:rPr lang="ja-JP" altLang="en-US">
                      <a:noFill/>
                    </a:rPr>
                    <a:t> </a:t>
                  </a:r>
                </a:p>
              </p:txBody>
            </p:sp>
          </mc:Fallback>
        </mc:AlternateContent>
      </p:grpSp>
      <p:sp>
        <p:nvSpPr>
          <p:cNvPr id="11" name="矢印: 右 10">
            <a:extLst>
              <a:ext uri="{FF2B5EF4-FFF2-40B4-BE49-F238E27FC236}">
                <a16:creationId xmlns:a16="http://schemas.microsoft.com/office/drawing/2014/main" id="{6309829F-8C99-FAD3-7551-63353C961803}"/>
              </a:ext>
            </a:extLst>
          </p:cNvPr>
          <p:cNvSpPr/>
          <p:nvPr/>
        </p:nvSpPr>
        <p:spPr>
          <a:xfrm rot="5400000">
            <a:off x="2259315" y="2064161"/>
            <a:ext cx="330506" cy="287830"/>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64511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AFA31-1158-F95F-2214-C5680634C666}"/>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タイトル 1">
                <a:extLst>
                  <a:ext uri="{FF2B5EF4-FFF2-40B4-BE49-F238E27FC236}">
                    <a16:creationId xmlns:a16="http://schemas.microsoft.com/office/drawing/2014/main" id="{2FF75665-3759-2A4F-9F89-17E5581C0E2E}"/>
                  </a:ext>
                </a:extLst>
              </p:cNvPr>
              <p:cNvSpPr>
                <a:spLocks noGrp="1"/>
              </p:cNvSpPr>
              <p:nvPr>
                <p:ph type="title"/>
              </p:nvPr>
            </p:nvSpPr>
            <p:spPr>
              <a:xfrm>
                <a:off x="562775" y="254955"/>
                <a:ext cx="10515600" cy="630555"/>
              </a:xfrm>
            </p:spPr>
            <p:txBody>
              <a:bodyPr>
                <a:normAutofit/>
              </a:bodyPr>
              <a:lstStyle/>
              <a:p>
                <a14:m>
                  <m:oMath xmlns:m="http://schemas.openxmlformats.org/officeDocument/2006/math">
                    <m:sSub>
                      <m:sSubPr>
                        <m:ctrlPr>
                          <a:rPr lang="en-US" altLang="ja-JP" sz="2600" i="1" smtClean="0">
                            <a:solidFill>
                              <a:prstClr val="black"/>
                            </a:solidFill>
                            <a:latin typeface="Cambria Math" panose="02040503050406030204" pitchFamily="18" charset="0"/>
                          </a:rPr>
                        </m:ctrlPr>
                      </m:sSubPr>
                      <m:e>
                        <m:r>
                          <a:rPr lang="en-US" altLang="ja-JP" sz="2600" b="0" i="1" smtClean="0">
                            <a:solidFill>
                              <a:prstClr val="black"/>
                            </a:solidFill>
                            <a:latin typeface="Cambria Math" panose="02040503050406030204" pitchFamily="18" charset="0"/>
                          </a:rPr>
                          <m:t>𝑓</m:t>
                        </m:r>
                      </m:e>
                      <m:sub>
                        <m:r>
                          <a:rPr lang="en-US" altLang="ja-JP" sz="2600" b="0" i="1" smtClean="0">
                            <a:solidFill>
                              <a:prstClr val="black"/>
                            </a:solidFill>
                            <a:latin typeface="Cambria Math" panose="02040503050406030204" pitchFamily="18" charset="0"/>
                          </a:rPr>
                          <m:t>𝑆𝑁𝐼𝐼</m:t>
                        </m:r>
                      </m:sub>
                    </m:sSub>
                  </m:oMath>
                </a14:m>
                <a:r>
                  <a:rPr kumimoji="1" lang="ja-JP" altLang="en-US" sz="26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の</a:t>
                </a:r>
                <a:r>
                  <a:rPr kumimoji="1" lang="en-US" altLang="ja-JP" sz="26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IMF</a:t>
                </a:r>
                <a:r>
                  <a:rPr kumimoji="1" lang="ja-JP" altLang="en-US" sz="26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依存性</a:t>
                </a:r>
                <a:endParaRPr kumimoji="1" lang="ja-JP" altLang="en-US" sz="2600" b="1" dirty="0"/>
              </a:p>
            </p:txBody>
          </p:sp>
        </mc:Choice>
        <mc:Fallback xmlns="">
          <p:sp>
            <p:nvSpPr>
              <p:cNvPr id="2" name="タイトル 1">
                <a:extLst>
                  <a:ext uri="{FF2B5EF4-FFF2-40B4-BE49-F238E27FC236}">
                    <a16:creationId xmlns:a16="http://schemas.microsoft.com/office/drawing/2014/main" id="{2FF75665-3759-2A4F-9F89-17E5581C0E2E}"/>
                  </a:ext>
                </a:extLst>
              </p:cNvPr>
              <p:cNvSpPr>
                <a:spLocks noGrp="1" noRot="1" noChangeAspect="1" noMove="1" noResize="1" noEditPoints="1" noAdjustHandles="1" noChangeArrowheads="1" noChangeShapeType="1" noTextEdit="1"/>
              </p:cNvSpPr>
              <p:nvPr>
                <p:ph type="title"/>
              </p:nvPr>
            </p:nvSpPr>
            <p:spPr>
              <a:xfrm>
                <a:off x="562775" y="254955"/>
                <a:ext cx="10515600" cy="630555"/>
              </a:xfrm>
              <a:blipFill>
                <a:blip r:embed="rId3"/>
                <a:stretch>
                  <a:fillRect t="-971" b="-1068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AC38C250-C0A7-CFE8-8200-61DB87112784}"/>
                  </a:ext>
                </a:extLst>
              </p:cNvPr>
              <p:cNvSpPr>
                <a:spLocks noGrp="1"/>
              </p:cNvSpPr>
              <p:nvPr>
                <p:ph idx="1"/>
              </p:nvPr>
            </p:nvSpPr>
            <p:spPr>
              <a:xfrm>
                <a:off x="6096000" y="1657272"/>
                <a:ext cx="5975523" cy="1217629"/>
              </a:xfrm>
            </p:spPr>
            <p:txBody>
              <a:bodyPr>
                <a:normAutofit/>
              </a:bodyPr>
              <a:lstStyle/>
              <a:p>
                <a:pPr marL="0" indent="0">
                  <a:buNone/>
                </a:pPr>
                <a14:m>
                  <m:oMathPara xmlns:m="http://schemas.openxmlformats.org/officeDocument/2006/math">
                    <m:oMathParaPr>
                      <m:jc m:val="centerGroup"/>
                    </m:oMathParaPr>
                    <m:oMath xmlns:m="http://schemas.openxmlformats.org/officeDocument/2006/math">
                      <m:sSub>
                        <m:sSubPr>
                          <m:ctrlPr>
                            <a:rPr lang="en-US" altLang="ja-JP" sz="2000" i="1" smtClean="0">
                              <a:latin typeface="Cambria Math" panose="02040503050406030204" pitchFamily="18" charset="0"/>
                            </a:rPr>
                          </m:ctrlPr>
                        </m:sSubPr>
                        <m:e>
                          <m:r>
                            <a:rPr lang="en-US" altLang="ja-JP" sz="2000" b="0" i="1" smtClean="0">
                              <a:latin typeface="Cambria Math" panose="02040503050406030204" pitchFamily="18" charset="0"/>
                            </a:rPr>
                            <m:t>𝑓</m:t>
                          </m:r>
                        </m:e>
                        <m:sub>
                          <m:r>
                            <a:rPr lang="en-US" altLang="ja-JP" sz="2000" b="0" i="1" smtClean="0">
                              <a:latin typeface="Cambria Math" panose="02040503050406030204" pitchFamily="18" charset="0"/>
                            </a:rPr>
                            <m:t>𝑆𝑁</m:t>
                          </m:r>
                          <m:r>
                            <a:rPr lang="en-US" altLang="ja-JP" sz="2000" i="1" smtClean="0">
                              <a:latin typeface="Cambria Math" panose="02040503050406030204" pitchFamily="18" charset="0"/>
                            </a:rPr>
                            <m:t>Ⅱ</m:t>
                          </m:r>
                        </m:sub>
                      </m:sSub>
                      <m:r>
                        <a:rPr lang="en-US" altLang="ja-JP" sz="2000" b="0" i="1" smtClean="0">
                          <a:latin typeface="Cambria Math" panose="02040503050406030204" pitchFamily="18" charset="0"/>
                        </a:rPr>
                        <m:t>=</m:t>
                      </m:r>
                      <m:d>
                        <m:dPr>
                          <m:begChr m:val="{"/>
                          <m:endChr m:val=""/>
                          <m:ctrlPr>
                            <a:rPr lang="en-US" altLang="ja-JP" sz="2000" b="0" i="1" smtClean="0">
                              <a:latin typeface="Cambria Math" panose="02040503050406030204" pitchFamily="18" charset="0"/>
                            </a:rPr>
                          </m:ctrlPr>
                        </m:dPr>
                        <m:e>
                          <m:eqArr>
                            <m:eqArrPr>
                              <m:ctrlPr>
                                <a:rPr lang="en-US" altLang="ja-JP" sz="2000" b="0" i="1" smtClean="0">
                                  <a:latin typeface="Cambria Math" panose="02040503050406030204" pitchFamily="18" charset="0"/>
                                </a:rPr>
                              </m:ctrlPr>
                            </m:eqArrPr>
                            <m:e>
                              <m:r>
                                <a:rPr lang="en-US" altLang="ja-JP" sz="2000" b="0" i="1" smtClean="0">
                                  <a:latin typeface="Cambria Math" panose="02040503050406030204" pitchFamily="18" charset="0"/>
                                </a:rPr>
                                <m:t>7.4217</m:t>
                              </m:r>
                              <m:r>
                                <a:rPr lang="en-US" altLang="ja-JP" sz="2000" b="0" i="1" smtClean="0">
                                  <a:latin typeface="Cambria Math" panose="02040503050406030204" pitchFamily="18" charset="0"/>
                                  <a:ea typeface="Cambria Math" panose="02040503050406030204" pitchFamily="18" charset="0"/>
                                </a:rPr>
                                <m:t>×</m:t>
                              </m:r>
                              <m:sSup>
                                <m:sSupPr>
                                  <m:ctrlPr>
                                    <a:rPr lang="en-US" altLang="ja-JP" sz="2000" b="0" i="1" smtClean="0">
                                      <a:latin typeface="Cambria Math" panose="02040503050406030204" pitchFamily="18" charset="0"/>
                                      <a:ea typeface="Cambria Math" panose="02040503050406030204" pitchFamily="18" charset="0"/>
                                    </a:rPr>
                                  </m:ctrlPr>
                                </m:sSupPr>
                                <m:e>
                                  <m:r>
                                    <a:rPr lang="en-US" altLang="ja-JP" sz="2000" b="0" i="1" smtClean="0">
                                      <a:latin typeface="Cambria Math" panose="02040503050406030204" pitchFamily="18" charset="0"/>
                                      <a:ea typeface="Cambria Math" panose="02040503050406030204" pitchFamily="18" charset="0"/>
                                    </a:rPr>
                                    <m:t>10</m:t>
                                  </m:r>
                                </m:e>
                                <m:sup>
                                  <m:r>
                                    <a:rPr lang="en-US" altLang="ja-JP" sz="2000" b="0" i="1" smtClean="0">
                                      <a:latin typeface="Cambria Math" panose="02040503050406030204" pitchFamily="18" charset="0"/>
                                      <a:ea typeface="Cambria Math" panose="02040503050406030204" pitchFamily="18" charset="0"/>
                                    </a:rPr>
                                    <m:t>−3</m:t>
                                  </m:r>
                                </m:sup>
                              </m:sSup>
                              <m:r>
                                <a:rPr lang="en-US" altLang="ja-JP" sz="2000" b="0" i="1" smtClean="0">
                                  <a:latin typeface="Cambria Math" panose="02040503050406030204" pitchFamily="18" charset="0"/>
                                  <a:ea typeface="Cambria Math" panose="02040503050406030204" pitchFamily="18" charset="0"/>
                                </a:rPr>
                                <m:t>  (</m:t>
                              </m:r>
                              <m:r>
                                <a:rPr lang="en-US" altLang="ja-JP" sz="2000" b="0" i="1" smtClean="0">
                                  <a:latin typeface="Cambria Math" panose="02040503050406030204" pitchFamily="18" charset="0"/>
                                  <a:ea typeface="Cambria Math" panose="02040503050406030204" pitchFamily="18" charset="0"/>
                                </a:rPr>
                                <m:t>𝑆𝑎𝑙𝑝𝑒𝑡𝑒𝑟</m:t>
                              </m:r>
                              <m:r>
                                <a:rPr lang="en-US" altLang="ja-JP" sz="2000" b="0" i="1" smtClean="0">
                                  <a:latin typeface="Cambria Math" panose="02040503050406030204" pitchFamily="18" charset="0"/>
                                  <a:ea typeface="Cambria Math" panose="02040503050406030204" pitchFamily="18" charset="0"/>
                                </a:rPr>
                                <m:t> 1955)</m:t>
                              </m:r>
                            </m:e>
                            <m:e>
                              <m:r>
                                <a:rPr lang="en-US" altLang="ja-JP" sz="2000" b="0" i="1" smtClean="0">
                                  <a:latin typeface="Cambria Math" panose="02040503050406030204" pitchFamily="18" charset="0"/>
                                </a:rPr>
                                <m:t>12.846</m:t>
                              </m:r>
                              <m:r>
                                <a:rPr lang="en-US" altLang="ja-JP" sz="2000" b="0" i="1" smtClean="0">
                                  <a:latin typeface="Cambria Math" panose="02040503050406030204" pitchFamily="18" charset="0"/>
                                  <a:ea typeface="Cambria Math" panose="02040503050406030204" pitchFamily="18" charset="0"/>
                                </a:rPr>
                                <m:t>×</m:t>
                              </m:r>
                              <m:sSup>
                                <m:sSupPr>
                                  <m:ctrlPr>
                                    <a:rPr lang="en-US" altLang="ja-JP" sz="2000" b="0" i="1" smtClean="0">
                                      <a:latin typeface="Cambria Math" panose="02040503050406030204" pitchFamily="18" charset="0"/>
                                      <a:ea typeface="Cambria Math" panose="02040503050406030204" pitchFamily="18" charset="0"/>
                                    </a:rPr>
                                  </m:ctrlPr>
                                </m:sSupPr>
                                <m:e>
                                  <m:r>
                                    <a:rPr lang="en-US" altLang="ja-JP" sz="2000" b="0" i="1" smtClean="0">
                                      <a:latin typeface="Cambria Math" panose="02040503050406030204" pitchFamily="18" charset="0"/>
                                      <a:ea typeface="Cambria Math" panose="02040503050406030204" pitchFamily="18" charset="0"/>
                                    </a:rPr>
                                    <m:t>10</m:t>
                                  </m:r>
                                </m:e>
                                <m:sup>
                                  <m:r>
                                    <a:rPr lang="en-US" altLang="ja-JP" sz="2000" b="0" i="1" smtClean="0">
                                      <a:latin typeface="Cambria Math" panose="02040503050406030204" pitchFamily="18" charset="0"/>
                                      <a:ea typeface="Cambria Math" panose="02040503050406030204" pitchFamily="18" charset="0"/>
                                    </a:rPr>
                                    <m:t>−3</m:t>
                                  </m:r>
                                </m:sup>
                              </m:sSup>
                              <m:r>
                                <a:rPr lang="en-US" altLang="ja-JP" sz="2000" b="0" i="1" smtClean="0">
                                  <a:latin typeface="Cambria Math" panose="02040503050406030204" pitchFamily="18" charset="0"/>
                                  <a:ea typeface="Cambria Math" panose="02040503050406030204" pitchFamily="18" charset="0"/>
                                </a:rPr>
                                <m:t>  (</m:t>
                              </m:r>
                              <m:r>
                                <a:rPr lang="en-US" altLang="ja-JP" sz="2000" b="0" i="1" smtClean="0">
                                  <a:latin typeface="Cambria Math" panose="02040503050406030204" pitchFamily="18" charset="0"/>
                                  <a:ea typeface="Cambria Math" panose="02040503050406030204" pitchFamily="18" charset="0"/>
                                </a:rPr>
                                <m:t>𝐾𝑟𝑜𝑢𝑝𝑎</m:t>
                              </m:r>
                              <m:r>
                                <a:rPr lang="en-US" altLang="ja-JP" sz="2000" b="0" i="1" smtClean="0">
                                  <a:latin typeface="Cambria Math" panose="02040503050406030204" pitchFamily="18" charset="0"/>
                                  <a:ea typeface="Cambria Math" panose="02040503050406030204" pitchFamily="18" charset="0"/>
                                </a:rPr>
                                <m:t> 2001)</m:t>
                              </m:r>
                            </m:e>
                            <m:e>
                              <m:r>
                                <a:rPr lang="en-US" altLang="ja-JP" sz="2000" b="0" i="1" smtClean="0">
                                  <a:latin typeface="Cambria Math" panose="02040503050406030204" pitchFamily="18" charset="0"/>
                                </a:rPr>
                                <m:t>27.096</m:t>
                              </m:r>
                              <m:r>
                                <a:rPr lang="en-US" altLang="ja-JP" sz="2000" b="0" i="1" smtClean="0">
                                  <a:latin typeface="Cambria Math" panose="02040503050406030204" pitchFamily="18" charset="0"/>
                                  <a:ea typeface="Cambria Math" panose="02040503050406030204" pitchFamily="18" charset="0"/>
                                </a:rPr>
                                <m:t>×</m:t>
                              </m:r>
                              <m:sSup>
                                <m:sSupPr>
                                  <m:ctrlPr>
                                    <a:rPr lang="en-US" altLang="ja-JP" sz="2000" b="0" i="1" smtClean="0">
                                      <a:latin typeface="Cambria Math" panose="02040503050406030204" pitchFamily="18" charset="0"/>
                                      <a:ea typeface="Cambria Math" panose="02040503050406030204" pitchFamily="18" charset="0"/>
                                    </a:rPr>
                                  </m:ctrlPr>
                                </m:sSupPr>
                                <m:e>
                                  <m:r>
                                    <a:rPr lang="en-US" altLang="ja-JP" sz="2000" b="0" i="1" smtClean="0">
                                      <a:latin typeface="Cambria Math" panose="02040503050406030204" pitchFamily="18" charset="0"/>
                                      <a:ea typeface="Cambria Math" panose="02040503050406030204" pitchFamily="18" charset="0"/>
                                    </a:rPr>
                                    <m:t>10</m:t>
                                  </m:r>
                                </m:e>
                                <m:sup>
                                  <m:r>
                                    <a:rPr lang="en-US" altLang="ja-JP" sz="2000" b="0" i="1" smtClean="0">
                                      <a:latin typeface="Cambria Math" panose="02040503050406030204" pitchFamily="18" charset="0"/>
                                      <a:ea typeface="Cambria Math" panose="02040503050406030204" pitchFamily="18" charset="0"/>
                                    </a:rPr>
                                    <m:t>−3</m:t>
                                  </m:r>
                                </m:sup>
                              </m:sSup>
                              <m:r>
                                <a:rPr lang="en-US" altLang="ja-JP" sz="2000" b="0" i="1" smtClean="0">
                                  <a:latin typeface="Cambria Math" panose="02040503050406030204" pitchFamily="18" charset="0"/>
                                  <a:ea typeface="Cambria Math" panose="02040503050406030204" pitchFamily="18" charset="0"/>
                                </a:rPr>
                                <m:t>  (</m:t>
                              </m:r>
                              <m:r>
                                <a:rPr lang="en-US" altLang="ja-JP" sz="2000" b="0" i="1" smtClean="0">
                                  <a:latin typeface="Cambria Math" panose="02040503050406030204" pitchFamily="18" charset="0"/>
                                  <a:ea typeface="Cambria Math" panose="02040503050406030204" pitchFamily="18" charset="0"/>
                                </a:rPr>
                                <m:t>𝐶h𝑎𝑏𝑟𝑖𝑒𝑟</m:t>
                              </m:r>
                              <m:r>
                                <a:rPr lang="en-US" altLang="ja-JP" sz="2000" b="0" i="1" smtClean="0">
                                  <a:latin typeface="Cambria Math" panose="02040503050406030204" pitchFamily="18" charset="0"/>
                                  <a:ea typeface="Cambria Math" panose="02040503050406030204" pitchFamily="18" charset="0"/>
                                </a:rPr>
                                <m:t> 2005)</m:t>
                              </m:r>
                            </m:e>
                          </m:eqArr>
                        </m:e>
                      </m:d>
                    </m:oMath>
                  </m:oMathPara>
                </a14:m>
                <a:endParaRPr kumimoji="1" lang="ja-JP" altLang="en-US" sz="2000" dirty="0"/>
              </a:p>
            </p:txBody>
          </p:sp>
        </mc:Choice>
        <mc:Fallback xmlns="">
          <p:sp>
            <p:nvSpPr>
              <p:cNvPr id="3" name="コンテンツ プレースホルダー 2">
                <a:extLst>
                  <a:ext uri="{FF2B5EF4-FFF2-40B4-BE49-F238E27FC236}">
                    <a16:creationId xmlns:a16="http://schemas.microsoft.com/office/drawing/2014/main" id="{AC38C250-C0A7-CFE8-8200-61DB87112784}"/>
                  </a:ext>
                </a:extLst>
              </p:cNvPr>
              <p:cNvSpPr>
                <a:spLocks noGrp="1" noRot="1" noChangeAspect="1" noMove="1" noResize="1" noEditPoints="1" noAdjustHandles="1" noChangeArrowheads="1" noChangeShapeType="1" noTextEdit="1"/>
              </p:cNvSpPr>
              <p:nvPr>
                <p:ph idx="1"/>
              </p:nvPr>
            </p:nvSpPr>
            <p:spPr>
              <a:xfrm>
                <a:off x="6096000" y="1657272"/>
                <a:ext cx="5975523" cy="1217629"/>
              </a:xfrm>
              <a:blipFill>
                <a:blip r:embed="rId4"/>
                <a:stretch>
                  <a:fillRect t="-1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id="{523473CD-2B6D-6C64-4DC7-009D5C97B6A5}"/>
                  </a:ext>
                </a:extLst>
              </p:cNvPr>
              <p:cNvSpPr txBox="1"/>
              <p:nvPr/>
            </p:nvSpPr>
            <p:spPr>
              <a:xfrm>
                <a:off x="9184156" y="5079949"/>
                <a:ext cx="2668323" cy="8325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1600" i="1" smtClean="0">
                              <a:latin typeface="Cambria Math" panose="02040503050406030204" pitchFamily="18" charset="0"/>
                            </a:rPr>
                          </m:ctrlPr>
                        </m:sSubPr>
                        <m:e>
                          <m:r>
                            <a:rPr lang="en-US" altLang="ja-JP" sz="1600" b="0" i="1" smtClean="0">
                              <a:latin typeface="Cambria Math" panose="02040503050406030204" pitchFamily="18" charset="0"/>
                            </a:rPr>
                            <m:t>𝑓</m:t>
                          </m:r>
                        </m:e>
                        <m:sub>
                          <m:r>
                            <a:rPr lang="en-US" altLang="ja-JP" sz="1600" b="0" i="1" smtClean="0">
                              <a:latin typeface="Cambria Math" panose="02040503050406030204" pitchFamily="18" charset="0"/>
                            </a:rPr>
                            <m:t>𝐵</m:t>
                          </m:r>
                        </m:sub>
                      </m:sSub>
                      <m:r>
                        <a:rPr lang="en-US" altLang="ja-JP" sz="1600" b="0" i="1" smtClean="0">
                          <a:latin typeface="Cambria Math" panose="02040503050406030204" pitchFamily="18" charset="0"/>
                        </a:rPr>
                        <m:t>:</m:t>
                      </m:r>
                      <m:r>
                        <a:rPr lang="ja-JP" altLang="en-US" sz="1600" i="1">
                          <a:latin typeface="Cambria Math" panose="02040503050406030204" pitchFamily="18" charset="0"/>
                        </a:rPr>
                        <m:t>宇宙</m:t>
                      </m:r>
                      <m:r>
                        <a:rPr lang="ja-JP" altLang="en-US" sz="1600" i="1">
                          <a:latin typeface="Cambria Math" panose="02040503050406030204" pitchFamily="18" charset="0"/>
                        </a:rPr>
                        <m:t>の</m:t>
                      </m:r>
                      <m:r>
                        <a:rPr lang="ja-JP" altLang="en-US" sz="1600" i="1" smtClean="0">
                          <a:latin typeface="Cambria Math" panose="02040503050406030204" pitchFamily="18" charset="0"/>
                        </a:rPr>
                        <m:t>物質</m:t>
                      </m:r>
                      <m:r>
                        <a:rPr lang="ja-JP" altLang="en-US" sz="1600" i="1">
                          <a:latin typeface="Cambria Math" panose="02040503050406030204" pitchFamily="18" charset="0"/>
                        </a:rPr>
                        <m:t>において</m:t>
                      </m:r>
                    </m:oMath>
                  </m:oMathPara>
                </a14:m>
                <a:endParaRPr lang="en-US" altLang="ja-JP" sz="1600" i="1" dirty="0">
                  <a:latin typeface="Cambria Math" panose="02040503050406030204" pitchFamily="18" charset="0"/>
                </a:endParaRPr>
              </a:p>
              <a:p>
                <a:r>
                  <a:rPr lang="ja-JP" altLang="en-US" sz="1600" dirty="0"/>
                  <a:t>       </a:t>
                </a:r>
                <a14:m>
                  <m:oMath xmlns:m="http://schemas.openxmlformats.org/officeDocument/2006/math">
                    <m:r>
                      <a:rPr lang="ja-JP" altLang="en-US" sz="1600" i="1" smtClean="0">
                        <a:latin typeface="Cambria Math" panose="02040503050406030204" pitchFamily="18" charset="0"/>
                      </a:rPr>
                      <m:t>バリオン</m:t>
                    </m:r>
                    <m:r>
                      <a:rPr lang="ja-JP" altLang="en-US" sz="1600" i="1">
                        <a:latin typeface="Cambria Math" panose="02040503050406030204" pitchFamily="18" charset="0"/>
                      </a:rPr>
                      <m:t>が</m:t>
                    </m:r>
                    <m:r>
                      <a:rPr lang="ja-JP" altLang="en-US" sz="1600" i="1" smtClean="0">
                        <a:latin typeface="Cambria Math" panose="02040503050406030204" pitchFamily="18" charset="0"/>
                      </a:rPr>
                      <m:t>占</m:t>
                    </m:r>
                    <m:r>
                      <a:rPr lang="ja-JP" altLang="en-US" sz="1600" i="1" smtClean="0">
                        <a:latin typeface="Cambria Math" panose="02040503050406030204" pitchFamily="18" charset="0"/>
                      </a:rPr>
                      <m:t>める</m:t>
                    </m:r>
                    <m:r>
                      <a:rPr lang="ja-JP" altLang="en-US" sz="1600" i="1" smtClean="0">
                        <a:latin typeface="Cambria Math" panose="02040503050406030204" pitchFamily="18" charset="0"/>
                      </a:rPr>
                      <m:t>割合</m:t>
                    </m:r>
                  </m:oMath>
                </a14:m>
                <a:r>
                  <a:rPr lang="ja-JP" altLang="en-US" sz="1600" dirty="0">
                    <a:latin typeface="Cambria Math" panose="02040503050406030204" pitchFamily="18" charset="0"/>
                  </a:rPr>
                  <a:t>（観測から）</a:t>
                </a:r>
                <a:endParaRPr lang="en-US" altLang="ja-JP" sz="1600" dirty="0">
                  <a:latin typeface="Cambria Math" panose="02040503050406030204" pitchFamily="18" charset="0"/>
                </a:endParaRPr>
              </a:p>
            </p:txBody>
          </p:sp>
        </mc:Choice>
        <mc:Fallback xmlns="">
          <p:sp>
            <p:nvSpPr>
              <p:cNvPr id="11" name="テキスト ボックス 10">
                <a:extLst>
                  <a:ext uri="{FF2B5EF4-FFF2-40B4-BE49-F238E27FC236}">
                    <a16:creationId xmlns:a16="http://schemas.microsoft.com/office/drawing/2014/main" id="{523473CD-2B6D-6C64-4DC7-009D5C97B6A5}"/>
                  </a:ext>
                </a:extLst>
              </p:cNvPr>
              <p:cNvSpPr txBox="1">
                <a:spLocks noRot="1" noChangeAspect="1" noMove="1" noResize="1" noEditPoints="1" noAdjustHandles="1" noChangeArrowheads="1" noChangeShapeType="1" noTextEdit="1"/>
              </p:cNvSpPr>
              <p:nvPr/>
            </p:nvSpPr>
            <p:spPr>
              <a:xfrm>
                <a:off x="9184156" y="5079949"/>
                <a:ext cx="2668323" cy="832536"/>
              </a:xfrm>
              <a:prstGeom prst="rect">
                <a:avLst/>
              </a:prstGeom>
              <a:blipFill>
                <a:blip r:embed="rId5"/>
                <a:stretch>
                  <a:fillRect l="-1373" b="-802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9" name="テキスト ボックス 28">
                <a:extLst>
                  <a:ext uri="{FF2B5EF4-FFF2-40B4-BE49-F238E27FC236}">
                    <a16:creationId xmlns:a16="http://schemas.microsoft.com/office/drawing/2014/main" id="{79603F53-C1A5-39E4-1F20-92349DBE3395}"/>
                  </a:ext>
                </a:extLst>
              </p:cNvPr>
              <p:cNvSpPr txBox="1"/>
              <p:nvPr/>
            </p:nvSpPr>
            <p:spPr>
              <a:xfrm>
                <a:off x="6506600" y="3646663"/>
                <a:ext cx="5131443"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altLang="ja-JP" sz="2000" b="0" i="0" smtClean="0">
                          <a:latin typeface="Cambria Math" panose="02040503050406030204" pitchFamily="18" charset="0"/>
                          <a:ea typeface="Cambria Math" panose="02040503050406030204" pitchFamily="18" charset="0"/>
                        </a:rPr>
                        <m:t>Star</m:t>
                      </m:r>
                      <m:r>
                        <a:rPr lang="en-US" altLang="ja-JP" sz="2000" b="0" i="0" smtClean="0">
                          <a:latin typeface="Cambria Math" panose="02040503050406030204" pitchFamily="18" charset="0"/>
                          <a:ea typeface="Cambria Math" panose="02040503050406030204" pitchFamily="18" charset="0"/>
                        </a:rPr>
                        <m:t> </m:t>
                      </m:r>
                      <m:r>
                        <m:rPr>
                          <m:sty m:val="p"/>
                        </m:rPr>
                        <a:rPr lang="en-US" altLang="ja-JP" sz="2000" b="0" i="0" smtClean="0">
                          <a:latin typeface="Cambria Math" panose="02040503050406030204" pitchFamily="18" charset="0"/>
                          <a:ea typeface="Cambria Math" panose="02040503050406030204" pitchFamily="18" charset="0"/>
                        </a:rPr>
                        <m:t>Formation</m:t>
                      </m:r>
                      <m:r>
                        <a:rPr lang="en-US" altLang="ja-JP" sz="2000" b="0" i="0" smtClean="0">
                          <a:latin typeface="Cambria Math" panose="02040503050406030204" pitchFamily="18" charset="0"/>
                          <a:ea typeface="Cambria Math" panose="02040503050406030204" pitchFamily="18" charset="0"/>
                        </a:rPr>
                        <m:t> </m:t>
                      </m:r>
                      <m:r>
                        <m:rPr>
                          <m:sty m:val="p"/>
                        </m:rPr>
                        <a:rPr lang="en-US" altLang="ja-JP" sz="2000" b="0" i="0" smtClean="0">
                          <a:latin typeface="Cambria Math" panose="02040503050406030204" pitchFamily="18" charset="0"/>
                          <a:ea typeface="Cambria Math" panose="02040503050406030204" pitchFamily="18" charset="0"/>
                        </a:rPr>
                        <m:t>Efficiency</m:t>
                      </m:r>
                      <m:r>
                        <a:rPr lang="en-US" altLang="ja-JP" sz="2000" b="0" i="0" smtClean="0">
                          <a:latin typeface="Cambria Math" panose="02040503050406030204" pitchFamily="18" charset="0"/>
                          <a:ea typeface="Cambria Math" panose="02040503050406030204" pitchFamily="18" charset="0"/>
                        </a:rPr>
                        <m:t> (</m:t>
                      </m:r>
                      <m:r>
                        <a:rPr lang="en-US" altLang="ja-JP" sz="2000" b="0" i="1" smtClean="0">
                          <a:latin typeface="Cambria Math" panose="02040503050406030204" pitchFamily="18" charset="0"/>
                          <a:ea typeface="Cambria Math" panose="02040503050406030204" pitchFamily="18" charset="0"/>
                        </a:rPr>
                        <m:t>星</m:t>
                      </m:r>
                      <m:r>
                        <a:rPr lang="ja-JP" altLang="en-US" sz="2000" i="1">
                          <a:latin typeface="Cambria Math" panose="02040503050406030204" pitchFamily="18" charset="0"/>
                          <a:ea typeface="Cambria Math" panose="02040503050406030204" pitchFamily="18" charset="0"/>
                        </a:rPr>
                        <m:t>形成</m:t>
                      </m:r>
                      <m:r>
                        <a:rPr lang="ja-JP" altLang="en-US" sz="2000" i="1" smtClean="0">
                          <a:latin typeface="Cambria Math" panose="02040503050406030204" pitchFamily="18" charset="0"/>
                          <a:ea typeface="Cambria Math" panose="02040503050406030204" pitchFamily="18" charset="0"/>
                        </a:rPr>
                        <m:t>効率</m:t>
                      </m:r>
                      <m:r>
                        <a:rPr lang="en-US" altLang="ja-JP" sz="2000" b="0" i="1" smtClean="0">
                          <a:latin typeface="Cambria Math" panose="02040503050406030204" pitchFamily="18" charset="0"/>
                          <a:ea typeface="Cambria Math" panose="02040503050406030204" pitchFamily="18" charset="0"/>
                        </a:rPr>
                        <m:t>)</m:t>
                      </m:r>
                    </m:oMath>
                  </m:oMathPara>
                </a14:m>
                <a:endParaRPr lang="ja-JP" altLang="en-US" sz="2000" dirty="0"/>
              </a:p>
            </p:txBody>
          </p:sp>
        </mc:Choice>
        <mc:Fallback xmlns="">
          <p:sp>
            <p:nvSpPr>
              <p:cNvPr id="29" name="テキスト ボックス 28">
                <a:extLst>
                  <a:ext uri="{FF2B5EF4-FFF2-40B4-BE49-F238E27FC236}">
                    <a16:creationId xmlns:a16="http://schemas.microsoft.com/office/drawing/2014/main" id="{79603F53-C1A5-39E4-1F20-92349DBE3395}"/>
                  </a:ext>
                </a:extLst>
              </p:cNvPr>
              <p:cNvSpPr txBox="1">
                <a:spLocks noRot="1" noChangeAspect="1" noMove="1" noResize="1" noEditPoints="1" noAdjustHandles="1" noChangeArrowheads="1" noChangeShapeType="1" noTextEdit="1"/>
              </p:cNvSpPr>
              <p:nvPr/>
            </p:nvSpPr>
            <p:spPr>
              <a:xfrm>
                <a:off x="6506600" y="3646663"/>
                <a:ext cx="5131443" cy="400110"/>
              </a:xfrm>
              <a:prstGeom prst="rect">
                <a:avLst/>
              </a:prstGeom>
              <a:blipFill>
                <a:blip r:embed="rId6"/>
                <a:stretch>
                  <a:fillRect b="-1515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DFFD50BD-2C72-7D2D-1B28-18AF2B3408ED}"/>
                  </a:ext>
                </a:extLst>
              </p:cNvPr>
              <p:cNvSpPr txBox="1"/>
              <p:nvPr/>
            </p:nvSpPr>
            <p:spPr>
              <a:xfrm>
                <a:off x="760014" y="1439855"/>
                <a:ext cx="4935556" cy="701089"/>
              </a:xfrm>
              <a:prstGeom prst="rect">
                <a:avLst/>
              </a:prstGeom>
              <a:noFill/>
              <a:ln>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altLang="ja-JP" sz="1800" b="0" i="1" u="none" strike="noStrike" cap="none" spc="0" normalizeH="0" baseline="0" smtClean="0">
                              <a:ln>
                                <a:noFill/>
                              </a:ln>
                              <a:solidFill>
                                <a:srgbClr val="000000"/>
                              </a:solidFill>
                              <a:effectLst/>
                              <a:uFillTx/>
                              <a:latin typeface="Cambria Math" panose="02040503050406030204" pitchFamily="18" charset="0"/>
                              <a:sym typeface="Lucida Grande"/>
                            </a:rPr>
                          </m:ctrlPr>
                        </m:sSubPr>
                        <m:e>
                          <m:r>
                            <a:rPr kumimoji="0" lang="en-US" altLang="ja-JP" sz="1800" b="0" i="1" u="none" strike="noStrike" cap="none" spc="0" normalizeH="0" baseline="0" smtClean="0">
                              <a:ln>
                                <a:noFill/>
                              </a:ln>
                              <a:solidFill>
                                <a:srgbClr val="000000"/>
                              </a:solidFill>
                              <a:effectLst/>
                              <a:uFillTx/>
                              <a:latin typeface="Cambria Math" panose="02040503050406030204" pitchFamily="18" charset="0"/>
                              <a:sym typeface="Lucida Grande"/>
                            </a:rPr>
                            <m:t>𝑀</m:t>
                          </m:r>
                        </m:e>
                        <m:sub>
                          <m:r>
                            <a:rPr lang="en-US" altLang="ja-JP" sz="1800" i="1">
                              <a:latin typeface="Cambria Math" panose="02040503050406030204" pitchFamily="18" charset="0"/>
                              <a:ea typeface="Cambria Math" panose="02040503050406030204" pitchFamily="18" charset="0"/>
                            </a:rPr>
                            <m:t>∗</m:t>
                          </m:r>
                          <m:r>
                            <a:rPr lang="en-US" altLang="ja-JP" sz="1800" b="0" i="1" smtClean="0">
                              <a:latin typeface="Cambria Math" panose="02040503050406030204" pitchFamily="18" charset="0"/>
                              <a:ea typeface="Cambria Math" panose="02040503050406030204" pitchFamily="18" charset="0"/>
                            </a:rPr>
                            <m:t>,</m:t>
                          </m:r>
                          <m:r>
                            <a:rPr lang="en-US" altLang="ja-JP" sz="1800" b="0" i="1" smtClean="0">
                              <a:latin typeface="Cambria Math" panose="02040503050406030204" pitchFamily="18" charset="0"/>
                              <a:ea typeface="Cambria Math" panose="02040503050406030204" pitchFamily="18" charset="0"/>
                            </a:rPr>
                            <m:t>𝑐𝑟𝑖𝑡</m:t>
                          </m:r>
                        </m:sub>
                      </m:sSub>
                      <m:r>
                        <a:rPr kumimoji="0" lang="en-US" altLang="ja-JP" sz="1800" b="0" i="1" u="none" strike="noStrike" cap="none" spc="0" normalizeH="0" baseline="0" smtClean="0">
                          <a:ln>
                            <a:noFill/>
                          </a:ln>
                          <a:solidFill>
                            <a:srgbClr val="000000"/>
                          </a:solidFill>
                          <a:effectLst/>
                          <a:uFillTx/>
                          <a:latin typeface="Cambria Math" panose="02040503050406030204" pitchFamily="18" charset="0"/>
                          <a:sym typeface="Lucida Grande"/>
                        </a:rPr>
                        <m:t>=</m:t>
                      </m:r>
                      <m:f>
                        <m:fPr>
                          <m:ctrlPr>
                            <a:rPr kumimoji="0" lang="en-US" altLang="ja-JP" sz="1800" b="0" i="1" u="none" strike="noStrike" cap="none" spc="0" normalizeH="0" baseline="0" smtClean="0">
                              <a:ln>
                                <a:noFill/>
                              </a:ln>
                              <a:solidFill>
                                <a:srgbClr val="000000"/>
                              </a:solidFill>
                              <a:effectLst/>
                              <a:uFillTx/>
                              <a:latin typeface="Cambria Math" panose="02040503050406030204" pitchFamily="18" charset="0"/>
                              <a:sym typeface="Lucida Grande"/>
                            </a:rPr>
                          </m:ctrlPr>
                        </m:fPr>
                        <m:num>
                          <m:r>
                            <a:rPr kumimoji="0" lang="en-US" altLang="ja-JP" sz="1800" b="0" i="1" u="none" strike="noStrike" cap="none" spc="0" normalizeH="0" baseline="0" smtClean="0">
                              <a:ln>
                                <a:noFill/>
                              </a:ln>
                              <a:solidFill>
                                <a:srgbClr val="000000"/>
                              </a:solidFill>
                              <a:effectLst/>
                              <a:uFillTx/>
                              <a:latin typeface="Cambria Math" panose="02040503050406030204" pitchFamily="18" charset="0"/>
                              <a:sym typeface="Lucida Grande"/>
                            </a:rPr>
                            <m:t>1</m:t>
                          </m:r>
                        </m:num>
                        <m:den>
                          <m:r>
                            <a:rPr kumimoji="0" lang="ja-JP" altLang="en-US" sz="1800" b="0" i="1" u="none" strike="noStrike" cap="none" spc="0" normalizeH="0" baseline="0" smtClean="0">
                              <a:ln>
                                <a:noFill/>
                              </a:ln>
                              <a:solidFill>
                                <a:srgbClr val="000000"/>
                              </a:solidFill>
                              <a:effectLst/>
                              <a:uFillTx/>
                              <a:latin typeface="Cambria Math" panose="02040503050406030204" pitchFamily="18" charset="0"/>
                              <a:sym typeface="Lucida Grande"/>
                            </a:rPr>
                            <m:t>𝜀</m:t>
                          </m:r>
                          <m:r>
                            <a:rPr kumimoji="0" lang="en-US" altLang="ja-JP" sz="1800" b="0" i="1" u="none" strike="noStrike" cap="none" spc="0" normalizeH="0" baseline="0" smtClean="0">
                              <a:ln>
                                <a:noFill/>
                              </a:ln>
                              <a:solidFill>
                                <a:srgbClr val="000000"/>
                              </a:solidFill>
                              <a:effectLst/>
                              <a:uFillTx/>
                              <a:latin typeface="Cambria Math" panose="02040503050406030204" pitchFamily="18" charset="0"/>
                              <a:sym typeface="Lucida Grande"/>
                            </a:rPr>
                            <m:t> </m:t>
                          </m:r>
                          <m:sSub>
                            <m:sSubPr>
                              <m:ctrlPr>
                                <a:rPr lang="en-US" altLang="ja-JP" sz="1800" i="1">
                                  <a:latin typeface="Cambria Math" panose="02040503050406030204" pitchFamily="18" charset="0"/>
                                </a:rPr>
                              </m:ctrlPr>
                            </m:sSubPr>
                            <m:e>
                              <m:r>
                                <a:rPr lang="ja-JP" altLang="en-US" sz="1800" i="1" smtClean="0">
                                  <a:latin typeface="Cambria Math" panose="02040503050406030204" pitchFamily="18" charset="0"/>
                                </a:rPr>
                                <m:t>𝜀</m:t>
                              </m:r>
                            </m:e>
                            <m:sub>
                              <m:r>
                                <a:rPr lang="en-US" altLang="ja-JP" sz="1800" b="0" i="1" smtClean="0">
                                  <a:latin typeface="Cambria Math" panose="02040503050406030204" pitchFamily="18" charset="0"/>
                                </a:rPr>
                                <m:t>51</m:t>
                              </m:r>
                            </m:sub>
                          </m:sSub>
                          <m:r>
                            <a:rPr lang="en-US" altLang="ja-JP" sz="1800" b="0" i="1" smtClean="0">
                              <a:latin typeface="Cambria Math" panose="02040503050406030204" pitchFamily="18" charset="0"/>
                            </a:rPr>
                            <m:t> </m:t>
                          </m:r>
                          <m:sSub>
                            <m:sSubPr>
                              <m:ctrlPr>
                                <a:rPr lang="en-US" altLang="ja-JP" sz="1800" i="1">
                                  <a:latin typeface="Cambria Math" panose="02040503050406030204" pitchFamily="18" charset="0"/>
                                </a:rPr>
                              </m:ctrlPr>
                            </m:sSubPr>
                            <m:e>
                              <m:r>
                                <a:rPr lang="en-US" altLang="ja-JP" sz="1800" b="0" i="1" smtClean="0">
                                  <a:latin typeface="Cambria Math" panose="02040503050406030204" pitchFamily="18" charset="0"/>
                                </a:rPr>
                                <m:t>𝑓</m:t>
                              </m:r>
                            </m:e>
                            <m:sub>
                              <m:r>
                                <a:rPr lang="en-US" altLang="ja-JP" sz="1800" b="0" i="1" smtClean="0">
                                  <a:latin typeface="Cambria Math" panose="02040503050406030204" pitchFamily="18" charset="0"/>
                                </a:rPr>
                                <m:t>𝑆𝑁</m:t>
                              </m:r>
                              <m:r>
                                <a:rPr lang="en-US" altLang="ja-JP" sz="1800" i="1" smtClean="0">
                                  <a:latin typeface="Cambria Math" panose="02040503050406030204" pitchFamily="18" charset="0"/>
                                </a:rPr>
                                <m:t>Ⅱ</m:t>
                              </m:r>
                            </m:sub>
                          </m:sSub>
                        </m:den>
                      </m:f>
                      <m:r>
                        <a:rPr lang="en-US" altLang="ja-JP" sz="1800" b="0" i="1" smtClean="0">
                          <a:latin typeface="Cambria Math" panose="02040503050406030204" pitchFamily="18" charset="0"/>
                        </a:rPr>
                        <m:t> </m:t>
                      </m:r>
                      <m:d>
                        <m:dPr>
                          <m:ctrlPr>
                            <a:rPr lang="en-US" altLang="ja-JP" sz="1800" b="0" i="1" smtClean="0">
                              <a:solidFill>
                                <a:prstClr val="black"/>
                              </a:solidFill>
                              <a:latin typeface="Cambria Math" panose="02040503050406030204" pitchFamily="18" charset="0"/>
                            </a:rPr>
                          </m:ctrlPr>
                        </m:dPr>
                        <m:e>
                          <m:sSub>
                            <m:sSubPr>
                              <m:ctrlPr>
                                <a:rPr lang="en-US" altLang="ja-JP" i="1">
                                  <a:solidFill>
                                    <a:prstClr val="black"/>
                                  </a:solidFill>
                                  <a:latin typeface="Cambria Math" panose="02040503050406030204" pitchFamily="18" charset="0"/>
                                </a:rPr>
                              </m:ctrlPr>
                            </m:sSubPr>
                            <m:e>
                              <m:r>
                                <a:rPr lang="ja-JP" altLang="en-US" i="1">
                                  <a:solidFill>
                                    <a:prstClr val="black"/>
                                  </a:solidFill>
                                  <a:latin typeface="Cambria Math" panose="02040503050406030204" pitchFamily="18" charset="0"/>
                                </a:rPr>
                                <m:t>𝛼</m:t>
                              </m:r>
                            </m:e>
                            <m:sub>
                              <m:r>
                                <a:rPr lang="en-US" altLang="ja-JP" b="0" i="1" smtClean="0">
                                  <a:solidFill>
                                    <a:prstClr val="black"/>
                                  </a:solidFill>
                                  <a:latin typeface="Cambria Math" panose="02040503050406030204" pitchFamily="18" charset="0"/>
                                </a:rPr>
                                <m:t>𝐵𝐾𝑇</m:t>
                              </m:r>
                            </m:sub>
                          </m:sSub>
                          <m:r>
                            <a:rPr lang="en-US" altLang="ja-JP" b="0" i="1" smtClean="0">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r>
                                <a:rPr lang="ja-JP" altLang="en-US" i="1">
                                  <a:solidFill>
                                    <a:prstClr val="black"/>
                                  </a:solidFill>
                                  <a:latin typeface="Cambria Math" panose="02040503050406030204" pitchFamily="18" charset="0"/>
                                </a:rPr>
                                <m:t>𝛼</m:t>
                              </m:r>
                            </m:e>
                            <m:sub>
                              <m:r>
                                <a:rPr lang="en-US" altLang="ja-JP" i="1">
                                  <a:solidFill>
                                    <a:prstClr val="black"/>
                                  </a:solidFill>
                                  <a:latin typeface="Cambria Math" panose="02040503050406030204" pitchFamily="18" charset="0"/>
                                </a:rPr>
                                <m:t>𝑁𝐹𝑊</m:t>
                              </m:r>
                            </m:sub>
                          </m:sSub>
                        </m:e>
                      </m:d>
                      <m:f>
                        <m:fPr>
                          <m:ctrlPr>
                            <a:rPr lang="en-US" altLang="ja-JP" i="1">
                              <a:solidFill>
                                <a:prstClr val="black"/>
                              </a:solidFill>
                              <a:latin typeface="Cambria Math" panose="02040503050406030204" pitchFamily="18" charset="0"/>
                            </a:rPr>
                          </m:ctrlPr>
                        </m:fPr>
                        <m:num>
                          <m:r>
                            <a:rPr lang="en-US" altLang="ja-JP" i="1">
                              <a:solidFill>
                                <a:prstClr val="black"/>
                              </a:solidFill>
                              <a:latin typeface="Cambria Math" panose="02040503050406030204" pitchFamily="18" charset="0"/>
                            </a:rPr>
                            <m:t>𝐺</m:t>
                          </m:r>
                          <m:sSubSup>
                            <m:sSubSupPr>
                              <m:ctrlPr>
                                <a:rPr lang="en-US" altLang="ja-JP" i="1">
                                  <a:solidFill>
                                    <a:prstClr val="black"/>
                                  </a:solidFill>
                                  <a:latin typeface="Cambria Math" panose="02040503050406030204" pitchFamily="18" charset="0"/>
                                </a:rPr>
                              </m:ctrlPr>
                            </m:sSubSupPr>
                            <m:e>
                              <m:r>
                                <a:rPr lang="en-US" altLang="ja-JP" i="1">
                                  <a:solidFill>
                                    <a:prstClr val="black"/>
                                  </a:solidFill>
                                  <a:latin typeface="Cambria Math" panose="02040503050406030204" pitchFamily="18" charset="0"/>
                                </a:rPr>
                                <m:t>𝑀</m:t>
                              </m:r>
                            </m:e>
                            <m:sub>
                              <m:r>
                                <a:rPr lang="en-US" altLang="ja-JP" i="1">
                                  <a:solidFill>
                                    <a:prstClr val="black"/>
                                  </a:solidFill>
                                  <a:latin typeface="Cambria Math" panose="02040503050406030204" pitchFamily="18" charset="0"/>
                                </a:rPr>
                                <m:t>200</m:t>
                              </m:r>
                            </m:sub>
                            <m:sup>
                              <m:r>
                                <a:rPr lang="en-US" altLang="ja-JP" i="1">
                                  <a:solidFill>
                                    <a:prstClr val="black"/>
                                  </a:solidFill>
                                  <a:latin typeface="Cambria Math" panose="02040503050406030204" pitchFamily="18" charset="0"/>
                                </a:rPr>
                                <m:t>2</m:t>
                              </m:r>
                            </m:sup>
                          </m:sSubSup>
                        </m:num>
                        <m:den>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𝑟</m:t>
                              </m:r>
                            </m:e>
                            <m:sub>
                              <m:r>
                                <a:rPr lang="en-US" altLang="ja-JP" i="1">
                                  <a:solidFill>
                                    <a:prstClr val="black"/>
                                  </a:solidFill>
                                  <a:latin typeface="Cambria Math" panose="02040503050406030204" pitchFamily="18" charset="0"/>
                                </a:rPr>
                                <m:t>200</m:t>
                              </m:r>
                            </m:sub>
                          </m:sSub>
                        </m:den>
                      </m:f>
                    </m:oMath>
                  </m:oMathPara>
                </a14:m>
                <a:endParaRPr lang="ja-JP" altLang="en-US" dirty="0"/>
              </a:p>
            </p:txBody>
          </p:sp>
        </mc:Choice>
        <mc:Fallback xmlns="">
          <p:sp>
            <p:nvSpPr>
              <p:cNvPr id="4" name="テキスト ボックス 3">
                <a:extLst>
                  <a:ext uri="{FF2B5EF4-FFF2-40B4-BE49-F238E27FC236}">
                    <a16:creationId xmlns:a16="http://schemas.microsoft.com/office/drawing/2014/main" id="{DFFD50BD-2C72-7D2D-1B28-18AF2B3408ED}"/>
                  </a:ext>
                </a:extLst>
              </p:cNvPr>
              <p:cNvSpPr txBox="1">
                <a:spLocks noRot="1" noChangeAspect="1" noMove="1" noResize="1" noEditPoints="1" noAdjustHandles="1" noChangeArrowheads="1" noChangeShapeType="1" noTextEdit="1"/>
              </p:cNvSpPr>
              <p:nvPr/>
            </p:nvSpPr>
            <p:spPr>
              <a:xfrm>
                <a:off x="760014" y="1439855"/>
                <a:ext cx="4935556" cy="701089"/>
              </a:xfrm>
              <a:prstGeom prst="rect">
                <a:avLst/>
              </a:prstGeom>
              <a:blipFill>
                <a:blip r:embed="rId7"/>
                <a:stretch>
                  <a:fillRect/>
                </a:stretch>
              </a:blipFill>
              <a:ln>
                <a:solidFill>
                  <a:schemeClr val="tx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1" name="テキスト ボックス 30">
                <a:extLst>
                  <a:ext uri="{FF2B5EF4-FFF2-40B4-BE49-F238E27FC236}">
                    <a16:creationId xmlns:a16="http://schemas.microsoft.com/office/drawing/2014/main" id="{7F0B90E8-3EF3-0035-9337-3CA5175DEAE6}"/>
                  </a:ext>
                </a:extLst>
              </p:cNvPr>
              <p:cNvSpPr txBox="1"/>
              <p:nvPr/>
            </p:nvSpPr>
            <p:spPr>
              <a:xfrm>
                <a:off x="6732370" y="4376345"/>
                <a:ext cx="2514831" cy="66718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b="0" i="1" smtClean="0">
                          <a:latin typeface="Cambria Math" panose="02040503050406030204" pitchFamily="18" charset="0"/>
                        </a:rPr>
                        <m:t>𝑆𝐹𝐸</m:t>
                      </m:r>
                      <m:r>
                        <a:rPr lang="en-US" altLang="ja-JP" b="0" i="1" smtClean="0">
                          <a:latin typeface="Cambria Math" panose="02040503050406030204" pitchFamily="18" charset="0"/>
                        </a:rPr>
                        <m:t>=</m:t>
                      </m:r>
                      <m:f>
                        <m:fPr>
                          <m:ctrlPr>
                            <a:rPr kumimoji="0" lang="en-US" altLang="ja-JP" b="0" i="1" smtClean="0">
                              <a:solidFill>
                                <a:srgbClr val="000000"/>
                              </a:solidFill>
                              <a:latin typeface="Cambria Math" panose="02040503050406030204" pitchFamily="18" charset="0"/>
                              <a:ea typeface="Cambria Math" panose="02040503050406030204" pitchFamily="18" charset="0"/>
                              <a:sym typeface="Lucida Grande"/>
                            </a:rPr>
                          </m:ctrlPr>
                        </m:fPr>
                        <m:num>
                          <m:sSub>
                            <m:sSubPr>
                              <m:ctrlPr>
                                <a:rPr kumimoji="0" lang="en-US" altLang="ja-JP" i="1">
                                  <a:solidFill>
                                    <a:srgbClr val="000000"/>
                                  </a:solidFill>
                                  <a:latin typeface="Cambria Math" panose="02040503050406030204" pitchFamily="18" charset="0"/>
                                  <a:sym typeface="Lucida Grande"/>
                                </a:rPr>
                              </m:ctrlPr>
                            </m:sSubPr>
                            <m:e>
                              <m:r>
                                <a:rPr kumimoji="0" lang="en-US" altLang="ja-JP" i="1">
                                  <a:solidFill>
                                    <a:srgbClr val="000000"/>
                                  </a:solidFill>
                                  <a:latin typeface="Cambria Math" panose="02040503050406030204" pitchFamily="18" charset="0"/>
                                  <a:sym typeface="Lucida Grande"/>
                                </a:rPr>
                                <m:t>𝑀</m:t>
                              </m:r>
                            </m:e>
                            <m:sub>
                              <m:r>
                                <a:rPr lang="en-US" altLang="ja-JP" i="1">
                                  <a:latin typeface="Cambria Math" panose="02040503050406030204" pitchFamily="18" charset="0"/>
                                  <a:ea typeface="Cambria Math" panose="02040503050406030204" pitchFamily="18" charset="0"/>
                                </a:rPr>
                                <m:t>∗</m:t>
                              </m:r>
                            </m:sub>
                          </m:sSub>
                        </m:num>
                        <m:den>
                          <m:sSub>
                            <m:sSubPr>
                              <m:ctrlPr>
                                <a:rPr kumimoji="0" lang="en-US" altLang="ja-JP" i="1">
                                  <a:solidFill>
                                    <a:srgbClr val="000000"/>
                                  </a:solidFill>
                                  <a:latin typeface="Cambria Math" panose="02040503050406030204" pitchFamily="18" charset="0"/>
                                  <a:sym typeface="Lucida Grande"/>
                                </a:rPr>
                              </m:ctrlPr>
                            </m:sSubPr>
                            <m:e>
                              <m:r>
                                <a:rPr kumimoji="0" lang="en-US" altLang="ja-JP" b="0" i="1" smtClean="0">
                                  <a:solidFill>
                                    <a:srgbClr val="000000"/>
                                  </a:solidFill>
                                  <a:latin typeface="Cambria Math" panose="02040503050406030204" pitchFamily="18" charset="0"/>
                                  <a:sym typeface="Lucida Grande"/>
                                </a:rPr>
                                <m:t>𝑓</m:t>
                              </m:r>
                            </m:e>
                            <m:sub>
                              <m:r>
                                <a:rPr kumimoji="0" lang="en-US" altLang="ja-JP" b="0" i="1" smtClean="0">
                                  <a:solidFill>
                                    <a:srgbClr val="000000"/>
                                  </a:solidFill>
                                  <a:latin typeface="Cambria Math" panose="02040503050406030204" pitchFamily="18" charset="0"/>
                                  <a:sym typeface="Lucida Grande"/>
                                </a:rPr>
                                <m:t>𝐵</m:t>
                              </m:r>
                            </m:sub>
                          </m:sSub>
                          <m:sSub>
                            <m:sSubPr>
                              <m:ctrlPr>
                                <a:rPr kumimoji="0" lang="en-US" altLang="ja-JP" i="1">
                                  <a:solidFill>
                                    <a:srgbClr val="000000"/>
                                  </a:solidFill>
                                  <a:latin typeface="Cambria Math" panose="02040503050406030204" pitchFamily="18" charset="0"/>
                                  <a:sym typeface="Lucida Grande"/>
                                </a:rPr>
                              </m:ctrlPr>
                            </m:sSubPr>
                            <m:e>
                              <m:r>
                                <a:rPr kumimoji="0" lang="en-US" altLang="ja-JP" i="1">
                                  <a:solidFill>
                                    <a:srgbClr val="000000"/>
                                  </a:solidFill>
                                  <a:latin typeface="Cambria Math" panose="02040503050406030204" pitchFamily="18" charset="0"/>
                                  <a:sym typeface="Lucida Grande"/>
                                </a:rPr>
                                <m:t>𝑀</m:t>
                              </m:r>
                            </m:e>
                            <m:sub>
                              <m:r>
                                <a:rPr kumimoji="0" lang="en-US" altLang="ja-JP" b="0" i="1" smtClean="0">
                                  <a:solidFill>
                                    <a:srgbClr val="000000"/>
                                  </a:solidFill>
                                  <a:latin typeface="Cambria Math" panose="02040503050406030204" pitchFamily="18" charset="0"/>
                                  <a:sym typeface="Lucida Grande"/>
                                </a:rPr>
                                <m:t>200</m:t>
                              </m:r>
                            </m:sub>
                          </m:sSub>
                        </m:den>
                      </m:f>
                    </m:oMath>
                  </m:oMathPara>
                </a14:m>
                <a:endParaRPr lang="ja-JP" altLang="en-US" dirty="0"/>
              </a:p>
            </p:txBody>
          </p:sp>
        </mc:Choice>
        <mc:Fallback xmlns="">
          <p:sp>
            <p:nvSpPr>
              <p:cNvPr id="31" name="テキスト ボックス 30">
                <a:extLst>
                  <a:ext uri="{FF2B5EF4-FFF2-40B4-BE49-F238E27FC236}">
                    <a16:creationId xmlns:a16="http://schemas.microsoft.com/office/drawing/2014/main" id="{7F0B90E8-3EF3-0035-9337-3CA5175DEAE6}"/>
                  </a:ext>
                </a:extLst>
              </p:cNvPr>
              <p:cNvSpPr txBox="1">
                <a:spLocks noRot="1" noChangeAspect="1" noMove="1" noResize="1" noEditPoints="1" noAdjustHandles="1" noChangeArrowheads="1" noChangeShapeType="1" noTextEdit="1"/>
              </p:cNvSpPr>
              <p:nvPr/>
            </p:nvSpPr>
            <p:spPr>
              <a:xfrm>
                <a:off x="6732370" y="4376345"/>
                <a:ext cx="2514831" cy="667189"/>
              </a:xfrm>
              <a:prstGeom prst="rect">
                <a:avLst/>
              </a:prstGeom>
              <a:blipFill>
                <a:blip r:embed="rId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0" name="テキスト ボックス 49">
                <a:extLst>
                  <a:ext uri="{FF2B5EF4-FFF2-40B4-BE49-F238E27FC236}">
                    <a16:creationId xmlns:a16="http://schemas.microsoft.com/office/drawing/2014/main" id="{B004ADF2-87BD-F006-DB69-C744C96A6656}"/>
                  </a:ext>
                </a:extLst>
              </p:cNvPr>
              <p:cNvSpPr txBox="1"/>
              <p:nvPr/>
            </p:nvSpPr>
            <p:spPr>
              <a:xfrm>
                <a:off x="8760758" y="2979171"/>
                <a:ext cx="3431242" cy="349326"/>
              </a:xfrm>
              <a:prstGeom prst="rect">
                <a:avLst/>
              </a:prstGeom>
              <a:noFill/>
            </p:spPr>
            <p:txBody>
              <a:bodyPr wrap="square">
                <a:spAutoFit/>
              </a:bodyPr>
              <a:lstStyle/>
              <a:p>
                <a14:m>
                  <m:oMath xmlns:m="http://schemas.openxmlformats.org/officeDocument/2006/math">
                    <m:sSub>
                      <m:sSubPr>
                        <m:ctrlPr>
                          <a:rPr lang="en-US" altLang="ja-JP" sz="1600" i="1" smtClean="0">
                            <a:latin typeface="Cambria Math" panose="02040503050406030204" pitchFamily="18" charset="0"/>
                          </a:rPr>
                        </m:ctrlPr>
                      </m:sSubPr>
                      <m:e>
                        <m:r>
                          <a:rPr lang="en-US" altLang="ja-JP" sz="1600" b="0" i="1" smtClean="0">
                            <a:latin typeface="Cambria Math" panose="02040503050406030204" pitchFamily="18" charset="0"/>
                          </a:rPr>
                          <m:t>𝑓</m:t>
                        </m:r>
                      </m:e>
                      <m:sub>
                        <m:r>
                          <a:rPr lang="en-US" altLang="ja-JP" sz="1600" b="0" i="1" smtClean="0">
                            <a:latin typeface="Cambria Math" panose="02040503050406030204" pitchFamily="18" charset="0"/>
                          </a:rPr>
                          <m:t>𝑆𝑁𝐼𝐼</m:t>
                        </m:r>
                      </m:sub>
                    </m:sSub>
                  </m:oMath>
                </a14:m>
                <a:r>
                  <a:rPr lang="en-US" altLang="ja-JP" sz="1600" dirty="0">
                    <a:latin typeface="Cambria Math" panose="02040503050406030204" pitchFamily="18" charset="0"/>
                  </a:rPr>
                  <a:t> : 1</a:t>
                </a:r>
                <a14:m>
                  <m:oMath xmlns:m="http://schemas.openxmlformats.org/officeDocument/2006/math">
                    <m:sSub>
                      <m:sSubPr>
                        <m:ctrlPr>
                          <a:rPr lang="en-US" altLang="ja-JP" sz="1600" i="1">
                            <a:latin typeface="Cambria Math" panose="02040503050406030204" pitchFamily="18" charset="0"/>
                          </a:rPr>
                        </m:ctrlPr>
                      </m:sSubPr>
                      <m:e>
                        <m:r>
                          <a:rPr lang="en-US" altLang="ja-JP" sz="1600" i="1">
                            <a:latin typeface="Cambria Math" panose="02040503050406030204" pitchFamily="18" charset="0"/>
                          </a:rPr>
                          <m:t> </m:t>
                        </m:r>
                        <m:r>
                          <a:rPr lang="en-US" altLang="ja-JP" sz="1600" b="0" i="1" smtClean="0">
                            <a:latin typeface="Cambria Math" panose="02040503050406030204" pitchFamily="18" charset="0"/>
                          </a:rPr>
                          <m:t>𝑀</m:t>
                        </m:r>
                      </m:e>
                      <m:sub>
                        <m:r>
                          <a:rPr lang="ja-JP" altLang="en-US" sz="1600" i="1" smtClean="0">
                            <a:latin typeface="Cambria Math" panose="02040503050406030204" pitchFamily="18" charset="0"/>
                          </a:rPr>
                          <m:t>⦿</m:t>
                        </m:r>
                      </m:sub>
                    </m:sSub>
                    <m:r>
                      <a:rPr lang="ja-JP" altLang="en-US" sz="1600" i="1" smtClean="0">
                        <a:latin typeface="Cambria Math" panose="02040503050406030204" pitchFamily="18" charset="0"/>
                      </a:rPr>
                      <m:t> </m:t>
                    </m:r>
                  </m:oMath>
                </a14:m>
                <a:r>
                  <a:rPr lang="ja-JP" altLang="en-US" sz="1600" dirty="0">
                    <a:latin typeface="Cambria Math" panose="02040503050406030204" pitchFamily="18" charset="0"/>
                  </a:rPr>
                  <a:t>あたりの </a:t>
                </a:r>
                <a:r>
                  <a:rPr lang="en-US" altLang="ja-JP" sz="1600" dirty="0">
                    <a:latin typeface="Cambria Math" panose="02040503050406030204" pitchFamily="18" charset="0"/>
                  </a:rPr>
                  <a:t> SNII</a:t>
                </a:r>
                <a:r>
                  <a:rPr lang="ja-JP" altLang="en-US" sz="1600" dirty="0">
                    <a:latin typeface="Cambria Math" panose="02040503050406030204" pitchFamily="18" charset="0"/>
                  </a:rPr>
                  <a:t>の個数</a:t>
                </a:r>
                <a:endParaRPr lang="ja-JP" altLang="en-US" dirty="0"/>
              </a:p>
            </p:txBody>
          </p:sp>
        </mc:Choice>
        <mc:Fallback xmlns="">
          <p:sp>
            <p:nvSpPr>
              <p:cNvPr id="50" name="テキスト ボックス 49">
                <a:extLst>
                  <a:ext uri="{FF2B5EF4-FFF2-40B4-BE49-F238E27FC236}">
                    <a16:creationId xmlns:a16="http://schemas.microsoft.com/office/drawing/2014/main" id="{B004ADF2-87BD-F006-DB69-C744C96A6656}"/>
                  </a:ext>
                </a:extLst>
              </p:cNvPr>
              <p:cNvSpPr txBox="1">
                <a:spLocks noRot="1" noChangeAspect="1" noMove="1" noResize="1" noEditPoints="1" noAdjustHandles="1" noChangeArrowheads="1" noChangeShapeType="1" noTextEdit="1"/>
              </p:cNvSpPr>
              <p:nvPr/>
            </p:nvSpPr>
            <p:spPr>
              <a:xfrm>
                <a:off x="8760758" y="2979171"/>
                <a:ext cx="3431242" cy="349326"/>
              </a:xfrm>
              <a:prstGeom prst="rect">
                <a:avLst/>
              </a:prstGeom>
              <a:blipFill>
                <a:blip r:embed="rId9"/>
                <a:stretch>
                  <a:fillRect t="-7018" b="-2105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2" name="テキスト ボックス 51">
                <a:extLst>
                  <a:ext uri="{FF2B5EF4-FFF2-40B4-BE49-F238E27FC236}">
                    <a16:creationId xmlns:a16="http://schemas.microsoft.com/office/drawing/2014/main" id="{AEC35EA0-F118-A496-2B60-B9E5C2A875F4}"/>
                  </a:ext>
                </a:extLst>
              </p:cNvPr>
              <p:cNvSpPr txBox="1"/>
              <p:nvPr/>
            </p:nvSpPr>
            <p:spPr>
              <a:xfrm>
                <a:off x="6506599" y="5259535"/>
                <a:ext cx="296637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1800" i="1" smtClean="0">
                              <a:latin typeface="Cambria Math" panose="02040503050406030204" pitchFamily="18" charset="0"/>
                            </a:rPr>
                          </m:ctrlPr>
                        </m:sSubPr>
                        <m:e>
                          <m:r>
                            <a:rPr lang="en-US" altLang="ja-JP" sz="1800" b="0" i="1" smtClean="0">
                              <a:latin typeface="Cambria Math" panose="02040503050406030204" pitchFamily="18" charset="0"/>
                            </a:rPr>
                            <m:t>𝑓</m:t>
                          </m:r>
                        </m:e>
                        <m:sub>
                          <m:r>
                            <a:rPr lang="en-US" altLang="ja-JP" sz="1800" b="0" i="1" smtClean="0">
                              <a:latin typeface="Cambria Math" panose="02040503050406030204" pitchFamily="18" charset="0"/>
                            </a:rPr>
                            <m:t>𝐵</m:t>
                          </m:r>
                        </m:sub>
                      </m:sSub>
                      <m:r>
                        <a:rPr lang="en-US" altLang="ja-JP" sz="1800" b="0" i="1" smtClean="0">
                          <a:latin typeface="Cambria Math" panose="02040503050406030204" pitchFamily="18" charset="0"/>
                        </a:rPr>
                        <m:t>=0.1565</m:t>
                      </m:r>
                    </m:oMath>
                  </m:oMathPara>
                </a14:m>
                <a:endParaRPr lang="ja-JP" altLang="en-US" dirty="0"/>
              </a:p>
            </p:txBody>
          </p:sp>
        </mc:Choice>
        <mc:Fallback xmlns="">
          <p:sp>
            <p:nvSpPr>
              <p:cNvPr id="52" name="テキスト ボックス 51">
                <a:extLst>
                  <a:ext uri="{FF2B5EF4-FFF2-40B4-BE49-F238E27FC236}">
                    <a16:creationId xmlns:a16="http://schemas.microsoft.com/office/drawing/2014/main" id="{AEC35EA0-F118-A496-2B60-B9E5C2A875F4}"/>
                  </a:ext>
                </a:extLst>
              </p:cNvPr>
              <p:cNvSpPr txBox="1">
                <a:spLocks noRot="1" noChangeAspect="1" noMove="1" noResize="1" noEditPoints="1" noAdjustHandles="1" noChangeArrowheads="1" noChangeShapeType="1" noTextEdit="1"/>
              </p:cNvSpPr>
              <p:nvPr/>
            </p:nvSpPr>
            <p:spPr>
              <a:xfrm>
                <a:off x="6506599" y="5259535"/>
                <a:ext cx="2966372" cy="369332"/>
              </a:xfrm>
              <a:prstGeom prst="rect">
                <a:avLst/>
              </a:prstGeom>
              <a:blipFill>
                <a:blip r:embed="rId10"/>
                <a:stretch>
                  <a:fillRect b="-13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87A43FFB-59B1-B7B8-48AD-B8380D51180D}"/>
                  </a:ext>
                </a:extLst>
              </p:cNvPr>
              <p:cNvSpPr txBox="1"/>
              <p:nvPr/>
            </p:nvSpPr>
            <p:spPr>
              <a:xfrm>
                <a:off x="4237378" y="5014678"/>
                <a:ext cx="1020434" cy="830997"/>
              </a:xfrm>
              <a:prstGeom prst="rect">
                <a:avLst/>
              </a:prstGeom>
              <a:solidFill>
                <a:schemeClr val="bg1"/>
              </a:solidFill>
            </p:spPr>
            <p:txBody>
              <a:bodyPr wrap="square">
                <a:spAutoFit/>
              </a:bodyPr>
              <a:lstStyle/>
              <a:p>
                <a:r>
                  <a:rPr lang="en-US" altLang="ja-JP" sz="1600" b="0" dirty="0">
                    <a:ea typeface="Cambria Math" panose="02040503050406030204" pitchFamily="18" charset="0"/>
                  </a:rPr>
                  <a:t> </a:t>
                </a:r>
                <a14:m>
                  <m:oMath xmlns:m="http://schemas.openxmlformats.org/officeDocument/2006/math">
                    <m:r>
                      <m:rPr>
                        <m:sty m:val="p"/>
                      </m:rPr>
                      <a:rPr lang="en-US" altLang="ja-JP" sz="1600" b="0" i="0" smtClean="0">
                        <a:latin typeface="Cambria Math" panose="02040503050406030204" pitchFamily="18" charset="0"/>
                        <a:ea typeface="Cambria Math" panose="02040503050406030204" pitchFamily="18" charset="0"/>
                      </a:rPr>
                      <m:t>Salpeter</m:t>
                    </m:r>
                  </m:oMath>
                </a14:m>
                <a:endParaRPr lang="en-US" altLang="ja-JP" sz="1600" b="0" dirty="0">
                  <a:ea typeface="Cambria Math" panose="02040503050406030204" pitchFamily="18" charset="0"/>
                </a:endParaRPr>
              </a:p>
              <a:p>
                <a:r>
                  <a:rPr lang="en-US" altLang="ja-JP" sz="1600" b="0" dirty="0">
                    <a:ea typeface="Cambria Math" panose="02040503050406030204" pitchFamily="18" charset="0"/>
                  </a:rPr>
                  <a:t> </a:t>
                </a:r>
                <a14:m>
                  <m:oMath xmlns:m="http://schemas.openxmlformats.org/officeDocument/2006/math">
                    <m:r>
                      <m:rPr>
                        <m:sty m:val="p"/>
                      </m:rPr>
                      <a:rPr lang="en-US" altLang="ja-JP" sz="1600" b="0" i="0" smtClean="0">
                        <a:latin typeface="Cambria Math" panose="02040503050406030204" pitchFamily="18" charset="0"/>
                        <a:ea typeface="Cambria Math" panose="02040503050406030204" pitchFamily="18" charset="0"/>
                      </a:rPr>
                      <m:t>Kroupa</m:t>
                    </m:r>
                  </m:oMath>
                </a14:m>
                <a:endParaRPr lang="en-US" altLang="ja-JP" sz="1600" b="0" dirty="0">
                  <a:ea typeface="Cambria Math" panose="02040503050406030204" pitchFamily="18" charset="0"/>
                </a:endParaRPr>
              </a:p>
              <a:p>
                <a:r>
                  <a:rPr lang="en-US" altLang="ja-JP" sz="1600" b="0" dirty="0">
                    <a:ea typeface="Cambria Math" panose="02040503050406030204" pitchFamily="18" charset="0"/>
                  </a:rPr>
                  <a:t> </a:t>
                </a:r>
                <a14:m>
                  <m:oMath xmlns:m="http://schemas.openxmlformats.org/officeDocument/2006/math">
                    <m:r>
                      <m:rPr>
                        <m:sty m:val="p"/>
                      </m:rPr>
                      <a:rPr lang="en-US" altLang="ja-JP" sz="1600" b="0" i="0" smtClean="0">
                        <a:latin typeface="Cambria Math" panose="02040503050406030204" pitchFamily="18" charset="0"/>
                        <a:ea typeface="Cambria Math" panose="02040503050406030204" pitchFamily="18" charset="0"/>
                      </a:rPr>
                      <m:t>Chabrier</m:t>
                    </m:r>
                  </m:oMath>
                </a14:m>
                <a:endParaRPr lang="ja-JP" altLang="en-US" sz="1600" dirty="0"/>
              </a:p>
            </p:txBody>
          </p:sp>
        </mc:Choice>
        <mc:Fallback xmlns="">
          <p:sp>
            <p:nvSpPr>
              <p:cNvPr id="10" name="テキスト ボックス 9">
                <a:extLst>
                  <a:ext uri="{FF2B5EF4-FFF2-40B4-BE49-F238E27FC236}">
                    <a16:creationId xmlns:a16="http://schemas.microsoft.com/office/drawing/2014/main" id="{87A43FFB-59B1-B7B8-48AD-B8380D51180D}"/>
                  </a:ext>
                </a:extLst>
              </p:cNvPr>
              <p:cNvSpPr txBox="1">
                <a:spLocks noRot="1" noChangeAspect="1" noMove="1" noResize="1" noEditPoints="1" noAdjustHandles="1" noChangeArrowheads="1" noChangeShapeType="1" noTextEdit="1"/>
              </p:cNvSpPr>
              <p:nvPr/>
            </p:nvSpPr>
            <p:spPr>
              <a:xfrm>
                <a:off x="4237378" y="5014678"/>
                <a:ext cx="1020434" cy="830997"/>
              </a:xfrm>
              <a:prstGeom prst="rect">
                <a:avLst/>
              </a:prstGeom>
              <a:blipFill>
                <a:blip r:embed="rId11"/>
                <a:stretch>
                  <a:fillRect/>
                </a:stretch>
              </a:blipFill>
            </p:spPr>
            <p:txBody>
              <a:bodyPr/>
              <a:lstStyle/>
              <a:p>
                <a:r>
                  <a:rPr lang="ja-JP" altLang="en-US">
                    <a:noFill/>
                  </a:rPr>
                  <a:t> </a:t>
                </a:r>
              </a:p>
            </p:txBody>
          </p:sp>
        </mc:Fallback>
      </mc:AlternateContent>
      <p:cxnSp>
        <p:nvCxnSpPr>
          <p:cNvPr id="5" name="直線コネクタ 4">
            <a:extLst>
              <a:ext uri="{FF2B5EF4-FFF2-40B4-BE49-F238E27FC236}">
                <a16:creationId xmlns:a16="http://schemas.microsoft.com/office/drawing/2014/main" id="{AD87DDEA-1F4B-796F-D52E-6199C12E7B81}"/>
              </a:ext>
            </a:extLst>
          </p:cNvPr>
          <p:cNvCxnSpPr/>
          <p:nvPr/>
        </p:nvCxnSpPr>
        <p:spPr>
          <a:xfrm>
            <a:off x="0" y="813816"/>
            <a:ext cx="10158984" cy="0"/>
          </a:xfrm>
          <a:prstGeom prst="line">
            <a:avLst/>
          </a:prstGeom>
          <a:ln w="38100">
            <a:solidFill>
              <a:schemeClr val="accent6">
                <a:alpha val="80000"/>
              </a:schemeClr>
            </a:solidFill>
          </a:ln>
        </p:spPr>
        <p:style>
          <a:lnRef idx="3">
            <a:schemeClr val="accent1"/>
          </a:lnRef>
          <a:fillRef idx="0">
            <a:schemeClr val="accent1"/>
          </a:fillRef>
          <a:effectRef idx="2">
            <a:schemeClr val="accent1"/>
          </a:effectRef>
          <a:fontRef idx="minor">
            <a:schemeClr val="tx1"/>
          </a:fontRef>
        </p:style>
      </p:cxnSp>
      <p:sp>
        <p:nvSpPr>
          <p:cNvPr id="7" name="正方形/長方形 6">
            <a:extLst>
              <a:ext uri="{FF2B5EF4-FFF2-40B4-BE49-F238E27FC236}">
                <a16:creationId xmlns:a16="http://schemas.microsoft.com/office/drawing/2014/main" id="{DD390141-DF76-7B06-5B86-E7510C2D20E9}"/>
              </a:ext>
            </a:extLst>
          </p:cNvPr>
          <p:cNvSpPr/>
          <p:nvPr/>
        </p:nvSpPr>
        <p:spPr>
          <a:xfrm>
            <a:off x="3546442" y="2874901"/>
            <a:ext cx="580649" cy="2970774"/>
          </a:xfrm>
          <a:prstGeom prst="rect">
            <a:avLst/>
          </a:prstGeom>
          <a:solidFill>
            <a:schemeClr val="accent4">
              <a:lumMod val="60000"/>
              <a:lumOff val="40000"/>
              <a:alpha val="50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9043" tIns="59043" rIns="59043" bIns="59043" numCol="1" spcCol="38100" rtlCol="0" anchor="ctr">
            <a:spAutoFit/>
          </a:bodyPr>
          <a:lstStyle/>
          <a:p>
            <a:pPr marL="0" marR="0" indent="0" algn="ctr" defTabSz="2784078" rtl="0" fontAlgn="auto" latinLnBrk="0" hangingPunct="0">
              <a:lnSpc>
                <a:spcPct val="100000"/>
              </a:lnSpc>
              <a:spcBef>
                <a:spcPts val="0"/>
              </a:spcBef>
              <a:spcAft>
                <a:spcPts val="0"/>
              </a:spcAft>
              <a:buClrTx/>
              <a:buSzTx/>
              <a:buFontTx/>
              <a:buNone/>
              <a:tabLst/>
            </a:pPr>
            <a:endParaRPr kumimoji="0" lang="ja-JP" altLang="en-US" sz="9600" b="0" i="0" u="none" strike="noStrike" cap="none" spc="0" normalizeH="0" baseline="0" dirty="0">
              <a:ln>
                <a:noFill/>
              </a:ln>
              <a:solidFill>
                <a:srgbClr val="FFFFFF"/>
              </a:solidFill>
              <a:effectLst/>
              <a:uFillTx/>
              <a:latin typeface="ヒラギノ角ゴ ProN W3"/>
              <a:ea typeface="ヒラギノ角ゴ ProN W3"/>
              <a:cs typeface="ヒラギノ角ゴ ProN W3"/>
              <a:sym typeface="ヒラギノ角ゴ ProN W3"/>
            </a:endParaRPr>
          </a:p>
        </p:txBody>
      </p:sp>
      <p:sp>
        <p:nvSpPr>
          <p:cNvPr id="8" name="正方形/長方形 7">
            <a:extLst>
              <a:ext uri="{FF2B5EF4-FFF2-40B4-BE49-F238E27FC236}">
                <a16:creationId xmlns:a16="http://schemas.microsoft.com/office/drawing/2014/main" id="{BA94CC4F-D3D1-F18E-E3B3-6875ABD641B8}"/>
              </a:ext>
            </a:extLst>
          </p:cNvPr>
          <p:cNvSpPr/>
          <p:nvPr/>
        </p:nvSpPr>
        <p:spPr>
          <a:xfrm>
            <a:off x="3813813" y="2866713"/>
            <a:ext cx="306345" cy="2978962"/>
          </a:xfrm>
          <a:prstGeom prst="rect">
            <a:avLst/>
          </a:prstGeom>
          <a:solidFill>
            <a:schemeClr val="accent4">
              <a:lumMod val="60000"/>
              <a:lumOff val="40000"/>
              <a:alpha val="50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9043" tIns="59043" rIns="59043" bIns="59043" numCol="1" spcCol="38100" rtlCol="0" anchor="ctr">
            <a:spAutoFit/>
          </a:bodyPr>
          <a:lstStyle/>
          <a:p>
            <a:pPr marL="0" marR="0" indent="0" algn="ctr" defTabSz="2784078" rtl="0" fontAlgn="auto" latinLnBrk="0" hangingPunct="0">
              <a:lnSpc>
                <a:spcPct val="100000"/>
              </a:lnSpc>
              <a:spcBef>
                <a:spcPts val="0"/>
              </a:spcBef>
              <a:spcAft>
                <a:spcPts val="0"/>
              </a:spcAft>
              <a:buClrTx/>
              <a:buSzTx/>
              <a:buFontTx/>
              <a:buNone/>
              <a:tabLst/>
            </a:pPr>
            <a:endParaRPr kumimoji="0" lang="ja-JP" altLang="en-US" sz="9600" b="0" i="0" u="none" strike="noStrike" cap="none" spc="0" normalizeH="0" baseline="0" dirty="0">
              <a:ln>
                <a:noFill/>
              </a:ln>
              <a:solidFill>
                <a:srgbClr val="FFFFFF"/>
              </a:solidFill>
              <a:effectLst/>
              <a:uFillTx/>
              <a:latin typeface="ヒラギノ角ゴ ProN W3"/>
              <a:ea typeface="ヒラギノ角ゴ ProN W3"/>
              <a:cs typeface="ヒラギノ角ゴ ProN W3"/>
              <a:sym typeface="ヒラギノ角ゴ ProN W3"/>
            </a:endParaRPr>
          </a:p>
        </p:txBody>
      </p:sp>
      <p:grpSp>
        <p:nvGrpSpPr>
          <p:cNvPr id="16" name="グループ化 15">
            <a:extLst>
              <a:ext uri="{FF2B5EF4-FFF2-40B4-BE49-F238E27FC236}">
                <a16:creationId xmlns:a16="http://schemas.microsoft.com/office/drawing/2014/main" id="{811DEDB8-0D34-EE0B-DB5A-4658CEEF0B61}"/>
              </a:ext>
            </a:extLst>
          </p:cNvPr>
          <p:cNvGrpSpPr/>
          <p:nvPr/>
        </p:nvGrpSpPr>
        <p:grpSpPr>
          <a:xfrm>
            <a:off x="269711" y="2266086"/>
            <a:ext cx="6778163" cy="4454696"/>
            <a:chOff x="-533561" y="2403304"/>
            <a:chExt cx="6778163" cy="4454696"/>
          </a:xfrm>
        </p:grpSpPr>
        <p:grpSp>
          <p:nvGrpSpPr>
            <p:cNvPr id="13" name="グループ化 12">
              <a:extLst>
                <a:ext uri="{FF2B5EF4-FFF2-40B4-BE49-F238E27FC236}">
                  <a16:creationId xmlns:a16="http://schemas.microsoft.com/office/drawing/2014/main" id="{8763125D-502B-0240-C61A-6D97F43E6B44}"/>
                </a:ext>
              </a:extLst>
            </p:cNvPr>
            <p:cNvGrpSpPr/>
            <p:nvPr/>
          </p:nvGrpSpPr>
          <p:grpSpPr>
            <a:xfrm>
              <a:off x="-533561" y="2403304"/>
              <a:ext cx="6778163" cy="4454696"/>
              <a:chOff x="396572" y="2296088"/>
              <a:chExt cx="6778163" cy="4454696"/>
            </a:xfrm>
          </p:grpSpPr>
          <p:grpSp>
            <p:nvGrpSpPr>
              <p:cNvPr id="12" name="グループ化 11">
                <a:extLst>
                  <a:ext uri="{FF2B5EF4-FFF2-40B4-BE49-F238E27FC236}">
                    <a16:creationId xmlns:a16="http://schemas.microsoft.com/office/drawing/2014/main" id="{0D0F6792-3402-DA03-9593-22C961F3673B}"/>
                  </a:ext>
                </a:extLst>
              </p:cNvPr>
              <p:cNvGrpSpPr/>
              <p:nvPr/>
            </p:nvGrpSpPr>
            <p:grpSpPr>
              <a:xfrm>
                <a:off x="452890" y="2656825"/>
                <a:ext cx="6721845" cy="4086279"/>
                <a:chOff x="208344" y="2658939"/>
                <a:chExt cx="6721845" cy="4086279"/>
              </a:xfrm>
            </p:grpSpPr>
            <p:pic>
              <p:nvPicPr>
                <p:cNvPr id="17" name="図 16">
                  <a:extLst>
                    <a:ext uri="{FF2B5EF4-FFF2-40B4-BE49-F238E27FC236}">
                      <a16:creationId xmlns:a16="http://schemas.microsoft.com/office/drawing/2014/main" id="{EDBABEE6-4F54-AB90-6159-6963E8351A06}"/>
                    </a:ext>
                  </a:extLst>
                </p:cNvPr>
                <p:cNvPicPr>
                  <a:picLocks noChangeAspect="1"/>
                </p:cNvPicPr>
                <p:nvPr/>
              </p:nvPicPr>
              <p:blipFill>
                <a:blip r:embed="rId12">
                  <a:extLst>
                    <a:ext uri="{28A0092B-C50C-407E-A947-70E740481C1C}">
                      <a14:useLocalDpi xmlns:a14="http://schemas.microsoft.com/office/drawing/2010/main" val="0"/>
                    </a:ext>
                  </a:extLst>
                </a:blip>
                <a:srcRect t="5091" b="5091"/>
                <a:stretch/>
              </p:blipFill>
              <p:spPr>
                <a:xfrm>
                  <a:off x="208344" y="2658939"/>
                  <a:ext cx="6721845" cy="4086279"/>
                </a:xfrm>
                <a:prstGeom prst="rect">
                  <a:avLst/>
                </a:prstGeom>
              </p:spPr>
            </p:pic>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70D36F4C-48E3-724B-6B8F-9529457680E7}"/>
                        </a:ext>
                      </a:extLst>
                    </p:cNvPr>
                    <p:cNvSpPr txBox="1"/>
                    <p:nvPr/>
                  </p:nvSpPr>
                  <p:spPr>
                    <a:xfrm>
                      <a:off x="1071041" y="3011413"/>
                      <a:ext cx="1493044"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1600" i="1" smtClean="0">
                                    <a:latin typeface="Cambria Math" panose="02040503050406030204" pitchFamily="18" charset="0"/>
                                  </a:rPr>
                                </m:ctrlPr>
                              </m:sSubPr>
                              <m:e>
                                <m:r>
                                  <a:rPr lang="en-US" altLang="ja-JP" sz="1600" b="0" i="1" smtClean="0">
                                    <a:latin typeface="Cambria Math" panose="02040503050406030204" pitchFamily="18" charset="0"/>
                                  </a:rPr>
                                  <m:t>𝑓</m:t>
                                </m:r>
                              </m:e>
                              <m:sub>
                                <m:r>
                                  <a:rPr lang="en-US" altLang="ja-JP" sz="1600" b="0" i="1" smtClean="0">
                                    <a:latin typeface="Cambria Math" panose="02040503050406030204" pitchFamily="18" charset="0"/>
                                  </a:rPr>
                                  <m:t>𝐵</m:t>
                                </m:r>
                              </m:sub>
                            </m:sSub>
                            <m:r>
                              <a:rPr lang="en-US" altLang="ja-JP" sz="1600" b="0" i="1" smtClean="0">
                                <a:latin typeface="Cambria Math" panose="02040503050406030204" pitchFamily="18" charset="0"/>
                              </a:rPr>
                              <m:t>=0.1565</m:t>
                            </m:r>
                          </m:oMath>
                        </m:oMathPara>
                      </a14:m>
                      <a:endParaRPr lang="ja-JP" altLang="en-US" dirty="0"/>
                    </a:p>
                  </p:txBody>
                </p:sp>
              </mc:Choice>
              <mc:Fallback xmlns="">
                <p:sp>
                  <p:nvSpPr>
                    <p:cNvPr id="15" name="テキスト ボックス 14">
                      <a:extLst>
                        <a:ext uri="{FF2B5EF4-FFF2-40B4-BE49-F238E27FC236}">
                          <a16:creationId xmlns:a16="http://schemas.microsoft.com/office/drawing/2014/main" id="{70D36F4C-48E3-724B-6B8F-9529457680E7}"/>
                        </a:ext>
                      </a:extLst>
                    </p:cNvPr>
                    <p:cNvSpPr txBox="1">
                      <a:spLocks noRot="1" noChangeAspect="1" noMove="1" noResize="1" noEditPoints="1" noAdjustHandles="1" noChangeArrowheads="1" noChangeShapeType="1" noTextEdit="1"/>
                    </p:cNvSpPr>
                    <p:nvPr/>
                  </p:nvSpPr>
                  <p:spPr>
                    <a:xfrm>
                      <a:off x="1071041" y="3011413"/>
                      <a:ext cx="1493044" cy="338554"/>
                    </a:xfrm>
                    <a:prstGeom prst="rect">
                      <a:avLst/>
                    </a:prstGeom>
                    <a:blipFill>
                      <a:blip r:embed="rId13"/>
                      <a:stretch>
                        <a:fillRect b="-1090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37847510-5252-CCC8-1AB9-A9E87830DBB3}"/>
                        </a:ext>
                      </a:extLst>
                    </p:cNvPr>
                    <p:cNvSpPr txBox="1"/>
                    <p:nvPr/>
                  </p:nvSpPr>
                  <p:spPr>
                    <a:xfrm>
                      <a:off x="5503064" y="6313487"/>
                      <a:ext cx="759421" cy="285078"/>
                    </a:xfrm>
                    <a:prstGeom prst="rect">
                      <a:avLst/>
                    </a:prstGeom>
                    <a:solidFill>
                      <a:schemeClr val="bg1"/>
                    </a:solidFill>
                  </p:spPr>
                  <p:txBody>
                    <a:bodyPr wrap="square" rtlCol="0">
                      <a:spAutoFit/>
                    </a:bodyPr>
                    <a:lstStyle/>
                    <a:p>
                      <a:r>
                        <a:rPr kumimoji="1" lang="en-US" altLang="ja-JP" sz="1200" b="1" dirty="0"/>
                        <a:t>(</a:t>
                      </a:r>
                      <a14:m>
                        <m:oMath xmlns:m="http://schemas.openxmlformats.org/officeDocument/2006/math">
                          <m:sSub>
                            <m:sSubPr>
                              <m:ctrlPr>
                                <a:rPr lang="en-US" altLang="ja-JP" sz="1200" b="1" i="1" smtClean="0">
                                  <a:solidFill>
                                    <a:prstClr val="black"/>
                                  </a:solidFill>
                                  <a:latin typeface="Cambria Math" panose="02040503050406030204" pitchFamily="18" charset="0"/>
                                </a:rPr>
                              </m:ctrlPr>
                            </m:sSubPr>
                            <m:e>
                              <m:r>
                                <a:rPr lang="en-US" altLang="ja-JP" sz="1200" b="1" i="1">
                                  <a:solidFill>
                                    <a:prstClr val="black"/>
                                  </a:solidFill>
                                  <a:latin typeface="Cambria Math" panose="02040503050406030204" pitchFamily="18" charset="0"/>
                                </a:rPr>
                                <m:t>𝑴</m:t>
                              </m:r>
                            </m:e>
                            <m:sub>
                              <m:r>
                                <a:rPr lang="ja-JP" altLang="en-US" sz="1200" b="1" i="1">
                                  <a:solidFill>
                                    <a:prstClr val="black"/>
                                  </a:solidFill>
                                  <a:latin typeface="Cambria Math" panose="02040503050406030204" pitchFamily="18" charset="0"/>
                                </a:rPr>
                                <m:t>⦿</m:t>
                              </m:r>
                            </m:sub>
                          </m:sSub>
                        </m:oMath>
                      </a14:m>
                      <a:r>
                        <a:rPr kumimoji="1" lang="en-US" altLang="ja-JP" sz="1200" b="1" dirty="0"/>
                        <a:t>)</a:t>
                      </a:r>
                      <a:endParaRPr kumimoji="1" lang="ja-JP" altLang="en-US" sz="1200" b="1" dirty="0"/>
                    </a:p>
                  </p:txBody>
                </p:sp>
              </mc:Choice>
              <mc:Fallback xmlns="">
                <p:sp>
                  <p:nvSpPr>
                    <p:cNvPr id="6" name="テキスト ボックス 5">
                      <a:extLst>
                        <a:ext uri="{FF2B5EF4-FFF2-40B4-BE49-F238E27FC236}">
                          <a16:creationId xmlns:a16="http://schemas.microsoft.com/office/drawing/2014/main" id="{37847510-5252-CCC8-1AB9-A9E87830DBB3}"/>
                        </a:ext>
                      </a:extLst>
                    </p:cNvPr>
                    <p:cNvSpPr txBox="1">
                      <a:spLocks noRot="1" noChangeAspect="1" noMove="1" noResize="1" noEditPoints="1" noAdjustHandles="1" noChangeArrowheads="1" noChangeShapeType="1" noTextEdit="1"/>
                    </p:cNvSpPr>
                    <p:nvPr/>
                  </p:nvSpPr>
                  <p:spPr>
                    <a:xfrm>
                      <a:off x="5503064" y="6313487"/>
                      <a:ext cx="759421" cy="285078"/>
                    </a:xfrm>
                    <a:prstGeom prst="rect">
                      <a:avLst/>
                    </a:prstGeom>
                    <a:blipFill>
                      <a:blip r:embed="rId14"/>
                      <a:stretch>
                        <a:fillRect b="-1489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0CB16788-9FCB-76E8-3EE6-66ED5BCF94A9}"/>
                        </a:ext>
                      </a:extLst>
                    </p:cNvPr>
                    <p:cNvSpPr txBox="1"/>
                    <p:nvPr/>
                  </p:nvSpPr>
                  <p:spPr>
                    <a:xfrm>
                      <a:off x="1644757" y="4269300"/>
                      <a:ext cx="149304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ja-JP" altLang="en-US" sz="1800" b="0" i="1" u="none" strike="noStrike" cap="none" spc="0" normalizeH="0" baseline="0" smtClean="0">
                                <a:ln>
                                  <a:noFill/>
                                </a:ln>
                                <a:solidFill>
                                  <a:srgbClr val="000000"/>
                                </a:solidFill>
                                <a:effectLst/>
                                <a:uFillTx/>
                                <a:latin typeface="Cambria Math" panose="02040503050406030204" pitchFamily="18" charset="0"/>
                                <a:sym typeface="Lucida Grande"/>
                              </a:rPr>
                              <m:t>𝜀</m:t>
                            </m:r>
                            <m:r>
                              <a:rPr kumimoji="0" lang="en-US" altLang="ja-JP" sz="1800" b="0" i="1" u="none" strike="noStrike" cap="none" spc="0" normalizeH="0" baseline="0" smtClean="0">
                                <a:ln>
                                  <a:noFill/>
                                </a:ln>
                                <a:solidFill>
                                  <a:srgbClr val="000000"/>
                                </a:solidFill>
                                <a:effectLst/>
                                <a:uFillTx/>
                                <a:latin typeface="Cambria Math" panose="02040503050406030204" pitchFamily="18" charset="0"/>
                                <a:sym typeface="Lucida Grande"/>
                              </a:rPr>
                              <m:t>=1</m:t>
                            </m:r>
                          </m:oMath>
                        </m:oMathPara>
                      </a14:m>
                      <a:endParaRPr lang="ja-JP" altLang="en-US" dirty="0"/>
                    </a:p>
                  </p:txBody>
                </p:sp>
              </mc:Choice>
              <mc:Fallback xmlns="">
                <p:sp>
                  <p:nvSpPr>
                    <p:cNvPr id="14" name="テキスト ボックス 13">
                      <a:extLst>
                        <a:ext uri="{FF2B5EF4-FFF2-40B4-BE49-F238E27FC236}">
                          <a16:creationId xmlns:a16="http://schemas.microsoft.com/office/drawing/2014/main" id="{0CB16788-9FCB-76E8-3EE6-66ED5BCF94A9}"/>
                        </a:ext>
                      </a:extLst>
                    </p:cNvPr>
                    <p:cNvSpPr txBox="1">
                      <a:spLocks noRot="1" noChangeAspect="1" noMove="1" noResize="1" noEditPoints="1" noAdjustHandles="1" noChangeArrowheads="1" noChangeShapeType="1" noTextEdit="1"/>
                    </p:cNvSpPr>
                    <p:nvPr/>
                  </p:nvSpPr>
                  <p:spPr>
                    <a:xfrm>
                      <a:off x="1644757" y="4269300"/>
                      <a:ext cx="1493044" cy="369332"/>
                    </a:xfrm>
                    <a:prstGeom prst="rect">
                      <a:avLst/>
                    </a:prstGeom>
                    <a:blipFill>
                      <a:blip r:embed="rId15"/>
                      <a:stretch>
                        <a:fillRect/>
                      </a:stretch>
                    </a:blipFill>
                  </p:spPr>
                  <p:txBody>
                    <a:bodyPr/>
                    <a:lstStyle/>
                    <a:p>
                      <a:r>
                        <a:rPr lang="ja-JP" altLang="en-US">
                          <a:noFill/>
                        </a:rPr>
                        <a:t> </a:t>
                      </a:r>
                    </a:p>
                  </p:txBody>
                </p:sp>
              </mc:Fallback>
            </mc:AlternateContent>
            <p:sp>
              <p:nvSpPr>
                <p:cNvPr id="9" name="正方形/長方形 8">
                  <a:extLst>
                    <a:ext uri="{FF2B5EF4-FFF2-40B4-BE49-F238E27FC236}">
                      <a16:creationId xmlns:a16="http://schemas.microsoft.com/office/drawing/2014/main" id="{AC62E485-C1BB-C3BB-ED04-A2F706B2D7D3}"/>
                    </a:ext>
                  </a:extLst>
                </p:cNvPr>
                <p:cNvSpPr/>
                <p:nvPr/>
              </p:nvSpPr>
              <p:spPr>
                <a:xfrm>
                  <a:off x="3546287" y="2866713"/>
                  <a:ext cx="414196" cy="2994876"/>
                </a:xfrm>
                <a:prstGeom prst="rect">
                  <a:avLst/>
                </a:prstGeom>
                <a:solidFill>
                  <a:srgbClr val="61CBF4">
                    <a:alpha val="80000"/>
                  </a:srgb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9043" tIns="59043" rIns="59043" bIns="59043" numCol="1" spcCol="38100" rtlCol="0" anchor="ctr">
                  <a:spAutoFit/>
                </a:bodyPr>
                <a:lstStyle/>
                <a:p>
                  <a:pPr marL="0" marR="0" indent="0" algn="ctr" defTabSz="2784078" rtl="0" fontAlgn="auto" latinLnBrk="0" hangingPunct="0">
                    <a:lnSpc>
                      <a:spcPct val="100000"/>
                    </a:lnSpc>
                    <a:spcBef>
                      <a:spcPts val="0"/>
                    </a:spcBef>
                    <a:spcAft>
                      <a:spcPts val="0"/>
                    </a:spcAft>
                    <a:buClrTx/>
                    <a:buSzTx/>
                    <a:buFontTx/>
                    <a:buNone/>
                    <a:tabLst/>
                  </a:pPr>
                  <a:endParaRPr kumimoji="0" lang="ja-JP" altLang="en-US" sz="9600" b="0" i="0" u="none" strike="noStrike" cap="none" spc="0" normalizeH="0" baseline="0" dirty="0">
                    <a:ln>
                      <a:noFill/>
                    </a:ln>
                    <a:solidFill>
                      <a:srgbClr val="FFFFFF"/>
                    </a:solidFill>
                    <a:effectLst/>
                    <a:uFillTx/>
                    <a:latin typeface="ヒラギノ角ゴ ProN W3"/>
                    <a:ea typeface="ヒラギノ角ゴ ProN W3"/>
                    <a:cs typeface="ヒラギノ角ゴ ProN W3"/>
                    <a:sym typeface="ヒラギノ角ゴ ProN W3"/>
                  </a:endParaRPr>
                </a:p>
              </p:txBody>
            </p:sp>
          </p:grpSp>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F7DFC084-02A6-904B-DB6F-3A2A09484808}"/>
                      </a:ext>
                    </a:extLst>
                  </p:cNvPr>
                  <p:cNvSpPr txBox="1"/>
                  <p:nvPr/>
                </p:nvSpPr>
                <p:spPr>
                  <a:xfrm rot="16200000">
                    <a:off x="-1656113" y="4348773"/>
                    <a:ext cx="4454696" cy="349326"/>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altLang="ja-JP" sz="1600" b="0" i="1" u="none" strike="noStrike" cap="none" spc="0" normalizeH="0" baseline="0" smtClean="0">
                                  <a:ln>
                                    <a:noFill/>
                                  </a:ln>
                                  <a:solidFill>
                                    <a:srgbClr val="000000"/>
                                  </a:solidFill>
                                  <a:effectLst/>
                                  <a:uFillTx/>
                                  <a:latin typeface="Cambria Math" panose="02040503050406030204" pitchFamily="18" charset="0"/>
                                  <a:sym typeface="Lucida Grande"/>
                                </a:rPr>
                              </m:ctrlPr>
                            </m:sSubPr>
                            <m:e>
                              <m:r>
                                <a:rPr kumimoji="0" lang="en-US" altLang="ja-JP" sz="1600" b="0" i="1" u="none" strike="noStrike" cap="none" spc="0" normalizeH="0" baseline="0" smtClean="0">
                                  <a:ln>
                                    <a:noFill/>
                                  </a:ln>
                                  <a:solidFill>
                                    <a:srgbClr val="000000"/>
                                  </a:solidFill>
                                  <a:effectLst/>
                                  <a:uFillTx/>
                                  <a:latin typeface="Cambria Math" panose="02040503050406030204" pitchFamily="18" charset="0"/>
                                  <a:sym typeface="Lucida Grande"/>
                                </a:rPr>
                                <m:t>𝑀</m:t>
                              </m:r>
                            </m:e>
                            <m:sub>
                              <m:r>
                                <a:rPr lang="en-US" altLang="ja-JP" sz="1600" i="1">
                                  <a:latin typeface="Cambria Math" panose="02040503050406030204" pitchFamily="18" charset="0"/>
                                  <a:ea typeface="Cambria Math" panose="02040503050406030204" pitchFamily="18" charset="0"/>
                                </a:rPr>
                                <m:t>∗</m:t>
                              </m:r>
                              <m:r>
                                <a:rPr lang="en-US" altLang="ja-JP" sz="1600" b="0" i="1" smtClean="0">
                                  <a:latin typeface="Cambria Math" panose="02040503050406030204" pitchFamily="18" charset="0"/>
                                  <a:ea typeface="Cambria Math" panose="02040503050406030204" pitchFamily="18" charset="0"/>
                                </a:rPr>
                                <m:t>,</m:t>
                              </m:r>
                              <m:r>
                                <a:rPr lang="en-US" altLang="ja-JP" sz="1600" b="0" i="1" smtClean="0">
                                  <a:latin typeface="Cambria Math" panose="02040503050406030204" pitchFamily="18" charset="0"/>
                                  <a:ea typeface="Cambria Math" panose="02040503050406030204" pitchFamily="18" charset="0"/>
                                </a:rPr>
                                <m:t>𝑐𝑟𝑖𝑡</m:t>
                              </m:r>
                            </m:sub>
                          </m:sSub>
                          <m:r>
                            <a:rPr lang="en-US" altLang="ja-JP" sz="1600" b="0" i="1" smtClean="0">
                              <a:latin typeface="Cambria Math" panose="02040503050406030204" pitchFamily="18" charset="0"/>
                              <a:ea typeface="Cambria Math" panose="02040503050406030204" pitchFamily="18" charset="0"/>
                            </a:rPr>
                            <m:t>/</m:t>
                          </m:r>
                          <m:sSub>
                            <m:sSubPr>
                              <m:ctrlPr>
                                <a:rPr kumimoji="0" lang="en-US" altLang="ja-JP" sz="1600" i="1">
                                  <a:solidFill>
                                    <a:srgbClr val="000000"/>
                                  </a:solidFill>
                                  <a:latin typeface="Cambria Math" panose="02040503050406030204" pitchFamily="18" charset="0"/>
                                  <a:sym typeface="Lucida Grande"/>
                                </a:rPr>
                              </m:ctrlPr>
                            </m:sSubPr>
                            <m:e>
                              <m:r>
                                <a:rPr kumimoji="0" lang="en-US" altLang="ja-JP" sz="1600" i="1">
                                  <a:solidFill>
                                    <a:srgbClr val="000000"/>
                                  </a:solidFill>
                                  <a:latin typeface="Cambria Math" panose="02040503050406030204" pitchFamily="18" charset="0"/>
                                  <a:sym typeface="Lucida Grande"/>
                                </a:rPr>
                                <m:t>𝑀</m:t>
                              </m:r>
                            </m:e>
                            <m:sub>
                              <m:r>
                                <a:rPr kumimoji="0" lang="en-US" altLang="ja-JP" sz="1600" b="0" i="1" smtClean="0">
                                  <a:solidFill>
                                    <a:srgbClr val="000000"/>
                                  </a:solidFill>
                                  <a:latin typeface="Cambria Math" panose="02040503050406030204" pitchFamily="18" charset="0"/>
                                  <a:sym typeface="Lucida Grande"/>
                                </a:rPr>
                                <m:t>200</m:t>
                              </m:r>
                            </m:sub>
                          </m:sSub>
                        </m:oMath>
                      </m:oMathPara>
                    </a14:m>
                    <a:endParaRPr lang="ja-JP" altLang="en-US" dirty="0"/>
                  </a:p>
                </p:txBody>
              </p:sp>
            </mc:Choice>
            <mc:Fallback xmlns="">
              <p:sp>
                <p:nvSpPr>
                  <p:cNvPr id="24" name="テキスト ボックス 23">
                    <a:extLst>
                      <a:ext uri="{FF2B5EF4-FFF2-40B4-BE49-F238E27FC236}">
                        <a16:creationId xmlns:a16="http://schemas.microsoft.com/office/drawing/2014/main" id="{F7DFC084-02A6-904B-DB6F-3A2A09484808}"/>
                      </a:ext>
                    </a:extLst>
                  </p:cNvPr>
                  <p:cNvSpPr txBox="1">
                    <a:spLocks noRot="1" noChangeAspect="1" noMove="1" noResize="1" noEditPoints="1" noAdjustHandles="1" noChangeArrowheads="1" noChangeShapeType="1" noTextEdit="1"/>
                  </p:cNvSpPr>
                  <p:nvPr/>
                </p:nvSpPr>
                <p:spPr>
                  <a:xfrm rot="16200000">
                    <a:off x="-1656113" y="4348773"/>
                    <a:ext cx="4454696" cy="349326"/>
                  </a:xfrm>
                  <a:prstGeom prst="rect">
                    <a:avLst/>
                  </a:prstGeom>
                  <a:blipFill>
                    <a:blip r:embed="rId16"/>
                    <a:stretch>
                      <a:fillRect r="-6897"/>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2F0A5F9D-1307-B6A8-4018-C87DDE99F98C}"/>
                    </a:ext>
                  </a:extLst>
                </p:cNvPr>
                <p:cNvSpPr txBox="1"/>
                <p:nvPr/>
              </p:nvSpPr>
              <p:spPr>
                <a:xfrm rot="16200000">
                  <a:off x="4591755" y="4374242"/>
                  <a:ext cx="2625365" cy="349329"/>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z="1600" b="0" i="1" smtClean="0">
                            <a:latin typeface="Cambria Math" panose="02040503050406030204" pitchFamily="18" charset="0"/>
                            <a:ea typeface="Cambria Math" panose="02040503050406030204" pitchFamily="18" charset="0"/>
                          </a:rPr>
                          <m:t>𝑆𝐹𝐸</m:t>
                        </m:r>
                      </m:oMath>
                    </m:oMathPara>
                  </a14:m>
                  <a:endParaRPr lang="ja-JP" altLang="en-US" dirty="0"/>
                </a:p>
              </p:txBody>
            </p:sp>
          </mc:Choice>
          <mc:Fallback xmlns="">
            <p:sp>
              <p:nvSpPr>
                <p:cNvPr id="26" name="テキスト ボックス 25">
                  <a:extLst>
                    <a:ext uri="{FF2B5EF4-FFF2-40B4-BE49-F238E27FC236}">
                      <a16:creationId xmlns:a16="http://schemas.microsoft.com/office/drawing/2014/main" id="{2F0A5F9D-1307-B6A8-4018-C87DDE99F98C}"/>
                    </a:ext>
                  </a:extLst>
                </p:cNvPr>
                <p:cNvSpPr txBox="1">
                  <a:spLocks noRot="1" noChangeAspect="1" noMove="1" noResize="1" noEditPoints="1" noAdjustHandles="1" noChangeArrowheads="1" noChangeShapeType="1" noTextEdit="1"/>
                </p:cNvSpPr>
                <p:nvPr/>
              </p:nvSpPr>
              <p:spPr>
                <a:xfrm rot="16200000">
                  <a:off x="4591755" y="4374242"/>
                  <a:ext cx="2625365" cy="349329"/>
                </a:xfrm>
                <a:prstGeom prst="rect">
                  <a:avLst/>
                </a:prstGeom>
                <a:blipFill>
                  <a:blip r:embed="rId17"/>
                  <a:stretch>
                    <a:fillRect/>
                  </a:stretch>
                </a:blipFill>
              </p:spPr>
              <p:txBody>
                <a:bodyPr/>
                <a:lstStyle/>
                <a:p>
                  <a:r>
                    <a:rPr lang="ja-JP" altLang="en-US">
                      <a:noFill/>
                    </a:rPr>
                    <a:t> </a:t>
                  </a:r>
                </a:p>
              </p:txBody>
            </p:sp>
          </mc:Fallback>
        </mc:AlternateContent>
      </p:grpSp>
    </p:spTree>
    <p:extLst>
      <p:ext uri="{BB962C8B-B14F-4D97-AF65-F5344CB8AC3E}">
        <p14:creationId xmlns:p14="http://schemas.microsoft.com/office/powerpoint/2010/main" val="2489987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E361C-7E09-E090-BECD-5CE1E23D538A}"/>
            </a:ext>
          </a:extLst>
        </p:cNvPr>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51C5154F-4F66-DC1E-EEAA-A78C3D5C810E}"/>
              </a:ext>
            </a:extLst>
          </p:cNvPr>
          <p:cNvSpPr/>
          <p:nvPr/>
        </p:nvSpPr>
        <p:spPr>
          <a:xfrm>
            <a:off x="203075" y="1878380"/>
            <a:ext cx="11763894" cy="372108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2" name="タイトル 1">
            <a:extLst>
              <a:ext uri="{FF2B5EF4-FFF2-40B4-BE49-F238E27FC236}">
                <a16:creationId xmlns:a16="http://schemas.microsoft.com/office/drawing/2014/main" id="{E701211E-ED78-FC6C-4BF1-56EFCBD68E87}"/>
              </a:ext>
            </a:extLst>
          </p:cNvPr>
          <p:cNvSpPr>
            <a:spLocks noGrp="1"/>
          </p:cNvSpPr>
          <p:nvPr>
            <p:ph type="title"/>
          </p:nvPr>
        </p:nvSpPr>
        <p:spPr>
          <a:xfrm>
            <a:off x="737616" y="365759"/>
            <a:ext cx="11088329" cy="630555"/>
          </a:xfrm>
        </p:spPr>
        <p:txBody>
          <a:bodyPr>
            <a:noAutofit/>
          </a:bodyPr>
          <a:lstStyle/>
          <a:p>
            <a:r>
              <a:rPr kumimoji="1" lang="en-US" altLang="ja-JP" sz="2200" b="1" dirty="0">
                <a:latin typeface="+mn-ea"/>
                <a:ea typeface="+mn-ea"/>
              </a:rPr>
              <a:t>Cusp-Core Problem </a:t>
            </a:r>
            <a:endParaRPr kumimoji="1" lang="ja-JP" altLang="en-US" sz="2200" b="1" dirty="0">
              <a:latin typeface="+mn-ea"/>
              <a:ea typeface="+mn-ea"/>
            </a:endParaRPr>
          </a:p>
        </p:txBody>
      </p:sp>
      <p:sp>
        <p:nvSpPr>
          <p:cNvPr id="3" name="コンテンツ プレースホルダー 2">
            <a:extLst>
              <a:ext uri="{FF2B5EF4-FFF2-40B4-BE49-F238E27FC236}">
                <a16:creationId xmlns:a16="http://schemas.microsoft.com/office/drawing/2014/main" id="{8A28AFA1-2DCA-81CA-40D6-D3EE3E9CAC37}"/>
              </a:ext>
            </a:extLst>
          </p:cNvPr>
          <p:cNvSpPr>
            <a:spLocks noGrp="1"/>
          </p:cNvSpPr>
          <p:nvPr>
            <p:ph idx="1"/>
          </p:nvPr>
        </p:nvSpPr>
        <p:spPr>
          <a:xfrm>
            <a:off x="488796" y="990017"/>
            <a:ext cx="11335805" cy="873041"/>
          </a:xfrm>
        </p:spPr>
        <p:txBody>
          <a:bodyPr>
            <a:normAutofit/>
          </a:bodyPr>
          <a:lstStyle/>
          <a:p>
            <a:pPr>
              <a:lnSpc>
                <a:spcPct val="120000"/>
              </a:lnSpc>
              <a:spcBef>
                <a:spcPts val="400"/>
              </a:spcBef>
              <a:buClr>
                <a:schemeClr val="accent6"/>
              </a:buClr>
              <a:buFont typeface="Wingdings" panose="05000000000000000000" pitchFamily="2" charset="2"/>
              <a:buChar char="Ø"/>
            </a:pPr>
            <a:r>
              <a:rPr lang="en-US" altLang="ja-JP" sz="2000" b="1" dirty="0"/>
              <a:t>Cusp-Core problem: simulations produce </a:t>
            </a:r>
            <a:r>
              <a:rPr lang="en-US" altLang="ja-JP" sz="2000" b="1" dirty="0" err="1"/>
              <a:t>cuspy</a:t>
            </a:r>
            <a:r>
              <a:rPr lang="en-US" altLang="ja-JP" sz="2000" b="1" dirty="0"/>
              <a:t> halos, but observed galaxies prefer cores (Moore 1994).</a:t>
            </a:r>
            <a:endParaRPr kumimoji="1" lang="en-US" altLang="ja-JP" sz="2200" b="1" dirty="0">
              <a:latin typeface="+mn-ea"/>
            </a:endParaRPr>
          </a:p>
        </p:txBody>
      </p:sp>
      <p:grpSp>
        <p:nvGrpSpPr>
          <p:cNvPr id="16" name="グループ化 15">
            <a:extLst>
              <a:ext uri="{FF2B5EF4-FFF2-40B4-BE49-F238E27FC236}">
                <a16:creationId xmlns:a16="http://schemas.microsoft.com/office/drawing/2014/main" id="{8A2FA97B-4D8B-C269-C281-7AA3A3AE70CF}"/>
              </a:ext>
            </a:extLst>
          </p:cNvPr>
          <p:cNvGrpSpPr/>
          <p:nvPr/>
        </p:nvGrpSpPr>
        <p:grpSpPr>
          <a:xfrm>
            <a:off x="152515" y="2436572"/>
            <a:ext cx="4031404" cy="3116882"/>
            <a:chOff x="-4479" y="2623927"/>
            <a:chExt cx="3798958" cy="2942937"/>
          </a:xfrm>
        </p:grpSpPr>
        <p:pic>
          <p:nvPicPr>
            <p:cNvPr id="6" name="図 5">
              <a:extLst>
                <a:ext uri="{FF2B5EF4-FFF2-40B4-BE49-F238E27FC236}">
                  <a16:creationId xmlns:a16="http://schemas.microsoft.com/office/drawing/2014/main" id="{F4667A86-4095-03CB-FABC-0BFE03AEFFFA}"/>
                </a:ext>
              </a:extLst>
            </p:cNvPr>
            <p:cNvPicPr>
              <a:picLocks noChangeAspect="1"/>
            </p:cNvPicPr>
            <p:nvPr/>
          </p:nvPicPr>
          <p:blipFill>
            <a:blip r:embed="rId3"/>
            <a:stretch>
              <a:fillRect/>
            </a:stretch>
          </p:blipFill>
          <p:spPr>
            <a:xfrm>
              <a:off x="314083" y="2653772"/>
              <a:ext cx="3161835" cy="2709978"/>
            </a:xfrm>
            <a:prstGeom prst="rect">
              <a:avLst/>
            </a:prstGeom>
          </p:spPr>
        </p:pic>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66493F16-6B51-0D61-444A-4C4BBFE2BB16}"/>
                    </a:ext>
                  </a:extLst>
                </p:cNvPr>
                <p:cNvSpPr txBox="1"/>
                <p:nvPr/>
              </p:nvSpPr>
              <p:spPr>
                <a:xfrm>
                  <a:off x="-4479" y="5222903"/>
                  <a:ext cx="1625885" cy="2179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9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altLang="ja-JP" sz="9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𝑁𝑎𝑣𝑎𝑟𝑟𝑜</m:t>
                        </m:r>
                        <m:r>
                          <a:rPr kumimoji="1" lang="en-US" altLang="ja-JP" sz="9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a:rPr kumimoji="1" lang="en-US" altLang="ja-JP" sz="9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𝑒𝑡</m:t>
                        </m:r>
                        <m:r>
                          <a:rPr kumimoji="1" lang="en-US" altLang="ja-JP" sz="9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a:rPr kumimoji="1" lang="en-US" altLang="ja-JP" sz="9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𝑎𝑙</m:t>
                        </m:r>
                        <m:r>
                          <a:rPr kumimoji="1" lang="en-US" altLang="ja-JP" sz="9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d>
                          <m:dPr>
                            <m:ctrlPr>
                              <a:rPr kumimoji="1" lang="en-US" altLang="ja-JP" sz="9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altLang="ja-JP" sz="900" b="0" i="1" u="none" strike="noStrike" kern="1200" cap="none" spc="0" normalizeH="0" baseline="0" noProof="0" smtClean="0">
                                <a:ln>
                                  <a:noFill/>
                                </a:ln>
                                <a:solidFill>
                                  <a:prstClr val="black"/>
                                </a:solidFill>
                                <a:effectLst/>
                                <a:uLnTx/>
                                <a:uFillTx/>
                                <a:latin typeface="Cambria Math" panose="02040503050406030204" pitchFamily="18" charset="0"/>
                                <a:cs typeface="+mn-cs"/>
                              </a:rPr>
                              <m:t>1996</m:t>
                            </m:r>
                          </m:e>
                        </m:d>
                        <m:r>
                          <a:rPr kumimoji="1" lang="en-US" altLang="ja-JP" sz="900" b="0" i="0" u="none" strike="noStrike" kern="1200" cap="none" spc="0" normalizeH="0" baseline="0" noProof="0" smtClean="0">
                            <a:ln>
                              <a:noFill/>
                            </a:ln>
                            <a:solidFill>
                              <a:prstClr val="black"/>
                            </a:solidFill>
                            <a:effectLst/>
                            <a:uLnTx/>
                            <a:uFillTx/>
                            <a:latin typeface="Cambria Math" panose="02040503050406030204" pitchFamily="18" charset="0"/>
                            <a:cs typeface="+mn-cs"/>
                          </a:rPr>
                          <m:t>)</m:t>
                        </m:r>
                      </m:oMath>
                    </m:oMathPara>
                  </a14:m>
                  <a:endParaRPr kumimoji="1" lang="ja-JP" altLang="en-US" sz="12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17" name="テキスト ボックス 16">
                  <a:extLst>
                    <a:ext uri="{FF2B5EF4-FFF2-40B4-BE49-F238E27FC236}">
                      <a16:creationId xmlns:a16="http://schemas.microsoft.com/office/drawing/2014/main" id="{66493F16-6B51-0D61-444A-4C4BBFE2BB16}"/>
                    </a:ext>
                  </a:extLst>
                </p:cNvPr>
                <p:cNvSpPr txBox="1">
                  <a:spLocks noRot="1" noChangeAspect="1" noMove="1" noResize="1" noEditPoints="1" noAdjustHandles="1" noChangeArrowheads="1" noChangeShapeType="1" noTextEdit="1"/>
                </p:cNvSpPr>
                <p:nvPr/>
              </p:nvSpPr>
              <p:spPr>
                <a:xfrm>
                  <a:off x="-4479" y="5222903"/>
                  <a:ext cx="1625885" cy="217950"/>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0F9B58CD-4454-98B8-09DA-FE46D5BE199B}"/>
                    </a:ext>
                  </a:extLst>
                </p:cNvPr>
                <p:cNvSpPr txBox="1"/>
                <p:nvPr/>
              </p:nvSpPr>
              <p:spPr>
                <a:xfrm rot="16200000">
                  <a:off x="-38378" y="3749397"/>
                  <a:ext cx="974558" cy="34803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b="1" i="0" u="none" strike="noStrike" kern="1200" cap="none" spc="0" normalizeH="0" baseline="0" noProof="0" smtClean="0">
                            <a:ln>
                              <a:noFill/>
                            </a:ln>
                            <a:solidFill>
                              <a:prstClr val="black"/>
                            </a:solidFill>
                            <a:effectLst/>
                            <a:uLnTx/>
                            <a:uFillTx/>
                            <a:latin typeface="Cambria Math" panose="02040503050406030204" pitchFamily="18" charset="0"/>
                            <a:cs typeface="+mn-cs"/>
                          </a:rPr>
                          <m:t>𝐥𝐨𝐠</m:t>
                        </m:r>
                        <m:r>
                          <a:rPr kumimoji="1" lang="en-US" altLang="ja-JP" b="0" i="0"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a:rPr kumimoji="1" lang="el-GR" altLang="ja-JP"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𝝆</m:t>
                        </m:r>
                      </m:oMath>
                    </m:oMathPara>
                  </a14:m>
                  <a:endParaRPr kumimoji="1" lang="ja-JP" altLang="en-US" sz="2400" b="1" i="1"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8" name="テキスト ボックス 7">
                  <a:extLst>
                    <a:ext uri="{FF2B5EF4-FFF2-40B4-BE49-F238E27FC236}">
                      <a16:creationId xmlns:a16="http://schemas.microsoft.com/office/drawing/2014/main" id="{0F9B58CD-4454-98B8-09DA-FE46D5BE199B}"/>
                    </a:ext>
                  </a:extLst>
                </p:cNvPr>
                <p:cNvSpPr txBox="1">
                  <a:spLocks noRot="1" noChangeAspect="1" noMove="1" noResize="1" noEditPoints="1" noAdjustHandles="1" noChangeArrowheads="1" noChangeShapeType="1" noTextEdit="1"/>
                </p:cNvSpPr>
                <p:nvPr/>
              </p:nvSpPr>
              <p:spPr>
                <a:xfrm rot="16200000">
                  <a:off x="-38378" y="3749397"/>
                  <a:ext cx="974558" cy="348037"/>
                </a:xfrm>
                <a:prstGeom prst="rect">
                  <a:avLst/>
                </a:prstGeom>
                <a:blipFill>
                  <a:blip r:embed="rId5"/>
                  <a:stretch>
                    <a:fillRect r="-1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D1F1570D-C668-69B6-9727-E443514CE873}"/>
                    </a:ext>
                  </a:extLst>
                </p:cNvPr>
                <p:cNvSpPr txBox="1"/>
                <p:nvPr/>
              </p:nvSpPr>
              <p:spPr>
                <a:xfrm>
                  <a:off x="1582998" y="5218143"/>
                  <a:ext cx="974558" cy="3487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b="1" i="0" u="none" strike="noStrike" kern="1200" cap="none" spc="0" normalizeH="0" baseline="0" noProof="0" smtClean="0">
                            <a:ln>
                              <a:noFill/>
                            </a:ln>
                            <a:solidFill>
                              <a:prstClr val="black"/>
                            </a:solidFill>
                            <a:effectLst/>
                            <a:uLnTx/>
                            <a:uFillTx/>
                            <a:latin typeface="Cambria Math" panose="02040503050406030204" pitchFamily="18" charset="0"/>
                            <a:cs typeface="+mn-cs"/>
                          </a:rPr>
                          <m:t>𝐥𝐨𝐠</m:t>
                        </m:r>
                        <m:r>
                          <a:rPr kumimoji="1" lang="en-US" altLang="ja-JP" b="0" i="0"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a:rPr kumimoji="1" lang="en-US" altLang="ja-JP" b="1" i="1" u="none" strike="noStrike" kern="1200" cap="none" spc="0" normalizeH="0" baseline="0" noProof="0" smtClean="0">
                            <a:ln>
                              <a:noFill/>
                            </a:ln>
                            <a:solidFill>
                              <a:prstClr val="black"/>
                            </a:solidFill>
                            <a:effectLst/>
                            <a:uLnTx/>
                            <a:uFillTx/>
                            <a:latin typeface="Cambria Math" panose="02040503050406030204" pitchFamily="18" charset="0"/>
                            <a:cs typeface="+mn-cs"/>
                          </a:rPr>
                          <m:t>𝒓</m:t>
                        </m:r>
                      </m:oMath>
                    </m:oMathPara>
                  </a14:m>
                  <a:endParaRPr kumimoji="1" lang="ja-JP" altLang="en-US" b="1" i="1"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10" name="テキスト ボックス 9">
                  <a:extLst>
                    <a:ext uri="{FF2B5EF4-FFF2-40B4-BE49-F238E27FC236}">
                      <a16:creationId xmlns:a16="http://schemas.microsoft.com/office/drawing/2014/main" id="{D1F1570D-C668-69B6-9727-E443514CE873}"/>
                    </a:ext>
                  </a:extLst>
                </p:cNvPr>
                <p:cNvSpPr txBox="1">
                  <a:spLocks noRot="1" noChangeAspect="1" noMove="1" noResize="1" noEditPoints="1" noAdjustHandles="1" noChangeArrowheads="1" noChangeShapeType="1" noTextEdit="1"/>
                </p:cNvSpPr>
                <p:nvPr/>
              </p:nvSpPr>
              <p:spPr>
                <a:xfrm>
                  <a:off x="1582998" y="5218143"/>
                  <a:ext cx="974558" cy="348721"/>
                </a:xfrm>
                <a:prstGeom prst="rect">
                  <a:avLst/>
                </a:prstGeom>
                <a:blipFill>
                  <a:blip r:embed="rId6"/>
                  <a:stretch>
                    <a:fillRect b="-16667"/>
                  </a:stretch>
                </a:blipFill>
              </p:spPr>
              <p:txBody>
                <a:bodyPr/>
                <a:lstStyle/>
                <a:p>
                  <a:r>
                    <a:rPr lang="ja-JP" altLang="en-US">
                      <a:noFill/>
                    </a:rPr>
                    <a:t> </a:t>
                  </a:r>
                </a:p>
              </p:txBody>
            </p:sp>
          </mc:Fallback>
        </mc:AlternateContent>
        <p:sp>
          <p:nvSpPr>
            <p:cNvPr id="23" name="テキスト ボックス 22">
              <a:extLst>
                <a:ext uri="{FF2B5EF4-FFF2-40B4-BE49-F238E27FC236}">
                  <a16:creationId xmlns:a16="http://schemas.microsoft.com/office/drawing/2014/main" id="{9E23C86C-B63F-FA99-E22B-8C31022D4F84}"/>
                </a:ext>
              </a:extLst>
            </p:cNvPr>
            <p:cNvSpPr txBox="1"/>
            <p:nvPr/>
          </p:nvSpPr>
          <p:spPr>
            <a:xfrm>
              <a:off x="3099245" y="5123230"/>
              <a:ext cx="695234" cy="23974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(kpc)</a:t>
              </a:r>
              <a:endParaRPr kumimoji="1" lang="ja-JP" altLang="en-US" sz="105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3AE5B08B-ADE1-626D-5226-6AA6BB8466D2}"/>
                    </a:ext>
                  </a:extLst>
                </p:cNvPr>
                <p:cNvSpPr txBox="1"/>
                <p:nvPr/>
              </p:nvSpPr>
              <p:spPr>
                <a:xfrm rot="16200000">
                  <a:off x="131965" y="2897937"/>
                  <a:ext cx="800892" cy="25287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050" b="1" i="0"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1" lang="en-US" altLang="ja-JP" sz="105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050" b="1" i="1" u="none" strike="noStrike" kern="1200" cap="none" spc="0" normalizeH="0" baseline="0" noProof="0">
                                <a:ln>
                                  <a:noFill/>
                                </a:ln>
                                <a:solidFill>
                                  <a:prstClr val="black"/>
                                </a:solidFill>
                                <a:effectLst/>
                                <a:uLnTx/>
                                <a:uFillTx/>
                                <a:latin typeface="Cambria Math" panose="02040503050406030204" pitchFamily="18" charset="0"/>
                                <a:cs typeface="+mn-cs"/>
                              </a:rPr>
                              <m:t>𝑴</m:t>
                            </m:r>
                          </m:e>
                          <m:sub>
                            <m:r>
                              <a:rPr kumimoji="1" lang="ja-JP" altLang="en-US" sz="1050" b="1"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ub>
                        </m:sSub>
                        <m:r>
                          <a:rPr kumimoji="1" lang="en-US" altLang="ja-JP" sz="105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𝒑</m:t>
                        </m:r>
                        <m:sSup>
                          <m:sSupPr>
                            <m:ctrlPr>
                              <a:rPr kumimoji="1" lang="en-US" altLang="ja-JP" sz="105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1" lang="en-US" altLang="ja-JP" sz="105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𝒄</m:t>
                            </m:r>
                          </m:e>
                          <m:sup>
                            <m:r>
                              <a:rPr kumimoji="1" lang="en-US" altLang="ja-JP" sz="1050" b="1"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altLang="ja-JP" sz="1050" b="1" i="1" u="none" strike="noStrike" kern="1200" cap="none" spc="0" normalizeH="0" baseline="0" noProof="0" smtClean="0">
                                <a:ln>
                                  <a:noFill/>
                                </a:ln>
                                <a:solidFill>
                                  <a:prstClr val="black"/>
                                </a:solidFill>
                                <a:effectLst/>
                                <a:uLnTx/>
                                <a:uFillTx/>
                                <a:latin typeface="Cambria Math" panose="02040503050406030204" pitchFamily="18" charset="0"/>
                                <a:cs typeface="+mn-cs"/>
                              </a:rPr>
                              <m:t>𝟑</m:t>
                            </m:r>
                          </m:sup>
                        </m:sSup>
                        <m:r>
                          <a:rPr kumimoji="1" lang="en-US" altLang="ja-JP" sz="1050" b="1"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oMath>
                    </m:oMathPara>
                  </a14:m>
                  <a:endParaRPr kumimoji="1" lang="ja-JP" altLang="en-US" sz="8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24" name="テキスト ボックス 23">
                  <a:extLst>
                    <a:ext uri="{FF2B5EF4-FFF2-40B4-BE49-F238E27FC236}">
                      <a16:creationId xmlns:a16="http://schemas.microsoft.com/office/drawing/2014/main" id="{3AE5B08B-ADE1-626D-5226-6AA6BB8466D2}"/>
                    </a:ext>
                  </a:extLst>
                </p:cNvPr>
                <p:cNvSpPr txBox="1">
                  <a:spLocks noRot="1" noChangeAspect="1" noMove="1" noResize="1" noEditPoints="1" noAdjustHandles="1" noChangeArrowheads="1" noChangeShapeType="1" noTextEdit="1"/>
                </p:cNvSpPr>
                <p:nvPr/>
              </p:nvSpPr>
              <p:spPr>
                <a:xfrm rot="16200000">
                  <a:off x="131965" y="2897937"/>
                  <a:ext cx="800892" cy="252871"/>
                </a:xfrm>
                <a:prstGeom prst="rect">
                  <a:avLst/>
                </a:prstGeom>
                <a:blipFill>
                  <a:blip r:embed="rId7"/>
                  <a:stretch>
                    <a:fillRect/>
                  </a:stretch>
                </a:blipFill>
              </p:spPr>
              <p:txBody>
                <a:bodyPr/>
                <a:lstStyle/>
                <a:p>
                  <a:r>
                    <a:rPr lang="ja-JP" altLang="en-US">
                      <a:noFill/>
                    </a:rPr>
                    <a:t> </a:t>
                  </a:r>
                </a:p>
              </p:txBody>
            </p:sp>
          </mc:Fallback>
        </mc:AlternateContent>
      </p:grpSp>
      <p:grpSp>
        <p:nvGrpSpPr>
          <p:cNvPr id="18" name="グループ化 17">
            <a:extLst>
              <a:ext uri="{FF2B5EF4-FFF2-40B4-BE49-F238E27FC236}">
                <a16:creationId xmlns:a16="http://schemas.microsoft.com/office/drawing/2014/main" id="{C3AE311C-6A13-F4B3-6DD6-DB5F4363DEDD}"/>
              </a:ext>
            </a:extLst>
          </p:cNvPr>
          <p:cNvGrpSpPr/>
          <p:nvPr/>
        </p:nvGrpSpPr>
        <p:grpSpPr>
          <a:xfrm>
            <a:off x="7938112" y="2341159"/>
            <a:ext cx="4012891" cy="3191259"/>
            <a:chOff x="8442320" y="2510878"/>
            <a:chExt cx="3679307" cy="3013313"/>
          </a:xfrm>
        </p:grpSpPr>
        <p:pic>
          <p:nvPicPr>
            <p:cNvPr id="7" name="図 6">
              <a:extLst>
                <a:ext uri="{FF2B5EF4-FFF2-40B4-BE49-F238E27FC236}">
                  <a16:creationId xmlns:a16="http://schemas.microsoft.com/office/drawing/2014/main" id="{D86FCA17-5E2A-589B-BB08-F541AC2D32D1}"/>
                </a:ext>
              </a:extLst>
            </p:cNvPr>
            <p:cNvPicPr>
              <a:picLocks noChangeAspect="1"/>
            </p:cNvPicPr>
            <p:nvPr/>
          </p:nvPicPr>
          <p:blipFill>
            <a:blip r:embed="rId8"/>
            <a:srcRect t="7834"/>
            <a:stretch/>
          </p:blipFill>
          <p:spPr>
            <a:xfrm>
              <a:off x="8442320" y="2538767"/>
              <a:ext cx="3560533" cy="2949678"/>
            </a:xfrm>
            <a:prstGeom prst="rect">
              <a:avLst/>
            </a:prstGeom>
          </p:spPr>
        </p:pic>
        <mc:AlternateContent xmlns:mc="http://schemas.openxmlformats.org/markup-compatibility/2006" xmlns:a14="http://schemas.microsoft.com/office/drawing/2010/main">
          <mc:Choice Requires="a14">
            <p:sp>
              <p:nvSpPr>
                <p:cNvPr id="19" name="テキスト ボックス 18">
                  <a:extLst>
                    <a:ext uri="{FF2B5EF4-FFF2-40B4-BE49-F238E27FC236}">
                      <a16:creationId xmlns:a16="http://schemas.microsoft.com/office/drawing/2014/main" id="{0A0F5AF2-DDC1-77DD-7269-E047B04E7200}"/>
                    </a:ext>
                  </a:extLst>
                </p:cNvPr>
                <p:cNvSpPr txBox="1"/>
                <p:nvPr/>
              </p:nvSpPr>
              <p:spPr>
                <a:xfrm>
                  <a:off x="8528491" y="5203422"/>
                  <a:ext cx="1396150" cy="2324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a:t>
                  </a:r>
                  <a14:m>
                    <m:oMath xmlns:m="http://schemas.openxmlformats.org/officeDocument/2006/math">
                      <m:r>
                        <m:rPr>
                          <m:sty m:val="p"/>
                        </m:rPr>
                        <a:rPr kumimoji="1" lang="en-US" altLang="ja-JP" sz="1000" b="0" i="0" u="none" strike="noStrike" kern="1200" cap="none" spc="0" normalizeH="0" baseline="0" noProof="0" smtClean="0">
                          <a:ln>
                            <a:noFill/>
                          </a:ln>
                          <a:solidFill>
                            <a:prstClr val="black"/>
                          </a:solidFill>
                          <a:effectLst/>
                          <a:uLnTx/>
                          <a:uFillTx/>
                          <a:latin typeface="Cambria Math" panose="02040503050406030204" pitchFamily="18" charset="0"/>
                          <a:cs typeface="+mn-cs"/>
                        </a:rPr>
                        <m:t>Oh</m:t>
                      </m:r>
                      <m:r>
                        <a:rPr kumimoji="1" lang="en-US" altLang="ja-JP" sz="10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a:rPr kumimoji="1" lang="en-US" altLang="ja-JP" sz="1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𝑒𝑡</m:t>
                      </m:r>
                      <m:r>
                        <a:rPr kumimoji="1" lang="en-US" altLang="ja-JP" sz="10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a:rPr kumimoji="1" lang="en-US" altLang="ja-JP" sz="1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𝑎𝑙</m:t>
                      </m:r>
                      <m:r>
                        <a:rPr kumimoji="1" lang="en-US" altLang="ja-JP" sz="10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a:rPr kumimoji="1" lang="en-US" altLang="ja-JP" sz="1000" b="0" i="0" u="none" strike="noStrike" kern="1200" cap="none" spc="0" normalizeH="0" baseline="0" noProof="0" smtClean="0">
                          <a:ln>
                            <a:noFill/>
                          </a:ln>
                          <a:solidFill>
                            <a:prstClr val="black"/>
                          </a:solidFill>
                          <a:effectLst/>
                          <a:uLnTx/>
                          <a:uFillTx/>
                          <a:latin typeface="Cambria Math" panose="02040503050406030204" pitchFamily="18" charset="0"/>
                          <a:cs typeface="+mn-cs"/>
                        </a:rPr>
                        <m:t>, 2015</m:t>
                      </m:r>
                    </m:oMath>
                  </a14:m>
                  <a:r>
                    <a:rPr kumimoji="1" lang="ja-JP" altLang="en-US" sz="10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a:t>
                  </a:r>
                  <a:endParaRPr kumimoji="1" lang="en-US" altLang="ja-JP" sz="10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19" name="テキスト ボックス 18">
                  <a:extLst>
                    <a:ext uri="{FF2B5EF4-FFF2-40B4-BE49-F238E27FC236}">
                      <a16:creationId xmlns:a16="http://schemas.microsoft.com/office/drawing/2014/main" id="{0A0F5AF2-DDC1-77DD-7269-E047B04E7200}"/>
                    </a:ext>
                  </a:extLst>
                </p:cNvPr>
                <p:cNvSpPr txBox="1">
                  <a:spLocks noRot="1" noChangeAspect="1" noMove="1" noResize="1" noEditPoints="1" noAdjustHandles="1" noChangeArrowheads="1" noChangeShapeType="1" noTextEdit="1"/>
                </p:cNvSpPr>
                <p:nvPr/>
              </p:nvSpPr>
              <p:spPr>
                <a:xfrm>
                  <a:off x="8528491" y="5203422"/>
                  <a:ext cx="1396150" cy="232492"/>
                </a:xfrm>
                <a:prstGeom prst="rect">
                  <a:avLst/>
                </a:prstGeom>
                <a:blipFill>
                  <a:blip r:embed="rId9"/>
                  <a:stretch>
                    <a:fillRect b="-952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 name="テキスト ボックス 19">
                  <a:extLst>
                    <a:ext uri="{FF2B5EF4-FFF2-40B4-BE49-F238E27FC236}">
                      <a16:creationId xmlns:a16="http://schemas.microsoft.com/office/drawing/2014/main" id="{BED6E817-BDB1-7D9A-04E9-435065D77AC3}"/>
                    </a:ext>
                  </a:extLst>
                </p:cNvPr>
                <p:cNvSpPr txBox="1"/>
                <p:nvPr/>
              </p:nvSpPr>
              <p:spPr>
                <a:xfrm rot="16200000">
                  <a:off x="8137622" y="3791743"/>
                  <a:ext cx="974558" cy="338630"/>
                </a:xfrm>
                <a:prstGeom prst="rect">
                  <a:avLst/>
                </a:prstGeom>
                <a:solidFill>
                  <a:schemeClr val="bg1"/>
                </a:solidFill>
              </p:spPr>
              <p:txBody>
                <a:bodyPr wrap="square" rtlCol="0">
                  <a:spAutoFit/>
                </a:bodyPr>
                <a:lstStyle/>
                <a:p>
                  <a:pPr lvl="0">
                    <a:defRPr/>
                  </a:pPr>
                  <a14:m>
                    <m:oMathPara xmlns:m="http://schemas.openxmlformats.org/officeDocument/2006/math">
                      <m:oMathParaPr>
                        <m:jc m:val="centerGroup"/>
                      </m:oMathParaPr>
                      <m:oMath xmlns:m="http://schemas.openxmlformats.org/officeDocument/2006/math">
                        <m:r>
                          <a:rPr lang="el-GR" altLang="ja-JP" b="1" i="1">
                            <a:solidFill>
                              <a:prstClr val="black"/>
                            </a:solidFill>
                            <a:latin typeface="Cambria Math" panose="02040503050406030204" pitchFamily="18" charset="0"/>
                            <a:ea typeface="Cambria Math" panose="02040503050406030204" pitchFamily="18" charset="0"/>
                          </a:rPr>
                          <m:t>𝝆</m:t>
                        </m:r>
                      </m:oMath>
                    </m:oMathPara>
                  </a14:m>
                  <a:endParaRPr kumimoji="1" lang="ja-JP" altLang="en-US" b="1" i="1"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endParaRPr>
                </a:p>
              </p:txBody>
            </p:sp>
          </mc:Choice>
          <mc:Fallback xmlns="">
            <p:sp>
              <p:nvSpPr>
                <p:cNvPr id="20" name="テキスト ボックス 19">
                  <a:extLst>
                    <a:ext uri="{FF2B5EF4-FFF2-40B4-BE49-F238E27FC236}">
                      <a16:creationId xmlns:a16="http://schemas.microsoft.com/office/drawing/2014/main" id="{BED6E817-BDB1-7D9A-04E9-435065D77AC3}"/>
                    </a:ext>
                  </a:extLst>
                </p:cNvPr>
                <p:cNvSpPr txBox="1">
                  <a:spLocks noRot="1" noChangeAspect="1" noMove="1" noResize="1" noEditPoints="1" noAdjustHandles="1" noChangeArrowheads="1" noChangeShapeType="1" noTextEdit="1"/>
                </p:cNvSpPr>
                <p:nvPr/>
              </p:nvSpPr>
              <p:spPr>
                <a:xfrm rot="16200000">
                  <a:off x="8137622" y="3791743"/>
                  <a:ext cx="974558" cy="338630"/>
                </a:xfrm>
                <a:prstGeom prst="rect">
                  <a:avLst/>
                </a:prstGeom>
                <a:blipFill>
                  <a:blip r:embed="rId10"/>
                  <a:stretch>
                    <a:fillRect r="-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 name="テキスト ボックス 20">
                  <a:extLst>
                    <a:ext uri="{FF2B5EF4-FFF2-40B4-BE49-F238E27FC236}">
                      <a16:creationId xmlns:a16="http://schemas.microsoft.com/office/drawing/2014/main" id="{F0AF0404-DF52-B12F-5A17-077CA81207CA}"/>
                    </a:ext>
                  </a:extLst>
                </p:cNvPr>
                <p:cNvSpPr txBox="1"/>
                <p:nvPr/>
              </p:nvSpPr>
              <p:spPr>
                <a:xfrm>
                  <a:off x="9804588" y="5175453"/>
                  <a:ext cx="974558" cy="34873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b="1" i="1" u="none" strike="noStrike" kern="1200" cap="none" spc="0" normalizeH="0" baseline="0" noProof="0" smtClean="0">
                            <a:ln>
                              <a:noFill/>
                            </a:ln>
                            <a:solidFill>
                              <a:prstClr val="black"/>
                            </a:solidFill>
                            <a:effectLst/>
                            <a:uLnTx/>
                            <a:uFillTx/>
                            <a:latin typeface="Cambria Math" panose="02040503050406030204" pitchFamily="18" charset="0"/>
                            <a:cs typeface="+mn-cs"/>
                          </a:rPr>
                          <m:t>𝒓</m:t>
                        </m:r>
                      </m:oMath>
                    </m:oMathPara>
                  </a14:m>
                  <a:endParaRPr kumimoji="1" lang="ja-JP" altLang="en-US" sz="2400" b="1" i="1"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21" name="テキスト ボックス 20">
                  <a:extLst>
                    <a:ext uri="{FF2B5EF4-FFF2-40B4-BE49-F238E27FC236}">
                      <a16:creationId xmlns:a16="http://schemas.microsoft.com/office/drawing/2014/main" id="{F0AF0404-DF52-B12F-5A17-077CA81207CA}"/>
                    </a:ext>
                  </a:extLst>
                </p:cNvPr>
                <p:cNvSpPr txBox="1">
                  <a:spLocks noRot="1" noChangeAspect="1" noMove="1" noResize="1" noEditPoints="1" noAdjustHandles="1" noChangeArrowheads="1" noChangeShapeType="1" noTextEdit="1"/>
                </p:cNvSpPr>
                <p:nvPr/>
              </p:nvSpPr>
              <p:spPr>
                <a:xfrm>
                  <a:off x="9804588" y="5175453"/>
                  <a:ext cx="974558" cy="348738"/>
                </a:xfrm>
                <a:prstGeom prst="rect">
                  <a:avLst/>
                </a:prstGeom>
                <a:blipFill>
                  <a:blip r:embed="rId11"/>
                  <a:stretch>
                    <a:fillRect/>
                  </a:stretch>
                </a:blipFill>
              </p:spPr>
              <p:txBody>
                <a:bodyPr/>
                <a:lstStyle/>
                <a:p>
                  <a:r>
                    <a:rPr lang="ja-JP" altLang="en-US">
                      <a:noFill/>
                    </a:rPr>
                    <a:t> </a:t>
                  </a:r>
                </a:p>
              </p:txBody>
            </p:sp>
          </mc:Fallback>
        </mc:AlternateContent>
        <p:sp>
          <p:nvSpPr>
            <p:cNvPr id="22" name="テキスト ボックス 21">
              <a:extLst>
                <a:ext uri="{FF2B5EF4-FFF2-40B4-BE49-F238E27FC236}">
                  <a16:creationId xmlns:a16="http://schemas.microsoft.com/office/drawing/2014/main" id="{C6F4E00D-86D0-F49A-A358-EEF2189D1082}"/>
                </a:ext>
              </a:extLst>
            </p:cNvPr>
            <p:cNvSpPr txBox="1"/>
            <p:nvPr/>
          </p:nvSpPr>
          <p:spPr>
            <a:xfrm>
              <a:off x="11472416" y="5146812"/>
              <a:ext cx="649211" cy="24702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(kpc)</a:t>
              </a:r>
            </a:p>
          </p:txBody>
        </p:sp>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B8931BB3-B451-F203-9349-5EE6AA254D02}"/>
                    </a:ext>
                  </a:extLst>
                </p:cNvPr>
                <p:cNvSpPr txBox="1"/>
                <p:nvPr/>
              </p:nvSpPr>
              <p:spPr>
                <a:xfrm rot="16200000">
                  <a:off x="8256190" y="2776783"/>
                  <a:ext cx="800891" cy="26908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200" b="1" i="0"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1" lang="en-US" altLang="ja-JP" sz="12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200" b="1" i="1" u="none" strike="noStrike" kern="1200" cap="none" spc="0" normalizeH="0" baseline="0" noProof="0">
                                <a:ln>
                                  <a:noFill/>
                                </a:ln>
                                <a:solidFill>
                                  <a:prstClr val="black"/>
                                </a:solidFill>
                                <a:effectLst/>
                                <a:uLnTx/>
                                <a:uFillTx/>
                                <a:latin typeface="Cambria Math" panose="02040503050406030204" pitchFamily="18" charset="0"/>
                                <a:cs typeface="+mn-cs"/>
                              </a:rPr>
                              <m:t>𝑴</m:t>
                            </m:r>
                          </m:e>
                          <m:sub>
                            <m:r>
                              <a:rPr kumimoji="1" lang="ja-JP" altLang="en-US" sz="1200" b="1"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ub>
                        </m:sSub>
                        <m:r>
                          <a:rPr kumimoji="1" lang="en-US" altLang="ja-JP" sz="12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𝒑</m:t>
                        </m:r>
                        <m:sSup>
                          <m:sSupPr>
                            <m:ctrlPr>
                              <a:rPr kumimoji="1" lang="en-US" altLang="ja-JP" sz="12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1" lang="en-US" altLang="ja-JP" sz="12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𝒄</m:t>
                            </m:r>
                          </m:e>
                          <m:sup>
                            <m:r>
                              <a:rPr kumimoji="1" lang="en-US" altLang="ja-JP" sz="1200" b="1"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altLang="ja-JP" sz="12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𝟑</m:t>
                            </m:r>
                          </m:sup>
                        </m:sSup>
                        <m:r>
                          <a:rPr kumimoji="1" lang="en-US" altLang="ja-JP" sz="1200" b="1"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oMath>
                    </m:oMathPara>
                  </a14:m>
                  <a:endParaRPr kumimoji="1" lang="ja-JP" altLang="en-US" sz="12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26" name="テキスト ボックス 25">
                  <a:extLst>
                    <a:ext uri="{FF2B5EF4-FFF2-40B4-BE49-F238E27FC236}">
                      <a16:creationId xmlns:a16="http://schemas.microsoft.com/office/drawing/2014/main" id="{B8931BB3-B451-F203-9349-5EE6AA254D02}"/>
                    </a:ext>
                  </a:extLst>
                </p:cNvPr>
                <p:cNvSpPr txBox="1">
                  <a:spLocks noRot="1" noChangeAspect="1" noMove="1" noResize="1" noEditPoints="1" noAdjustHandles="1" noChangeArrowheads="1" noChangeShapeType="1" noTextEdit="1"/>
                </p:cNvSpPr>
                <p:nvPr/>
              </p:nvSpPr>
              <p:spPr>
                <a:xfrm rot="16200000">
                  <a:off x="8256190" y="2776783"/>
                  <a:ext cx="800891" cy="269082"/>
                </a:xfrm>
                <a:prstGeom prst="rect">
                  <a:avLst/>
                </a:prstGeom>
                <a:blipFill>
                  <a:blip r:embed="rId12"/>
                  <a:stretch>
                    <a:fillRect t="-2941" r="-4000"/>
                  </a:stretch>
                </a:blipFill>
              </p:spPr>
              <p:txBody>
                <a:bodyPr/>
                <a:lstStyle/>
                <a:p>
                  <a:r>
                    <a:rPr lang="ja-JP" altLang="en-US">
                      <a:noFill/>
                    </a:rPr>
                    <a:t> </a:t>
                  </a:r>
                </a:p>
              </p:txBody>
            </p:sp>
          </mc:Fallback>
        </mc:AlternateContent>
      </p:grpSp>
      <p:cxnSp>
        <p:nvCxnSpPr>
          <p:cNvPr id="4" name="直線コネクタ 3">
            <a:extLst>
              <a:ext uri="{FF2B5EF4-FFF2-40B4-BE49-F238E27FC236}">
                <a16:creationId xmlns:a16="http://schemas.microsoft.com/office/drawing/2014/main" id="{C3C15D59-849B-739D-8D02-5E7E58A98BC7}"/>
              </a:ext>
            </a:extLst>
          </p:cNvPr>
          <p:cNvCxnSpPr>
            <a:cxnSpLocks/>
          </p:cNvCxnSpPr>
          <p:nvPr/>
        </p:nvCxnSpPr>
        <p:spPr>
          <a:xfrm>
            <a:off x="-6663" y="779468"/>
            <a:ext cx="10158984" cy="0"/>
          </a:xfrm>
          <a:prstGeom prst="line">
            <a:avLst/>
          </a:prstGeom>
          <a:ln w="38100">
            <a:solidFill>
              <a:schemeClr val="accent6">
                <a:alpha val="80000"/>
              </a:schemeClr>
            </a:solidFill>
          </a:ln>
        </p:spPr>
        <p:style>
          <a:lnRef idx="3">
            <a:schemeClr val="accent1"/>
          </a:lnRef>
          <a:fillRef idx="0">
            <a:schemeClr val="accent1"/>
          </a:fillRef>
          <a:effectRef idx="2">
            <a:schemeClr val="accent1"/>
          </a:effectRef>
          <a:fontRef idx="minor">
            <a:schemeClr val="tx1"/>
          </a:fontRef>
        </p:style>
      </p:cxnSp>
      <p:sp>
        <p:nvSpPr>
          <p:cNvPr id="5" name="矢印: 右 4">
            <a:extLst>
              <a:ext uri="{FF2B5EF4-FFF2-40B4-BE49-F238E27FC236}">
                <a16:creationId xmlns:a16="http://schemas.microsoft.com/office/drawing/2014/main" id="{9D64CDEA-0C29-B6ED-A778-C411C0A7AEF5}"/>
              </a:ext>
            </a:extLst>
          </p:cNvPr>
          <p:cNvSpPr/>
          <p:nvPr/>
        </p:nvSpPr>
        <p:spPr>
          <a:xfrm>
            <a:off x="882025" y="5780173"/>
            <a:ext cx="348501" cy="274272"/>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F4DEA26D-31F9-9A40-3AEC-8EACACEB7ADE}"/>
              </a:ext>
            </a:extLst>
          </p:cNvPr>
          <p:cNvSpPr txBox="1"/>
          <p:nvPr/>
        </p:nvSpPr>
        <p:spPr>
          <a:xfrm>
            <a:off x="1185493" y="5744863"/>
            <a:ext cx="65341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600" b="0" i="0" u="none" strike="noStrike" kern="1200" cap="none" spc="0" normalizeH="0" baseline="0" noProof="0" dirty="0">
                <a:ln>
                  <a:noFill/>
                </a:ln>
                <a:solidFill>
                  <a:srgbClr val="000000"/>
                </a:solidFill>
                <a:effectLst/>
                <a:uLnTx/>
                <a:uFillTx/>
                <a:latin typeface="游ゴシック" panose="02110004020202020204"/>
                <a:ea typeface="游ゴシック" panose="020B0400000000000000" pitchFamily="50" charset="-128"/>
                <a:cs typeface="+mn-cs"/>
              </a:rPr>
              <a:t>The origin of central density diversity remains unresolved.</a:t>
            </a:r>
            <a:endParaRPr kumimoji="1" lang="ja-JP" altLang="en-US" sz="16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25" name="矢印: 右 24">
            <a:extLst>
              <a:ext uri="{FF2B5EF4-FFF2-40B4-BE49-F238E27FC236}">
                <a16:creationId xmlns:a16="http://schemas.microsoft.com/office/drawing/2014/main" id="{D89A3EFE-AC08-1B79-12F6-63540521F1CC}"/>
              </a:ext>
            </a:extLst>
          </p:cNvPr>
          <p:cNvSpPr/>
          <p:nvPr/>
        </p:nvSpPr>
        <p:spPr>
          <a:xfrm>
            <a:off x="903797" y="6235184"/>
            <a:ext cx="348501" cy="274272"/>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mc:AlternateContent xmlns:mc="http://schemas.openxmlformats.org/markup-compatibility/2006" xmlns:a14="http://schemas.microsoft.com/office/drawing/2010/main">
        <mc:Choice Requires="a14">
          <p:sp>
            <p:nvSpPr>
              <p:cNvPr id="27" name="テキスト ボックス 26">
                <a:extLst>
                  <a:ext uri="{FF2B5EF4-FFF2-40B4-BE49-F238E27FC236}">
                    <a16:creationId xmlns:a16="http://schemas.microsoft.com/office/drawing/2014/main" id="{CDBADDC5-E73E-86B9-2FB8-5FAC39C2446A}"/>
                  </a:ext>
                </a:extLst>
              </p:cNvPr>
              <p:cNvSpPr txBox="1"/>
              <p:nvPr/>
            </p:nvSpPr>
            <p:spPr>
              <a:xfrm>
                <a:off x="1211366" y="6208105"/>
                <a:ext cx="10570328"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Solutions</a:t>
                </a:r>
                <a:r>
                  <a:rPr kumimoji="1" lang="ja-JP" altLang="en-US" sz="16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rPr>
                  <a:t>：</a:t>
                </a:r>
                <a:r>
                  <a:rPr lang="en-US" altLang="ja-JP" sz="1600" dirty="0">
                    <a:solidFill>
                      <a:prstClr val="black"/>
                    </a:solidFill>
                    <a:latin typeface="游ゴシック" panose="02110004020202020204"/>
                    <a:ea typeface="游ゴシック" panose="020B0400000000000000" pitchFamily="50" charset="-128"/>
                  </a:rPr>
                  <a:t>①</a:t>
                </a:r>
                <a:r>
                  <a:rPr lang="ja-JP" altLang="en-US" sz="1600">
                    <a:solidFill>
                      <a:prstClr val="black"/>
                    </a:solidFill>
                    <a:latin typeface="游ゴシック" panose="02110004020202020204"/>
                    <a:ea typeface="游ゴシック" panose="020B0400000000000000" pitchFamily="50" charset="-128"/>
                  </a:rPr>
                  <a:t> </a:t>
                </a:r>
                <a:r>
                  <a:rPr kumimoji="1" lang="en-US" altLang="ja-JP" sz="16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alternative DM models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a:t>
                </a:r>
                <a:r>
                  <a:rPr lang="en-US" altLang="ja-JP" sz="1600" dirty="0">
                    <a:solidFill>
                      <a:prstClr val="black"/>
                    </a:solidFill>
                    <a:latin typeface="游ゴシック" panose="02110004020202020204"/>
                    <a:ea typeface="游ゴシック" panose="020B0400000000000000" pitchFamily="50" charset="-128"/>
                  </a:rPr>
                  <a:t> ②</a:t>
                </a:r>
                <a:r>
                  <a:rPr lang="ja-JP" altLang="en-US" sz="1600">
                    <a:solidFill>
                      <a:prstClr val="black"/>
                    </a:solidFill>
                    <a:latin typeface="游ゴシック" panose="02110004020202020204"/>
                    <a:ea typeface="游ゴシック" panose="020B0400000000000000" pitchFamily="50" charset="-128"/>
                  </a:rPr>
                  <a:t> </a:t>
                </a:r>
                <a:r>
                  <a:rPr kumimoji="1" lang="en-US" altLang="ja-JP"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cusp-to-core transition mechanisms</a:t>
                </a:r>
                <a:r>
                  <a:rPr kumimoji="1" lang="en-US" altLang="ja-JP" sz="1600" b="0" i="0" u="none" strike="noStrike" kern="1200" cap="none" spc="0" normalizeH="0" noProof="0" dirty="0">
                    <a:ln>
                      <a:noFill/>
                    </a:ln>
                    <a:solidFill>
                      <a:prstClr val="black"/>
                    </a:solidFill>
                    <a:effectLst/>
                    <a:uLnTx/>
                    <a:uFillTx/>
                    <a:latin typeface="游ゴシック" panose="02110004020202020204"/>
                    <a:ea typeface="游ゴシック" panose="020B0400000000000000" pitchFamily="50" charset="-128"/>
                    <a:cs typeface="+mn-cs"/>
                  </a:rPr>
                  <a:t>   </a:t>
                </a:r>
                <a:r>
                  <a:rPr kumimoji="1" lang="ja-JP" altLang="en-US" sz="16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rPr>
                  <a:t>→</a:t>
                </a:r>
                <a:r>
                  <a:rPr kumimoji="1" lang="en-US" altLang="ja-JP" sz="16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stellar feedback (</a:t>
                </a:r>
                <a14:m>
                  <m:oMath xmlns:m="http://schemas.openxmlformats.org/officeDocument/2006/math">
                    <m:r>
                      <m:rPr>
                        <m:sty m:val="p"/>
                      </m:rPr>
                      <a:rPr kumimoji="1" lang="en-US" altLang="ja-JP" sz="1600" b="0" i="0" u="none" strike="noStrike" kern="1200" cap="none" spc="0" normalizeH="0" baseline="0" noProof="0" smtClean="0">
                        <a:ln>
                          <a:noFill/>
                        </a:ln>
                        <a:solidFill>
                          <a:prstClr val="black"/>
                        </a:solidFill>
                        <a:effectLst/>
                        <a:uLnTx/>
                        <a:uFillTx/>
                        <a:latin typeface="Cambria Math" panose="02040503050406030204" pitchFamily="18" charset="0"/>
                        <a:cs typeface="+mn-cs"/>
                      </a:rPr>
                      <m:t>Navarro</m:t>
                    </m:r>
                    <m:r>
                      <a:rPr kumimoji="1" lang="en-US" altLang="ja-JP" sz="1600" b="0" i="0"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m:rPr>
                        <m:sty m:val="p"/>
                      </m:rPr>
                      <a:rPr kumimoji="1" lang="en-US" altLang="ja-JP" sz="1600" b="0" i="0" u="none" strike="noStrike" kern="1200" cap="none" spc="0" normalizeH="0" baseline="0" noProof="0" smtClean="0">
                        <a:ln>
                          <a:noFill/>
                        </a:ln>
                        <a:solidFill>
                          <a:prstClr val="black"/>
                        </a:solidFill>
                        <a:effectLst/>
                        <a:uLnTx/>
                        <a:uFillTx/>
                        <a:latin typeface="Cambria Math" panose="02040503050406030204" pitchFamily="18" charset="0"/>
                        <a:cs typeface="+mn-cs"/>
                      </a:rPr>
                      <m:t>Eke</m:t>
                    </m:r>
                    <m:r>
                      <a:rPr kumimoji="1" lang="en-US" altLang="ja-JP" sz="1600" b="0" i="0"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m:rPr>
                        <m:sty m:val="p"/>
                      </m:rPr>
                      <a:rPr kumimoji="1" lang="en-US" altLang="ja-JP" sz="1600" b="0" i="0" u="none" strike="noStrike" kern="1200" cap="none" spc="0" normalizeH="0" baseline="0" noProof="0" smtClean="0">
                        <a:ln>
                          <a:noFill/>
                        </a:ln>
                        <a:solidFill>
                          <a:prstClr val="black"/>
                        </a:solidFill>
                        <a:effectLst/>
                        <a:uLnTx/>
                        <a:uFillTx/>
                        <a:latin typeface="Cambria Math" panose="02040503050406030204" pitchFamily="18" charset="0"/>
                        <a:cs typeface="+mn-cs"/>
                      </a:rPr>
                      <m:t>Frenk</m:t>
                    </m:r>
                    <m:r>
                      <a:rPr kumimoji="1" lang="en-US" altLang="ja-JP" sz="1600" b="0" i="0"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1996 )</m:t>
                    </m:r>
                  </m:oMath>
                </a14:m>
                <a:endParaRPr kumimoji="1" lang="en-US" altLang="ja-JP" sz="16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27" name="テキスト ボックス 26">
                <a:extLst>
                  <a:ext uri="{FF2B5EF4-FFF2-40B4-BE49-F238E27FC236}">
                    <a16:creationId xmlns:a16="http://schemas.microsoft.com/office/drawing/2014/main" id="{CDBADDC5-E73E-86B9-2FB8-5FAC39C2446A}"/>
                  </a:ext>
                </a:extLst>
              </p:cNvPr>
              <p:cNvSpPr txBox="1">
                <a:spLocks noRot="1" noChangeAspect="1" noMove="1" noResize="1" noEditPoints="1" noAdjustHandles="1" noChangeArrowheads="1" noChangeShapeType="1" noTextEdit="1"/>
              </p:cNvSpPr>
              <p:nvPr/>
            </p:nvSpPr>
            <p:spPr>
              <a:xfrm>
                <a:off x="1211366" y="6208105"/>
                <a:ext cx="10570328" cy="615553"/>
              </a:xfrm>
              <a:prstGeom prst="rect">
                <a:avLst/>
              </a:prstGeom>
              <a:blipFill>
                <a:blip r:embed="rId13"/>
                <a:stretch>
                  <a:fillRect l="-360" t="-2000" b="-14000"/>
                </a:stretch>
              </a:blipFill>
            </p:spPr>
            <p:txBody>
              <a:bodyPr/>
              <a:lstStyle/>
              <a:p>
                <a:r>
                  <a:rPr lang="ja-JP" altLang="en-US">
                    <a:noFill/>
                  </a:rPr>
                  <a:t> </a:t>
                </a:r>
              </a:p>
            </p:txBody>
          </p:sp>
        </mc:Fallback>
      </mc:AlternateContent>
      <p:grpSp>
        <p:nvGrpSpPr>
          <p:cNvPr id="30" name="グループ化 29">
            <a:extLst>
              <a:ext uri="{FF2B5EF4-FFF2-40B4-BE49-F238E27FC236}">
                <a16:creationId xmlns:a16="http://schemas.microsoft.com/office/drawing/2014/main" id="{016ABCB5-8391-760D-1300-C43668A12FE0}"/>
              </a:ext>
            </a:extLst>
          </p:cNvPr>
          <p:cNvGrpSpPr/>
          <p:nvPr/>
        </p:nvGrpSpPr>
        <p:grpSpPr>
          <a:xfrm>
            <a:off x="13175296" y="2037584"/>
            <a:ext cx="5425439" cy="3513082"/>
            <a:chOff x="13871" y="3335935"/>
            <a:chExt cx="5425439" cy="3513082"/>
          </a:xfrm>
        </p:grpSpPr>
        <p:grpSp>
          <p:nvGrpSpPr>
            <p:cNvPr id="31" name="グループ化 30">
              <a:extLst>
                <a:ext uri="{FF2B5EF4-FFF2-40B4-BE49-F238E27FC236}">
                  <a16:creationId xmlns:a16="http://schemas.microsoft.com/office/drawing/2014/main" id="{1820BE83-99E9-B7A1-2BA8-A8494BBED1AC}"/>
                </a:ext>
              </a:extLst>
            </p:cNvPr>
            <p:cNvGrpSpPr/>
            <p:nvPr/>
          </p:nvGrpSpPr>
          <p:grpSpPr>
            <a:xfrm>
              <a:off x="13871" y="3335935"/>
              <a:ext cx="5425439" cy="3513082"/>
              <a:chOff x="14431980" y="25901697"/>
              <a:chExt cx="14922427" cy="10414612"/>
            </a:xfrm>
          </p:grpSpPr>
          <p:pic>
            <p:nvPicPr>
              <p:cNvPr id="33" name="CCtrans_presentation.pdf" descr="CCtrans_presentation.pdf">
                <a:extLst>
                  <a:ext uri="{FF2B5EF4-FFF2-40B4-BE49-F238E27FC236}">
                    <a16:creationId xmlns:a16="http://schemas.microsoft.com/office/drawing/2014/main" id="{61B7C185-3768-ABF0-C9D2-8BE7B3D78C3A}"/>
                  </a:ext>
                </a:extLst>
              </p:cNvPr>
              <p:cNvPicPr>
                <a:picLocks noChangeAspect="1"/>
              </p:cNvPicPr>
              <p:nvPr/>
            </p:nvPicPr>
            <p:blipFill>
              <a:blip r:embed="rId14"/>
              <a:stretch>
                <a:fillRect/>
              </a:stretch>
            </p:blipFill>
            <p:spPr>
              <a:xfrm>
                <a:off x="14431980" y="25901697"/>
                <a:ext cx="14922427" cy="10414612"/>
              </a:xfrm>
              <a:prstGeom prst="rect">
                <a:avLst/>
              </a:prstGeom>
              <a:ln w="12700">
                <a:miter lim="400000"/>
              </a:ln>
            </p:spPr>
          </p:pic>
          <p:sp>
            <p:nvSpPr>
              <p:cNvPr id="34" name="cusp">
                <a:extLst>
                  <a:ext uri="{FF2B5EF4-FFF2-40B4-BE49-F238E27FC236}">
                    <a16:creationId xmlns:a16="http://schemas.microsoft.com/office/drawing/2014/main" id="{284E6E9A-EC73-81E9-0654-6A58948D001B}"/>
                  </a:ext>
                </a:extLst>
              </p:cNvPr>
              <p:cNvSpPr txBox="1"/>
              <p:nvPr/>
            </p:nvSpPr>
            <p:spPr>
              <a:xfrm rot="20407031">
                <a:off x="16767419" y="29767005"/>
                <a:ext cx="4109175" cy="10918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nSpc>
                    <a:spcPct val="90000"/>
                  </a:lnSpc>
                  <a:spcBef>
                    <a:spcPts val="1400"/>
                  </a:spcBef>
                  <a:defRPr sz="4200"/>
                </a:lvl1pPr>
              </a:lstStyle>
              <a:p>
                <a:pPr marL="0" marR="0" lvl="0" indent="0" algn="l" defTabSz="914400" rtl="0" eaLnBrk="1" fontAlgn="auto" latinLnBrk="0" hangingPunct="1">
                  <a:lnSpc>
                    <a:spcPct val="90000"/>
                  </a:lnSpc>
                  <a:spcBef>
                    <a:spcPts val="1400"/>
                  </a:spcBef>
                  <a:spcAft>
                    <a:spcPts val="0"/>
                  </a:spcAft>
                  <a:buClrTx/>
                  <a:buSzTx/>
                  <a:buFontTx/>
                  <a:buNone/>
                  <a:tabLst/>
                  <a:defRPr/>
                </a:pPr>
                <a:r>
                  <a:rPr kumimoji="1" lang="en-US" sz="1600" b="0" i="0" u="none" strike="noStrike" kern="1200" cap="none" spc="0" normalizeH="0" baseline="0" noProof="0" dirty="0">
                    <a:ln>
                      <a:noFill/>
                    </a:ln>
                    <a:solidFill>
                      <a:prstClr val="black"/>
                    </a:solidFill>
                    <a:effectLst/>
                    <a:uLnTx/>
                    <a:uFillTx/>
                    <a:latin typeface="游ゴシック" panose="02110004020202020204"/>
                    <a:ea typeface="+mn-ea"/>
                    <a:cs typeface="+mn-cs"/>
                  </a:rPr>
                  <a:t>c</a:t>
                </a:r>
                <a:r>
                  <a:rPr kumimoji="1" sz="1600" b="0" i="0" u="none" strike="noStrike" kern="1200" cap="none" spc="0" normalizeH="0" baseline="0" noProof="0" dirty="0">
                    <a:ln>
                      <a:noFill/>
                    </a:ln>
                    <a:solidFill>
                      <a:prstClr val="black"/>
                    </a:solidFill>
                    <a:effectLst/>
                    <a:uLnTx/>
                    <a:uFillTx/>
                    <a:latin typeface="游ゴシック" panose="02110004020202020204"/>
                    <a:ea typeface="+mn-ea"/>
                    <a:cs typeface="+mn-cs"/>
                  </a:rPr>
                  <a:t>usp</a:t>
                </a:r>
                <a:r>
                  <a:rPr kumimoji="1" lang="en-US" sz="1600" b="0" i="0" u="none" strike="noStrike" kern="1200" cap="none" spc="0" normalizeH="0" baseline="0" noProof="0" dirty="0">
                    <a:ln>
                      <a:noFill/>
                    </a:ln>
                    <a:solidFill>
                      <a:prstClr val="black"/>
                    </a:solidFill>
                    <a:effectLst/>
                    <a:uLnTx/>
                    <a:uFillTx/>
                    <a:latin typeface="游ゴシック" panose="02110004020202020204"/>
                    <a:ea typeface="+mn-ea"/>
                    <a:cs typeface="+mn-cs"/>
                  </a:rPr>
                  <a:t> (</a:t>
                </a:r>
                <a:r>
                  <a:rPr kumimoji="1" lang="en-US" altLang="ja-JP" sz="16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ΛCDM)</a:t>
                </a:r>
              </a:p>
            </p:txBody>
          </p:sp>
          <p:sp>
            <p:nvSpPr>
              <p:cNvPr id="35" name="core">
                <a:extLst>
                  <a:ext uri="{FF2B5EF4-FFF2-40B4-BE49-F238E27FC236}">
                    <a16:creationId xmlns:a16="http://schemas.microsoft.com/office/drawing/2014/main" id="{85FD449C-AE6F-D309-C50D-C7E68B845CB0}"/>
                  </a:ext>
                </a:extLst>
              </p:cNvPr>
              <p:cNvSpPr txBox="1"/>
              <p:nvPr/>
            </p:nvSpPr>
            <p:spPr>
              <a:xfrm rot="20360466">
                <a:off x="16753380" y="32855279"/>
                <a:ext cx="2122455" cy="1499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nSpc>
                    <a:spcPct val="90000"/>
                  </a:lnSpc>
                  <a:spcBef>
                    <a:spcPts val="1400"/>
                  </a:spcBef>
                  <a:defRPr sz="4200"/>
                </a:lvl1pPr>
              </a:lstStyle>
              <a:p>
                <a:pPr marL="0" marR="0" lvl="0" indent="0" algn="l" defTabSz="914400" rtl="0" eaLnBrk="1" fontAlgn="auto" latinLnBrk="0" hangingPunct="1">
                  <a:lnSpc>
                    <a:spcPct val="90000"/>
                  </a:lnSpc>
                  <a:spcBef>
                    <a:spcPts val="1400"/>
                  </a:spcBef>
                  <a:spcAft>
                    <a:spcPts val="0"/>
                  </a:spcAft>
                  <a:buClrTx/>
                  <a:buSzTx/>
                  <a:buFontTx/>
                  <a:buNone/>
                  <a:tabLst/>
                  <a:defRPr/>
                </a:pPr>
                <a:r>
                  <a:rPr kumimoji="1" sz="1600" b="0" i="0" u="none" strike="noStrike" kern="1200" cap="none" spc="0" normalizeH="0" baseline="0" noProof="0" dirty="0">
                    <a:ln>
                      <a:noFill/>
                    </a:ln>
                    <a:solidFill>
                      <a:prstClr val="black"/>
                    </a:solidFill>
                    <a:effectLst/>
                    <a:uLnTx/>
                    <a:uFillTx/>
                    <a:latin typeface="游ゴシック" panose="02110004020202020204"/>
                    <a:ea typeface="+mn-ea"/>
                    <a:cs typeface="+mn-cs"/>
                  </a:rPr>
                  <a:t>core</a:t>
                </a:r>
              </a:p>
            </p:txBody>
          </p:sp>
          <p:pic>
            <p:nvPicPr>
              <p:cNvPr id="36" name="key.pdf" descr="key.pdf">
                <a:extLst>
                  <a:ext uri="{FF2B5EF4-FFF2-40B4-BE49-F238E27FC236}">
                    <a16:creationId xmlns:a16="http://schemas.microsoft.com/office/drawing/2014/main" id="{66AA52D1-EB0C-678E-9CD6-E1B8C1FC3873}"/>
                  </a:ext>
                </a:extLst>
              </p:cNvPr>
              <p:cNvPicPr>
                <a:picLocks noChangeAspect="1"/>
              </p:cNvPicPr>
              <p:nvPr/>
            </p:nvPicPr>
            <p:blipFill>
              <a:blip r:embed="rId15"/>
              <a:srcRect l="74222" t="5633" r="1323" b="69663"/>
              <a:stretch>
                <a:fillRect/>
              </a:stretch>
            </p:blipFill>
            <p:spPr>
              <a:xfrm>
                <a:off x="24716522" y="31619177"/>
                <a:ext cx="3524877" cy="2769608"/>
              </a:xfrm>
              <a:prstGeom prst="rect">
                <a:avLst/>
              </a:prstGeom>
              <a:ln w="12700">
                <a:miter lim="400000"/>
              </a:ln>
            </p:spPr>
          </p:pic>
          <p:sp>
            <p:nvSpPr>
              <p:cNvPr id="37" name="正方形/長方形 36">
                <a:extLst>
                  <a:ext uri="{FF2B5EF4-FFF2-40B4-BE49-F238E27FC236}">
                    <a16:creationId xmlns:a16="http://schemas.microsoft.com/office/drawing/2014/main" id="{43357D6A-E3F0-FE64-2CBA-977D75300358}"/>
                  </a:ext>
                </a:extLst>
              </p:cNvPr>
              <p:cNvSpPr/>
              <p:nvPr/>
            </p:nvSpPr>
            <p:spPr>
              <a:xfrm>
                <a:off x="22867673" y="26228737"/>
                <a:ext cx="1025441" cy="8349430"/>
              </a:xfrm>
              <a:prstGeom prst="rect">
                <a:avLst/>
              </a:prstGeom>
              <a:solidFill>
                <a:schemeClr val="accent4">
                  <a:lumMod val="60000"/>
                  <a:lumOff val="40000"/>
                  <a:alpha val="50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9043" tIns="59043" rIns="59043" bIns="59043" numCol="1" spcCol="38100" rtlCol="0" anchor="ctr">
                <a:spAutoFit/>
              </a:bodyPr>
              <a:lstStyle/>
              <a:p>
                <a:pPr marL="0" marR="0" lvl="0" indent="0" algn="ctr" defTabSz="2784078" rtl="0" eaLnBrk="1" fontAlgn="auto" latinLnBrk="0" hangingPunct="0">
                  <a:lnSpc>
                    <a:spcPct val="100000"/>
                  </a:lnSpc>
                  <a:spcBef>
                    <a:spcPts val="0"/>
                  </a:spcBef>
                  <a:spcAft>
                    <a:spcPts val="0"/>
                  </a:spcAft>
                  <a:buClrTx/>
                  <a:buSzTx/>
                  <a:buFontTx/>
                  <a:buNone/>
                  <a:tabLst/>
                  <a:defRPr/>
                </a:pPr>
                <a:endParaRPr kumimoji="0" lang="ja-JP" altLang="en-US" sz="9600" b="0" i="0" u="none" strike="noStrike" kern="1200" cap="none" spc="0" normalizeH="0" baseline="0" noProof="0" dirty="0">
                  <a:ln>
                    <a:noFill/>
                  </a:ln>
                  <a:solidFill>
                    <a:srgbClr val="FFFFFF"/>
                  </a:solidFill>
                  <a:effectLst/>
                  <a:uLnTx/>
                  <a:uFillTx/>
                  <a:latin typeface="ヒラギノ角ゴ ProN W3"/>
                  <a:ea typeface="ヒラギノ角ゴ ProN W3"/>
                  <a:cs typeface="ヒラギノ角ゴ ProN W3"/>
                  <a:sym typeface="ヒラギノ角ゴ ProN W3"/>
                </a:endParaRPr>
              </a:p>
            </p:txBody>
          </p:sp>
        </p:grpSp>
        <p:sp>
          <p:nvSpPr>
            <p:cNvPr id="32" name="core">
              <a:extLst>
                <a:ext uri="{FF2B5EF4-FFF2-40B4-BE49-F238E27FC236}">
                  <a16:creationId xmlns:a16="http://schemas.microsoft.com/office/drawing/2014/main" id="{F8352B1B-47B1-6B29-2D5A-E4FE4503BBF6}"/>
                </a:ext>
              </a:extLst>
            </p:cNvPr>
            <p:cNvSpPr txBox="1"/>
            <p:nvPr/>
          </p:nvSpPr>
          <p:spPr>
            <a:xfrm>
              <a:off x="1789993" y="3518535"/>
              <a:ext cx="3221616" cy="3962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lvl1pPr>
                <a:lnSpc>
                  <a:spcPct val="90000"/>
                </a:lnSpc>
                <a:spcBef>
                  <a:spcPts val="1400"/>
                </a:spcBef>
                <a:defRPr sz="4200"/>
              </a:lvl1pPr>
            </a:lstStyle>
            <a:p>
              <a:pPr marL="0" marR="0" lvl="0" indent="0" algn="l" defTabSz="914400" rtl="0" eaLnBrk="1" fontAlgn="auto" latinLnBrk="0" hangingPunct="1">
                <a:lnSpc>
                  <a:spcPct val="90000"/>
                </a:lnSpc>
                <a:spcBef>
                  <a:spcPts val="140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dwarf </a:t>
              </a:r>
              <a:r>
                <a:rPr kumimoji="1" lang="ja-JP" altLang="en-US" sz="18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rPr>
                <a:t>　　</a:t>
              </a:r>
              <a:r>
                <a:rPr kumimoji="1" lang="en-US" altLang="ja-JP"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galaxy</a:t>
              </a:r>
              <a:r>
                <a:rPr kumimoji="1" lang="ja-JP" altLang="en-US" sz="18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rPr>
                <a:t>　　</a:t>
              </a:r>
              <a:r>
                <a:rPr kumimoji="1" lang="en-US" altLang="ja-JP"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cluster</a:t>
              </a:r>
              <a:r>
                <a:rPr kumimoji="1" lang="ja-JP" altLang="en-US" sz="18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rPr>
                <a:t>　　</a:t>
              </a:r>
              <a:endParaRPr kumimoji="1" sz="1800" b="0" i="0" u="none" strike="noStrike" kern="1200" cap="none" spc="0" normalizeH="0" baseline="0" noProof="0" dirty="0">
                <a:ln>
                  <a:noFill/>
                </a:ln>
                <a:solidFill>
                  <a:prstClr val="black"/>
                </a:solidFill>
                <a:effectLst/>
                <a:uLnTx/>
                <a:uFillTx/>
                <a:latin typeface="游ゴシック" panose="02110004020202020204"/>
                <a:ea typeface="+mn-ea"/>
                <a:cs typeface="+mn-cs"/>
              </a:endParaRPr>
            </a:p>
          </p:txBody>
        </p:sp>
      </p:grpSp>
      <p:sp>
        <p:nvSpPr>
          <p:cNvPr id="9" name="テキスト ボックス 8">
            <a:extLst>
              <a:ext uri="{FF2B5EF4-FFF2-40B4-BE49-F238E27FC236}">
                <a16:creationId xmlns:a16="http://schemas.microsoft.com/office/drawing/2014/main" id="{441F3294-A0EA-0554-3294-AB013B17A48A}"/>
              </a:ext>
            </a:extLst>
          </p:cNvPr>
          <p:cNvSpPr txBox="1"/>
          <p:nvPr/>
        </p:nvSpPr>
        <p:spPr>
          <a:xfrm rot="16200000">
            <a:off x="11575656" y="3598482"/>
            <a:ext cx="3137977"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characteristic surface density</a:t>
            </a:r>
            <a:endParaRPr kumimoji="1" lang="ja-JP" altLang="en-US" sz="16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28" name="テキスト ボックス 27">
            <a:extLst>
              <a:ext uri="{FF2B5EF4-FFF2-40B4-BE49-F238E27FC236}">
                <a16:creationId xmlns:a16="http://schemas.microsoft.com/office/drawing/2014/main" id="{5B62F2FD-2490-FB4C-23B8-52CD1834DC31}"/>
              </a:ext>
            </a:extLst>
          </p:cNvPr>
          <p:cNvSpPr txBox="1"/>
          <p:nvPr/>
        </p:nvSpPr>
        <p:spPr>
          <a:xfrm>
            <a:off x="14461794" y="5260908"/>
            <a:ext cx="1128276"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DM mass</a:t>
            </a:r>
            <a:endParaRPr kumimoji="1" lang="ja-JP" altLang="en-US" sz="16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AlternateContent xmlns:mc="http://schemas.openxmlformats.org/markup-compatibility/2006" xmlns:a14="http://schemas.microsoft.com/office/drawing/2010/main">
        <mc:Choice Requires="a14">
          <p:sp>
            <p:nvSpPr>
              <p:cNvPr id="38" name="テキスト ボックス 37">
                <a:extLst>
                  <a:ext uri="{FF2B5EF4-FFF2-40B4-BE49-F238E27FC236}">
                    <a16:creationId xmlns:a16="http://schemas.microsoft.com/office/drawing/2014/main" id="{3E6B2442-83F7-F21A-C176-31AAB538311E}"/>
                  </a:ext>
                </a:extLst>
              </p:cNvPr>
              <p:cNvSpPr txBox="1"/>
              <p:nvPr/>
            </p:nvSpPr>
            <p:spPr>
              <a:xfrm>
                <a:off x="13021374" y="1695521"/>
                <a:ext cx="2149692" cy="38549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m:rPr>
                            <m:sty m:val="p"/>
                          </m:rPr>
                          <a:rPr kumimoji="1" lang="el-GR" altLang="ja-JP" sz="1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Σ</m:t>
                        </m:r>
                      </m:e>
                    </m:acc>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(&lt;0.01</m:t>
                    </m:r>
                    <m:sSub>
                      <m:sSubPr>
                        <m:ctrlP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𝑟</m:t>
                        </m:r>
                      </m:e>
                      <m:sub>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𝑚𝑎𝑥</m:t>
                        </m:r>
                      </m:sub>
                    </m:sSub>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1" lang="en-US" altLang="ja-JP" sz="1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1" lang="en-US" altLang="ja-JP" sz="120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𝑀</m:t>
                        </m:r>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0.01</m:t>
                            </m:r>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𝑚𝑎𝑥</m:t>
                            </m:r>
                          </m:sub>
                        </m:sSub>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num>
                      <m:den>
                        <m:r>
                          <m:rPr>
                            <m:sty m:val="p"/>
                          </m:rPr>
                          <a:rPr kumimoji="1" lang="en-US" altLang="ja-JP" sz="1200" b="0" i="1" u="none" strike="noStrike" kern="1200" cap="none" spc="0" normalizeH="0" baseline="0" noProof="0">
                            <a:ln>
                              <a:noFill/>
                            </a:ln>
                            <a:solidFill>
                              <a:prstClr val="black"/>
                            </a:solidFill>
                            <a:effectLst/>
                            <a:uLnTx/>
                            <a:uFillTx/>
                            <a:latin typeface="Cambria Math" panose="02040503050406030204" pitchFamily="18" charset="0"/>
                            <a:cs typeface="+mn-cs"/>
                          </a:rPr>
                          <m:t>π</m:t>
                        </m:r>
                        <m:sSup>
                          <m:sSupPr>
                            <m:ctrlP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d>
                              <m:dPr>
                                <m:ctrlP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sSub>
                                  <m:sSubPr>
                                    <m:ctrlP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0.01</m:t>
                                    </m:r>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𝑚𝑎𝑥</m:t>
                                    </m:r>
                                  </m:sub>
                                </m:sSub>
                              </m:e>
                            </m:d>
                          </m:e>
                          <m:sup>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den>
                    </m:f>
                  </m:oMath>
                </a14:m>
                <a:r>
                  <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a:t>
                </a:r>
              </a:p>
            </p:txBody>
          </p:sp>
        </mc:Choice>
        <mc:Fallback xmlns="">
          <p:sp>
            <p:nvSpPr>
              <p:cNvPr id="38" name="テキスト ボックス 37">
                <a:extLst>
                  <a:ext uri="{FF2B5EF4-FFF2-40B4-BE49-F238E27FC236}">
                    <a16:creationId xmlns:a16="http://schemas.microsoft.com/office/drawing/2014/main" id="{3E6B2442-83F7-F21A-C176-31AAB538311E}"/>
                  </a:ext>
                </a:extLst>
              </p:cNvPr>
              <p:cNvSpPr txBox="1">
                <a:spLocks noRot="1" noChangeAspect="1" noMove="1" noResize="1" noEditPoints="1" noAdjustHandles="1" noChangeArrowheads="1" noChangeShapeType="1" noTextEdit="1"/>
              </p:cNvSpPr>
              <p:nvPr/>
            </p:nvSpPr>
            <p:spPr>
              <a:xfrm>
                <a:off x="13021374" y="1695521"/>
                <a:ext cx="2149692" cy="385490"/>
              </a:xfrm>
              <a:prstGeom prst="rect">
                <a:avLst/>
              </a:prstGeom>
              <a:blipFill>
                <a:blip r:embed="rId16"/>
                <a:stretch>
                  <a:fillRect t="-12903" r="-2941" b="-16129"/>
                </a:stretch>
              </a:blipFill>
            </p:spPr>
            <p:txBody>
              <a:bodyPr/>
              <a:lstStyle/>
              <a:p>
                <a:r>
                  <a:rPr lang="ja-JP" altLang="en-US">
                    <a:noFill/>
                  </a:rPr>
                  <a:t> </a:t>
                </a:r>
              </a:p>
            </p:txBody>
          </p:sp>
        </mc:Fallback>
      </mc:AlternateContent>
      <p:sp>
        <p:nvSpPr>
          <p:cNvPr id="39" name="テキスト ボックス 38">
            <a:extLst>
              <a:ext uri="{FF2B5EF4-FFF2-40B4-BE49-F238E27FC236}">
                <a16:creationId xmlns:a16="http://schemas.microsoft.com/office/drawing/2014/main" id="{96B52746-44C5-C2EC-3B82-874C4E9E866F}"/>
              </a:ext>
            </a:extLst>
          </p:cNvPr>
          <p:cNvSpPr txBox="1"/>
          <p:nvPr/>
        </p:nvSpPr>
        <p:spPr>
          <a:xfrm>
            <a:off x="17202560" y="5198248"/>
            <a:ext cx="155163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(Kaneda+ 2024)</a:t>
            </a:r>
            <a:endParaRPr kumimoji="1" lang="ja-JP" altLang="en-US" sz="12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41" name="下矢印 40">
            <a:extLst>
              <a:ext uri="{FF2B5EF4-FFF2-40B4-BE49-F238E27FC236}">
                <a16:creationId xmlns:a16="http://schemas.microsoft.com/office/drawing/2014/main" id="{AD756E57-E3B7-C48B-8E81-133E8A77E028}"/>
              </a:ext>
            </a:extLst>
          </p:cNvPr>
          <p:cNvSpPr/>
          <p:nvPr/>
        </p:nvSpPr>
        <p:spPr>
          <a:xfrm>
            <a:off x="14575676" y="3717956"/>
            <a:ext cx="338556" cy="854457"/>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mc:AlternateContent xmlns:mc="http://schemas.openxmlformats.org/markup-compatibility/2006" xmlns:a14="http://schemas.microsoft.com/office/drawing/2010/main">
        <mc:Choice Requires="a14">
          <p:sp>
            <p:nvSpPr>
              <p:cNvPr id="43" name="テキスト ボックス 42">
                <a:extLst>
                  <a:ext uri="{FF2B5EF4-FFF2-40B4-BE49-F238E27FC236}">
                    <a16:creationId xmlns:a16="http://schemas.microsoft.com/office/drawing/2014/main" id="{7820E6E3-F2BD-7F5A-88BA-33B540130EEE}"/>
                  </a:ext>
                </a:extLst>
              </p:cNvPr>
              <p:cNvSpPr txBox="1"/>
              <p:nvPr/>
            </p:nvSpPr>
            <p:spPr>
              <a:xfrm>
                <a:off x="13736485" y="6093069"/>
                <a:ext cx="4303059" cy="3870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5.0</m:t>
                      </m:r>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p>
                        <m:sSup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10</m:t>
                          </m:r>
                        </m:e>
                        <m:sup>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10</m:t>
                          </m:r>
                        </m:sup>
                      </m:sSup>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𝑀</m:t>
                          </m:r>
                        </m:e>
                        <m:sub>
                          <m:r>
                            <a:rPr kumimoji="1" lang="ja-JP" altLang="en-US"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sub>
                      </m:s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1" lang="en-US" altLang="ja-JP" sz="1800" b="1"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sSubPr>
                        <m:e>
                          <m:r>
                            <a:rPr kumimoji="1" lang="en-US" altLang="ja-JP" sz="1800" b="1" i="1" u="none" strike="noStrike" kern="1200" cap="none" spc="0" normalizeH="0" baseline="0" noProof="0">
                              <a:ln>
                                <a:noFill/>
                              </a:ln>
                              <a:solidFill>
                                <a:srgbClr val="FF0000"/>
                              </a:solidFill>
                              <a:effectLst/>
                              <a:uLnTx/>
                              <a:uFillTx/>
                              <a:latin typeface="Cambria Math" panose="02040503050406030204" pitchFamily="18" charset="0"/>
                              <a:cs typeface="+mn-cs"/>
                            </a:rPr>
                            <m:t>𝑴</m:t>
                          </m:r>
                        </m:e>
                        <m:sub>
                          <m:r>
                            <a:rPr kumimoji="1" lang="en-US" altLang="ja-JP" sz="1800" b="1" i="1" u="none" strike="noStrike" kern="1200" cap="none" spc="0" normalizeH="0" baseline="0" noProof="0">
                              <a:ln>
                                <a:noFill/>
                              </a:ln>
                              <a:solidFill>
                                <a:srgbClr val="FF0000"/>
                              </a:solidFill>
                              <a:effectLst/>
                              <a:uLnTx/>
                              <a:uFillTx/>
                              <a:latin typeface="Cambria Math" panose="02040503050406030204" pitchFamily="18" charset="0"/>
                              <a:cs typeface="+mn-cs"/>
                            </a:rPr>
                            <m:t>𝟐𝟎𝟎</m:t>
                          </m:r>
                          <m:r>
                            <a:rPr kumimoji="1" lang="en-US" altLang="ja-JP" sz="1800" b="1" i="1" u="none" strike="noStrike" kern="1200" cap="none" spc="0" normalizeH="0" baseline="0" noProof="0" smtClean="0">
                              <a:ln>
                                <a:noFill/>
                              </a:ln>
                              <a:solidFill>
                                <a:srgbClr val="FF0000"/>
                              </a:solidFill>
                              <a:effectLst/>
                              <a:uLnTx/>
                              <a:uFillTx/>
                              <a:latin typeface="Cambria Math" panose="02040503050406030204" pitchFamily="18" charset="0"/>
                              <a:cs typeface="+mn-cs"/>
                            </a:rPr>
                            <m:t>, </m:t>
                          </m:r>
                          <m:r>
                            <a:rPr kumimoji="1" lang="en-US" altLang="ja-JP" sz="1800" b="1" i="1" u="none" strike="noStrike" kern="1200" cap="none" spc="0" normalizeH="0" baseline="0" noProof="0" smtClean="0">
                              <a:ln>
                                <a:noFill/>
                              </a:ln>
                              <a:solidFill>
                                <a:srgbClr val="FF0000"/>
                              </a:solidFill>
                              <a:effectLst/>
                              <a:uLnTx/>
                              <a:uFillTx/>
                              <a:latin typeface="Cambria Math" panose="02040503050406030204" pitchFamily="18" charset="0"/>
                              <a:cs typeface="+mn-cs"/>
                            </a:rPr>
                            <m:t>𝒄</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≤5.0×</m:t>
                      </m:r>
                      <m:sSup>
                        <m:sSup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10</m:t>
                          </m:r>
                        </m:e>
                        <m:sup>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11</m:t>
                          </m:r>
                        </m:sup>
                      </m:sSup>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𝑀</m:t>
                          </m:r>
                        </m:e>
                        <m:sub>
                          <m:r>
                            <a:rPr kumimoji="1" lang="ja-JP" altLang="en-US"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sub>
                      </m:sSub>
                    </m:oMath>
                  </m:oMathPara>
                </a14:m>
                <a:endPar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43" name="テキスト ボックス 42">
                <a:extLst>
                  <a:ext uri="{FF2B5EF4-FFF2-40B4-BE49-F238E27FC236}">
                    <a16:creationId xmlns:a16="http://schemas.microsoft.com/office/drawing/2014/main" id="{7820E6E3-F2BD-7F5A-88BA-33B540130EEE}"/>
                  </a:ext>
                </a:extLst>
              </p:cNvPr>
              <p:cNvSpPr txBox="1">
                <a:spLocks noRot="1" noChangeAspect="1" noMove="1" noResize="1" noEditPoints="1" noAdjustHandles="1" noChangeArrowheads="1" noChangeShapeType="1" noTextEdit="1"/>
              </p:cNvSpPr>
              <p:nvPr/>
            </p:nvSpPr>
            <p:spPr>
              <a:xfrm>
                <a:off x="13736485" y="6093069"/>
                <a:ext cx="4303059" cy="387029"/>
              </a:xfrm>
              <a:prstGeom prst="rect">
                <a:avLst/>
              </a:prstGeom>
              <a:blipFill>
                <a:blip r:embed="rId17"/>
                <a:stretch>
                  <a:fillRect b="-645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4" name="テキスト ボックス 43">
                <a:extLst>
                  <a:ext uri="{FF2B5EF4-FFF2-40B4-BE49-F238E27FC236}">
                    <a16:creationId xmlns:a16="http://schemas.microsoft.com/office/drawing/2014/main" id="{A2001F6C-070D-C04C-B710-791BC8176812}"/>
                  </a:ext>
                </a:extLst>
              </p:cNvPr>
              <p:cNvSpPr txBox="1"/>
              <p:nvPr/>
            </p:nvSpPr>
            <p:spPr>
              <a:xfrm>
                <a:off x="14096220" y="6426287"/>
                <a:ext cx="3745324" cy="3815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m:t>
                      </m:r>
                      <m: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2 </m:t>
                      </m:r>
                      <m:r>
                        <m:rPr>
                          <m:sty m:val="p"/>
                        </m:rPr>
                        <a:rPr kumimoji="1" lang="en-US" altLang="ja-JP" sz="1800" b="0" i="0" u="none" strike="noStrike" kern="1200" cap="none" spc="0" normalizeH="0" baseline="0" noProof="0">
                          <a:ln>
                            <a:noFill/>
                          </a:ln>
                          <a:solidFill>
                            <a:prstClr val="black"/>
                          </a:solidFill>
                          <a:effectLst/>
                          <a:uLnTx/>
                          <a:uFillTx/>
                          <a:latin typeface="Cambria Math" panose="02040503050406030204" pitchFamily="18" charset="0"/>
                          <a:cs typeface="+mn-cs"/>
                        </a:rPr>
                        <m:t>kpc</m:t>
                      </m:r>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1" lang="en-US" altLang="ja-JP" sz="1800" b="1"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sSubPr>
                        <m:e>
                          <m:r>
                            <a:rPr kumimoji="1" lang="en-US" altLang="ja-JP" sz="1800" b="1" i="1" u="none" strike="noStrike" kern="1200" cap="none" spc="0" normalizeH="0" baseline="0" noProof="0" smtClean="0">
                              <a:ln>
                                <a:noFill/>
                              </a:ln>
                              <a:solidFill>
                                <a:srgbClr val="FF0000"/>
                              </a:solidFill>
                              <a:effectLst/>
                              <a:uLnTx/>
                              <a:uFillTx/>
                              <a:latin typeface="Cambria Math" panose="02040503050406030204" pitchFamily="18" charset="0"/>
                              <a:cs typeface="+mn-cs"/>
                            </a:rPr>
                            <m:t>𝒓</m:t>
                          </m:r>
                        </m:e>
                        <m:sub>
                          <m:r>
                            <a:rPr kumimoji="1" lang="en-US" altLang="ja-JP" sz="1800" b="1" i="1" u="none" strike="noStrike" kern="1200" cap="none" spc="0" normalizeH="0" baseline="0" noProof="0" smtClean="0">
                              <a:ln>
                                <a:noFill/>
                              </a:ln>
                              <a:solidFill>
                                <a:srgbClr val="FF0000"/>
                              </a:solidFill>
                              <a:effectLst/>
                              <a:uLnTx/>
                              <a:uFillTx/>
                              <a:latin typeface="Cambria Math" panose="02040503050406030204" pitchFamily="18" charset="0"/>
                              <a:cs typeface="+mn-cs"/>
                            </a:rPr>
                            <m:t>𝒎𝒂𝒙</m:t>
                          </m:r>
                          <m:r>
                            <a:rPr kumimoji="1" lang="en-US" altLang="ja-JP" sz="1800" b="1" i="1" u="none" strike="noStrike" kern="1200" cap="none" spc="0" normalizeH="0" baseline="0" noProof="0" smtClean="0">
                              <a:ln>
                                <a:noFill/>
                              </a:ln>
                              <a:solidFill>
                                <a:srgbClr val="FF0000"/>
                              </a:solidFill>
                              <a:effectLst/>
                              <a:uLnTx/>
                              <a:uFillTx/>
                              <a:latin typeface="Cambria Math" panose="02040503050406030204" pitchFamily="18" charset="0"/>
                              <a:cs typeface="+mn-cs"/>
                            </a:rPr>
                            <m:t>, </m:t>
                          </m:r>
                          <m:r>
                            <a:rPr kumimoji="1" lang="en-US" altLang="ja-JP" sz="1800" b="1" i="1" u="none" strike="noStrike" kern="1200" cap="none" spc="0" normalizeH="0" baseline="0" noProof="0" smtClean="0">
                              <a:ln>
                                <a:noFill/>
                              </a:ln>
                              <a:solidFill>
                                <a:srgbClr val="FF0000"/>
                              </a:solidFill>
                              <a:effectLst/>
                              <a:uLnTx/>
                              <a:uFillTx/>
                              <a:latin typeface="Cambria Math" panose="02040503050406030204" pitchFamily="18" charset="0"/>
                              <a:cs typeface="+mn-cs"/>
                            </a:rPr>
                            <m:t>𝒄</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≤32 </m:t>
                      </m:r>
                      <m:r>
                        <m:rPr>
                          <m:sty m:val="p"/>
                        </m:rPr>
                        <a:rPr kumimoji="1" lang="en-US" altLang="ja-JP" sz="1800" b="0" i="0" u="none" strike="noStrike" kern="1200" cap="none" spc="0" normalizeH="0" baseline="0" noProof="0">
                          <a:ln>
                            <a:noFill/>
                          </a:ln>
                          <a:solidFill>
                            <a:prstClr val="black"/>
                          </a:solidFill>
                          <a:effectLst/>
                          <a:uLnTx/>
                          <a:uFillTx/>
                          <a:latin typeface="Cambria Math" panose="02040503050406030204" pitchFamily="18" charset="0"/>
                          <a:cs typeface="+mn-cs"/>
                        </a:rPr>
                        <m:t>kpc</m:t>
                      </m:r>
                    </m:oMath>
                  </m:oMathPara>
                </a14:m>
                <a:endPar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44" name="テキスト ボックス 43">
                <a:extLst>
                  <a:ext uri="{FF2B5EF4-FFF2-40B4-BE49-F238E27FC236}">
                    <a16:creationId xmlns:a16="http://schemas.microsoft.com/office/drawing/2014/main" id="{A2001F6C-070D-C04C-B710-791BC8176812}"/>
                  </a:ext>
                </a:extLst>
              </p:cNvPr>
              <p:cNvSpPr txBox="1">
                <a:spLocks noRot="1" noChangeAspect="1" noMove="1" noResize="1" noEditPoints="1" noAdjustHandles="1" noChangeArrowheads="1" noChangeShapeType="1" noTextEdit="1"/>
              </p:cNvSpPr>
              <p:nvPr/>
            </p:nvSpPr>
            <p:spPr>
              <a:xfrm>
                <a:off x="14096220" y="6426287"/>
                <a:ext cx="3745324" cy="381515"/>
              </a:xfrm>
              <a:prstGeom prst="rect">
                <a:avLst/>
              </a:prstGeom>
              <a:blipFill>
                <a:blip r:embed="rId18"/>
                <a:stretch>
                  <a:fillRect b="-9375"/>
                </a:stretch>
              </a:blipFill>
            </p:spPr>
            <p:txBody>
              <a:bodyPr/>
              <a:lstStyle/>
              <a:p>
                <a:r>
                  <a:rPr lang="ja-JP" altLang="en-US">
                    <a:noFill/>
                  </a:rPr>
                  <a:t> </a:t>
                </a:r>
              </a:p>
            </p:txBody>
          </p:sp>
        </mc:Fallback>
      </mc:AlternateContent>
      <p:sp>
        <p:nvSpPr>
          <p:cNvPr id="40" name="テキスト ボックス 39">
            <a:extLst>
              <a:ext uri="{FF2B5EF4-FFF2-40B4-BE49-F238E27FC236}">
                <a16:creationId xmlns:a16="http://schemas.microsoft.com/office/drawing/2014/main" id="{BFB4D480-5358-472A-A3FD-B7BED8FCB9AB}"/>
              </a:ext>
            </a:extLst>
          </p:cNvPr>
          <p:cNvSpPr txBox="1"/>
          <p:nvPr/>
        </p:nvSpPr>
        <p:spPr>
          <a:xfrm>
            <a:off x="13185141" y="5692027"/>
            <a:ext cx="52207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The characteristic transition mass and scale</a:t>
            </a:r>
            <a:endParaRPr kumimoji="1" lang="ja-JP" altLang="ja-JP" sz="18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AlternateContent xmlns:mc="http://schemas.openxmlformats.org/markup-compatibility/2006" xmlns:a14="http://schemas.microsoft.com/office/drawing/2010/main">
        <mc:Choice Requires="a14">
          <p:sp>
            <p:nvSpPr>
              <p:cNvPr id="46" name="テキスト ボックス 45">
                <a:extLst>
                  <a:ext uri="{FF2B5EF4-FFF2-40B4-BE49-F238E27FC236}">
                    <a16:creationId xmlns:a16="http://schemas.microsoft.com/office/drawing/2014/main" id="{5CD28359-EA78-4FC5-BD6F-5FEE122A1B22}"/>
                  </a:ext>
                </a:extLst>
              </p:cNvPr>
              <p:cNvSpPr txBox="1"/>
              <p:nvPr/>
            </p:nvSpPr>
            <p:spPr>
              <a:xfrm>
                <a:off x="9638193" y="-523220"/>
                <a:ext cx="22297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a:t>
                </a:r>
                <a14:m>
                  <m:oMath xmlns:m="http://schemas.openxmlformats.org/officeDocument/2006/math">
                    <m:sSub>
                      <m:sSubPr>
                        <m:ctrlP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𝑚𝑎𝑥</m:t>
                        </m:r>
                      </m:sub>
                    </m:sSub>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oMath>
                </a14:m>
                <a:r>
                  <a:rPr kumimoji="1" lang="ja-JP" altLang="en-US" sz="12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a:t>
                </a:r>
                <a:r>
                  <a:rPr kumimoji="1" lang="en" altLang="ja-JP" sz="12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radius of maximum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2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circular velocity</a:t>
                </a:r>
                <a:endParaRPr kumimoji="1" lang="en-US" altLang="ja-JP" sz="12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46" name="テキスト ボックス 45">
                <a:extLst>
                  <a:ext uri="{FF2B5EF4-FFF2-40B4-BE49-F238E27FC236}">
                    <a16:creationId xmlns:a16="http://schemas.microsoft.com/office/drawing/2014/main" id="{5CD28359-EA78-4FC5-BD6F-5FEE122A1B22}"/>
                  </a:ext>
                </a:extLst>
              </p:cNvPr>
              <p:cNvSpPr txBox="1">
                <a:spLocks noRot="1" noChangeAspect="1" noMove="1" noResize="1" noEditPoints="1" noAdjustHandles="1" noChangeArrowheads="1" noChangeShapeType="1" noTextEdit="1"/>
              </p:cNvSpPr>
              <p:nvPr/>
            </p:nvSpPr>
            <p:spPr>
              <a:xfrm>
                <a:off x="9638193" y="-523220"/>
                <a:ext cx="2229753" cy="523220"/>
              </a:xfrm>
              <a:prstGeom prst="rect">
                <a:avLst/>
              </a:prstGeom>
              <a:blipFill>
                <a:blip r:embed="rId19"/>
                <a:stretch>
                  <a:fillRect l="-1130" t="-2381" b="-714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2" name="正方形/長方形 41">
                <a:extLst>
                  <a:ext uri="{FF2B5EF4-FFF2-40B4-BE49-F238E27FC236}">
                    <a16:creationId xmlns:a16="http://schemas.microsoft.com/office/drawing/2014/main" id="{69EF2237-E832-4277-AF7C-2A3E508D6354}"/>
                  </a:ext>
                </a:extLst>
              </p:cNvPr>
              <p:cNvSpPr/>
              <p:nvPr/>
            </p:nvSpPr>
            <p:spPr>
              <a:xfrm>
                <a:off x="15415965" y="1696168"/>
                <a:ext cx="2230291" cy="31720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400" b="1" i="1" u="none" strike="noStrike" kern="1200" cap="none" spc="0" normalizeH="0" baseline="0" noProof="0" smtClean="0">
                          <a:ln>
                            <a:noFill/>
                          </a:ln>
                          <a:solidFill>
                            <a:srgbClr val="0E2841">
                              <a:lumMod val="50000"/>
                              <a:lumOff val="50000"/>
                            </a:srgbClr>
                          </a:solidFill>
                          <a:effectLst/>
                          <a:uLnTx/>
                          <a:uFillTx/>
                          <a:latin typeface="Cambria Math" panose="02040503050406030204" pitchFamily="18" charset="0"/>
                          <a:ea typeface="Cambria Math" panose="02040503050406030204" pitchFamily="18" charset="0"/>
                          <a:cs typeface="+mn-cs"/>
                        </a:rPr>
                        <m:t>𝟏</m:t>
                      </m:r>
                      <m:r>
                        <a:rPr kumimoji="1" lang="en-US" altLang="ja-JP" sz="1400" b="1" i="0" u="none" strike="noStrike" kern="1200" cap="none" spc="0" normalizeH="0" baseline="0" noProof="0" smtClean="0">
                          <a:ln>
                            <a:noFill/>
                          </a:ln>
                          <a:solidFill>
                            <a:srgbClr val="0E2841">
                              <a:lumMod val="50000"/>
                              <a:lumOff val="50000"/>
                            </a:srgbClr>
                          </a:solidFill>
                          <a:effectLst/>
                          <a:uLnTx/>
                          <a:uFillTx/>
                          <a:latin typeface="Cambria Math" panose="02040503050406030204" pitchFamily="18" charset="0"/>
                          <a:ea typeface="Cambria Math" panose="02040503050406030204" pitchFamily="18" charset="0"/>
                          <a:cs typeface="+mn-cs"/>
                        </a:rPr>
                        <m:t>𝟐𝐤𝐩𝐜</m:t>
                      </m:r>
                      <m:r>
                        <a:rPr kumimoji="1" lang="en-US" altLang="ja-JP" sz="1400" b="1" i="0" u="none" strike="noStrike" kern="1200" cap="none" spc="0" normalizeH="0" baseline="0" noProof="0" smtClean="0">
                          <a:ln>
                            <a:noFill/>
                          </a:ln>
                          <a:solidFill>
                            <a:srgbClr val="0E2841">
                              <a:lumMod val="50000"/>
                              <a:lumOff val="50000"/>
                            </a:srgbClr>
                          </a:solidFill>
                          <a:effectLst/>
                          <a:uLnTx/>
                          <a:uFillTx/>
                          <a:latin typeface="Cambria Math" panose="02040503050406030204" pitchFamily="18" charset="0"/>
                          <a:ea typeface="Cambria Math" panose="02040503050406030204" pitchFamily="18" charset="0"/>
                          <a:cs typeface="+mn-cs"/>
                        </a:rPr>
                        <m:t>&lt;</m:t>
                      </m:r>
                      <m:sSub>
                        <m:sSubPr>
                          <m:ctrlPr>
                            <a:rPr kumimoji="1" lang="en-US" altLang="ja-JP" sz="1400" b="1" i="1" u="none" strike="noStrike" kern="1200" cap="none" spc="0" normalizeH="0" baseline="0" noProof="0">
                              <a:ln>
                                <a:noFill/>
                              </a:ln>
                              <a:solidFill>
                                <a:srgbClr val="0E2841">
                                  <a:lumMod val="50000"/>
                                  <a:lumOff val="50000"/>
                                </a:srgbClr>
                              </a:solidFill>
                              <a:effectLst/>
                              <a:uLnTx/>
                              <a:uFillTx/>
                              <a:latin typeface="Cambria Math" panose="02040503050406030204" pitchFamily="18" charset="0"/>
                              <a:cs typeface="+mn-cs"/>
                            </a:rPr>
                          </m:ctrlPr>
                        </m:sSubPr>
                        <m:e>
                          <m:r>
                            <a:rPr kumimoji="1" lang="en-US" altLang="ja-JP" sz="1400" b="1" i="1" u="none" strike="noStrike" kern="1200" cap="none" spc="0" normalizeH="0" baseline="0" noProof="0">
                              <a:ln>
                                <a:noFill/>
                              </a:ln>
                              <a:solidFill>
                                <a:srgbClr val="0E2841">
                                  <a:lumMod val="50000"/>
                                  <a:lumOff val="50000"/>
                                </a:srgbClr>
                              </a:solidFill>
                              <a:effectLst/>
                              <a:uLnTx/>
                              <a:uFillTx/>
                              <a:latin typeface="Cambria Math" panose="02040503050406030204" pitchFamily="18" charset="0"/>
                              <a:cs typeface="+mn-cs"/>
                            </a:rPr>
                            <m:t>𝒓</m:t>
                          </m:r>
                        </m:e>
                        <m:sub>
                          <m:r>
                            <a:rPr kumimoji="1" lang="en-US" altLang="ja-JP" sz="1400" b="1" i="1" u="none" strike="noStrike" kern="1200" cap="none" spc="0" normalizeH="0" baseline="0" noProof="0">
                              <a:ln>
                                <a:noFill/>
                              </a:ln>
                              <a:solidFill>
                                <a:srgbClr val="0E2841">
                                  <a:lumMod val="50000"/>
                                  <a:lumOff val="50000"/>
                                </a:srgbClr>
                              </a:solidFill>
                              <a:effectLst/>
                              <a:uLnTx/>
                              <a:uFillTx/>
                              <a:latin typeface="Cambria Math" panose="02040503050406030204" pitchFamily="18" charset="0"/>
                              <a:cs typeface="+mn-cs"/>
                            </a:rPr>
                            <m:t>𝒎𝒂𝒙</m:t>
                          </m:r>
                          <m:r>
                            <a:rPr kumimoji="1" lang="en-US" altLang="ja-JP" sz="1400" b="1" i="1" u="none" strike="noStrike" kern="1200" cap="none" spc="0" normalizeH="0" baseline="0" noProof="0">
                              <a:ln>
                                <a:noFill/>
                              </a:ln>
                              <a:solidFill>
                                <a:srgbClr val="0E2841">
                                  <a:lumMod val="50000"/>
                                  <a:lumOff val="50000"/>
                                </a:srgbClr>
                              </a:solidFill>
                              <a:effectLst/>
                              <a:uLnTx/>
                              <a:uFillTx/>
                              <a:latin typeface="Cambria Math" panose="02040503050406030204" pitchFamily="18" charset="0"/>
                              <a:cs typeface="+mn-cs"/>
                            </a:rPr>
                            <m:t>, </m:t>
                          </m:r>
                          <m:r>
                            <a:rPr kumimoji="1" lang="en-US" altLang="ja-JP" sz="1400" b="1" i="1" u="none" strike="noStrike" kern="1200" cap="none" spc="0" normalizeH="0" baseline="0" noProof="0">
                              <a:ln>
                                <a:noFill/>
                              </a:ln>
                              <a:solidFill>
                                <a:srgbClr val="0E2841">
                                  <a:lumMod val="50000"/>
                                  <a:lumOff val="50000"/>
                                </a:srgbClr>
                              </a:solidFill>
                              <a:effectLst/>
                              <a:uLnTx/>
                              <a:uFillTx/>
                              <a:latin typeface="Cambria Math" panose="02040503050406030204" pitchFamily="18" charset="0"/>
                              <a:cs typeface="+mn-cs"/>
                            </a:rPr>
                            <m:t>𝒄</m:t>
                          </m:r>
                        </m:sub>
                      </m:sSub>
                      <m:r>
                        <a:rPr kumimoji="1" lang="en-US" altLang="ja-JP" sz="1400" b="1" i="1" u="none" strike="noStrike" kern="1200" cap="none" spc="0" normalizeH="0" baseline="0" noProof="0" smtClean="0">
                          <a:ln>
                            <a:noFill/>
                          </a:ln>
                          <a:solidFill>
                            <a:srgbClr val="0E2841">
                              <a:lumMod val="50000"/>
                              <a:lumOff val="50000"/>
                            </a:srgbClr>
                          </a:solidFill>
                          <a:effectLst/>
                          <a:uLnTx/>
                          <a:uFillTx/>
                          <a:latin typeface="Cambria Math" panose="02040503050406030204" pitchFamily="18" charset="0"/>
                          <a:cs typeface="+mn-cs"/>
                        </a:rPr>
                        <m:t>&lt;</m:t>
                      </m:r>
                      <m:r>
                        <a:rPr kumimoji="1" lang="en-US" altLang="ja-JP" sz="1400" b="1" i="0" u="none" strike="noStrike" kern="1200" cap="none" spc="0" normalizeH="0" baseline="0" noProof="0">
                          <a:ln>
                            <a:noFill/>
                          </a:ln>
                          <a:solidFill>
                            <a:srgbClr val="0E2841">
                              <a:lumMod val="50000"/>
                              <a:lumOff val="50000"/>
                            </a:srgbClr>
                          </a:solidFill>
                          <a:effectLst/>
                          <a:uLnTx/>
                          <a:uFillTx/>
                          <a:latin typeface="Cambria Math" panose="02040503050406030204" pitchFamily="18" charset="0"/>
                          <a:ea typeface="Cambria Math" panose="02040503050406030204" pitchFamily="18" charset="0"/>
                          <a:cs typeface="+mn-cs"/>
                        </a:rPr>
                        <m:t>𝟑𝟐</m:t>
                      </m:r>
                      <m:r>
                        <a:rPr kumimoji="1" lang="en-US" altLang="ja-JP" sz="1400" b="1" i="0" u="none" strike="noStrike" kern="1200" cap="none" spc="0" normalizeH="0" baseline="0" noProof="0" smtClean="0">
                          <a:ln>
                            <a:noFill/>
                          </a:ln>
                          <a:solidFill>
                            <a:srgbClr val="0E2841">
                              <a:lumMod val="50000"/>
                              <a:lumOff val="50000"/>
                            </a:srgbClr>
                          </a:solidFill>
                          <a:effectLst/>
                          <a:uLnTx/>
                          <a:uFillTx/>
                          <a:latin typeface="Cambria Math" panose="02040503050406030204" pitchFamily="18" charset="0"/>
                          <a:ea typeface="Cambria Math" panose="02040503050406030204" pitchFamily="18" charset="0"/>
                          <a:cs typeface="+mn-cs"/>
                        </a:rPr>
                        <m:t>𝐤𝐩𝐜</m:t>
                      </m:r>
                    </m:oMath>
                  </m:oMathPara>
                </a14:m>
                <a:endParaRPr kumimoji="1" lang="ja-JP" altLang="en-US" sz="1400" b="1" u="none" strike="noStrike" kern="1200" cap="none" spc="0" normalizeH="0" baseline="0" noProof="0" dirty="0">
                  <a:ln>
                    <a:noFill/>
                  </a:ln>
                  <a:solidFill>
                    <a:srgbClr val="0E2841">
                      <a:lumMod val="50000"/>
                      <a:lumOff val="50000"/>
                    </a:srgbClr>
                  </a:solidFill>
                  <a:effectLst/>
                  <a:uLnTx/>
                  <a:uFillTx/>
                  <a:latin typeface="游ゴシック" panose="02110004020202020204"/>
                  <a:ea typeface="游ゴシック" panose="020B0400000000000000" pitchFamily="50" charset="-128"/>
                  <a:cs typeface="+mn-cs"/>
                </a:endParaRPr>
              </a:p>
            </p:txBody>
          </p:sp>
        </mc:Choice>
        <mc:Fallback xmlns="">
          <p:sp>
            <p:nvSpPr>
              <p:cNvPr id="42" name="正方形/長方形 41">
                <a:extLst>
                  <a:ext uri="{FF2B5EF4-FFF2-40B4-BE49-F238E27FC236}">
                    <a16:creationId xmlns:a16="http://schemas.microsoft.com/office/drawing/2014/main" id="{69EF2237-E832-4277-AF7C-2A3E508D6354}"/>
                  </a:ext>
                </a:extLst>
              </p:cNvPr>
              <p:cNvSpPr>
                <a:spLocks noRot="1" noChangeAspect="1" noMove="1" noResize="1" noEditPoints="1" noAdjustHandles="1" noChangeArrowheads="1" noChangeShapeType="1" noTextEdit="1"/>
              </p:cNvSpPr>
              <p:nvPr/>
            </p:nvSpPr>
            <p:spPr>
              <a:xfrm>
                <a:off x="15415965" y="1696168"/>
                <a:ext cx="2230291" cy="317203"/>
              </a:xfrm>
              <a:prstGeom prst="rect">
                <a:avLst/>
              </a:prstGeom>
              <a:blipFill>
                <a:blip r:embed="rId20"/>
                <a:stretch>
                  <a:fillRect b="-3846"/>
                </a:stretch>
              </a:blipFill>
            </p:spPr>
            <p:txBody>
              <a:bodyPr/>
              <a:lstStyle/>
              <a:p>
                <a:r>
                  <a:rPr lang="ja-JP" altLang="en-US">
                    <a:noFill/>
                  </a:rPr>
                  <a:t> </a:t>
                </a:r>
              </a:p>
            </p:txBody>
          </p:sp>
        </mc:Fallback>
      </mc:AlternateContent>
      <p:sp>
        <p:nvSpPr>
          <p:cNvPr id="45" name="矢印: 左右 44">
            <a:extLst>
              <a:ext uri="{FF2B5EF4-FFF2-40B4-BE49-F238E27FC236}">
                <a16:creationId xmlns:a16="http://schemas.microsoft.com/office/drawing/2014/main" id="{31BCD9FC-2F56-49A7-BC69-2533269CBCBD}"/>
              </a:ext>
            </a:extLst>
          </p:cNvPr>
          <p:cNvSpPr/>
          <p:nvPr/>
        </p:nvSpPr>
        <p:spPr>
          <a:xfrm>
            <a:off x="16219594" y="1945439"/>
            <a:ext cx="418264" cy="140517"/>
          </a:xfrm>
          <a:prstGeom prst="lef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mc:AlternateContent xmlns:mc="http://schemas.openxmlformats.org/markup-compatibility/2006" xmlns:a14="http://schemas.microsoft.com/office/drawing/2010/main">
        <mc:Choice Requires="a14">
          <p:sp>
            <p:nvSpPr>
              <p:cNvPr id="50" name="テキスト ボックス 49">
                <a:extLst>
                  <a:ext uri="{FF2B5EF4-FFF2-40B4-BE49-F238E27FC236}">
                    <a16:creationId xmlns:a16="http://schemas.microsoft.com/office/drawing/2014/main" id="{2B262CA4-A125-1ADD-88F3-E1F0E9997793}"/>
                  </a:ext>
                </a:extLst>
              </p:cNvPr>
              <p:cNvSpPr txBox="1"/>
              <p:nvPr/>
            </p:nvSpPr>
            <p:spPr>
              <a:xfrm>
                <a:off x="11383188" y="129824"/>
                <a:ext cx="80881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mtClean="0">
                          <a:solidFill>
                            <a:prstClr val="black"/>
                          </a:solidFill>
                          <a:latin typeface="Cambria Math" panose="02040503050406030204" pitchFamily="18" charset="0"/>
                        </a:rPr>
                        <m:t>4</m:t>
                      </m:r>
                      <m: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rPr>
                        <m:t>/18</m:t>
                      </m:r>
                    </m:oMath>
                  </m:oMathPara>
                </a14:m>
                <a:endParaRPr lang="ja-JP" altLang="en-US"/>
              </a:p>
            </p:txBody>
          </p:sp>
        </mc:Choice>
        <mc:Fallback xmlns="">
          <p:sp>
            <p:nvSpPr>
              <p:cNvPr id="50" name="テキスト ボックス 49">
                <a:extLst>
                  <a:ext uri="{FF2B5EF4-FFF2-40B4-BE49-F238E27FC236}">
                    <a16:creationId xmlns:a16="http://schemas.microsoft.com/office/drawing/2014/main" id="{2B262CA4-A125-1ADD-88F3-E1F0E9997793}"/>
                  </a:ext>
                </a:extLst>
              </p:cNvPr>
              <p:cNvSpPr txBox="1">
                <a:spLocks noRot="1" noChangeAspect="1" noMove="1" noResize="1" noEditPoints="1" noAdjustHandles="1" noChangeArrowheads="1" noChangeShapeType="1" noTextEdit="1"/>
              </p:cNvSpPr>
              <p:nvPr/>
            </p:nvSpPr>
            <p:spPr>
              <a:xfrm>
                <a:off x="11383188" y="129824"/>
                <a:ext cx="808812" cy="369332"/>
              </a:xfrm>
              <a:prstGeom prst="rect">
                <a:avLst/>
              </a:prstGeom>
              <a:blipFill>
                <a:blip r:embed="rId21"/>
                <a:stretch>
                  <a:fillRect b="-13333"/>
                </a:stretch>
              </a:blipFill>
            </p:spPr>
            <p:txBody>
              <a:bodyPr/>
              <a:lstStyle/>
              <a:p>
                <a:r>
                  <a:rPr lang="ja-JP" altLang="en-US">
                    <a:noFill/>
                  </a:rPr>
                  <a:t> </a:t>
                </a:r>
              </a:p>
            </p:txBody>
          </p:sp>
        </mc:Fallback>
      </mc:AlternateContent>
      <p:grpSp>
        <p:nvGrpSpPr>
          <p:cNvPr id="54" name="グループ化 53">
            <a:extLst>
              <a:ext uri="{FF2B5EF4-FFF2-40B4-BE49-F238E27FC236}">
                <a16:creationId xmlns:a16="http://schemas.microsoft.com/office/drawing/2014/main" id="{D772F723-3E99-1156-1569-7993F31F497F}"/>
              </a:ext>
            </a:extLst>
          </p:cNvPr>
          <p:cNvGrpSpPr/>
          <p:nvPr/>
        </p:nvGrpSpPr>
        <p:grpSpPr>
          <a:xfrm>
            <a:off x="3673766" y="2423880"/>
            <a:ext cx="3564392" cy="1493746"/>
            <a:chOff x="3620058" y="2185881"/>
            <a:chExt cx="3564392" cy="1493746"/>
          </a:xfrm>
        </p:grpSpPr>
        <p:grpSp>
          <p:nvGrpSpPr>
            <p:cNvPr id="52" name="グループ化 51">
              <a:extLst>
                <a:ext uri="{FF2B5EF4-FFF2-40B4-BE49-F238E27FC236}">
                  <a16:creationId xmlns:a16="http://schemas.microsoft.com/office/drawing/2014/main" id="{AA0657B4-3098-3753-7361-9617E02301C6}"/>
                </a:ext>
              </a:extLst>
            </p:cNvPr>
            <p:cNvGrpSpPr/>
            <p:nvPr/>
          </p:nvGrpSpPr>
          <p:grpSpPr>
            <a:xfrm>
              <a:off x="3892570" y="2517099"/>
              <a:ext cx="3291880" cy="1162528"/>
              <a:chOff x="388835" y="4383063"/>
              <a:chExt cx="2584818" cy="1162528"/>
            </a:xfrm>
          </p:grpSpPr>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id="{40FCD399-5CC6-01B7-856A-FABA24BDE96D}"/>
                      </a:ext>
                    </a:extLst>
                  </p:cNvPr>
                  <p:cNvSpPr txBox="1"/>
                  <p:nvPr/>
                </p:nvSpPr>
                <p:spPr>
                  <a:xfrm>
                    <a:off x="865033" y="4519567"/>
                    <a:ext cx="2061950" cy="4994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ja-JP" altLang="en-US"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𝜌</m:t>
                          </m:r>
                          <m:d>
                            <m:dPr>
                              <m:ctrlP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d>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
                            <m:fPr>
                              <m:ctrlP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sSub>
                                <m:sSubPr>
                                  <m:ctrlP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ja-JP" altLang="en-US"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𝜌</m:t>
                                  </m:r>
                                </m:e>
                                <m:sub>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m:t>
                                  </m:r>
                                </m:sub>
                              </m:sSub>
                            </m:num>
                            <m:den>
                              <m:sSup>
                                <m:sSupPr>
                                  <m:ctrlP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𝑟</m:t>
                                  </m:r>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𝑟</m:t>
                                      </m:r>
                                    </m:e>
                                    <m:sub>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𝑁</m:t>
                                      </m:r>
                                    </m:sub>
                                  </m:sSub>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m:t>
                                      </m:r>
                                    </m:sub>
                                  </m:sSub>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e>
                                <m:sup>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den>
                          </m:f>
                        </m:oMath>
                      </m:oMathPara>
                    </a14:m>
                    <a:endParaRPr kumimoji="1" lang="ja-JP" altLang="en-US" sz="14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11" name="テキスト ボックス 10">
                    <a:extLst>
                      <a:ext uri="{FF2B5EF4-FFF2-40B4-BE49-F238E27FC236}">
                        <a16:creationId xmlns:a16="http://schemas.microsoft.com/office/drawing/2014/main" id="{40FCD399-5CC6-01B7-856A-FABA24BDE96D}"/>
                      </a:ext>
                    </a:extLst>
                  </p:cNvPr>
                  <p:cNvSpPr txBox="1">
                    <a:spLocks noRot="1" noChangeAspect="1" noMove="1" noResize="1" noEditPoints="1" noAdjustHandles="1" noChangeArrowheads="1" noChangeShapeType="1" noTextEdit="1"/>
                  </p:cNvSpPr>
                  <p:nvPr/>
                </p:nvSpPr>
                <p:spPr>
                  <a:xfrm>
                    <a:off x="865033" y="4519567"/>
                    <a:ext cx="2061950" cy="499432"/>
                  </a:xfrm>
                  <a:prstGeom prst="rect">
                    <a:avLst/>
                  </a:prstGeom>
                  <a:blipFill>
                    <a:blip r:embed="rId22"/>
                    <a:stretch>
                      <a:fillRect b="-75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91FD9DF4-6DCA-39A2-4E1A-77083B65B844}"/>
                      </a:ext>
                    </a:extLst>
                  </p:cNvPr>
                  <p:cNvSpPr txBox="1"/>
                  <p:nvPr/>
                </p:nvSpPr>
                <p:spPr>
                  <a:xfrm>
                    <a:off x="452770" y="5022371"/>
                    <a:ext cx="252088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m:t>
                            </m:r>
                          </m:sub>
                        </m:sSub>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m:rPr>
                            <m:sty m:val="p"/>
                          </m:rPr>
                          <a:rPr kumimoji="1" lang="en-US" altLang="ja-JP" sz="1400" b="0" i="0" u="none" strike="noStrike" kern="1200" cap="none" spc="0" normalizeH="0" baseline="0" noProof="0" smtClean="0">
                            <a:ln>
                              <a:noFill/>
                            </a:ln>
                            <a:solidFill>
                              <a:prstClr val="black"/>
                            </a:solidFill>
                            <a:effectLst/>
                            <a:uLnTx/>
                            <a:uFillTx/>
                            <a:latin typeface="Cambria Math" panose="02040503050406030204" pitchFamily="18" charset="0"/>
                            <a:cs typeface="+mn-cs"/>
                          </a:rPr>
                          <m:t>scale</m:t>
                        </m:r>
                        <m:r>
                          <a:rPr kumimoji="1" lang="en-US" altLang="ja-JP" sz="1400" b="0" i="0"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m:rPr>
                            <m:sty m:val="p"/>
                          </m:rPr>
                          <a:rPr kumimoji="1" lang="en-US" altLang="ja-JP" sz="1400" b="0" i="0" u="none" strike="noStrike" kern="1200" cap="none" spc="0" normalizeH="0" baseline="0" noProof="0" smtClean="0">
                            <a:ln>
                              <a:noFill/>
                            </a:ln>
                            <a:solidFill>
                              <a:prstClr val="black"/>
                            </a:solidFill>
                            <a:effectLst/>
                            <a:uLnTx/>
                            <a:uFillTx/>
                            <a:latin typeface="Cambria Math" panose="02040503050406030204" pitchFamily="18" charset="0"/>
                            <a:cs typeface="+mn-cs"/>
                          </a:rPr>
                          <m:t>radius</m:t>
                        </m:r>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oMath>
                    </a14:m>
                    <a:r>
                      <a:rPr kumimoji="1" lang="en-US" altLang="ja-JP" sz="1400" b="0" i="1" u="none" strike="noStrike" kern="1200" cap="none" spc="0" normalizeH="0" baseline="0" noProof="0" dirty="0">
                        <a:ln>
                          <a:noFill/>
                        </a:ln>
                        <a:solidFill>
                          <a:prstClr val="black"/>
                        </a:solidFill>
                        <a:effectLst/>
                        <a:uLnTx/>
                        <a:uFillTx/>
                        <a:latin typeface="Cambria Math" panose="02040503050406030204" pitchFamily="18" charset="0"/>
                        <a:ea typeface="游ゴシック" panose="020B0400000000000000" pitchFamily="50" charset="-128"/>
                        <a:cs typeface="+mn-cs"/>
                      </a:rPr>
                      <a:t>,  </a:t>
                    </a:r>
                    <a14:m>
                      <m:oMath xmlns:m="http://schemas.openxmlformats.org/officeDocument/2006/math">
                        <m:sSub>
                          <m:sSubPr>
                            <m:ctrlP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ja-JP" altLang="en-US"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𝜌</m:t>
                            </m:r>
                          </m:e>
                          <m:sub>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m:t>
                            </m:r>
                          </m:sub>
                        </m:sSub>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m:rPr>
                            <m:sty m:val="p"/>
                          </m:rPr>
                          <a:rPr kumimoji="1" lang="en-US" altLang="ja-JP" sz="1400" b="0" i="0" u="none" strike="noStrike" kern="1200" cap="none" spc="0" normalizeH="0" baseline="0" noProof="0" smtClean="0">
                            <a:ln>
                              <a:noFill/>
                            </a:ln>
                            <a:solidFill>
                              <a:prstClr val="black"/>
                            </a:solidFill>
                            <a:effectLst/>
                            <a:uLnTx/>
                            <a:uFillTx/>
                            <a:latin typeface="Cambria Math" panose="02040503050406030204" pitchFamily="18" charset="0"/>
                            <a:cs typeface="+mn-cs"/>
                          </a:rPr>
                          <m:t>scale</m:t>
                        </m:r>
                        <m:r>
                          <a:rPr kumimoji="1" lang="en-US" altLang="ja-JP" sz="1400" b="0" i="0"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m:rPr>
                            <m:sty m:val="p"/>
                          </m:rPr>
                          <a:rPr kumimoji="1" lang="en-US" altLang="ja-JP" sz="1400" b="0" i="0" u="none" strike="noStrike" kern="1200" cap="none" spc="0" normalizeH="0" baseline="0" noProof="0" smtClean="0">
                            <a:ln>
                              <a:noFill/>
                            </a:ln>
                            <a:solidFill>
                              <a:prstClr val="black"/>
                            </a:solidFill>
                            <a:effectLst/>
                            <a:uLnTx/>
                            <a:uFillTx/>
                            <a:latin typeface="Cambria Math" panose="02040503050406030204" pitchFamily="18" charset="0"/>
                            <a:cs typeface="+mn-cs"/>
                          </a:rPr>
                          <m:t>density</m:t>
                        </m:r>
                      </m:oMath>
                    </a14:m>
                    <a:endParaRPr kumimoji="1" lang="en-US" altLang="ja-JP" sz="14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13" name="テキスト ボックス 12">
                    <a:extLst>
                      <a:ext uri="{FF2B5EF4-FFF2-40B4-BE49-F238E27FC236}">
                        <a16:creationId xmlns:a16="http://schemas.microsoft.com/office/drawing/2014/main" id="{91FD9DF4-6DCA-39A2-4E1A-77083B65B844}"/>
                      </a:ext>
                    </a:extLst>
                  </p:cNvPr>
                  <p:cNvSpPr txBox="1">
                    <a:spLocks noRot="1" noChangeAspect="1" noMove="1" noResize="1" noEditPoints="1" noAdjustHandles="1" noChangeArrowheads="1" noChangeShapeType="1" noTextEdit="1"/>
                  </p:cNvSpPr>
                  <p:nvPr/>
                </p:nvSpPr>
                <p:spPr>
                  <a:xfrm>
                    <a:off x="452770" y="5022371"/>
                    <a:ext cx="2520883" cy="523220"/>
                  </a:xfrm>
                  <a:prstGeom prst="rect">
                    <a:avLst/>
                  </a:prstGeom>
                  <a:blipFill>
                    <a:blip r:embed="rId23"/>
                    <a:stretch>
                      <a:fillRect t="-2381"/>
                    </a:stretch>
                  </a:blipFill>
                </p:spPr>
                <p:txBody>
                  <a:bodyPr/>
                  <a:lstStyle/>
                  <a:p>
                    <a:r>
                      <a:rPr lang="ja-JP" altLang="en-US">
                        <a:noFill/>
                      </a:rPr>
                      <a:t> </a:t>
                    </a:r>
                  </a:p>
                </p:txBody>
              </p:sp>
            </mc:Fallback>
          </mc:AlternateContent>
          <p:sp>
            <p:nvSpPr>
              <p:cNvPr id="48" name="テキスト ボックス 47">
                <a:extLst>
                  <a:ext uri="{FF2B5EF4-FFF2-40B4-BE49-F238E27FC236}">
                    <a16:creationId xmlns:a16="http://schemas.microsoft.com/office/drawing/2014/main" id="{F1A3049F-7CB4-2FAE-647B-3E0BEC3A478C}"/>
                  </a:ext>
                </a:extLst>
              </p:cNvPr>
              <p:cNvSpPr txBox="1"/>
              <p:nvPr/>
            </p:nvSpPr>
            <p:spPr>
              <a:xfrm>
                <a:off x="388835" y="4383063"/>
                <a:ext cx="1538356" cy="307777"/>
              </a:xfrm>
              <a:prstGeom prst="rect">
                <a:avLst/>
              </a:prstGeom>
              <a:noFill/>
            </p:spPr>
            <p:txBody>
              <a:bodyPr wrap="square">
                <a:spAutoFit/>
              </a:bodyPr>
              <a:lstStyle/>
              <a:p>
                <a:r>
                  <a:rPr lang="ja-JP" altLang="en-US" sz="1400">
                    <a:solidFill>
                      <a:srgbClr val="000000"/>
                    </a:solidFill>
                    <a:latin typeface="游ゴシック" panose="02110004020202020204"/>
                    <a:ea typeface="游ゴシック" panose="020B0400000000000000" pitchFamily="50" charset="-128"/>
                  </a:rPr>
                  <a:t> </a:t>
                </a:r>
                <a:r>
                  <a:rPr lang="en" altLang="ja-JP" sz="1400" dirty="0">
                    <a:solidFill>
                      <a:srgbClr val="000000"/>
                    </a:solidFill>
                    <a:latin typeface="游ゴシック" panose="02110004020202020204"/>
                    <a:ea typeface="游ゴシック" panose="020B0400000000000000" pitchFamily="50" charset="-128"/>
                  </a:rPr>
                  <a:t>NFW profile</a:t>
                </a:r>
                <a:endParaRPr lang="ja-JP" altLang="en-US" sz="1400"/>
              </a:p>
            </p:txBody>
          </p:sp>
        </p:grpSp>
        <p:sp>
          <p:nvSpPr>
            <p:cNvPr id="53" name="テキスト ボックス 52">
              <a:extLst>
                <a:ext uri="{FF2B5EF4-FFF2-40B4-BE49-F238E27FC236}">
                  <a16:creationId xmlns:a16="http://schemas.microsoft.com/office/drawing/2014/main" id="{4F20D201-BE69-8E33-C703-CDE59D2C42B8}"/>
                </a:ext>
              </a:extLst>
            </p:cNvPr>
            <p:cNvSpPr txBox="1"/>
            <p:nvPr/>
          </p:nvSpPr>
          <p:spPr>
            <a:xfrm>
              <a:off x="3620058" y="2185881"/>
              <a:ext cx="1959164" cy="338554"/>
            </a:xfrm>
            <a:prstGeom prst="rect">
              <a:avLst/>
            </a:prstGeom>
            <a:noFill/>
          </p:spPr>
          <p:txBody>
            <a:bodyPr wrap="square">
              <a:spAutoFit/>
            </a:bodyPr>
            <a:lstStyle/>
            <a:p>
              <a:r>
                <a:rPr lang="ja-JP" altLang="en-US" sz="1400">
                  <a:solidFill>
                    <a:srgbClr val="000000"/>
                  </a:solidFill>
                  <a:latin typeface="游ゴシック" panose="02110004020202020204"/>
                  <a:ea typeface="游ゴシック" panose="020B0400000000000000" pitchFamily="50" charset="-128"/>
                </a:rPr>
                <a:t> </a:t>
              </a:r>
              <a:r>
                <a:rPr lang="ja-JP" altLang="en-US" sz="1600">
                  <a:solidFill>
                    <a:srgbClr val="000000"/>
                  </a:solidFill>
                  <a:latin typeface="游ゴシック" panose="02110004020202020204"/>
                  <a:ea typeface="游ゴシック" panose="020B0400000000000000" pitchFamily="50" charset="-128"/>
                </a:rPr>
                <a:t>◀︎ </a:t>
              </a:r>
              <a:r>
                <a:rPr lang="en-US" altLang="ja-JP" sz="1600" b="1" dirty="0">
                  <a:solidFill>
                    <a:srgbClr val="000000"/>
                  </a:solidFill>
                  <a:latin typeface="游ゴシック" panose="02110004020202020204"/>
                  <a:ea typeface="游ゴシック" panose="020B0400000000000000" pitchFamily="50" charset="-128"/>
                </a:rPr>
                <a:t>Cusp</a:t>
              </a:r>
              <a:endParaRPr lang="ja-JP" altLang="en-US" sz="1600" b="1"/>
            </a:p>
          </p:txBody>
        </p:sp>
      </p:grpSp>
      <p:grpSp>
        <p:nvGrpSpPr>
          <p:cNvPr id="56" name="グループ化 55">
            <a:extLst>
              <a:ext uri="{FF2B5EF4-FFF2-40B4-BE49-F238E27FC236}">
                <a16:creationId xmlns:a16="http://schemas.microsoft.com/office/drawing/2014/main" id="{6FFBE085-68BF-17DB-5B76-2013C42813F9}"/>
              </a:ext>
            </a:extLst>
          </p:cNvPr>
          <p:cNvGrpSpPr/>
          <p:nvPr/>
        </p:nvGrpSpPr>
        <p:grpSpPr>
          <a:xfrm>
            <a:off x="4611678" y="4056520"/>
            <a:ext cx="3690190" cy="1542940"/>
            <a:chOff x="4538189" y="3947423"/>
            <a:chExt cx="3690190" cy="1542940"/>
          </a:xfrm>
        </p:grpSpPr>
        <p:grpSp>
          <p:nvGrpSpPr>
            <p:cNvPr id="51" name="グループ化 50">
              <a:extLst>
                <a:ext uri="{FF2B5EF4-FFF2-40B4-BE49-F238E27FC236}">
                  <a16:creationId xmlns:a16="http://schemas.microsoft.com/office/drawing/2014/main" id="{0C786A8A-C77C-C297-5AE0-D9C5247F8E7C}"/>
                </a:ext>
              </a:extLst>
            </p:cNvPr>
            <p:cNvGrpSpPr/>
            <p:nvPr/>
          </p:nvGrpSpPr>
          <p:grpSpPr>
            <a:xfrm>
              <a:off x="4843501" y="4282948"/>
              <a:ext cx="3384878" cy="1207415"/>
              <a:chOff x="3217936" y="4338176"/>
              <a:chExt cx="2579050" cy="1207415"/>
            </a:xfrm>
          </p:grpSpPr>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1F174F33-9FB0-8571-C95C-13982B4D402D}"/>
                      </a:ext>
                    </a:extLst>
                  </p:cNvPr>
                  <p:cNvSpPr txBox="1"/>
                  <p:nvPr/>
                </p:nvSpPr>
                <p:spPr>
                  <a:xfrm>
                    <a:off x="3459229" y="4529243"/>
                    <a:ext cx="2191730" cy="7099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ja-JP" altLang="en-US"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𝜌</m:t>
                          </m:r>
                          <m:d>
                            <m:dPr>
                              <m:ctrlP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d>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
                            <m:fPr>
                              <m:ctrlP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sSub>
                                <m:sSubPr>
                                  <m:ctrlP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ja-JP" altLang="en-US"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𝜌</m:t>
                                  </m:r>
                                </m:e>
                                <m:sub>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𝐵</m:t>
                                  </m:r>
                                </m:sub>
                              </m:sSub>
                            </m:num>
                            <m:den>
                              <m:sSub>
                                <m:sSubPr>
                                  <m:ctrlP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𝐵</m:t>
                                  </m:r>
                                </m:sub>
                              </m:sSub>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sSup>
                                <m:sSupPr>
                                  <m:ctrlP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𝐵</m:t>
                                      </m:r>
                                    </m:sub>
                                  </m:sSub>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e>
                                <m:sup>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den>
                          </m:f>
                        </m:oMath>
                      </m:oMathPara>
                    </a14:m>
                    <a:endParaRPr kumimoji="1" lang="ja-JP" altLang="en-US"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14" name="テキスト ボックス 13">
                    <a:extLst>
                      <a:ext uri="{FF2B5EF4-FFF2-40B4-BE49-F238E27FC236}">
                        <a16:creationId xmlns:a16="http://schemas.microsoft.com/office/drawing/2014/main" id="{1F174F33-9FB0-8571-C95C-13982B4D402D}"/>
                      </a:ext>
                    </a:extLst>
                  </p:cNvPr>
                  <p:cNvSpPr txBox="1">
                    <a:spLocks noRot="1" noChangeAspect="1" noMove="1" noResize="1" noEditPoints="1" noAdjustHandles="1" noChangeArrowheads="1" noChangeShapeType="1" noTextEdit="1"/>
                  </p:cNvSpPr>
                  <p:nvPr/>
                </p:nvSpPr>
                <p:spPr>
                  <a:xfrm>
                    <a:off x="3459229" y="4529243"/>
                    <a:ext cx="2191730" cy="709938"/>
                  </a:xfrm>
                  <a:prstGeom prst="rect">
                    <a:avLst/>
                  </a:prstGeom>
                  <a:blipFill>
                    <a:blip r:embed="rId2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486A37E6-C7F6-BBE3-8257-E8C9A59CFAC1}"/>
                      </a:ext>
                    </a:extLst>
                  </p:cNvPr>
                  <p:cNvSpPr txBox="1"/>
                  <p:nvPr/>
                </p:nvSpPr>
                <p:spPr>
                  <a:xfrm>
                    <a:off x="3358792" y="5022371"/>
                    <a:ext cx="243819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𝐵</m:t>
                            </m:r>
                          </m:sub>
                        </m:sSub>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m:rPr>
                            <m:sty m:val="p"/>
                          </m:rPr>
                          <a:rPr kumimoji="1" lang="en-US" altLang="ja-JP" sz="1400" b="0" i="0" u="none" strike="noStrike" kern="1200" cap="none" spc="0" normalizeH="0" baseline="0" noProof="0" smtClean="0">
                            <a:ln>
                              <a:noFill/>
                            </a:ln>
                            <a:solidFill>
                              <a:prstClr val="black"/>
                            </a:solidFill>
                            <a:effectLst/>
                            <a:uLnTx/>
                            <a:uFillTx/>
                            <a:latin typeface="Cambria Math" panose="02040503050406030204" pitchFamily="18" charset="0"/>
                            <a:cs typeface="+mn-cs"/>
                          </a:rPr>
                          <m:t>core</m:t>
                        </m:r>
                        <m:r>
                          <a:rPr kumimoji="1" lang="en-US" altLang="ja-JP" sz="1400" b="0" i="0"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m:rPr>
                            <m:sty m:val="p"/>
                          </m:rPr>
                          <a:rPr kumimoji="1" lang="en-US" altLang="ja-JP" sz="1400" b="0" i="0" u="none" strike="noStrike" kern="1200" cap="none" spc="0" normalizeH="0" baseline="0" noProof="0" smtClean="0">
                            <a:ln>
                              <a:noFill/>
                            </a:ln>
                            <a:solidFill>
                              <a:prstClr val="black"/>
                            </a:solidFill>
                            <a:effectLst/>
                            <a:uLnTx/>
                            <a:uFillTx/>
                            <a:latin typeface="Cambria Math" panose="02040503050406030204" pitchFamily="18" charset="0"/>
                            <a:cs typeface="+mn-cs"/>
                          </a:rPr>
                          <m:t>radius</m:t>
                        </m:r>
                      </m:oMath>
                    </a14:m>
                    <a:r>
                      <a:rPr kumimoji="1" lang="en-US" altLang="ja-JP" sz="1400" b="0" i="1" u="none" strike="noStrike" kern="1200" cap="none" spc="0" normalizeH="0" baseline="0" noProof="0" dirty="0">
                        <a:ln>
                          <a:noFill/>
                        </a:ln>
                        <a:solidFill>
                          <a:prstClr val="black"/>
                        </a:solidFill>
                        <a:effectLst/>
                        <a:uLnTx/>
                        <a:uFillTx/>
                        <a:latin typeface="Cambria Math" panose="02040503050406030204" pitchFamily="18" charset="0"/>
                        <a:ea typeface="游ゴシック" panose="020B0400000000000000" pitchFamily="50" charset="-128"/>
                        <a:cs typeface="+mn-cs"/>
                      </a:rPr>
                      <a:t> , </a:t>
                    </a:r>
                    <a14:m>
                      <m:oMath xmlns:m="http://schemas.openxmlformats.org/officeDocument/2006/math">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sSub>
                          <m:sSubPr>
                            <m:ctrlP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ja-JP" altLang="en-US"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𝜌</m:t>
                            </m:r>
                          </m:e>
                          <m:sub>
                            <m:r>
                              <m:rPr>
                                <m:sty m:val="p"/>
                              </m:rP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B</m:t>
                            </m:r>
                          </m:sub>
                        </m:sSub>
                        <m:r>
                          <a:rPr kumimoji="1" lang="en-US" altLang="ja-JP"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m:rPr>
                            <m:sty m:val="p"/>
                          </m:rPr>
                          <a:rPr kumimoji="1" lang="en-US" altLang="ja-JP" sz="1400" b="0" i="0" u="none" strike="noStrike" kern="1200" cap="none" spc="0" normalizeH="0" baseline="0" noProof="0" smtClean="0">
                            <a:ln>
                              <a:noFill/>
                            </a:ln>
                            <a:solidFill>
                              <a:prstClr val="black"/>
                            </a:solidFill>
                            <a:effectLst/>
                            <a:uLnTx/>
                            <a:uFillTx/>
                            <a:latin typeface="Cambria Math" panose="02040503050406030204" pitchFamily="18" charset="0"/>
                            <a:cs typeface="+mn-cs"/>
                          </a:rPr>
                          <m:t>core</m:t>
                        </m:r>
                        <m:r>
                          <a:rPr kumimoji="1" lang="en-US" altLang="ja-JP" sz="1400" b="0" i="0"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m:rPr>
                            <m:sty m:val="p"/>
                          </m:rPr>
                          <a:rPr kumimoji="1" lang="en-US" altLang="ja-JP" sz="1400" b="0" i="0" u="none" strike="noStrike" kern="1200" cap="none" spc="0" normalizeH="0" baseline="0" noProof="0" smtClean="0">
                            <a:ln>
                              <a:noFill/>
                            </a:ln>
                            <a:solidFill>
                              <a:prstClr val="black"/>
                            </a:solidFill>
                            <a:effectLst/>
                            <a:uLnTx/>
                            <a:uFillTx/>
                            <a:latin typeface="Cambria Math" panose="02040503050406030204" pitchFamily="18" charset="0"/>
                            <a:cs typeface="+mn-cs"/>
                          </a:rPr>
                          <m:t>density</m:t>
                        </m:r>
                      </m:oMath>
                    </a14:m>
                    <a:endParaRPr kumimoji="1" lang="en-US" altLang="ja-JP" sz="14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15" name="テキスト ボックス 14">
                    <a:extLst>
                      <a:ext uri="{FF2B5EF4-FFF2-40B4-BE49-F238E27FC236}">
                        <a16:creationId xmlns:a16="http://schemas.microsoft.com/office/drawing/2014/main" id="{486A37E6-C7F6-BBE3-8257-E8C9A59CFAC1}"/>
                      </a:ext>
                    </a:extLst>
                  </p:cNvPr>
                  <p:cNvSpPr txBox="1">
                    <a:spLocks noRot="1" noChangeAspect="1" noMove="1" noResize="1" noEditPoints="1" noAdjustHandles="1" noChangeArrowheads="1" noChangeShapeType="1" noTextEdit="1"/>
                  </p:cNvSpPr>
                  <p:nvPr/>
                </p:nvSpPr>
                <p:spPr>
                  <a:xfrm>
                    <a:off x="3358792" y="5022371"/>
                    <a:ext cx="2438194" cy="523220"/>
                  </a:xfrm>
                  <a:prstGeom prst="rect">
                    <a:avLst/>
                  </a:prstGeom>
                  <a:blipFill>
                    <a:blip r:embed="rId25"/>
                    <a:stretch>
                      <a:fillRect t="-2326"/>
                    </a:stretch>
                  </a:blipFill>
                </p:spPr>
                <p:txBody>
                  <a:bodyPr/>
                  <a:lstStyle/>
                  <a:p>
                    <a:r>
                      <a:rPr lang="ja-JP" altLang="en-US">
                        <a:noFill/>
                      </a:rPr>
                      <a:t> </a:t>
                    </a:r>
                  </a:p>
                </p:txBody>
              </p:sp>
            </mc:Fallback>
          </mc:AlternateContent>
          <p:sp>
            <p:nvSpPr>
              <p:cNvPr id="49" name="テキスト ボックス 48">
                <a:extLst>
                  <a:ext uri="{FF2B5EF4-FFF2-40B4-BE49-F238E27FC236}">
                    <a16:creationId xmlns:a16="http://schemas.microsoft.com/office/drawing/2014/main" id="{11DA6CC7-B2E2-F9C3-ABA6-47FA7A5998E8}"/>
                  </a:ext>
                </a:extLst>
              </p:cNvPr>
              <p:cNvSpPr txBox="1"/>
              <p:nvPr/>
            </p:nvSpPr>
            <p:spPr>
              <a:xfrm>
                <a:off x="3217936" y="4338176"/>
                <a:ext cx="1538356" cy="307777"/>
              </a:xfrm>
              <a:prstGeom prst="rect">
                <a:avLst/>
              </a:prstGeom>
              <a:noFill/>
            </p:spPr>
            <p:txBody>
              <a:bodyPr wrap="square">
                <a:spAutoFit/>
              </a:bodyPr>
              <a:lstStyle/>
              <a:p>
                <a:r>
                  <a:rPr lang="en" altLang="ja-JP" sz="1400" dirty="0">
                    <a:solidFill>
                      <a:srgbClr val="000000"/>
                    </a:solidFill>
                    <a:latin typeface="游ゴシック" panose="02110004020202020204"/>
                    <a:ea typeface="游ゴシック" panose="020B0400000000000000" pitchFamily="50" charset="-128"/>
                  </a:rPr>
                  <a:t>Burkert profile</a:t>
                </a:r>
                <a:endParaRPr lang="ja-JP" altLang="en-US" sz="1400"/>
              </a:p>
            </p:txBody>
          </p:sp>
        </p:grpSp>
        <p:sp>
          <p:nvSpPr>
            <p:cNvPr id="55" name="テキスト ボックス 54">
              <a:extLst>
                <a:ext uri="{FF2B5EF4-FFF2-40B4-BE49-F238E27FC236}">
                  <a16:creationId xmlns:a16="http://schemas.microsoft.com/office/drawing/2014/main" id="{CB0E27DD-F7D3-541A-411E-12E32A177FD3}"/>
                </a:ext>
              </a:extLst>
            </p:cNvPr>
            <p:cNvSpPr txBox="1"/>
            <p:nvPr/>
          </p:nvSpPr>
          <p:spPr>
            <a:xfrm>
              <a:off x="4538189" y="3947423"/>
              <a:ext cx="1959164" cy="338554"/>
            </a:xfrm>
            <a:prstGeom prst="rect">
              <a:avLst/>
            </a:prstGeom>
            <a:noFill/>
          </p:spPr>
          <p:txBody>
            <a:bodyPr wrap="square">
              <a:spAutoFit/>
            </a:bodyPr>
            <a:lstStyle/>
            <a:p>
              <a:r>
                <a:rPr lang="ja-JP" altLang="en-US" sz="1400">
                  <a:solidFill>
                    <a:srgbClr val="000000"/>
                  </a:solidFill>
                  <a:latin typeface="游ゴシック" panose="02110004020202020204"/>
                  <a:ea typeface="游ゴシック" panose="020B0400000000000000" pitchFamily="50" charset="-128"/>
                </a:rPr>
                <a:t> ▶︎</a:t>
              </a:r>
              <a:r>
                <a:rPr lang="ja-JP" altLang="en-US" sz="1600">
                  <a:solidFill>
                    <a:srgbClr val="000000"/>
                  </a:solidFill>
                  <a:latin typeface="游ゴシック" panose="02110004020202020204"/>
                  <a:ea typeface="游ゴシック" panose="020B0400000000000000" pitchFamily="50" charset="-128"/>
                </a:rPr>
                <a:t> </a:t>
              </a:r>
              <a:r>
                <a:rPr lang="en-US" altLang="ja-JP" sz="1600" b="1" dirty="0">
                  <a:solidFill>
                    <a:srgbClr val="000000"/>
                  </a:solidFill>
                  <a:latin typeface="游ゴシック" panose="02110004020202020204"/>
                  <a:ea typeface="游ゴシック" panose="020B0400000000000000" pitchFamily="50" charset="-128"/>
                </a:rPr>
                <a:t>Core</a:t>
              </a:r>
              <a:endParaRPr lang="ja-JP" altLang="en-US" sz="1600" b="1"/>
            </a:p>
          </p:txBody>
        </p:sp>
      </p:grpSp>
      <p:sp>
        <p:nvSpPr>
          <p:cNvPr id="57" name="テキスト ボックス 56">
            <a:extLst>
              <a:ext uri="{FF2B5EF4-FFF2-40B4-BE49-F238E27FC236}">
                <a16:creationId xmlns:a16="http://schemas.microsoft.com/office/drawing/2014/main" id="{F8EA52E4-EAE8-6B6A-2997-DD770A7C38FA}"/>
              </a:ext>
            </a:extLst>
          </p:cNvPr>
          <p:cNvSpPr txBox="1"/>
          <p:nvPr/>
        </p:nvSpPr>
        <p:spPr>
          <a:xfrm>
            <a:off x="1030772" y="2015480"/>
            <a:ext cx="2642994" cy="338554"/>
          </a:xfrm>
          <a:prstGeom prst="rect">
            <a:avLst/>
          </a:prstGeom>
          <a:noFill/>
        </p:spPr>
        <p:txBody>
          <a:bodyPr wrap="square">
            <a:spAutoFit/>
          </a:bodyPr>
          <a:lstStyle/>
          <a:p>
            <a:r>
              <a:rPr lang="ja-JP" altLang="en-US" sz="1400">
                <a:solidFill>
                  <a:srgbClr val="000000"/>
                </a:solidFill>
                <a:latin typeface="游ゴシック" panose="02110004020202020204"/>
                <a:ea typeface="游ゴシック" panose="020B0400000000000000" pitchFamily="50" charset="-128"/>
              </a:rPr>
              <a:t> </a:t>
            </a:r>
            <a:r>
              <a:rPr lang="en-US" altLang="ja-JP" sz="1600" b="1" dirty="0">
                <a:solidFill>
                  <a:srgbClr val="000000"/>
                </a:solidFill>
                <a:latin typeface="游ゴシック" panose="02110004020202020204"/>
                <a:ea typeface="游ゴシック" panose="020B0400000000000000" pitchFamily="50" charset="-128"/>
              </a:rPr>
              <a:t>theoretical simulation</a:t>
            </a:r>
            <a:endParaRPr lang="ja-JP" altLang="en-US" sz="1600" b="1"/>
          </a:p>
        </p:txBody>
      </p:sp>
      <p:sp>
        <p:nvSpPr>
          <p:cNvPr id="58" name="テキスト ボックス 57">
            <a:extLst>
              <a:ext uri="{FF2B5EF4-FFF2-40B4-BE49-F238E27FC236}">
                <a16:creationId xmlns:a16="http://schemas.microsoft.com/office/drawing/2014/main" id="{9AAFCB10-5E84-E841-0FC3-41EC631E16D2}"/>
              </a:ext>
            </a:extLst>
          </p:cNvPr>
          <p:cNvSpPr txBox="1"/>
          <p:nvPr/>
        </p:nvSpPr>
        <p:spPr>
          <a:xfrm>
            <a:off x="9068107" y="1969797"/>
            <a:ext cx="2642994" cy="338554"/>
          </a:xfrm>
          <a:prstGeom prst="rect">
            <a:avLst/>
          </a:prstGeom>
          <a:noFill/>
        </p:spPr>
        <p:txBody>
          <a:bodyPr wrap="square">
            <a:spAutoFit/>
          </a:bodyPr>
          <a:lstStyle/>
          <a:p>
            <a:r>
              <a:rPr lang="en-US" altLang="ja-JP" sz="1600" b="1" dirty="0">
                <a:solidFill>
                  <a:srgbClr val="000000"/>
                </a:solidFill>
                <a:latin typeface="游ゴシック" panose="02110004020202020204"/>
                <a:ea typeface="游ゴシック" panose="020B0400000000000000" pitchFamily="50" charset="-128"/>
              </a:rPr>
              <a:t>observation fitting</a:t>
            </a:r>
            <a:endParaRPr lang="ja-JP" altLang="en-US" sz="1600" b="1"/>
          </a:p>
        </p:txBody>
      </p:sp>
    </p:spTree>
    <p:extLst>
      <p:ext uri="{BB962C8B-B14F-4D97-AF65-F5344CB8AC3E}">
        <p14:creationId xmlns:p14="http://schemas.microsoft.com/office/powerpoint/2010/main" val="4185669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DA47F-3E87-7473-3A1E-44FB0D11E3CD}"/>
            </a:ext>
          </a:extLst>
        </p:cNvPr>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5834D66F-0499-46C0-874A-D38F6993342C}"/>
              </a:ext>
            </a:extLst>
          </p:cNvPr>
          <p:cNvGrpSpPr/>
          <p:nvPr/>
        </p:nvGrpSpPr>
        <p:grpSpPr>
          <a:xfrm>
            <a:off x="5877264" y="1137878"/>
            <a:ext cx="6043525" cy="4120486"/>
            <a:chOff x="2665203" y="-1759445"/>
            <a:chExt cx="5185499" cy="3813662"/>
          </a:xfrm>
        </p:grpSpPr>
        <p:pic>
          <p:nvPicPr>
            <p:cNvPr id="10" name="図 9">
              <a:extLst>
                <a:ext uri="{FF2B5EF4-FFF2-40B4-BE49-F238E27FC236}">
                  <a16:creationId xmlns:a16="http://schemas.microsoft.com/office/drawing/2014/main" id="{E5F12D25-A171-4815-BCBE-32ACA2AE3172}"/>
                </a:ext>
              </a:extLst>
            </p:cNvPr>
            <p:cNvPicPr>
              <a:picLocks noChangeAspect="1"/>
            </p:cNvPicPr>
            <p:nvPr/>
          </p:nvPicPr>
          <p:blipFill rotWithShape="1">
            <a:blip r:embed="rId3"/>
            <a:srcRect b="2191"/>
            <a:stretch/>
          </p:blipFill>
          <p:spPr>
            <a:xfrm>
              <a:off x="2665203" y="-1759443"/>
              <a:ext cx="5164428" cy="3813660"/>
            </a:xfrm>
            <a:prstGeom prst="rect">
              <a:avLst/>
            </a:prstGeom>
          </p:spPr>
        </p:pic>
        <p:sp>
          <p:nvSpPr>
            <p:cNvPr id="11" name="正方形/長方形 10">
              <a:extLst>
                <a:ext uri="{FF2B5EF4-FFF2-40B4-BE49-F238E27FC236}">
                  <a16:creationId xmlns:a16="http://schemas.microsoft.com/office/drawing/2014/main" id="{9151DF76-8A9B-4F8F-9578-76D6ADB9DAEB}"/>
                </a:ext>
              </a:extLst>
            </p:cNvPr>
            <p:cNvSpPr/>
            <p:nvPr/>
          </p:nvSpPr>
          <p:spPr>
            <a:xfrm>
              <a:off x="7574607" y="-1759445"/>
              <a:ext cx="276095" cy="3305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タイトル 1">
            <a:extLst>
              <a:ext uri="{FF2B5EF4-FFF2-40B4-BE49-F238E27FC236}">
                <a16:creationId xmlns:a16="http://schemas.microsoft.com/office/drawing/2014/main" id="{2AF7DE9B-6AD2-93E8-27C6-B37BE91951F4}"/>
              </a:ext>
            </a:extLst>
          </p:cNvPr>
          <p:cNvSpPr>
            <a:spLocks noGrp="1"/>
          </p:cNvSpPr>
          <p:nvPr>
            <p:ph type="title"/>
          </p:nvPr>
        </p:nvSpPr>
        <p:spPr>
          <a:xfrm>
            <a:off x="554736" y="203199"/>
            <a:ext cx="3687908" cy="591433"/>
          </a:xfrm>
        </p:spPr>
        <p:txBody>
          <a:bodyPr>
            <a:noAutofit/>
          </a:bodyPr>
          <a:lstStyle/>
          <a:p>
            <a:r>
              <a:rPr kumimoji="1" lang="en-US" altLang="ja-JP" sz="2200" b="1" dirty="0">
                <a:latin typeface="+mn-ea"/>
                <a:ea typeface="+mn-ea"/>
              </a:rPr>
              <a:t>Cusp-to-Core Transition</a:t>
            </a:r>
            <a:endParaRPr kumimoji="1" lang="ja-JP" altLang="en-US" sz="2200" b="1" dirty="0">
              <a:latin typeface="+mn-ea"/>
              <a:ea typeface="+mn-ea"/>
            </a:endParaRPr>
          </a:p>
        </p:txBody>
      </p:sp>
      <p:cxnSp>
        <p:nvCxnSpPr>
          <p:cNvPr id="4" name="直線コネクタ 3">
            <a:extLst>
              <a:ext uri="{FF2B5EF4-FFF2-40B4-BE49-F238E27FC236}">
                <a16:creationId xmlns:a16="http://schemas.microsoft.com/office/drawing/2014/main" id="{35D5BE23-C9D1-FD50-FB30-E838AD785CA2}"/>
              </a:ext>
            </a:extLst>
          </p:cNvPr>
          <p:cNvCxnSpPr>
            <a:cxnSpLocks/>
          </p:cNvCxnSpPr>
          <p:nvPr/>
        </p:nvCxnSpPr>
        <p:spPr>
          <a:xfrm>
            <a:off x="-6663" y="616908"/>
            <a:ext cx="4392009" cy="0"/>
          </a:xfrm>
          <a:prstGeom prst="line">
            <a:avLst/>
          </a:prstGeom>
          <a:ln w="38100">
            <a:solidFill>
              <a:schemeClr val="accent6">
                <a:alpha val="80000"/>
              </a:schemeClr>
            </a:solidFill>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46" name="テキスト ボックス 45">
                <a:extLst>
                  <a:ext uri="{FF2B5EF4-FFF2-40B4-BE49-F238E27FC236}">
                    <a16:creationId xmlns:a16="http://schemas.microsoft.com/office/drawing/2014/main" id="{82F03381-DF7C-3860-F323-E631591AEEF3}"/>
                  </a:ext>
                </a:extLst>
              </p:cNvPr>
              <p:cNvSpPr txBox="1"/>
              <p:nvPr/>
            </p:nvSpPr>
            <p:spPr>
              <a:xfrm>
                <a:off x="9638193" y="-523220"/>
                <a:ext cx="22297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a:t>
                </a:r>
                <a14:m>
                  <m:oMath xmlns:m="http://schemas.openxmlformats.org/officeDocument/2006/math">
                    <m:sSub>
                      <m:sSubPr>
                        <m:ctrlP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𝑚𝑎𝑥</m:t>
                        </m:r>
                      </m:sub>
                    </m:sSub>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oMath>
                </a14:m>
                <a:r>
                  <a:rPr kumimoji="1" lang="ja-JP" altLang="en-US" sz="12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a:t>
                </a:r>
                <a:r>
                  <a:rPr kumimoji="1" lang="en" altLang="ja-JP" sz="12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radius of maximum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2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circular velocity</a:t>
                </a:r>
                <a:endParaRPr kumimoji="1" lang="en-US" altLang="ja-JP" sz="12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46" name="テキスト ボックス 45">
                <a:extLst>
                  <a:ext uri="{FF2B5EF4-FFF2-40B4-BE49-F238E27FC236}">
                    <a16:creationId xmlns:a16="http://schemas.microsoft.com/office/drawing/2014/main" id="{82F03381-DF7C-3860-F323-E631591AEEF3}"/>
                  </a:ext>
                </a:extLst>
              </p:cNvPr>
              <p:cNvSpPr txBox="1">
                <a:spLocks noRot="1" noChangeAspect="1" noMove="1" noResize="1" noEditPoints="1" noAdjustHandles="1" noChangeArrowheads="1" noChangeShapeType="1" noTextEdit="1"/>
              </p:cNvSpPr>
              <p:nvPr/>
            </p:nvSpPr>
            <p:spPr>
              <a:xfrm>
                <a:off x="9638193" y="-523220"/>
                <a:ext cx="2229753" cy="523220"/>
              </a:xfrm>
              <a:prstGeom prst="rect">
                <a:avLst/>
              </a:prstGeom>
              <a:blipFill>
                <a:blip r:embed="rId9"/>
                <a:stretch>
                  <a:fillRect l="-1130" t="-2381" b="-714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0" name="テキスト ボックス 49">
                <a:extLst>
                  <a:ext uri="{FF2B5EF4-FFF2-40B4-BE49-F238E27FC236}">
                    <a16:creationId xmlns:a16="http://schemas.microsoft.com/office/drawing/2014/main" id="{B0FFC5CE-8320-D6DB-3F61-8C1233C8993E}"/>
                  </a:ext>
                </a:extLst>
              </p:cNvPr>
              <p:cNvSpPr txBox="1"/>
              <p:nvPr/>
            </p:nvSpPr>
            <p:spPr>
              <a:xfrm>
                <a:off x="11383188" y="129824"/>
                <a:ext cx="80881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rPr>
                        <m:t>5/18</m:t>
                      </m:r>
                    </m:oMath>
                  </m:oMathPara>
                </a14:m>
                <a:endParaRPr lang="ja-JP" altLang="en-US"/>
              </a:p>
            </p:txBody>
          </p:sp>
        </mc:Choice>
        <mc:Fallback xmlns="">
          <p:sp>
            <p:nvSpPr>
              <p:cNvPr id="50" name="テキスト ボックス 49">
                <a:extLst>
                  <a:ext uri="{FF2B5EF4-FFF2-40B4-BE49-F238E27FC236}">
                    <a16:creationId xmlns:a16="http://schemas.microsoft.com/office/drawing/2014/main" id="{B0FFC5CE-8320-D6DB-3F61-8C1233C8993E}"/>
                  </a:ext>
                </a:extLst>
              </p:cNvPr>
              <p:cNvSpPr txBox="1">
                <a:spLocks noRot="1" noChangeAspect="1" noMove="1" noResize="1" noEditPoints="1" noAdjustHandles="1" noChangeArrowheads="1" noChangeShapeType="1" noTextEdit="1"/>
              </p:cNvSpPr>
              <p:nvPr/>
            </p:nvSpPr>
            <p:spPr>
              <a:xfrm>
                <a:off x="11383188" y="129824"/>
                <a:ext cx="808812" cy="369332"/>
              </a:xfrm>
              <a:prstGeom prst="rect">
                <a:avLst/>
              </a:prstGeom>
              <a:blipFill>
                <a:blip r:embed="rId10"/>
                <a:stretch>
                  <a:fillRect b="-13333"/>
                </a:stretch>
              </a:blipFill>
            </p:spPr>
            <p:txBody>
              <a:bodyPr/>
              <a:lstStyle/>
              <a:p>
                <a:r>
                  <a:rPr lang="ja-JP" altLang="en-US">
                    <a:noFill/>
                  </a:rPr>
                  <a:t> </a:t>
                </a:r>
              </a:p>
            </p:txBody>
          </p:sp>
        </mc:Fallback>
      </mc:AlternateContent>
      <p:sp>
        <p:nvSpPr>
          <p:cNvPr id="48" name="正方形/長方形 47">
            <a:extLst>
              <a:ext uri="{FF2B5EF4-FFF2-40B4-BE49-F238E27FC236}">
                <a16:creationId xmlns:a16="http://schemas.microsoft.com/office/drawing/2014/main" id="{B786F6FA-8212-4B77-99B4-F07817BA4984}"/>
              </a:ext>
            </a:extLst>
          </p:cNvPr>
          <p:cNvSpPr/>
          <p:nvPr/>
        </p:nvSpPr>
        <p:spPr>
          <a:xfrm>
            <a:off x="98148" y="1046033"/>
            <a:ext cx="5670718" cy="571311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cxnSp>
        <p:nvCxnSpPr>
          <p:cNvPr id="49" name="直線コネクタ 48">
            <a:extLst>
              <a:ext uri="{FF2B5EF4-FFF2-40B4-BE49-F238E27FC236}">
                <a16:creationId xmlns:a16="http://schemas.microsoft.com/office/drawing/2014/main" id="{620E7F83-7414-4864-A5C3-0CA04478064C}"/>
              </a:ext>
            </a:extLst>
          </p:cNvPr>
          <p:cNvCxnSpPr>
            <a:cxnSpLocks/>
          </p:cNvCxnSpPr>
          <p:nvPr/>
        </p:nvCxnSpPr>
        <p:spPr>
          <a:xfrm>
            <a:off x="-6663" y="616908"/>
            <a:ext cx="4392009" cy="0"/>
          </a:xfrm>
          <a:prstGeom prst="line">
            <a:avLst/>
          </a:prstGeom>
          <a:ln w="38100">
            <a:solidFill>
              <a:schemeClr val="accent6">
                <a:alpha val="80000"/>
              </a:schemeClr>
            </a:solidFill>
          </a:ln>
        </p:spPr>
        <p:style>
          <a:lnRef idx="3">
            <a:schemeClr val="accent1"/>
          </a:lnRef>
          <a:fillRef idx="0">
            <a:schemeClr val="accent1"/>
          </a:fillRef>
          <a:effectRef idx="2">
            <a:schemeClr val="accent1"/>
          </a:effectRef>
          <a:fontRef idx="minor">
            <a:schemeClr val="tx1"/>
          </a:fontRef>
        </p:style>
      </p:cxnSp>
      <p:grpSp>
        <p:nvGrpSpPr>
          <p:cNvPr id="52" name="グループ化 51">
            <a:extLst>
              <a:ext uri="{FF2B5EF4-FFF2-40B4-BE49-F238E27FC236}">
                <a16:creationId xmlns:a16="http://schemas.microsoft.com/office/drawing/2014/main" id="{215EDA4C-5E6C-433E-8417-632DE9069599}"/>
              </a:ext>
            </a:extLst>
          </p:cNvPr>
          <p:cNvGrpSpPr/>
          <p:nvPr/>
        </p:nvGrpSpPr>
        <p:grpSpPr>
          <a:xfrm>
            <a:off x="349946" y="1352062"/>
            <a:ext cx="4860230" cy="3703178"/>
            <a:chOff x="538553" y="2424368"/>
            <a:chExt cx="4492628" cy="3955192"/>
          </a:xfrm>
        </p:grpSpPr>
        <p:grpSp>
          <p:nvGrpSpPr>
            <p:cNvPr id="61" name="グループ化 60">
              <a:extLst>
                <a:ext uri="{FF2B5EF4-FFF2-40B4-BE49-F238E27FC236}">
                  <a16:creationId xmlns:a16="http://schemas.microsoft.com/office/drawing/2014/main" id="{14D820A2-9ED3-4818-95DD-6A1E63206AB1}"/>
                </a:ext>
              </a:extLst>
            </p:cNvPr>
            <p:cNvGrpSpPr/>
            <p:nvPr/>
          </p:nvGrpSpPr>
          <p:grpSpPr>
            <a:xfrm>
              <a:off x="538553" y="2424368"/>
              <a:ext cx="4492628" cy="3955192"/>
              <a:chOff x="5474335" y="2106475"/>
              <a:chExt cx="6810045" cy="4831178"/>
            </a:xfrm>
          </p:grpSpPr>
          <p:pic>
            <p:nvPicPr>
              <p:cNvPr id="66" name="図 65">
                <a:extLst>
                  <a:ext uri="{FF2B5EF4-FFF2-40B4-BE49-F238E27FC236}">
                    <a16:creationId xmlns:a16="http://schemas.microsoft.com/office/drawing/2014/main" id="{3C86B145-FDFE-4438-81A3-50EAB5C05860}"/>
                  </a:ext>
                </a:extLst>
              </p:cNvPr>
              <p:cNvPicPr>
                <a:picLocks noChangeAspect="1"/>
              </p:cNvPicPr>
              <p:nvPr/>
            </p:nvPicPr>
            <p:blipFill>
              <a:blip r:embed="rId11">
                <a:extLst>
                  <a:ext uri="{28A0092B-C50C-407E-A947-70E740481C1C}">
                    <a14:useLocalDpi xmlns:a14="http://schemas.microsoft.com/office/drawing/2010/main" val="0"/>
                  </a:ext>
                </a:extLst>
              </a:blip>
              <a:srcRect l="7456" r="1581"/>
              <a:stretch/>
            </p:blipFill>
            <p:spPr>
              <a:xfrm>
                <a:off x="6175355" y="2106475"/>
                <a:ext cx="6109025" cy="4744487"/>
              </a:xfrm>
              <a:prstGeom prst="rect">
                <a:avLst/>
              </a:prstGeom>
            </p:spPr>
          </p:pic>
          <p:sp>
            <p:nvSpPr>
              <p:cNvPr id="67" name="テキスト ボックス 66">
                <a:extLst>
                  <a:ext uri="{FF2B5EF4-FFF2-40B4-BE49-F238E27FC236}">
                    <a16:creationId xmlns:a16="http://schemas.microsoft.com/office/drawing/2014/main" id="{9464640D-28EC-4783-B452-734224042174}"/>
                  </a:ext>
                </a:extLst>
              </p:cNvPr>
              <p:cNvSpPr txBox="1"/>
              <p:nvPr/>
            </p:nvSpPr>
            <p:spPr>
              <a:xfrm rot="16200000">
                <a:off x="4813296" y="3754768"/>
                <a:ext cx="1882704" cy="560625"/>
              </a:xfrm>
              <a:prstGeom prst="rect">
                <a:avLst/>
              </a:prstGeom>
              <a:solidFill>
                <a:schemeClr val="bg1"/>
              </a:solidFill>
            </p:spPr>
            <p:txBody>
              <a:bodyPr wrap="square" rtlCol="0">
                <a:spAutoFit/>
              </a:bodyPr>
              <a:lstStyle/>
              <a:p>
                <a:r>
                  <a:rPr kumimoji="1" lang="en-US" altLang="ja-JP" sz="2000" b="1" dirty="0"/>
                  <a:t>ρ</a:t>
                </a:r>
                <a:r>
                  <a:rPr lang="en-US" altLang="ja-JP" sz="2000" b="1" dirty="0"/>
                  <a:t>[g cm</a:t>
                </a:r>
                <a:r>
                  <a:rPr lang="en-US" altLang="ja-JP" sz="2000" b="1" baseline="30000" dirty="0"/>
                  <a:t>-3</a:t>
                </a:r>
                <a:r>
                  <a:rPr lang="en-US" altLang="ja-JP" sz="2000" b="1" dirty="0"/>
                  <a:t>]</a:t>
                </a:r>
                <a:endParaRPr lang="ja-JP" altLang="en-US" sz="2000" b="1" dirty="0"/>
              </a:p>
            </p:txBody>
          </p:sp>
          <p:sp>
            <p:nvSpPr>
              <p:cNvPr id="68" name="テキスト ボックス 67">
                <a:extLst>
                  <a:ext uri="{FF2B5EF4-FFF2-40B4-BE49-F238E27FC236}">
                    <a16:creationId xmlns:a16="http://schemas.microsoft.com/office/drawing/2014/main" id="{93524E0C-F256-4556-8810-DCD625521B1F}"/>
                  </a:ext>
                </a:extLst>
              </p:cNvPr>
              <p:cNvSpPr txBox="1"/>
              <p:nvPr/>
            </p:nvSpPr>
            <p:spPr>
              <a:xfrm>
                <a:off x="8587014" y="6415668"/>
                <a:ext cx="2196161" cy="521985"/>
              </a:xfrm>
              <a:prstGeom prst="rect">
                <a:avLst/>
              </a:prstGeom>
              <a:solidFill>
                <a:schemeClr val="bg1"/>
              </a:solidFill>
            </p:spPr>
            <p:txBody>
              <a:bodyPr wrap="square" rtlCol="0">
                <a:spAutoFit/>
              </a:bodyPr>
              <a:lstStyle/>
              <a:p>
                <a:r>
                  <a:rPr kumimoji="1" lang="en-US" altLang="ja-JP" sz="2000" b="1" i="1" dirty="0"/>
                  <a:t>r </a:t>
                </a:r>
                <a:r>
                  <a:rPr lang="en-US" altLang="ja-JP" sz="2000" b="1" dirty="0"/>
                  <a:t>[kpc]</a:t>
                </a:r>
                <a:endParaRPr kumimoji="1" lang="ja-JP" altLang="en-US" sz="2000" b="1" i="1" dirty="0"/>
              </a:p>
            </p:txBody>
          </p:sp>
          <p:sp>
            <p:nvSpPr>
              <p:cNvPr id="71" name="矢印: 下 12">
                <a:extLst>
                  <a:ext uri="{FF2B5EF4-FFF2-40B4-BE49-F238E27FC236}">
                    <a16:creationId xmlns:a16="http://schemas.microsoft.com/office/drawing/2014/main" id="{9BBDD5C3-A425-4548-B2F6-6D313FCF54DF}"/>
                  </a:ext>
                </a:extLst>
              </p:cNvPr>
              <p:cNvSpPr/>
              <p:nvPr/>
            </p:nvSpPr>
            <p:spPr>
              <a:xfrm>
                <a:off x="7677760" y="3175388"/>
                <a:ext cx="512338" cy="472353"/>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テキスト ボックス 71">
                <a:extLst>
                  <a:ext uri="{FF2B5EF4-FFF2-40B4-BE49-F238E27FC236}">
                    <a16:creationId xmlns:a16="http://schemas.microsoft.com/office/drawing/2014/main" id="{8D89818D-68A2-409D-8141-2C8D858A8E17}"/>
                  </a:ext>
                </a:extLst>
              </p:cNvPr>
              <p:cNvSpPr txBox="1"/>
              <p:nvPr/>
            </p:nvSpPr>
            <p:spPr>
              <a:xfrm rot="1781524">
                <a:off x="7398329" y="2610611"/>
                <a:ext cx="1638466" cy="487741"/>
              </a:xfrm>
              <a:prstGeom prst="rect">
                <a:avLst/>
              </a:prstGeom>
              <a:noFill/>
            </p:spPr>
            <p:txBody>
              <a:bodyPr wrap="square">
                <a:spAutoFit/>
              </a:bodyPr>
              <a:lstStyle/>
              <a:p>
                <a:r>
                  <a:rPr lang="en-US" altLang="ja-JP" sz="2000" b="1" dirty="0"/>
                  <a:t>Cusp</a:t>
                </a:r>
                <a:endParaRPr lang="ja-JP" altLang="en-US" sz="2000" b="1" dirty="0"/>
              </a:p>
            </p:txBody>
          </p:sp>
          <p:sp>
            <p:nvSpPr>
              <p:cNvPr id="74" name="テキスト ボックス 73">
                <a:extLst>
                  <a:ext uri="{FF2B5EF4-FFF2-40B4-BE49-F238E27FC236}">
                    <a16:creationId xmlns:a16="http://schemas.microsoft.com/office/drawing/2014/main" id="{D01B3F1C-16D1-4F01-AF6D-8A4943E47281}"/>
                  </a:ext>
                </a:extLst>
              </p:cNvPr>
              <p:cNvSpPr txBox="1"/>
              <p:nvPr/>
            </p:nvSpPr>
            <p:spPr>
              <a:xfrm>
                <a:off x="7303465" y="3848480"/>
                <a:ext cx="1861955" cy="488725"/>
              </a:xfrm>
              <a:prstGeom prst="rect">
                <a:avLst/>
              </a:prstGeom>
              <a:noFill/>
            </p:spPr>
            <p:txBody>
              <a:bodyPr wrap="square">
                <a:spAutoFit/>
              </a:bodyPr>
              <a:lstStyle/>
              <a:p>
                <a:r>
                  <a:rPr lang="en-US" altLang="ja-JP" sz="1400" dirty="0"/>
                  <a:t>  </a:t>
                </a:r>
                <a:r>
                  <a:rPr lang="en-US" altLang="ja-JP" sz="2000" b="1" dirty="0"/>
                  <a:t>Core</a:t>
                </a:r>
              </a:p>
            </p:txBody>
          </p:sp>
          <mc:AlternateContent xmlns:mc="http://schemas.openxmlformats.org/markup-compatibility/2006" xmlns:a14="http://schemas.microsoft.com/office/drawing/2010/main">
            <mc:Choice Requires="a14">
              <p:sp>
                <p:nvSpPr>
                  <p:cNvPr id="75" name="テキスト ボックス 74">
                    <a:extLst>
                      <a:ext uri="{FF2B5EF4-FFF2-40B4-BE49-F238E27FC236}">
                        <a16:creationId xmlns:a16="http://schemas.microsoft.com/office/drawing/2014/main" id="{DEC15C97-C03D-4ED5-A462-990668B21F2B}"/>
                      </a:ext>
                    </a:extLst>
                  </p:cNvPr>
                  <p:cNvSpPr txBox="1"/>
                  <p:nvPr/>
                </p:nvSpPr>
                <p:spPr>
                  <a:xfrm>
                    <a:off x="9614834" y="2452442"/>
                    <a:ext cx="2415486" cy="35228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1200" i="1" smtClean="0">
                                  <a:latin typeface="Cambria Math" panose="02040503050406030204" pitchFamily="18" charset="0"/>
                                </a:rPr>
                              </m:ctrlPr>
                            </m:sSubPr>
                            <m:e>
                              <m:r>
                                <a:rPr lang="en-US" altLang="ja-JP" sz="1200" i="1">
                                  <a:latin typeface="Cambria Math" panose="02040503050406030204" pitchFamily="18" charset="0"/>
                                </a:rPr>
                                <m:t>𝑀</m:t>
                              </m:r>
                            </m:e>
                            <m:sub>
                              <m:r>
                                <a:rPr lang="en-US" altLang="ja-JP" sz="1200" i="1">
                                  <a:latin typeface="Cambria Math" panose="02040503050406030204" pitchFamily="18" charset="0"/>
                                </a:rPr>
                                <m:t>200</m:t>
                              </m:r>
                            </m:sub>
                          </m:sSub>
                          <m:r>
                            <a:rPr lang="en-US" altLang="ja-JP" sz="1200" b="0" i="1" smtClean="0">
                              <a:latin typeface="Cambria Math" panose="02040503050406030204" pitchFamily="18" charset="0"/>
                            </a:rPr>
                            <m:t>=</m:t>
                          </m:r>
                          <m:sSup>
                            <m:sSupPr>
                              <m:ctrlPr>
                                <a:rPr lang="en-US" altLang="ja-JP" sz="1200" b="0" i="1" smtClean="0">
                                  <a:latin typeface="Cambria Math" panose="02040503050406030204" pitchFamily="18" charset="0"/>
                                </a:rPr>
                              </m:ctrlPr>
                            </m:sSupPr>
                            <m:e>
                              <m:r>
                                <a:rPr lang="en-US" altLang="ja-JP" sz="1200" b="0" i="1" smtClean="0">
                                  <a:latin typeface="Cambria Math" panose="02040503050406030204" pitchFamily="18" charset="0"/>
                                </a:rPr>
                                <m:t>10</m:t>
                              </m:r>
                            </m:e>
                            <m:sup>
                              <m:r>
                                <a:rPr lang="en-US" altLang="ja-JP" sz="1200" b="0" i="1" smtClean="0">
                                  <a:latin typeface="Cambria Math" panose="02040503050406030204" pitchFamily="18" charset="0"/>
                                </a:rPr>
                                <m:t>11</m:t>
                              </m:r>
                            </m:sup>
                          </m:sSup>
                          <m:sSub>
                            <m:sSubPr>
                              <m:ctrlPr>
                                <a:rPr lang="en-US" altLang="ja-JP" sz="1200" i="1">
                                  <a:latin typeface="Cambria Math" panose="02040503050406030204" pitchFamily="18" charset="0"/>
                                </a:rPr>
                              </m:ctrlPr>
                            </m:sSubPr>
                            <m:e>
                              <m:r>
                                <a:rPr lang="en-US" altLang="ja-JP" sz="1200" i="1">
                                  <a:latin typeface="Cambria Math" panose="02040503050406030204" pitchFamily="18" charset="0"/>
                                </a:rPr>
                                <m:t>𝑀</m:t>
                              </m:r>
                            </m:e>
                            <m:sub>
                              <m:r>
                                <a:rPr lang="ja-JP" altLang="en-US" sz="1200" i="1">
                                  <a:latin typeface="Cambria Math" panose="02040503050406030204" pitchFamily="18" charset="0"/>
                                </a:rPr>
                                <m:t>⦿</m:t>
                              </m:r>
                            </m:sub>
                          </m:sSub>
                        </m:oMath>
                      </m:oMathPara>
                    </a14:m>
                    <a:endParaRPr lang="ja-JP" altLang="en-US" dirty="0"/>
                  </a:p>
                </p:txBody>
              </p:sp>
            </mc:Choice>
            <mc:Fallback xmlns="">
              <p:sp>
                <p:nvSpPr>
                  <p:cNvPr id="60" name="テキスト ボックス 59">
                    <a:extLst>
                      <a:ext uri="{FF2B5EF4-FFF2-40B4-BE49-F238E27FC236}">
                        <a16:creationId xmlns:a16="http://schemas.microsoft.com/office/drawing/2014/main" id="{BE8D56CA-B684-DE38-921A-241D63646980}"/>
                      </a:ext>
                    </a:extLst>
                  </p:cNvPr>
                  <p:cNvSpPr txBox="1">
                    <a:spLocks noRot="1" noChangeAspect="1" noMove="1" noResize="1" noEditPoints="1" noAdjustHandles="1" noChangeArrowheads="1" noChangeShapeType="1" noTextEdit="1"/>
                  </p:cNvSpPr>
                  <p:nvPr/>
                </p:nvSpPr>
                <p:spPr>
                  <a:xfrm>
                    <a:off x="9614834" y="2452442"/>
                    <a:ext cx="2415486" cy="352289"/>
                  </a:xfrm>
                  <a:prstGeom prst="rect">
                    <a:avLst/>
                  </a:prstGeom>
                  <a:blipFill>
                    <a:blip r:embed="rId13"/>
                    <a:stretch>
                      <a:fillRect b="-9091"/>
                    </a:stretch>
                  </a:blipFill>
                </p:spPr>
                <p:txBody>
                  <a:bodyPr/>
                  <a:lstStyle/>
                  <a:p>
                    <a:r>
                      <a:rPr lang="ja-JP" altLang="en-US">
                        <a:noFill/>
                      </a:rPr>
                      <a:t> </a:t>
                    </a:r>
                  </a:p>
                </p:txBody>
              </p:sp>
            </mc:Fallback>
          </mc:AlternateContent>
        </p:grpSp>
        <p:cxnSp>
          <p:nvCxnSpPr>
            <p:cNvPr id="62" name="直線コネクタ 61">
              <a:extLst>
                <a:ext uri="{FF2B5EF4-FFF2-40B4-BE49-F238E27FC236}">
                  <a16:creationId xmlns:a16="http://schemas.microsoft.com/office/drawing/2014/main" id="{6F1279EA-16B2-42BE-8BFE-94EE712E467A}"/>
                </a:ext>
              </a:extLst>
            </p:cNvPr>
            <p:cNvCxnSpPr>
              <a:cxnSpLocks/>
            </p:cNvCxnSpPr>
            <p:nvPr/>
          </p:nvCxnSpPr>
          <p:spPr>
            <a:xfrm>
              <a:off x="3280716" y="2645593"/>
              <a:ext cx="0" cy="3046434"/>
            </a:xfrm>
            <a:prstGeom prst="line">
              <a:avLst/>
            </a:prstGeom>
            <a:ln w="31750">
              <a:prstDash val="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4" name="テキスト ボックス 63">
                  <a:extLst>
                    <a:ext uri="{FF2B5EF4-FFF2-40B4-BE49-F238E27FC236}">
                      <a16:creationId xmlns:a16="http://schemas.microsoft.com/office/drawing/2014/main" id="{131733BA-3000-4A16-A889-C099B604C3C0}"/>
                    </a:ext>
                  </a:extLst>
                </p:cNvPr>
                <p:cNvSpPr txBox="1"/>
                <p:nvPr/>
              </p:nvSpPr>
              <p:spPr>
                <a:xfrm>
                  <a:off x="2973584" y="4951590"/>
                  <a:ext cx="1341051" cy="427339"/>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2000" b="1" i="1" smtClean="0">
                                <a:latin typeface="Cambria Math" panose="02040503050406030204" pitchFamily="18" charset="0"/>
                              </a:rPr>
                            </m:ctrlPr>
                          </m:sSubPr>
                          <m:e>
                            <m:sSub>
                              <m:sSubPr>
                                <m:ctrlPr>
                                  <a:rPr lang="en-US" altLang="ja-JP" sz="2000" b="1" i="1" smtClean="0">
                                    <a:latin typeface="Cambria Math" panose="02040503050406030204" pitchFamily="18" charset="0"/>
                                  </a:rPr>
                                </m:ctrlPr>
                              </m:sSubPr>
                              <m:e>
                                <m:r>
                                  <a:rPr lang="en-US" altLang="ja-JP" sz="2000" b="1" i="1" smtClean="0">
                                    <a:latin typeface="Cambria Math" panose="02040503050406030204" pitchFamily="18" charset="0"/>
                                  </a:rPr>
                                  <m:t>𝒓</m:t>
                                </m:r>
                              </m:e>
                              <m:sub>
                                <m:r>
                                  <a:rPr lang="en-US" altLang="ja-JP" sz="2000" b="1" i="1" smtClean="0">
                                    <a:latin typeface="Cambria Math" panose="02040503050406030204" pitchFamily="18" charset="0"/>
                                  </a:rPr>
                                  <m:t>𝒄</m:t>
                                </m:r>
                              </m:sub>
                            </m:sSub>
                            <m:r>
                              <a:rPr lang="en-US" altLang="ja-JP" sz="2000" b="1" i="1" smtClean="0">
                                <a:latin typeface="Cambria Math" panose="02040503050406030204" pitchFamily="18" charset="0"/>
                              </a:rPr>
                              <m:t>=</m:t>
                            </m:r>
                            <m:r>
                              <a:rPr lang="en-US" altLang="ja-JP" sz="2000" b="1" i="1" smtClean="0">
                                <a:latin typeface="Cambria Math" panose="02040503050406030204" pitchFamily="18" charset="0"/>
                              </a:rPr>
                              <m:t>𝒓</m:t>
                            </m:r>
                          </m:e>
                          <m:sub>
                            <m:r>
                              <a:rPr lang="en-US" altLang="ja-JP" sz="2000" b="1" i="1" smtClean="0">
                                <a:latin typeface="Cambria Math" panose="02040503050406030204" pitchFamily="18" charset="0"/>
                              </a:rPr>
                              <m:t>𝒎𝒂𝒙</m:t>
                            </m:r>
                          </m:sub>
                        </m:sSub>
                      </m:oMath>
                    </m:oMathPara>
                  </a14:m>
                  <a:endParaRPr lang="ja-JP" altLang="en-US" b="1" dirty="0"/>
                </a:p>
              </p:txBody>
            </p:sp>
          </mc:Choice>
          <mc:Fallback xmlns="">
            <p:sp>
              <p:nvSpPr>
                <p:cNvPr id="64" name="テキスト ボックス 63">
                  <a:extLst>
                    <a:ext uri="{FF2B5EF4-FFF2-40B4-BE49-F238E27FC236}">
                      <a16:creationId xmlns:a16="http://schemas.microsoft.com/office/drawing/2014/main" id="{131733BA-3000-4A16-A889-C099B604C3C0}"/>
                    </a:ext>
                  </a:extLst>
                </p:cNvPr>
                <p:cNvSpPr txBox="1">
                  <a:spLocks noRot="1" noChangeAspect="1" noMove="1" noResize="1" noEditPoints="1" noAdjustHandles="1" noChangeArrowheads="1" noChangeShapeType="1" noTextEdit="1"/>
                </p:cNvSpPr>
                <p:nvPr/>
              </p:nvSpPr>
              <p:spPr>
                <a:xfrm>
                  <a:off x="2973584" y="4951590"/>
                  <a:ext cx="1341051" cy="427339"/>
                </a:xfrm>
                <a:prstGeom prst="rect">
                  <a:avLst/>
                </a:prstGeom>
                <a:blipFill>
                  <a:blip r:embed="rId14"/>
                  <a:stretch>
                    <a:fillRect/>
                  </a:stretch>
                </a:blipFill>
              </p:spPr>
              <p:txBody>
                <a:bodyPr/>
                <a:lstStyle/>
                <a:p>
                  <a:r>
                    <a:rPr lang="ja-JP" altLang="en-US">
                      <a:noFill/>
                    </a:rPr>
                    <a:t> </a:t>
                  </a:r>
                </a:p>
              </p:txBody>
            </p:sp>
          </mc:Fallback>
        </mc:AlternateContent>
      </p:grpSp>
      <p:sp>
        <p:nvSpPr>
          <p:cNvPr id="77" name="タイトル 1">
            <a:extLst>
              <a:ext uri="{FF2B5EF4-FFF2-40B4-BE49-F238E27FC236}">
                <a16:creationId xmlns:a16="http://schemas.microsoft.com/office/drawing/2014/main" id="{D33C19C8-75E7-40AD-BF75-83C592443B71}"/>
              </a:ext>
            </a:extLst>
          </p:cNvPr>
          <p:cNvSpPr txBox="1">
            <a:spLocks/>
          </p:cNvSpPr>
          <p:nvPr/>
        </p:nvSpPr>
        <p:spPr>
          <a:xfrm>
            <a:off x="330909" y="868310"/>
            <a:ext cx="4135562" cy="438818"/>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000" b="1" dirty="0">
                <a:latin typeface="+mn-ea"/>
                <a:ea typeface="+mn-ea"/>
              </a:rPr>
              <a:t>Cusp-to-Core Transition model</a:t>
            </a:r>
            <a:endParaRPr lang="ja-JP" altLang="en-US" sz="2000" b="1" dirty="0">
              <a:latin typeface="+mn-ea"/>
              <a:ea typeface="+mn-ea"/>
            </a:endParaRPr>
          </a:p>
        </p:txBody>
      </p:sp>
      <p:sp>
        <p:nvSpPr>
          <p:cNvPr id="80" name="テキスト ボックス 79">
            <a:extLst>
              <a:ext uri="{FF2B5EF4-FFF2-40B4-BE49-F238E27FC236}">
                <a16:creationId xmlns:a16="http://schemas.microsoft.com/office/drawing/2014/main" id="{32338BB9-9042-4CA8-B30C-5F715C4E4E39}"/>
              </a:ext>
            </a:extLst>
          </p:cNvPr>
          <p:cNvSpPr txBox="1"/>
          <p:nvPr/>
        </p:nvSpPr>
        <p:spPr>
          <a:xfrm>
            <a:off x="3114226" y="1223674"/>
            <a:ext cx="2209237" cy="307777"/>
          </a:xfrm>
          <a:prstGeom prst="rect">
            <a:avLst/>
          </a:prstGeom>
          <a:noFill/>
        </p:spPr>
        <p:txBody>
          <a:bodyPr wrap="square">
            <a:spAutoFit/>
          </a:bodyPr>
          <a:lstStyle/>
          <a:p>
            <a:r>
              <a:rPr lang="en-US" altLang="ja-JP" sz="1400" b="1" dirty="0">
                <a:latin typeface="+mn-ea"/>
                <a:ea typeface="+mn-ea"/>
              </a:rPr>
              <a:t>(Kaneda et al. 2024)</a:t>
            </a:r>
            <a:endParaRPr lang="ja-JP" altLang="en-US" sz="1400" dirty="0"/>
          </a:p>
        </p:txBody>
      </p:sp>
      <mc:AlternateContent xmlns:mc="http://schemas.openxmlformats.org/markup-compatibility/2006" xmlns:a14="http://schemas.microsoft.com/office/drawing/2010/main">
        <mc:Choice Requires="a14">
          <p:sp>
            <p:nvSpPr>
              <p:cNvPr id="81" name="Rectangle 2">
                <a:extLst>
                  <a:ext uri="{FF2B5EF4-FFF2-40B4-BE49-F238E27FC236}">
                    <a16:creationId xmlns:a16="http://schemas.microsoft.com/office/drawing/2014/main" id="{3DFCB0ED-852C-4DC8-84F0-B211E0102783}"/>
                  </a:ext>
                </a:extLst>
              </p:cNvPr>
              <p:cNvSpPr>
                <a:spLocks noGrp="1" noChangeArrowheads="1"/>
              </p:cNvSpPr>
              <p:nvPr>
                <p:ph idx="1"/>
              </p:nvPr>
            </p:nvSpPr>
            <p:spPr bwMode="auto">
              <a:xfrm>
                <a:off x="142879" y="5028678"/>
                <a:ext cx="5475137" cy="166789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lnSpc>
                    <a:spcPct val="100000"/>
                  </a:lnSpc>
                  <a:spcBef>
                    <a:spcPct val="0"/>
                  </a:spcBef>
                  <a:spcAft>
                    <a:spcPct val="0"/>
                  </a:spcAft>
                  <a:buFont typeface="Wingdings" panose="05000000000000000000" pitchFamily="2" charset="2"/>
                  <a:buChar char="l"/>
                </a:pPr>
                <a:r>
                  <a:rPr kumimoji="0" lang="en-US" altLang="ja-JP" sz="1600" b="1" dirty="0"/>
                  <a:t>Model Assumptions: </a:t>
                </a:r>
                <a:r>
                  <a:rPr kumimoji="0" lang="en-US" altLang="ja-JP" sz="1600" dirty="0" err="1"/>
                  <a:t>Ogiya</a:t>
                </a:r>
                <a:r>
                  <a:rPr kumimoji="0" lang="en-US" altLang="ja-JP" sz="1600" dirty="0"/>
                  <a:t> et al. (2014)</a:t>
                </a:r>
              </a:p>
              <a:p>
                <a:pPr marL="800100" lvl="1" indent="-342900" eaLnBrk="0" fontAlgn="base" hangingPunct="0">
                  <a:lnSpc>
                    <a:spcPct val="100000"/>
                  </a:lnSpc>
                  <a:spcBef>
                    <a:spcPct val="0"/>
                  </a:spcBef>
                  <a:spcAft>
                    <a:spcPct val="0"/>
                  </a:spcAft>
                  <a:buFont typeface="+mj-lt"/>
                  <a:buAutoNum type="arabicPeriod"/>
                </a:pPr>
                <a:r>
                  <a:rPr kumimoji="0" lang="ja-JP" altLang="ja-JP" sz="1600" dirty="0"/>
                  <a:t>NFW </a:t>
                </a:r>
                <a:r>
                  <a:rPr lang="ja-JP" altLang="en-US" sz="1600" dirty="0">
                    <a:latin typeface="+mn-ea"/>
                  </a:rPr>
                  <a:t>⇒</a:t>
                </a:r>
                <a:r>
                  <a:rPr kumimoji="0" lang="ja-JP" altLang="ja-JP" sz="1600" dirty="0"/>
                  <a:t> Burkert, mass conserved</a:t>
                </a:r>
              </a:p>
              <a:p>
                <a:pPr marL="800100" lvl="1" indent="-342900" eaLnBrk="0" fontAlgn="base" hangingPunct="0">
                  <a:lnSpc>
                    <a:spcPct val="100000"/>
                  </a:lnSpc>
                  <a:spcBef>
                    <a:spcPct val="0"/>
                  </a:spcBef>
                  <a:spcAft>
                    <a:spcPct val="0"/>
                  </a:spcAft>
                  <a:buFont typeface="+mj-lt"/>
                  <a:buAutoNum type="arabicPeriod"/>
                </a:pPr>
                <a:r>
                  <a:rPr kumimoji="0" lang="ja-JP" altLang="ja-JP" sz="1600" dirty="0"/>
                  <a:t>Transition occurs </a:t>
                </a:r>
                <a:r>
                  <a:rPr kumimoji="0" lang="en-US" altLang="ja-JP" sz="1600" dirty="0"/>
                  <a:t>only </a:t>
                </a:r>
                <a:r>
                  <a:rPr kumimoji="0" lang="ja-JP" altLang="ja-JP" sz="1600" dirty="0"/>
                  <a:t>near the </a:t>
                </a:r>
                <a:r>
                  <a:rPr kumimoji="0" lang="en-US" altLang="ja-JP" sz="1600" dirty="0"/>
                  <a:t>center</a:t>
                </a:r>
              </a:p>
              <a:p>
                <a:pPr lvl="0" eaLnBrk="0" fontAlgn="base" hangingPunct="0">
                  <a:lnSpc>
                    <a:spcPct val="100000"/>
                  </a:lnSpc>
                  <a:spcBef>
                    <a:spcPts val="600"/>
                  </a:spcBef>
                  <a:spcAft>
                    <a:spcPct val="0"/>
                  </a:spcAft>
                  <a:buFont typeface="Wingdings" panose="05000000000000000000" pitchFamily="2" charset="2"/>
                  <a:buChar char="l"/>
                </a:pPr>
                <a:r>
                  <a:rPr kumimoji="0" lang="en-US" altLang="ja-JP" sz="1600" b="1" i="0" u="none" strike="noStrike" cap="none" normalizeH="0" baseline="0" dirty="0">
                    <a:ln>
                      <a:noFill/>
                    </a:ln>
                    <a:solidFill>
                      <a:schemeClr val="tx1"/>
                    </a:solidFill>
                    <a:effectLst/>
                  </a:rPr>
                  <a:t>Characteristic mean surface density:</a:t>
                </a:r>
                <a:r>
                  <a:rPr lang="en-US" altLang="ja-JP" sz="1600" dirty="0">
                    <a:solidFill>
                      <a:prstClr val="black"/>
                    </a:solidFill>
                    <a:ea typeface="Cambria Math" panose="02040503050406030204" pitchFamily="18" charset="0"/>
                  </a:rPr>
                  <a:t> </a:t>
                </a:r>
                <a14:m>
                  <m:oMath xmlns:m="http://schemas.openxmlformats.org/officeDocument/2006/math">
                    <m:acc>
                      <m:accPr>
                        <m:chr m:val="̅"/>
                        <m:ctrlPr>
                          <a:rPr lang="en-US" altLang="ja-JP" sz="1600" i="1">
                            <a:solidFill>
                              <a:prstClr val="black"/>
                            </a:solidFill>
                            <a:latin typeface="Cambria Math" panose="02040503050406030204" pitchFamily="18" charset="0"/>
                            <a:ea typeface="Cambria Math" panose="02040503050406030204" pitchFamily="18" charset="0"/>
                          </a:rPr>
                        </m:ctrlPr>
                      </m:accPr>
                      <m:e>
                        <m:r>
                          <m:rPr>
                            <m:sty m:val="p"/>
                          </m:rPr>
                          <a:rPr lang="el-GR" altLang="ja-JP" sz="1600" i="1">
                            <a:solidFill>
                              <a:prstClr val="black"/>
                            </a:solidFill>
                            <a:latin typeface="Cambria Math" panose="02040503050406030204" pitchFamily="18" charset="0"/>
                            <a:ea typeface="Cambria Math" panose="02040503050406030204" pitchFamily="18" charset="0"/>
                          </a:rPr>
                          <m:t>Σ</m:t>
                        </m:r>
                      </m:e>
                    </m:acc>
                    <m:r>
                      <a:rPr lang="en-US" altLang="ja-JP" sz="1600" i="1">
                        <a:solidFill>
                          <a:prstClr val="black"/>
                        </a:solidFill>
                        <a:latin typeface="Cambria Math" panose="02040503050406030204" pitchFamily="18" charset="0"/>
                        <a:ea typeface="Cambria Math" panose="02040503050406030204" pitchFamily="18" charset="0"/>
                      </a:rPr>
                      <m:t>(&lt;</m:t>
                    </m:r>
                    <m:sSub>
                      <m:sSubPr>
                        <m:ctrlPr>
                          <a:rPr lang="en-US" altLang="ja-JP" sz="1600" i="1">
                            <a:solidFill>
                              <a:prstClr val="black"/>
                            </a:solidFill>
                            <a:latin typeface="Cambria Math" panose="02040503050406030204" pitchFamily="18" charset="0"/>
                            <a:ea typeface="Cambria Math" panose="02040503050406030204" pitchFamily="18" charset="0"/>
                          </a:rPr>
                        </m:ctrlPr>
                      </m:sSubPr>
                      <m:e>
                        <m:r>
                          <a:rPr lang="en-US" altLang="ja-JP" sz="1600" i="1">
                            <a:solidFill>
                              <a:prstClr val="black"/>
                            </a:solidFill>
                            <a:latin typeface="Cambria Math" panose="02040503050406030204" pitchFamily="18" charset="0"/>
                            <a:ea typeface="Cambria Math" panose="02040503050406030204" pitchFamily="18" charset="0"/>
                          </a:rPr>
                          <m:t>𝑟</m:t>
                        </m:r>
                      </m:e>
                      <m:sub>
                        <m:r>
                          <a:rPr lang="en-US" altLang="ja-JP" sz="1600" b="0" i="1" smtClean="0">
                            <a:solidFill>
                              <a:prstClr val="black"/>
                            </a:solidFill>
                            <a:latin typeface="Cambria Math" panose="02040503050406030204" pitchFamily="18" charset="0"/>
                            <a:ea typeface="Cambria Math" panose="02040503050406030204" pitchFamily="18" charset="0"/>
                          </a:rPr>
                          <m:t>𝑐</m:t>
                        </m:r>
                      </m:sub>
                    </m:sSub>
                    <m:r>
                      <a:rPr lang="en-US" altLang="ja-JP" sz="1600" i="1">
                        <a:solidFill>
                          <a:prstClr val="black"/>
                        </a:solidFill>
                        <a:latin typeface="Cambria Math" panose="02040503050406030204" pitchFamily="18" charset="0"/>
                        <a:ea typeface="Cambria Math" panose="02040503050406030204" pitchFamily="18" charset="0"/>
                      </a:rPr>
                      <m:t>)</m:t>
                    </m:r>
                  </m:oMath>
                </a14:m>
                <a:endParaRPr kumimoji="0" lang="en-US" altLang="ja-JP" sz="1600" b="0" i="0" u="none" strike="noStrike" cap="none" normalizeH="0" baseline="0" dirty="0">
                  <a:ln>
                    <a:noFill/>
                  </a:ln>
                  <a:solidFill>
                    <a:schemeClr val="tx1"/>
                  </a:solidFill>
                  <a:effectLst/>
                </a:endParaRPr>
              </a:p>
              <a:p>
                <a:pPr marL="457200" lvl="1" indent="0" eaLnBrk="0" fontAlgn="base" hangingPunct="0">
                  <a:lnSpc>
                    <a:spcPct val="100000"/>
                  </a:lnSpc>
                  <a:spcBef>
                    <a:spcPts val="600"/>
                  </a:spcBef>
                  <a:spcAft>
                    <a:spcPct val="0"/>
                  </a:spcAft>
                  <a:buNone/>
                </a:pPr>
                <a14:m>
                  <m:oMath xmlns:m="http://schemas.openxmlformats.org/officeDocument/2006/math">
                    <m:sSub>
                      <m:sSubPr>
                        <m:ctrlPr>
                          <a:rPr lang="en-US" altLang="ja-JP" sz="1600" i="1">
                            <a:solidFill>
                              <a:prstClr val="black"/>
                            </a:solidFill>
                            <a:latin typeface="Cambria Math" panose="02040503050406030204" pitchFamily="18" charset="0"/>
                            <a:ea typeface="Cambria Math" panose="02040503050406030204" pitchFamily="18" charset="0"/>
                          </a:rPr>
                        </m:ctrlPr>
                      </m:sSubPr>
                      <m:e>
                        <m:r>
                          <a:rPr lang="en-US" altLang="ja-JP" sz="1600" i="1">
                            <a:solidFill>
                              <a:prstClr val="black"/>
                            </a:solidFill>
                            <a:latin typeface="Cambria Math" panose="02040503050406030204" pitchFamily="18" charset="0"/>
                            <a:ea typeface="Cambria Math" panose="02040503050406030204" pitchFamily="18" charset="0"/>
                          </a:rPr>
                          <m:t>𝑀</m:t>
                        </m:r>
                      </m:e>
                      <m:sub>
                        <m:r>
                          <a:rPr lang="en-US" altLang="ja-JP" sz="1600" i="1">
                            <a:solidFill>
                              <a:prstClr val="black"/>
                            </a:solidFill>
                            <a:latin typeface="Cambria Math" panose="02040503050406030204" pitchFamily="18" charset="0"/>
                            <a:ea typeface="Cambria Math" panose="02040503050406030204" pitchFamily="18" charset="0"/>
                          </a:rPr>
                          <m:t>200</m:t>
                        </m:r>
                      </m:sub>
                    </m:sSub>
                    <m:r>
                      <a:rPr lang="en-US" altLang="ja-JP" sz="1600" i="1">
                        <a:solidFill>
                          <a:prstClr val="black"/>
                        </a:solidFill>
                        <a:latin typeface="Cambria Math" panose="02040503050406030204" pitchFamily="18" charset="0"/>
                        <a:ea typeface="Cambria Math" panose="02040503050406030204" pitchFamily="18" charset="0"/>
                      </a:rPr>
                      <m:t>−</m:t>
                    </m:r>
                    <m:acc>
                      <m:accPr>
                        <m:chr m:val="̅"/>
                        <m:ctrlPr>
                          <a:rPr lang="en-US" altLang="ja-JP" sz="1600" i="1">
                            <a:solidFill>
                              <a:prstClr val="black"/>
                            </a:solidFill>
                            <a:latin typeface="Cambria Math" panose="02040503050406030204" pitchFamily="18" charset="0"/>
                            <a:ea typeface="Cambria Math" panose="02040503050406030204" pitchFamily="18" charset="0"/>
                          </a:rPr>
                        </m:ctrlPr>
                      </m:accPr>
                      <m:e>
                        <m:r>
                          <m:rPr>
                            <m:sty m:val="p"/>
                          </m:rPr>
                          <a:rPr lang="el-GR" altLang="ja-JP" sz="1600" i="1">
                            <a:solidFill>
                              <a:prstClr val="black"/>
                            </a:solidFill>
                            <a:latin typeface="Cambria Math" panose="02040503050406030204" pitchFamily="18" charset="0"/>
                            <a:ea typeface="Cambria Math" panose="02040503050406030204" pitchFamily="18" charset="0"/>
                          </a:rPr>
                          <m:t>Σ</m:t>
                        </m:r>
                      </m:e>
                    </m:acc>
                    <m:r>
                      <a:rPr lang="en-US" altLang="ja-JP" sz="1600" i="1">
                        <a:solidFill>
                          <a:prstClr val="black"/>
                        </a:solidFill>
                        <a:latin typeface="Cambria Math" panose="02040503050406030204" pitchFamily="18" charset="0"/>
                        <a:ea typeface="Cambria Math" panose="02040503050406030204" pitchFamily="18" charset="0"/>
                      </a:rPr>
                      <m:t>(&lt;</m:t>
                    </m:r>
                    <m:sSub>
                      <m:sSubPr>
                        <m:ctrlPr>
                          <a:rPr lang="en-US" altLang="ja-JP" sz="1600" i="1">
                            <a:solidFill>
                              <a:prstClr val="black"/>
                            </a:solidFill>
                            <a:latin typeface="Cambria Math" panose="02040503050406030204" pitchFamily="18" charset="0"/>
                            <a:ea typeface="Cambria Math" panose="02040503050406030204" pitchFamily="18" charset="0"/>
                          </a:rPr>
                        </m:ctrlPr>
                      </m:sSubPr>
                      <m:e>
                        <m:r>
                          <a:rPr lang="en-US" altLang="ja-JP" sz="1600" i="1">
                            <a:solidFill>
                              <a:prstClr val="black"/>
                            </a:solidFill>
                            <a:latin typeface="Cambria Math" panose="02040503050406030204" pitchFamily="18" charset="0"/>
                            <a:ea typeface="Cambria Math" panose="02040503050406030204" pitchFamily="18" charset="0"/>
                          </a:rPr>
                          <m:t>𝑟</m:t>
                        </m:r>
                      </m:e>
                      <m:sub>
                        <m:r>
                          <a:rPr lang="en-US" altLang="ja-JP" sz="1600" b="0" i="1" smtClean="0">
                            <a:solidFill>
                              <a:prstClr val="black"/>
                            </a:solidFill>
                            <a:latin typeface="Cambria Math" panose="02040503050406030204" pitchFamily="18" charset="0"/>
                            <a:ea typeface="Cambria Math" panose="02040503050406030204" pitchFamily="18" charset="0"/>
                          </a:rPr>
                          <m:t>𝑐</m:t>
                        </m:r>
                      </m:sub>
                    </m:sSub>
                    <m:r>
                      <a:rPr lang="en-US" altLang="ja-JP" sz="1600" i="1">
                        <a:solidFill>
                          <a:prstClr val="black"/>
                        </a:solidFill>
                        <a:latin typeface="Cambria Math" panose="02040503050406030204" pitchFamily="18" charset="0"/>
                        <a:ea typeface="Cambria Math" panose="02040503050406030204" pitchFamily="18" charset="0"/>
                      </a:rPr>
                      <m:t>)≡</m:t>
                    </m:r>
                    <m:f>
                      <m:fPr>
                        <m:ctrlPr>
                          <a:rPr lang="en-US" altLang="ja-JP" sz="1600" i="1">
                            <a:solidFill>
                              <a:prstClr val="black"/>
                            </a:solidFill>
                            <a:latin typeface="Cambria Math" panose="02040503050406030204" pitchFamily="18" charset="0"/>
                          </a:rPr>
                        </m:ctrlPr>
                      </m:fPr>
                      <m:num>
                        <m:r>
                          <a:rPr lang="en-US" altLang="ja-JP" sz="1600" i="1">
                            <a:solidFill>
                              <a:prstClr val="black"/>
                            </a:solidFill>
                            <a:latin typeface="Cambria Math" panose="02040503050406030204" pitchFamily="18" charset="0"/>
                          </a:rPr>
                          <m:t>𝑀</m:t>
                        </m:r>
                        <m:r>
                          <a:rPr lang="en-US" altLang="ja-JP" sz="1600" i="1">
                            <a:solidFill>
                              <a:prstClr val="black"/>
                            </a:solidFill>
                            <a:latin typeface="Cambria Math" panose="02040503050406030204" pitchFamily="18" charset="0"/>
                          </a:rPr>
                          <m:t>(</m:t>
                        </m:r>
                        <m:sSub>
                          <m:sSubPr>
                            <m:ctrlPr>
                              <a:rPr lang="en-US" altLang="ja-JP" sz="1600" i="1">
                                <a:solidFill>
                                  <a:prstClr val="black"/>
                                </a:solidFill>
                                <a:latin typeface="Cambria Math" panose="02040503050406030204" pitchFamily="18" charset="0"/>
                              </a:rPr>
                            </m:ctrlPr>
                          </m:sSubPr>
                          <m:e>
                            <m:r>
                              <a:rPr lang="en-US" altLang="ja-JP" sz="1600" i="1">
                                <a:solidFill>
                                  <a:prstClr val="black"/>
                                </a:solidFill>
                                <a:latin typeface="Cambria Math" panose="02040503050406030204" pitchFamily="18" charset="0"/>
                              </a:rPr>
                              <m:t>𝑟</m:t>
                            </m:r>
                          </m:e>
                          <m:sub>
                            <m:r>
                              <a:rPr lang="en-US" altLang="ja-JP" sz="1600" b="0" i="1" smtClean="0">
                                <a:solidFill>
                                  <a:prstClr val="black"/>
                                </a:solidFill>
                                <a:latin typeface="Cambria Math" panose="02040503050406030204" pitchFamily="18" charset="0"/>
                              </a:rPr>
                              <m:t>𝑐</m:t>
                            </m:r>
                          </m:sub>
                        </m:sSub>
                        <m:r>
                          <a:rPr lang="en-US" altLang="ja-JP" sz="1600" i="1">
                            <a:solidFill>
                              <a:prstClr val="black"/>
                            </a:solidFill>
                            <a:latin typeface="Cambria Math" panose="02040503050406030204" pitchFamily="18" charset="0"/>
                          </a:rPr>
                          <m:t>)</m:t>
                        </m:r>
                      </m:num>
                      <m:den>
                        <m:r>
                          <m:rPr>
                            <m:sty m:val="p"/>
                          </m:rPr>
                          <a:rPr lang="en-US" altLang="ja-JP" sz="1600" i="1">
                            <a:solidFill>
                              <a:prstClr val="black"/>
                            </a:solidFill>
                            <a:latin typeface="Cambria Math" panose="02040503050406030204" pitchFamily="18" charset="0"/>
                          </a:rPr>
                          <m:t>π</m:t>
                        </m:r>
                        <m:sSubSup>
                          <m:sSubSupPr>
                            <m:ctrlPr>
                              <a:rPr lang="en-US" altLang="ja-JP" sz="1600" b="0" i="1" smtClean="0">
                                <a:solidFill>
                                  <a:prstClr val="black"/>
                                </a:solidFill>
                                <a:latin typeface="Cambria Math" panose="02040503050406030204" pitchFamily="18" charset="0"/>
                              </a:rPr>
                            </m:ctrlPr>
                          </m:sSubSupPr>
                          <m:e>
                            <m:r>
                              <a:rPr lang="en-US" altLang="ja-JP" sz="1600" i="1">
                                <a:solidFill>
                                  <a:prstClr val="black"/>
                                </a:solidFill>
                                <a:latin typeface="Cambria Math" panose="02040503050406030204" pitchFamily="18" charset="0"/>
                              </a:rPr>
                              <m:t>𝑟</m:t>
                            </m:r>
                          </m:e>
                          <m:sub>
                            <m:r>
                              <a:rPr lang="en-US" altLang="ja-JP" sz="1600" b="0" i="1" smtClean="0">
                                <a:solidFill>
                                  <a:prstClr val="black"/>
                                </a:solidFill>
                                <a:latin typeface="Cambria Math" panose="02040503050406030204" pitchFamily="18" charset="0"/>
                              </a:rPr>
                              <m:t>𝑐</m:t>
                            </m:r>
                          </m:sub>
                          <m:sup>
                            <m:r>
                              <a:rPr lang="en-US" altLang="ja-JP" sz="1600" b="0" i="1" smtClean="0">
                                <a:solidFill>
                                  <a:prstClr val="black"/>
                                </a:solidFill>
                                <a:latin typeface="Cambria Math" panose="02040503050406030204" pitchFamily="18" charset="0"/>
                              </a:rPr>
                              <m:t>2</m:t>
                            </m:r>
                          </m:sup>
                        </m:sSubSup>
                      </m:den>
                    </m:f>
                  </m:oMath>
                </a14:m>
                <a:r>
                  <a:rPr kumimoji="0" lang="en-US" altLang="ja-JP" sz="1600" b="0" i="0" u="none" strike="noStrike" cap="none" normalizeH="0" baseline="0" dirty="0">
                    <a:ln>
                      <a:noFill/>
                    </a:ln>
                    <a:solidFill>
                      <a:schemeClr val="tx1"/>
                    </a:solidFill>
                    <a:effectLst/>
                  </a:rPr>
                  <a:t>    relation</a:t>
                </a:r>
              </a:p>
            </p:txBody>
          </p:sp>
        </mc:Choice>
        <mc:Fallback xmlns="">
          <p:sp>
            <p:nvSpPr>
              <p:cNvPr id="81" name="Rectangle 2">
                <a:extLst>
                  <a:ext uri="{FF2B5EF4-FFF2-40B4-BE49-F238E27FC236}">
                    <a16:creationId xmlns:a16="http://schemas.microsoft.com/office/drawing/2014/main" id="{3DFCB0ED-852C-4DC8-84F0-B211E0102783}"/>
                  </a:ext>
                </a:extLst>
              </p:cNvPr>
              <p:cNvSpPr>
                <a:spLocks noGrp="1" noRot="1" noChangeAspect="1" noMove="1" noResize="1" noEditPoints="1" noAdjustHandles="1" noChangeArrowheads="1" noChangeShapeType="1" noTextEdit="1"/>
              </p:cNvSpPr>
              <p:nvPr>
                <p:ph idx="1"/>
              </p:nvPr>
            </p:nvSpPr>
            <p:spPr bwMode="auto">
              <a:xfrm>
                <a:off x="142879" y="5028678"/>
                <a:ext cx="5475137" cy="1667892"/>
              </a:xfrm>
              <a:prstGeom prst="rect">
                <a:avLst/>
              </a:prstGeom>
              <a:blipFill>
                <a:blip r:embed="rId15"/>
                <a:stretch>
                  <a:fillRect l="-44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ja-JP" altLang="en-US">
                    <a:noFill/>
                  </a:rPr>
                  <a:t> </a:t>
                </a:r>
              </a:p>
            </p:txBody>
          </p:sp>
        </mc:Fallback>
      </mc:AlternateContent>
      <p:sp>
        <p:nvSpPr>
          <p:cNvPr id="39" name="テキスト ボックス 38">
            <a:extLst>
              <a:ext uri="{FF2B5EF4-FFF2-40B4-BE49-F238E27FC236}">
                <a16:creationId xmlns:a16="http://schemas.microsoft.com/office/drawing/2014/main" id="{703E90B9-6548-7A10-C9C9-C9533DD0A300}"/>
              </a:ext>
            </a:extLst>
          </p:cNvPr>
          <p:cNvSpPr txBox="1"/>
          <p:nvPr/>
        </p:nvSpPr>
        <p:spPr>
          <a:xfrm>
            <a:off x="10384054" y="5008579"/>
            <a:ext cx="155163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(Kaneda+ 2024)</a:t>
            </a:r>
            <a:endParaRPr kumimoji="1" lang="ja-JP" altLang="en-US" sz="12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AlternateContent xmlns:mc="http://schemas.openxmlformats.org/markup-compatibility/2006" xmlns:a14="http://schemas.microsoft.com/office/drawing/2010/main">
        <mc:Choice Requires="a14">
          <p:sp>
            <p:nvSpPr>
              <p:cNvPr id="13" name="正方形/長方形 12">
                <a:extLst>
                  <a:ext uri="{FF2B5EF4-FFF2-40B4-BE49-F238E27FC236}">
                    <a16:creationId xmlns:a16="http://schemas.microsoft.com/office/drawing/2014/main" id="{A85D5BBA-0D0D-4257-87DE-2F6B04ED59BE}"/>
                  </a:ext>
                </a:extLst>
              </p:cNvPr>
              <p:cNvSpPr/>
              <p:nvPr/>
            </p:nvSpPr>
            <p:spPr>
              <a:xfrm>
                <a:off x="6667682" y="5355703"/>
                <a:ext cx="4882635" cy="907941"/>
              </a:xfrm>
              <a:prstGeom prst="rect">
                <a:avLst/>
              </a:prstGeom>
            </p:spPr>
            <p:txBody>
              <a:bodyPr wrap="square">
                <a:spAutoFit/>
              </a:bodyPr>
              <a:lstStyle/>
              <a:p>
                <a:pPr marL="285750" indent="-285750">
                  <a:buFont typeface="Arial" panose="020B0604020202020204" pitchFamily="34" charset="0"/>
                  <a:buChar char="•"/>
                </a:pPr>
                <a:r>
                  <a:rPr lang="en-US" altLang="ja-JP" sz="1600" dirty="0"/>
                  <a:t>A larger averaging radius </a:t>
                </a:r>
                <a14:m>
                  <m:oMath xmlns:m="http://schemas.openxmlformats.org/officeDocument/2006/math">
                    <m:sSub>
                      <m:sSubPr>
                        <m:ctrlPr>
                          <a:rPr lang="en-US" altLang="ja-JP" sz="1600" i="1" smtClean="0">
                            <a:solidFill>
                              <a:prstClr val="black"/>
                            </a:solidFill>
                            <a:latin typeface="Cambria Math" panose="02040503050406030204" pitchFamily="18" charset="0"/>
                            <a:ea typeface="Cambria Math" panose="02040503050406030204" pitchFamily="18" charset="0"/>
                          </a:rPr>
                        </m:ctrlPr>
                      </m:sSubPr>
                      <m:e>
                        <m:r>
                          <a:rPr lang="en-US" altLang="ja-JP" sz="1600" b="0" i="1">
                            <a:solidFill>
                              <a:prstClr val="black"/>
                            </a:solidFill>
                            <a:latin typeface="Cambria Math" panose="02040503050406030204" pitchFamily="18" charset="0"/>
                            <a:ea typeface="Cambria Math" panose="02040503050406030204" pitchFamily="18" charset="0"/>
                          </a:rPr>
                          <m:t>𝑟</m:t>
                        </m:r>
                      </m:e>
                      <m:sub>
                        <m:r>
                          <a:rPr lang="en-US" altLang="ja-JP" sz="1600" b="0" i="1" smtClean="0">
                            <a:solidFill>
                              <a:prstClr val="black"/>
                            </a:solidFill>
                            <a:latin typeface="Cambria Math" panose="02040503050406030204" pitchFamily="18" charset="0"/>
                            <a:ea typeface="Cambria Math" panose="02040503050406030204" pitchFamily="18" charset="0"/>
                          </a:rPr>
                          <m:t>𝑐</m:t>
                        </m:r>
                      </m:sub>
                    </m:sSub>
                  </m:oMath>
                </a14:m>
                <a:r>
                  <a:rPr lang="en-US" altLang="ja-JP" sz="1600" dirty="0"/>
                  <a:t> for </a:t>
                </a:r>
                <a14:m>
                  <m:oMath xmlns:m="http://schemas.openxmlformats.org/officeDocument/2006/math">
                    <m:acc>
                      <m:accPr>
                        <m:chr m:val="̅"/>
                        <m:ctrlPr>
                          <a:rPr lang="en-US" altLang="ja-JP" sz="1600" i="1">
                            <a:solidFill>
                              <a:prstClr val="black"/>
                            </a:solidFill>
                            <a:latin typeface="Cambria Math" panose="02040503050406030204" pitchFamily="18" charset="0"/>
                            <a:ea typeface="Cambria Math" panose="02040503050406030204" pitchFamily="18" charset="0"/>
                          </a:rPr>
                        </m:ctrlPr>
                      </m:accPr>
                      <m:e>
                        <m:r>
                          <a:rPr lang="el-GR" altLang="ja-JP" sz="1600" b="0" i="1">
                            <a:solidFill>
                              <a:prstClr val="black"/>
                            </a:solidFill>
                            <a:latin typeface="Cambria Math" panose="02040503050406030204" pitchFamily="18" charset="0"/>
                            <a:ea typeface="Cambria Math" panose="02040503050406030204" pitchFamily="18" charset="0"/>
                          </a:rPr>
                          <m:t>𝛴</m:t>
                        </m:r>
                      </m:e>
                    </m:acc>
                    <m:r>
                      <a:rPr lang="en-US" altLang="ja-JP" sz="1600" b="0" i="1" smtClean="0">
                        <a:solidFill>
                          <a:prstClr val="black"/>
                        </a:solidFill>
                        <a:latin typeface="Cambria Math" panose="02040503050406030204" pitchFamily="18" charset="0"/>
                        <a:ea typeface="Cambria Math" panose="02040503050406030204" pitchFamily="18" charset="0"/>
                      </a:rPr>
                      <m:t>(&lt;</m:t>
                    </m:r>
                    <m:sSub>
                      <m:sSubPr>
                        <m:ctrlPr>
                          <a:rPr lang="en-US" altLang="ja-JP" sz="1600" i="1" smtClean="0">
                            <a:solidFill>
                              <a:prstClr val="black"/>
                            </a:solidFill>
                            <a:latin typeface="Cambria Math" panose="02040503050406030204" pitchFamily="18" charset="0"/>
                            <a:ea typeface="Cambria Math" panose="02040503050406030204" pitchFamily="18" charset="0"/>
                          </a:rPr>
                        </m:ctrlPr>
                      </m:sSubPr>
                      <m:e>
                        <m:r>
                          <a:rPr lang="en-US" altLang="ja-JP" sz="1600" b="0" i="1" smtClean="0">
                            <a:solidFill>
                              <a:prstClr val="black"/>
                            </a:solidFill>
                            <a:latin typeface="Cambria Math" panose="02040503050406030204" pitchFamily="18" charset="0"/>
                            <a:ea typeface="Cambria Math" panose="02040503050406030204" pitchFamily="18" charset="0"/>
                          </a:rPr>
                          <m:t>𝑟</m:t>
                        </m:r>
                      </m:e>
                      <m:sub>
                        <m:r>
                          <a:rPr lang="en-US" altLang="ja-JP" sz="1600" b="0" i="1" smtClean="0">
                            <a:solidFill>
                              <a:prstClr val="black"/>
                            </a:solidFill>
                            <a:latin typeface="Cambria Math" panose="02040503050406030204" pitchFamily="18" charset="0"/>
                            <a:ea typeface="Cambria Math" panose="02040503050406030204" pitchFamily="18" charset="0"/>
                          </a:rPr>
                          <m:t>𝑐</m:t>
                        </m:r>
                      </m:sub>
                    </m:sSub>
                    <m:r>
                      <a:rPr lang="en-US" altLang="ja-JP" sz="1600" b="0" i="1" smtClean="0">
                        <a:solidFill>
                          <a:prstClr val="black"/>
                        </a:solidFill>
                        <a:latin typeface="Cambria Math" panose="02040503050406030204" pitchFamily="18" charset="0"/>
                        <a:ea typeface="Cambria Math" panose="02040503050406030204" pitchFamily="18" charset="0"/>
                      </a:rPr>
                      <m:t>)</m:t>
                    </m:r>
                  </m:oMath>
                </a14:m>
                <a:r>
                  <a:rPr lang="en-US" altLang="ja-JP" sz="1600" dirty="0"/>
                  <a:t> washes out the transition effect. </a:t>
                </a:r>
              </a:p>
              <a:p>
                <a:pPr marL="285750" indent="-285750">
                  <a:spcBef>
                    <a:spcPts val="600"/>
                  </a:spcBef>
                  <a:buFont typeface="Arial" panose="020B0604020202020204" pitchFamily="34" charset="0"/>
                  <a:buChar char="•"/>
                </a:pPr>
                <a:r>
                  <a:rPr lang="en-US" altLang="ja-JP" sz="1600" dirty="0"/>
                  <a:t>Consistent with the observed scaling relations</a:t>
                </a:r>
                <a:endParaRPr lang="ja-JP" altLang="en-US" sz="1600" dirty="0"/>
              </a:p>
            </p:txBody>
          </p:sp>
        </mc:Choice>
        <mc:Fallback xmlns="">
          <p:sp>
            <p:nvSpPr>
              <p:cNvPr id="13" name="正方形/長方形 12">
                <a:extLst>
                  <a:ext uri="{FF2B5EF4-FFF2-40B4-BE49-F238E27FC236}">
                    <a16:creationId xmlns:a16="http://schemas.microsoft.com/office/drawing/2014/main" id="{A85D5BBA-0D0D-4257-87DE-2F6B04ED59BE}"/>
                  </a:ext>
                </a:extLst>
              </p:cNvPr>
              <p:cNvSpPr>
                <a:spLocks noRot="1" noChangeAspect="1" noMove="1" noResize="1" noEditPoints="1" noAdjustHandles="1" noChangeArrowheads="1" noChangeShapeType="1" noTextEdit="1"/>
              </p:cNvSpPr>
              <p:nvPr/>
            </p:nvSpPr>
            <p:spPr>
              <a:xfrm>
                <a:off x="6667682" y="5355703"/>
                <a:ext cx="4882635" cy="907941"/>
              </a:xfrm>
              <a:prstGeom prst="rect">
                <a:avLst/>
              </a:prstGeom>
              <a:blipFill>
                <a:blip r:embed="rId16"/>
                <a:stretch>
                  <a:fillRect l="-499" t="-2013" r="-375" b="-7383"/>
                </a:stretch>
              </a:blipFill>
            </p:spPr>
            <p:txBody>
              <a:bodyPr/>
              <a:lstStyle/>
              <a:p>
                <a:r>
                  <a:rPr lang="ja-JP" altLang="en-US">
                    <a:noFill/>
                  </a:rPr>
                  <a:t> </a:t>
                </a:r>
              </a:p>
            </p:txBody>
          </p:sp>
        </mc:Fallback>
      </mc:AlternateContent>
      <p:sp>
        <p:nvSpPr>
          <p:cNvPr id="84" name="core">
            <a:extLst>
              <a:ext uri="{FF2B5EF4-FFF2-40B4-BE49-F238E27FC236}">
                <a16:creationId xmlns:a16="http://schemas.microsoft.com/office/drawing/2014/main" id="{32C2F41F-0EFF-48C2-B50B-E80A0587081E}"/>
              </a:ext>
            </a:extLst>
          </p:cNvPr>
          <p:cNvSpPr txBox="1"/>
          <p:nvPr/>
        </p:nvSpPr>
        <p:spPr>
          <a:xfrm>
            <a:off x="7822019" y="1629095"/>
            <a:ext cx="3543778" cy="435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nSpc>
                <a:spcPct val="90000"/>
              </a:lnSpc>
              <a:spcBef>
                <a:spcPts val="1400"/>
              </a:spcBef>
              <a:defRPr sz="4200"/>
            </a:lvl1pPr>
          </a:lstStyle>
          <a:p>
            <a:pPr marL="0" marR="0" lvl="0" indent="0" algn="l" defTabSz="914400" rtl="0" eaLnBrk="1" fontAlgn="auto" latinLnBrk="0" hangingPunct="1">
              <a:lnSpc>
                <a:spcPct val="90000"/>
              </a:lnSpc>
              <a:spcBef>
                <a:spcPts val="140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dwarf </a:t>
            </a:r>
            <a:r>
              <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a:t>
            </a:r>
            <a:r>
              <a:rPr kumimoji="1" lang="en-US" altLang="ja-JP"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galaxy</a:t>
            </a:r>
            <a:r>
              <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a:t>
            </a:r>
            <a:r>
              <a:rPr kumimoji="1" lang="en-US" altLang="ja-JP"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cluster</a:t>
            </a:r>
            <a:r>
              <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a:t>
            </a:r>
            <a:endParaRPr kumimoji="1" sz="1800" b="0" i="0" u="none" strike="noStrike" kern="1200" cap="none" spc="0" normalizeH="0" baseline="0" noProof="0" dirty="0">
              <a:ln>
                <a:noFill/>
              </a:ln>
              <a:solidFill>
                <a:prstClr val="black"/>
              </a:solidFill>
              <a:effectLst/>
              <a:uLnTx/>
              <a:uFillTx/>
              <a:latin typeface="游ゴシック" panose="02110004020202020204"/>
              <a:ea typeface="+mn-ea"/>
              <a:cs typeface="+mn-cs"/>
            </a:endParaRPr>
          </a:p>
        </p:txBody>
      </p:sp>
      <p:sp>
        <p:nvSpPr>
          <p:cNvPr id="3" name="テキスト ボックス 2">
            <a:extLst>
              <a:ext uri="{FF2B5EF4-FFF2-40B4-BE49-F238E27FC236}">
                <a16:creationId xmlns:a16="http://schemas.microsoft.com/office/drawing/2014/main" id="{38B76F08-005B-0F63-338C-612E1A18465F}"/>
              </a:ext>
            </a:extLst>
          </p:cNvPr>
          <p:cNvSpPr txBox="1"/>
          <p:nvPr/>
        </p:nvSpPr>
        <p:spPr>
          <a:xfrm rot="20652182">
            <a:off x="6926500" y="3210144"/>
            <a:ext cx="1169349" cy="373862"/>
          </a:xfrm>
          <a:prstGeom prst="rect">
            <a:avLst/>
          </a:prstGeom>
          <a:noFill/>
        </p:spPr>
        <p:txBody>
          <a:bodyPr wrap="square">
            <a:spAutoFit/>
          </a:bodyPr>
          <a:lstStyle/>
          <a:p>
            <a:r>
              <a:rPr lang="en-US" altLang="ja-JP" sz="2000" b="1" dirty="0"/>
              <a:t>Cusp</a:t>
            </a:r>
            <a:endParaRPr lang="ja-JP" altLang="en-US" sz="2000" b="1" dirty="0"/>
          </a:p>
        </p:txBody>
      </p:sp>
      <p:sp>
        <p:nvSpPr>
          <p:cNvPr id="5" name="テキスト ボックス 4">
            <a:extLst>
              <a:ext uri="{FF2B5EF4-FFF2-40B4-BE49-F238E27FC236}">
                <a16:creationId xmlns:a16="http://schemas.microsoft.com/office/drawing/2014/main" id="{E4DC59F1-C3D9-1869-C250-884767AFC943}"/>
              </a:ext>
            </a:extLst>
          </p:cNvPr>
          <p:cNvSpPr txBox="1"/>
          <p:nvPr/>
        </p:nvSpPr>
        <p:spPr>
          <a:xfrm rot="20652182">
            <a:off x="7031326" y="3859795"/>
            <a:ext cx="1169349" cy="400110"/>
          </a:xfrm>
          <a:prstGeom prst="rect">
            <a:avLst/>
          </a:prstGeom>
          <a:noFill/>
        </p:spPr>
        <p:txBody>
          <a:bodyPr wrap="square">
            <a:spAutoFit/>
          </a:bodyPr>
          <a:lstStyle/>
          <a:p>
            <a:r>
              <a:rPr lang="en-US" altLang="ja-JP" sz="2000" b="1" dirty="0"/>
              <a:t>Core</a:t>
            </a:r>
            <a:endParaRPr lang="ja-JP" altLang="en-US" sz="2000" b="1" dirty="0"/>
          </a:p>
        </p:txBody>
      </p:sp>
    </p:spTree>
    <p:extLst>
      <p:ext uri="{BB962C8B-B14F-4D97-AF65-F5344CB8AC3E}">
        <p14:creationId xmlns:p14="http://schemas.microsoft.com/office/powerpoint/2010/main" val="3903127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DA47F-3E87-7473-3A1E-44FB0D11E3C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AF7DE9B-6AD2-93E8-27C6-B37BE91951F4}"/>
              </a:ext>
            </a:extLst>
          </p:cNvPr>
          <p:cNvSpPr>
            <a:spLocks noGrp="1"/>
          </p:cNvSpPr>
          <p:nvPr>
            <p:ph type="title"/>
          </p:nvPr>
        </p:nvSpPr>
        <p:spPr>
          <a:xfrm>
            <a:off x="554736" y="203199"/>
            <a:ext cx="3687908" cy="591433"/>
          </a:xfrm>
        </p:spPr>
        <p:txBody>
          <a:bodyPr>
            <a:noAutofit/>
          </a:bodyPr>
          <a:lstStyle/>
          <a:p>
            <a:r>
              <a:rPr kumimoji="1" lang="en-US" altLang="ja-JP" sz="2200" b="1" dirty="0">
                <a:latin typeface="+mn-ea"/>
                <a:ea typeface="+mn-ea"/>
              </a:rPr>
              <a:t>Cusp-to-Core Transition</a:t>
            </a:r>
            <a:endParaRPr kumimoji="1" lang="ja-JP" altLang="en-US" sz="2200" b="1" dirty="0">
              <a:latin typeface="+mn-ea"/>
              <a:ea typeface="+mn-ea"/>
            </a:endParaRPr>
          </a:p>
        </p:txBody>
      </p:sp>
      <p:cxnSp>
        <p:nvCxnSpPr>
          <p:cNvPr id="4" name="直線コネクタ 3">
            <a:extLst>
              <a:ext uri="{FF2B5EF4-FFF2-40B4-BE49-F238E27FC236}">
                <a16:creationId xmlns:a16="http://schemas.microsoft.com/office/drawing/2014/main" id="{35D5BE23-C9D1-FD50-FB30-E838AD785CA2}"/>
              </a:ext>
            </a:extLst>
          </p:cNvPr>
          <p:cNvCxnSpPr>
            <a:cxnSpLocks/>
          </p:cNvCxnSpPr>
          <p:nvPr/>
        </p:nvCxnSpPr>
        <p:spPr>
          <a:xfrm>
            <a:off x="-6663" y="616908"/>
            <a:ext cx="4392009" cy="0"/>
          </a:xfrm>
          <a:prstGeom prst="line">
            <a:avLst/>
          </a:prstGeom>
          <a:ln w="38100">
            <a:solidFill>
              <a:schemeClr val="accent6">
                <a:alpha val="80000"/>
              </a:schemeClr>
            </a:solidFill>
          </a:ln>
        </p:spPr>
        <p:style>
          <a:lnRef idx="3">
            <a:schemeClr val="accent1"/>
          </a:lnRef>
          <a:fillRef idx="0">
            <a:schemeClr val="accent1"/>
          </a:fillRef>
          <a:effectRef idx="2">
            <a:schemeClr val="accent1"/>
          </a:effectRef>
          <a:fontRef idx="minor">
            <a:schemeClr val="tx1"/>
          </a:fontRef>
        </p:style>
      </p:cxnSp>
      <p:grpSp>
        <p:nvGrpSpPr>
          <p:cNvPr id="30" name="グループ化 29">
            <a:extLst>
              <a:ext uri="{FF2B5EF4-FFF2-40B4-BE49-F238E27FC236}">
                <a16:creationId xmlns:a16="http://schemas.microsoft.com/office/drawing/2014/main" id="{70DECF2E-AC2E-9877-F27B-33E7F164E1F5}"/>
              </a:ext>
            </a:extLst>
          </p:cNvPr>
          <p:cNvGrpSpPr>
            <a:grpSpLocks noChangeAspect="1"/>
          </p:cNvGrpSpPr>
          <p:nvPr/>
        </p:nvGrpSpPr>
        <p:grpSpPr>
          <a:xfrm>
            <a:off x="5868285" y="1428235"/>
            <a:ext cx="5967982" cy="3864390"/>
            <a:chOff x="13871" y="3335936"/>
            <a:chExt cx="5425438" cy="3513083"/>
          </a:xfrm>
        </p:grpSpPr>
        <p:grpSp>
          <p:nvGrpSpPr>
            <p:cNvPr id="31" name="グループ化 30">
              <a:extLst>
                <a:ext uri="{FF2B5EF4-FFF2-40B4-BE49-F238E27FC236}">
                  <a16:creationId xmlns:a16="http://schemas.microsoft.com/office/drawing/2014/main" id="{278C7DCC-C15B-6A19-5D03-04A035645461}"/>
                </a:ext>
              </a:extLst>
            </p:cNvPr>
            <p:cNvGrpSpPr/>
            <p:nvPr/>
          </p:nvGrpSpPr>
          <p:grpSpPr>
            <a:xfrm>
              <a:off x="13871" y="3335936"/>
              <a:ext cx="5425438" cy="3513083"/>
              <a:chOff x="14431980" y="25901697"/>
              <a:chExt cx="14922427" cy="10414612"/>
            </a:xfrm>
          </p:grpSpPr>
          <p:pic>
            <p:nvPicPr>
              <p:cNvPr id="33" name="CCtrans_presentation.pdf" descr="CCtrans_presentation.pdf">
                <a:extLst>
                  <a:ext uri="{FF2B5EF4-FFF2-40B4-BE49-F238E27FC236}">
                    <a16:creationId xmlns:a16="http://schemas.microsoft.com/office/drawing/2014/main" id="{CCD78679-DEED-5710-57A2-272BE8004B3E}"/>
                  </a:ext>
                </a:extLst>
              </p:cNvPr>
              <p:cNvPicPr>
                <a:picLocks noChangeAspect="1"/>
              </p:cNvPicPr>
              <p:nvPr/>
            </p:nvPicPr>
            <p:blipFill>
              <a:blip r:embed="rId3"/>
              <a:stretch>
                <a:fillRect/>
              </a:stretch>
            </p:blipFill>
            <p:spPr>
              <a:xfrm>
                <a:off x="14431980" y="25901697"/>
                <a:ext cx="14922427" cy="10414612"/>
              </a:xfrm>
              <a:prstGeom prst="rect">
                <a:avLst/>
              </a:prstGeom>
              <a:ln w="12700">
                <a:miter lim="400000"/>
              </a:ln>
            </p:spPr>
          </p:pic>
          <p:sp>
            <p:nvSpPr>
              <p:cNvPr id="34" name="cusp">
                <a:extLst>
                  <a:ext uri="{FF2B5EF4-FFF2-40B4-BE49-F238E27FC236}">
                    <a16:creationId xmlns:a16="http://schemas.microsoft.com/office/drawing/2014/main" id="{E19833C8-C73C-F307-EA76-98CB44D5F8DD}"/>
                  </a:ext>
                </a:extLst>
              </p:cNvPr>
              <p:cNvSpPr txBox="1"/>
              <p:nvPr/>
            </p:nvSpPr>
            <p:spPr>
              <a:xfrm rot="20407031">
                <a:off x="16564609" y="29768049"/>
                <a:ext cx="4514801" cy="1089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nSpc>
                    <a:spcPct val="90000"/>
                  </a:lnSpc>
                  <a:spcBef>
                    <a:spcPts val="1400"/>
                  </a:spcBef>
                  <a:defRPr sz="4200"/>
                </a:lvl1pPr>
              </a:lstStyle>
              <a:p>
                <a:pPr marL="0" marR="0" lvl="0" indent="0" algn="l" defTabSz="914400" rtl="0" eaLnBrk="1" fontAlgn="auto" latinLnBrk="0" hangingPunct="1">
                  <a:lnSpc>
                    <a:spcPct val="90000"/>
                  </a:lnSpc>
                  <a:spcBef>
                    <a:spcPts val="1400"/>
                  </a:spcBef>
                  <a:spcAft>
                    <a:spcPts val="0"/>
                  </a:spcAft>
                  <a:buClrTx/>
                  <a:buSzTx/>
                  <a:buFontTx/>
                  <a:buNone/>
                  <a:tabLst/>
                  <a:defRPr/>
                </a:pPr>
                <a:r>
                  <a:rPr kumimoji="1" lang="en-US" sz="1600" b="1" i="0" u="none" strike="noStrike" kern="1200" cap="none" spc="0" normalizeH="0" baseline="0" noProof="0" dirty="0">
                    <a:ln>
                      <a:noFill/>
                    </a:ln>
                    <a:solidFill>
                      <a:prstClr val="black"/>
                    </a:solidFill>
                    <a:effectLst/>
                    <a:uLnTx/>
                    <a:uFillTx/>
                    <a:latin typeface="游ゴシック" panose="02110004020202020204"/>
                    <a:ea typeface="+mn-ea"/>
                    <a:cs typeface="+mn-cs"/>
                  </a:rPr>
                  <a:t>C</a:t>
                </a:r>
                <a:r>
                  <a:rPr kumimoji="1" sz="1600" b="1" i="0" u="none" strike="noStrike" kern="1200" cap="none" spc="0" normalizeH="0" baseline="0" noProof="0" dirty="0">
                    <a:ln>
                      <a:noFill/>
                    </a:ln>
                    <a:solidFill>
                      <a:prstClr val="black"/>
                    </a:solidFill>
                    <a:effectLst/>
                    <a:uLnTx/>
                    <a:uFillTx/>
                    <a:latin typeface="游ゴシック" panose="02110004020202020204"/>
                    <a:ea typeface="+mn-ea"/>
                    <a:cs typeface="+mn-cs"/>
                  </a:rPr>
                  <a:t>usp</a:t>
                </a:r>
                <a:r>
                  <a:rPr kumimoji="1" lang="en-US" sz="1600" b="1" i="0" u="none" strike="noStrike" kern="1200" cap="none" spc="0" normalizeH="0" baseline="0" noProof="0" dirty="0">
                    <a:ln>
                      <a:noFill/>
                    </a:ln>
                    <a:solidFill>
                      <a:prstClr val="black"/>
                    </a:solidFill>
                    <a:effectLst/>
                    <a:uLnTx/>
                    <a:uFillTx/>
                    <a:latin typeface="游ゴシック" panose="02110004020202020204"/>
                    <a:ea typeface="+mn-ea"/>
                    <a:cs typeface="+mn-cs"/>
                  </a:rPr>
                  <a:t>  (</a:t>
                </a:r>
                <a:r>
                  <a:rPr kumimoji="1" lang="en-US" altLang="ja-JP" sz="16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ΛCDM)</a:t>
                </a:r>
              </a:p>
            </p:txBody>
          </p:sp>
          <p:sp>
            <p:nvSpPr>
              <p:cNvPr id="35" name="core">
                <a:extLst>
                  <a:ext uri="{FF2B5EF4-FFF2-40B4-BE49-F238E27FC236}">
                    <a16:creationId xmlns:a16="http://schemas.microsoft.com/office/drawing/2014/main" id="{16F5120E-CDC1-5BF7-73A7-EC118316670E}"/>
                  </a:ext>
                </a:extLst>
              </p:cNvPr>
              <p:cNvSpPr txBox="1"/>
              <p:nvPr/>
            </p:nvSpPr>
            <p:spPr>
              <a:xfrm rot="20360466">
                <a:off x="16888722" y="33060299"/>
                <a:ext cx="1851771" cy="1089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nSpc>
                    <a:spcPct val="90000"/>
                  </a:lnSpc>
                  <a:spcBef>
                    <a:spcPts val="1400"/>
                  </a:spcBef>
                  <a:defRPr sz="4200"/>
                </a:lvl1pPr>
              </a:lstStyle>
              <a:p>
                <a:pPr marL="0" marR="0" lvl="0" indent="0" algn="l" defTabSz="914400" rtl="0" eaLnBrk="1" fontAlgn="auto" latinLnBrk="0" hangingPunct="1">
                  <a:lnSpc>
                    <a:spcPct val="90000"/>
                  </a:lnSpc>
                  <a:spcBef>
                    <a:spcPts val="1400"/>
                  </a:spcBef>
                  <a:spcAft>
                    <a:spcPts val="0"/>
                  </a:spcAft>
                  <a:buClrTx/>
                  <a:buSzTx/>
                  <a:buFontTx/>
                  <a:buNone/>
                  <a:tabLst/>
                  <a:defRPr/>
                </a:pPr>
                <a:r>
                  <a:rPr kumimoji="1" lang="en" sz="1600" b="1" i="0" u="none" strike="noStrike" kern="1200" cap="none" spc="0" normalizeH="0" baseline="0" noProof="0" dirty="0">
                    <a:ln>
                      <a:noFill/>
                    </a:ln>
                    <a:solidFill>
                      <a:prstClr val="black"/>
                    </a:solidFill>
                    <a:effectLst/>
                    <a:uLnTx/>
                    <a:uFillTx/>
                    <a:latin typeface="游ゴシック" panose="02110004020202020204"/>
                    <a:ea typeface="+mn-ea"/>
                    <a:cs typeface="+mn-cs"/>
                  </a:rPr>
                  <a:t>C</a:t>
                </a:r>
                <a:r>
                  <a:rPr kumimoji="1" sz="1600" b="1" i="0" u="none" strike="noStrike" kern="1200" cap="none" spc="0" normalizeH="0" baseline="0" noProof="0" dirty="0">
                    <a:ln>
                      <a:noFill/>
                    </a:ln>
                    <a:solidFill>
                      <a:prstClr val="black"/>
                    </a:solidFill>
                    <a:effectLst/>
                    <a:uLnTx/>
                    <a:uFillTx/>
                    <a:latin typeface="游ゴシック" panose="02110004020202020204"/>
                    <a:ea typeface="+mn-ea"/>
                    <a:cs typeface="+mn-cs"/>
                  </a:rPr>
                  <a:t>ore</a:t>
                </a:r>
                <a:r>
                  <a:rPr kumimoji="1" lang="en-US" sz="1600" b="1" i="0" u="none" strike="noStrike" kern="1200" cap="none" spc="0" normalizeH="0" baseline="0" noProof="0" dirty="0">
                    <a:ln>
                      <a:noFill/>
                    </a:ln>
                    <a:solidFill>
                      <a:prstClr val="black"/>
                    </a:solidFill>
                    <a:effectLst/>
                    <a:uLnTx/>
                    <a:uFillTx/>
                    <a:latin typeface="游ゴシック" panose="02110004020202020204"/>
                    <a:ea typeface="+mn-ea"/>
                    <a:cs typeface="+mn-cs"/>
                  </a:rPr>
                  <a:t> </a:t>
                </a:r>
                <a:endParaRPr kumimoji="1" sz="1600" b="1" i="0" u="none" strike="noStrike" kern="1200" cap="none" spc="0" normalizeH="0" baseline="0" noProof="0" dirty="0">
                  <a:ln>
                    <a:noFill/>
                  </a:ln>
                  <a:solidFill>
                    <a:prstClr val="black"/>
                  </a:solidFill>
                  <a:effectLst/>
                  <a:uLnTx/>
                  <a:uFillTx/>
                  <a:latin typeface="游ゴシック" panose="02110004020202020204"/>
                  <a:ea typeface="+mn-ea"/>
                  <a:cs typeface="+mn-cs"/>
                </a:endParaRPr>
              </a:p>
            </p:txBody>
          </p:sp>
          <p:pic>
            <p:nvPicPr>
              <p:cNvPr id="36" name="key.pdf" descr="key.pdf">
                <a:extLst>
                  <a:ext uri="{FF2B5EF4-FFF2-40B4-BE49-F238E27FC236}">
                    <a16:creationId xmlns:a16="http://schemas.microsoft.com/office/drawing/2014/main" id="{DCC5D39B-FB16-3C66-66D6-A46343456162}"/>
                  </a:ext>
                </a:extLst>
              </p:cNvPr>
              <p:cNvPicPr>
                <a:picLocks noChangeAspect="1"/>
              </p:cNvPicPr>
              <p:nvPr/>
            </p:nvPicPr>
            <p:blipFill>
              <a:blip r:embed="rId4"/>
              <a:srcRect l="74222" t="5633" r="1323" b="69663"/>
              <a:stretch>
                <a:fillRect/>
              </a:stretch>
            </p:blipFill>
            <p:spPr>
              <a:xfrm>
                <a:off x="24716522" y="31619177"/>
                <a:ext cx="3524877" cy="2769608"/>
              </a:xfrm>
              <a:prstGeom prst="rect">
                <a:avLst/>
              </a:prstGeom>
              <a:ln w="12700">
                <a:miter lim="400000"/>
              </a:ln>
            </p:spPr>
          </p:pic>
          <p:sp>
            <p:nvSpPr>
              <p:cNvPr id="37" name="正方形/長方形 36">
                <a:extLst>
                  <a:ext uri="{FF2B5EF4-FFF2-40B4-BE49-F238E27FC236}">
                    <a16:creationId xmlns:a16="http://schemas.microsoft.com/office/drawing/2014/main" id="{BEB6E4F1-F2D8-DD45-6CB0-B94436008097}"/>
                  </a:ext>
                </a:extLst>
              </p:cNvPr>
              <p:cNvSpPr/>
              <p:nvPr/>
            </p:nvSpPr>
            <p:spPr>
              <a:xfrm>
                <a:off x="22867673" y="26228737"/>
                <a:ext cx="1025441" cy="8349430"/>
              </a:xfrm>
              <a:prstGeom prst="rect">
                <a:avLst/>
              </a:prstGeom>
              <a:solidFill>
                <a:schemeClr val="accent4">
                  <a:lumMod val="60000"/>
                  <a:lumOff val="40000"/>
                  <a:alpha val="50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9043" tIns="59043" rIns="59043" bIns="59043" numCol="1" spcCol="38100" rtlCol="0" anchor="ctr">
                <a:spAutoFit/>
              </a:bodyPr>
              <a:lstStyle/>
              <a:p>
                <a:pPr marL="0" marR="0" lvl="0" indent="0" algn="ctr" defTabSz="2784078" rtl="0" eaLnBrk="1" fontAlgn="auto" latinLnBrk="0" hangingPunct="0">
                  <a:lnSpc>
                    <a:spcPct val="100000"/>
                  </a:lnSpc>
                  <a:spcBef>
                    <a:spcPts val="0"/>
                  </a:spcBef>
                  <a:spcAft>
                    <a:spcPts val="0"/>
                  </a:spcAft>
                  <a:buClrTx/>
                  <a:buSzTx/>
                  <a:buFontTx/>
                  <a:buNone/>
                  <a:tabLst/>
                  <a:defRPr/>
                </a:pPr>
                <a:endParaRPr kumimoji="0" lang="ja-JP" altLang="en-US" sz="9600" b="0" i="0" u="none" strike="noStrike" kern="1200" cap="none" spc="0" normalizeH="0" baseline="0" noProof="0" dirty="0">
                  <a:ln>
                    <a:noFill/>
                  </a:ln>
                  <a:solidFill>
                    <a:srgbClr val="FFFFFF"/>
                  </a:solidFill>
                  <a:effectLst/>
                  <a:uLnTx/>
                  <a:uFillTx/>
                  <a:latin typeface="ヒラギノ角ゴ ProN W3"/>
                  <a:ea typeface="ヒラギノ角ゴ ProN W3"/>
                  <a:cs typeface="ヒラギノ角ゴ ProN W3"/>
                  <a:sym typeface="ヒラギノ角ゴ ProN W3"/>
                </a:endParaRPr>
              </a:p>
            </p:txBody>
          </p:sp>
        </p:grpSp>
        <p:sp>
          <p:nvSpPr>
            <p:cNvPr id="32" name="core">
              <a:extLst>
                <a:ext uri="{FF2B5EF4-FFF2-40B4-BE49-F238E27FC236}">
                  <a16:creationId xmlns:a16="http://schemas.microsoft.com/office/drawing/2014/main" id="{50B8E87F-2D63-23DA-0E77-2A028D178EFF}"/>
                </a:ext>
              </a:extLst>
            </p:cNvPr>
            <p:cNvSpPr txBox="1"/>
            <p:nvPr/>
          </p:nvSpPr>
          <p:spPr>
            <a:xfrm>
              <a:off x="1789993" y="3518535"/>
              <a:ext cx="3221616" cy="3962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nSpc>
                  <a:spcPct val="90000"/>
                </a:lnSpc>
                <a:spcBef>
                  <a:spcPts val="1400"/>
                </a:spcBef>
                <a:defRPr sz="4200"/>
              </a:lvl1pPr>
            </a:lstStyle>
            <a:p>
              <a:pPr marL="0" marR="0" lvl="0" indent="0" algn="l" defTabSz="914400" rtl="0" eaLnBrk="1" fontAlgn="auto" latinLnBrk="0" hangingPunct="1">
                <a:lnSpc>
                  <a:spcPct val="90000"/>
                </a:lnSpc>
                <a:spcBef>
                  <a:spcPts val="140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dwarf </a:t>
              </a:r>
              <a:r>
                <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a:t>
              </a:r>
              <a:r>
                <a:rPr kumimoji="1" lang="en-US" altLang="ja-JP"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galaxy</a:t>
              </a:r>
              <a:r>
                <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a:t>
              </a:r>
              <a:r>
                <a:rPr kumimoji="1" lang="en-US" altLang="ja-JP"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cluster</a:t>
              </a:r>
              <a:r>
                <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a:t>
              </a:r>
              <a:endParaRPr kumimoji="1" sz="1800" b="0" i="0" u="none" strike="noStrike" kern="1200" cap="none" spc="0" normalizeH="0" baseline="0" noProof="0" dirty="0">
                <a:ln>
                  <a:noFill/>
                </a:ln>
                <a:solidFill>
                  <a:prstClr val="black"/>
                </a:solidFill>
                <a:effectLst/>
                <a:uLnTx/>
                <a:uFillTx/>
                <a:latin typeface="游ゴシック" panose="02110004020202020204"/>
                <a:ea typeface="+mn-ea"/>
                <a:cs typeface="+mn-cs"/>
              </a:endParaRPr>
            </a:p>
          </p:txBody>
        </p:sp>
      </p:grpSp>
      <p:sp>
        <p:nvSpPr>
          <p:cNvPr id="39" name="テキスト ボックス 38">
            <a:extLst>
              <a:ext uri="{FF2B5EF4-FFF2-40B4-BE49-F238E27FC236}">
                <a16:creationId xmlns:a16="http://schemas.microsoft.com/office/drawing/2014/main" id="{703E90B9-6548-7A10-C9C9-C9533DD0A300}"/>
              </a:ext>
            </a:extLst>
          </p:cNvPr>
          <p:cNvSpPr txBox="1"/>
          <p:nvPr/>
        </p:nvSpPr>
        <p:spPr>
          <a:xfrm>
            <a:off x="10384054" y="5008579"/>
            <a:ext cx="155163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(Kaneda+ 2024)</a:t>
            </a:r>
            <a:endParaRPr kumimoji="1" lang="ja-JP" altLang="en-US" sz="12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41" name="下矢印 40">
            <a:extLst>
              <a:ext uri="{FF2B5EF4-FFF2-40B4-BE49-F238E27FC236}">
                <a16:creationId xmlns:a16="http://schemas.microsoft.com/office/drawing/2014/main" id="{DB27466D-99CC-FB2A-D28D-A20D635712A4}"/>
              </a:ext>
            </a:extLst>
          </p:cNvPr>
          <p:cNvSpPr/>
          <p:nvPr/>
        </p:nvSpPr>
        <p:spPr>
          <a:xfrm>
            <a:off x="6887819" y="3540929"/>
            <a:ext cx="372826" cy="587883"/>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mc:AlternateContent xmlns:mc="http://schemas.openxmlformats.org/markup-compatibility/2006" xmlns:a14="http://schemas.microsoft.com/office/drawing/2010/main">
        <mc:Choice Requires="a14">
          <p:sp>
            <p:nvSpPr>
              <p:cNvPr id="43" name="テキスト ボックス 42">
                <a:extLst>
                  <a:ext uri="{FF2B5EF4-FFF2-40B4-BE49-F238E27FC236}">
                    <a16:creationId xmlns:a16="http://schemas.microsoft.com/office/drawing/2014/main" id="{CC60A260-79E1-5889-2066-7F70C8BEEFE4}"/>
                  </a:ext>
                </a:extLst>
              </p:cNvPr>
              <p:cNvSpPr txBox="1"/>
              <p:nvPr/>
            </p:nvSpPr>
            <p:spPr>
              <a:xfrm>
                <a:off x="7108908" y="5925375"/>
                <a:ext cx="4303059" cy="387029"/>
              </a:xfrm>
              <a:prstGeom prst="rect">
                <a:avLst/>
              </a:prstGeom>
              <a:noFill/>
            </p:spPr>
            <p:txBody>
              <a:bodyPr wrap="square">
                <a:spAutoFit/>
              </a:bodyPr>
              <a:lstStyle/>
              <a:p>
                <a:pPr lvl="0">
                  <a:defRPr/>
                </a:pPr>
                <a14:m>
                  <m:oMath xmlns:m="http://schemas.openxmlformats.org/officeDocument/2006/math">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5.0</m:t>
                    </m:r>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p>
                      <m:sSup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10</m:t>
                        </m:r>
                      </m:e>
                      <m:sup>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10</m:t>
                        </m:r>
                      </m:sup>
                    </m:sSup>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𝑀</m:t>
                        </m:r>
                      </m:e>
                      <m:sub>
                        <m:r>
                          <a:rPr kumimoji="1" lang="ja-JP" altLang="en-US"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sub>
                    </m:sSub>
                  </m:oMath>
                </a14:m>
                <a:r>
                  <a:rPr kumimoji="1" lang="en-US" altLang="ja-JP" sz="1800" b="0" i="0" u="none" strike="noStrike" kern="1200" cap="none" spc="0" normalizeH="0" baseline="0" noProof="0" dirty="0">
                    <a:ln>
                      <a:noFill/>
                    </a:ln>
                    <a:solidFill>
                      <a:prstClr val="black"/>
                    </a:solidFill>
                    <a:effectLst/>
                    <a:uLnTx/>
                    <a:uFillTx/>
                    <a:latin typeface="+mj-lt"/>
                    <a:ea typeface="Cambria Math" panose="02040503050406030204" pitchFamily="18" charset="0"/>
                    <a:cs typeface="+mn-cs"/>
                  </a:rPr>
                  <a:t>≲</a:t>
                </a:r>
                <a14:m>
                  <m:oMath xmlns:m="http://schemas.openxmlformats.org/officeDocument/2006/math">
                    <m:sSub>
                      <m:sSubPr>
                        <m:ctrlPr>
                          <a:rPr kumimoji="1" lang="en-US" altLang="ja-JP" sz="1800" b="1"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sSubPr>
                      <m:e>
                        <m:r>
                          <a:rPr kumimoji="1" lang="en-US" altLang="ja-JP" sz="1800" b="1" i="1" u="none" strike="noStrike" kern="1200" cap="none" spc="0" normalizeH="0" baseline="0" noProof="0">
                            <a:ln>
                              <a:noFill/>
                            </a:ln>
                            <a:solidFill>
                              <a:srgbClr val="FF0000"/>
                            </a:solidFill>
                            <a:effectLst/>
                            <a:uLnTx/>
                            <a:uFillTx/>
                            <a:latin typeface="Cambria Math" panose="02040503050406030204" pitchFamily="18" charset="0"/>
                            <a:cs typeface="+mn-cs"/>
                          </a:rPr>
                          <m:t>𝑴</m:t>
                        </m:r>
                      </m:e>
                      <m:sub>
                        <m:r>
                          <a:rPr kumimoji="1" lang="en-US" altLang="ja-JP" sz="1800" b="1" i="1" u="none" strike="noStrike" kern="1200" cap="none" spc="0" normalizeH="0" baseline="0" noProof="0">
                            <a:ln>
                              <a:noFill/>
                            </a:ln>
                            <a:solidFill>
                              <a:srgbClr val="FF0000"/>
                            </a:solidFill>
                            <a:effectLst/>
                            <a:uLnTx/>
                            <a:uFillTx/>
                            <a:latin typeface="Cambria Math" panose="02040503050406030204" pitchFamily="18" charset="0"/>
                            <a:cs typeface="+mn-cs"/>
                          </a:rPr>
                          <m:t>𝟐𝟎𝟎</m:t>
                        </m:r>
                        <m:r>
                          <a:rPr kumimoji="1" lang="en-US" altLang="ja-JP" sz="1800" b="1" i="1" u="none" strike="noStrike" kern="1200" cap="none" spc="0" normalizeH="0" baseline="0" noProof="0" smtClean="0">
                            <a:ln>
                              <a:noFill/>
                            </a:ln>
                            <a:solidFill>
                              <a:srgbClr val="FF0000"/>
                            </a:solidFill>
                            <a:effectLst/>
                            <a:uLnTx/>
                            <a:uFillTx/>
                            <a:latin typeface="Cambria Math" panose="02040503050406030204" pitchFamily="18" charset="0"/>
                            <a:cs typeface="+mn-cs"/>
                          </a:rPr>
                          <m:t>, </m:t>
                        </m:r>
                        <m:r>
                          <a:rPr kumimoji="1" lang="en-US" altLang="ja-JP" sz="1800" b="1" i="1" u="none" strike="noStrike" kern="1200" cap="none" spc="0" normalizeH="0" baseline="0" noProof="0" smtClean="0">
                            <a:ln>
                              <a:noFill/>
                            </a:ln>
                            <a:solidFill>
                              <a:srgbClr val="FF0000"/>
                            </a:solidFill>
                            <a:effectLst/>
                            <a:uLnTx/>
                            <a:uFillTx/>
                            <a:latin typeface="Cambria Math" panose="02040503050406030204" pitchFamily="18" charset="0"/>
                            <a:cs typeface="+mn-cs"/>
                          </a:rPr>
                          <m:t>𝒄</m:t>
                        </m:r>
                      </m:sub>
                    </m:sSub>
                    <m:r>
                      <m:rPr>
                        <m:nor/>
                      </m:rPr>
                      <a:rPr lang="en-US" altLang="ja-JP" dirty="0">
                        <a:solidFill>
                          <a:prstClr val="black"/>
                        </a:solidFill>
                        <a:ea typeface="Cambria Math" panose="02040503050406030204" pitchFamily="18" charset="0"/>
                      </a:rPr>
                      <m:t>≲</m:t>
                    </m:r>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5.0×</m:t>
                    </m:r>
                    <m:sSup>
                      <m:sSup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10</m:t>
                        </m:r>
                      </m:e>
                      <m:sup>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11</m:t>
                        </m:r>
                      </m:sup>
                    </m:sSup>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𝑀</m:t>
                        </m:r>
                      </m:e>
                      <m:sub>
                        <m:r>
                          <a:rPr kumimoji="1" lang="ja-JP" altLang="en-US"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sub>
                    </m:sSub>
                  </m:oMath>
                </a14:m>
                <a:endPar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43" name="テキスト ボックス 42">
                <a:extLst>
                  <a:ext uri="{FF2B5EF4-FFF2-40B4-BE49-F238E27FC236}">
                    <a16:creationId xmlns:a16="http://schemas.microsoft.com/office/drawing/2014/main" id="{CC60A260-79E1-5889-2066-7F70C8BEEFE4}"/>
                  </a:ext>
                </a:extLst>
              </p:cNvPr>
              <p:cNvSpPr txBox="1">
                <a:spLocks noRot="1" noChangeAspect="1" noMove="1" noResize="1" noEditPoints="1" noAdjustHandles="1" noChangeArrowheads="1" noChangeShapeType="1" noTextEdit="1"/>
              </p:cNvSpPr>
              <p:nvPr/>
            </p:nvSpPr>
            <p:spPr>
              <a:xfrm>
                <a:off x="7108908" y="5925375"/>
                <a:ext cx="4303059" cy="387029"/>
              </a:xfrm>
              <a:prstGeom prst="rect">
                <a:avLst/>
              </a:prstGeom>
              <a:blipFill>
                <a:blip r:embed="rId5"/>
                <a:stretch>
                  <a:fillRect t="-4762" b="-2381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4" name="テキスト ボックス 43">
                <a:extLst>
                  <a:ext uri="{FF2B5EF4-FFF2-40B4-BE49-F238E27FC236}">
                    <a16:creationId xmlns:a16="http://schemas.microsoft.com/office/drawing/2014/main" id="{11D0CDBC-29B2-4708-3FCA-1F1395C31485}"/>
                  </a:ext>
                </a:extLst>
              </p:cNvPr>
              <p:cNvSpPr txBox="1"/>
              <p:nvPr/>
            </p:nvSpPr>
            <p:spPr>
              <a:xfrm>
                <a:off x="7788144" y="6283558"/>
                <a:ext cx="3745324" cy="381515"/>
              </a:xfrm>
              <a:prstGeom prst="rect">
                <a:avLst/>
              </a:prstGeom>
              <a:noFill/>
            </p:spPr>
            <p:txBody>
              <a:bodyPr wrap="square">
                <a:spAutoFit/>
              </a:bodyPr>
              <a:lstStyle/>
              <a:p>
                <a:pPr lvl="0">
                  <a:defRPr/>
                </a:pPr>
                <a14:m>
                  <m:oMath xmlns:m="http://schemas.openxmlformats.org/officeDocument/2006/math">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m:t>
                    </m:r>
                    <m: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2 </m:t>
                    </m:r>
                    <m:r>
                      <m:rPr>
                        <m:sty m:val="p"/>
                      </m:rPr>
                      <a:rPr kumimoji="1" lang="en-US" altLang="ja-JP" sz="1800" b="0" i="0" u="none" strike="noStrike" kern="1200" cap="none" spc="0" normalizeH="0" baseline="0" noProof="0">
                        <a:ln>
                          <a:noFill/>
                        </a:ln>
                        <a:solidFill>
                          <a:prstClr val="black"/>
                        </a:solidFill>
                        <a:effectLst/>
                        <a:uLnTx/>
                        <a:uFillTx/>
                        <a:latin typeface="Cambria Math" panose="02040503050406030204" pitchFamily="18" charset="0"/>
                        <a:cs typeface="+mn-cs"/>
                      </a:rPr>
                      <m:t>kpc</m:t>
                    </m:r>
                    <m: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m:rPr>
                        <m:nor/>
                      </m:rPr>
                      <a:rPr lang="en-US" altLang="ja-JP" dirty="0">
                        <a:solidFill>
                          <a:prstClr val="black"/>
                        </a:solidFill>
                        <a:ea typeface="Cambria Math" panose="02040503050406030204" pitchFamily="18" charset="0"/>
                      </a:rPr>
                      <m:t>≲</m:t>
                    </m:r>
                    <m:sSub>
                      <m:sSubPr>
                        <m:ctrlPr>
                          <a:rPr kumimoji="1" lang="en-US" altLang="ja-JP" sz="1800" b="1"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sSubPr>
                      <m:e>
                        <m:r>
                          <a:rPr kumimoji="1" lang="en-US" altLang="ja-JP" sz="1800" b="1" i="1" u="none" strike="noStrike" kern="1200" cap="none" spc="0" normalizeH="0" baseline="0" noProof="0" smtClean="0">
                            <a:ln>
                              <a:noFill/>
                            </a:ln>
                            <a:solidFill>
                              <a:srgbClr val="FF0000"/>
                            </a:solidFill>
                            <a:effectLst/>
                            <a:uLnTx/>
                            <a:uFillTx/>
                            <a:latin typeface="Cambria Math" panose="02040503050406030204" pitchFamily="18" charset="0"/>
                            <a:cs typeface="+mn-cs"/>
                          </a:rPr>
                          <m:t>𝒓</m:t>
                        </m:r>
                      </m:e>
                      <m:sub>
                        <m:r>
                          <a:rPr kumimoji="1" lang="en-US" altLang="ja-JP" sz="1800" b="1" i="1" u="none" strike="noStrike" kern="1200" cap="none" spc="0" normalizeH="0" baseline="0" noProof="0" smtClean="0">
                            <a:ln>
                              <a:noFill/>
                            </a:ln>
                            <a:solidFill>
                              <a:srgbClr val="FF0000"/>
                            </a:solidFill>
                            <a:effectLst/>
                            <a:uLnTx/>
                            <a:uFillTx/>
                            <a:latin typeface="Cambria Math" panose="02040503050406030204" pitchFamily="18" charset="0"/>
                            <a:cs typeface="+mn-cs"/>
                          </a:rPr>
                          <m:t>𝒎𝒂𝒙</m:t>
                        </m:r>
                        <m:r>
                          <a:rPr kumimoji="1" lang="en-US" altLang="ja-JP" sz="1800" b="1" i="1" u="none" strike="noStrike" kern="1200" cap="none" spc="0" normalizeH="0" baseline="0" noProof="0" smtClean="0">
                            <a:ln>
                              <a:noFill/>
                            </a:ln>
                            <a:solidFill>
                              <a:srgbClr val="FF0000"/>
                            </a:solidFill>
                            <a:effectLst/>
                            <a:uLnTx/>
                            <a:uFillTx/>
                            <a:latin typeface="Cambria Math" panose="02040503050406030204" pitchFamily="18" charset="0"/>
                            <a:cs typeface="+mn-cs"/>
                          </a:rPr>
                          <m:t>, </m:t>
                        </m:r>
                        <m:r>
                          <a:rPr kumimoji="1" lang="en-US" altLang="ja-JP" sz="1800" b="1" i="1" u="none" strike="noStrike" kern="1200" cap="none" spc="0" normalizeH="0" baseline="0" noProof="0" smtClean="0">
                            <a:ln>
                              <a:noFill/>
                            </a:ln>
                            <a:solidFill>
                              <a:srgbClr val="FF0000"/>
                            </a:solidFill>
                            <a:effectLst/>
                            <a:uLnTx/>
                            <a:uFillTx/>
                            <a:latin typeface="Cambria Math" panose="02040503050406030204" pitchFamily="18" charset="0"/>
                            <a:cs typeface="+mn-cs"/>
                          </a:rPr>
                          <m:t>𝒄</m:t>
                        </m:r>
                      </m:sub>
                    </m:sSub>
                    <m:r>
                      <m:rPr>
                        <m:nor/>
                      </m:rPr>
                      <a:rPr lang="en-US" altLang="ja-JP" dirty="0">
                        <a:solidFill>
                          <a:prstClr val="black"/>
                        </a:solidFill>
                        <a:ea typeface="Cambria Math" panose="02040503050406030204" pitchFamily="18" charset="0"/>
                      </a:rPr>
                      <m:t>≲</m:t>
                    </m:r>
                    <m:r>
                      <a:rPr lang="en-US" altLang="ja-JP" b="0" i="1" dirty="0" smtClean="0">
                        <a:solidFill>
                          <a:prstClr val="black"/>
                        </a:solidFill>
                        <a:latin typeface="Cambria Math" panose="02040503050406030204" pitchFamily="18" charset="0"/>
                        <a:ea typeface="Cambria Math" panose="02040503050406030204" pitchFamily="18" charset="0"/>
                      </a:rPr>
                      <m:t> </m:t>
                    </m:r>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32 </m:t>
                    </m:r>
                    <m:r>
                      <m:rPr>
                        <m:sty m:val="p"/>
                      </m:rPr>
                      <a:rPr kumimoji="1" lang="en-US" altLang="ja-JP" sz="1800" b="0" i="0" u="none" strike="noStrike" kern="1200" cap="none" spc="0" normalizeH="0" baseline="0" noProof="0">
                        <a:ln>
                          <a:noFill/>
                        </a:ln>
                        <a:solidFill>
                          <a:prstClr val="black"/>
                        </a:solidFill>
                        <a:effectLst/>
                        <a:uLnTx/>
                        <a:uFillTx/>
                        <a:latin typeface="Cambria Math" panose="02040503050406030204" pitchFamily="18" charset="0"/>
                        <a:cs typeface="+mn-cs"/>
                      </a:rPr>
                      <m:t>kpc</m:t>
                    </m:r>
                  </m:oMath>
                </a14:m>
                <a:r>
                  <a:rPr kumimoji="1" lang="en-US" altLang="ja-JP"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44" name="テキスト ボックス 43">
                <a:extLst>
                  <a:ext uri="{FF2B5EF4-FFF2-40B4-BE49-F238E27FC236}">
                    <a16:creationId xmlns:a16="http://schemas.microsoft.com/office/drawing/2014/main" id="{11D0CDBC-29B2-4708-3FCA-1F1395C31485}"/>
                  </a:ext>
                </a:extLst>
              </p:cNvPr>
              <p:cNvSpPr txBox="1">
                <a:spLocks noRot="1" noChangeAspect="1" noMove="1" noResize="1" noEditPoints="1" noAdjustHandles="1" noChangeArrowheads="1" noChangeShapeType="1" noTextEdit="1"/>
              </p:cNvSpPr>
              <p:nvPr/>
            </p:nvSpPr>
            <p:spPr>
              <a:xfrm>
                <a:off x="7788144" y="6283558"/>
                <a:ext cx="3745324" cy="381515"/>
              </a:xfrm>
              <a:prstGeom prst="rect">
                <a:avLst/>
              </a:prstGeom>
              <a:blipFill>
                <a:blip r:embed="rId6"/>
                <a:stretch>
                  <a:fillRect t="-6452" b="-25806"/>
                </a:stretch>
              </a:blipFill>
            </p:spPr>
            <p:txBody>
              <a:bodyPr/>
              <a:lstStyle/>
              <a:p>
                <a:r>
                  <a:rPr lang="ja-JP" altLang="en-US">
                    <a:noFill/>
                  </a:rPr>
                  <a:t> </a:t>
                </a:r>
              </a:p>
            </p:txBody>
          </p:sp>
        </mc:Fallback>
      </mc:AlternateContent>
      <p:sp>
        <p:nvSpPr>
          <p:cNvPr id="40" name="テキスト ボックス 39">
            <a:extLst>
              <a:ext uri="{FF2B5EF4-FFF2-40B4-BE49-F238E27FC236}">
                <a16:creationId xmlns:a16="http://schemas.microsoft.com/office/drawing/2014/main" id="{775D955F-3F98-B34C-8481-F1EBF86E66C9}"/>
              </a:ext>
            </a:extLst>
          </p:cNvPr>
          <p:cNvSpPr txBox="1"/>
          <p:nvPr/>
        </p:nvSpPr>
        <p:spPr>
          <a:xfrm>
            <a:off x="6521952" y="5613436"/>
            <a:ext cx="5133017"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The characteristic transition mass and scale:</a:t>
            </a:r>
            <a:endParaRPr kumimoji="1" lang="ja-JP" altLang="ja-JP" sz="180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AlternateContent xmlns:mc="http://schemas.openxmlformats.org/markup-compatibility/2006" xmlns:a14="http://schemas.microsoft.com/office/drawing/2010/main">
        <mc:Choice Requires="a14">
          <p:sp>
            <p:nvSpPr>
              <p:cNvPr id="46" name="テキスト ボックス 45">
                <a:extLst>
                  <a:ext uri="{FF2B5EF4-FFF2-40B4-BE49-F238E27FC236}">
                    <a16:creationId xmlns:a16="http://schemas.microsoft.com/office/drawing/2014/main" id="{82F03381-DF7C-3860-F323-E631591AEEF3}"/>
                  </a:ext>
                </a:extLst>
              </p:cNvPr>
              <p:cNvSpPr txBox="1"/>
              <p:nvPr/>
            </p:nvSpPr>
            <p:spPr>
              <a:xfrm>
                <a:off x="9638193" y="-523220"/>
                <a:ext cx="22297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a:t>
                </a:r>
                <a14:m>
                  <m:oMath xmlns:m="http://schemas.openxmlformats.org/officeDocument/2006/math">
                    <m:sSub>
                      <m:sSubPr>
                        <m:ctrlP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𝑚𝑎𝑥</m:t>
                        </m:r>
                      </m:sub>
                    </m:sSub>
                    <m:r>
                      <a:rPr kumimoji="1" lang="en-US" altLang="ja-JP"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oMath>
                </a14:m>
                <a:r>
                  <a:rPr kumimoji="1" lang="ja-JP" altLang="en-US" sz="12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a:t>
                </a:r>
                <a:r>
                  <a:rPr kumimoji="1" lang="en" altLang="ja-JP" sz="12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radius of maximum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2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circular velocity</a:t>
                </a:r>
                <a:endParaRPr kumimoji="1" lang="en-US" altLang="ja-JP" sz="12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46" name="テキスト ボックス 45">
                <a:extLst>
                  <a:ext uri="{FF2B5EF4-FFF2-40B4-BE49-F238E27FC236}">
                    <a16:creationId xmlns:a16="http://schemas.microsoft.com/office/drawing/2014/main" id="{82F03381-DF7C-3860-F323-E631591AEEF3}"/>
                  </a:ext>
                </a:extLst>
              </p:cNvPr>
              <p:cNvSpPr txBox="1">
                <a:spLocks noRot="1" noChangeAspect="1" noMove="1" noResize="1" noEditPoints="1" noAdjustHandles="1" noChangeArrowheads="1" noChangeShapeType="1" noTextEdit="1"/>
              </p:cNvSpPr>
              <p:nvPr/>
            </p:nvSpPr>
            <p:spPr>
              <a:xfrm>
                <a:off x="9638193" y="-523220"/>
                <a:ext cx="2229753" cy="523220"/>
              </a:xfrm>
              <a:prstGeom prst="rect">
                <a:avLst/>
              </a:prstGeom>
              <a:blipFill>
                <a:blip r:embed="rId9"/>
                <a:stretch>
                  <a:fillRect l="-1130" t="-2381" b="-714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2" name="正方形/長方形 41">
                <a:extLst>
                  <a:ext uri="{FF2B5EF4-FFF2-40B4-BE49-F238E27FC236}">
                    <a16:creationId xmlns:a16="http://schemas.microsoft.com/office/drawing/2014/main" id="{0C99241D-22A2-3B9A-3D4C-47C047DFAF44}"/>
                  </a:ext>
                </a:extLst>
              </p:cNvPr>
              <p:cNvSpPr/>
              <p:nvPr/>
            </p:nvSpPr>
            <p:spPr>
              <a:xfrm>
                <a:off x="8382437" y="974703"/>
                <a:ext cx="2516330" cy="34932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600" b="1" i="1" u="none" strike="noStrike" kern="1200" cap="none" spc="0" normalizeH="0" baseline="0" noProof="0" smtClean="0">
                          <a:ln>
                            <a:noFill/>
                          </a:ln>
                          <a:solidFill>
                            <a:srgbClr val="0E2841">
                              <a:lumMod val="50000"/>
                              <a:lumOff val="50000"/>
                            </a:srgbClr>
                          </a:solidFill>
                          <a:effectLst/>
                          <a:uLnTx/>
                          <a:uFillTx/>
                          <a:latin typeface="Cambria Math" panose="02040503050406030204" pitchFamily="18" charset="0"/>
                          <a:ea typeface="Cambria Math" panose="02040503050406030204" pitchFamily="18" charset="0"/>
                          <a:cs typeface="+mn-cs"/>
                        </a:rPr>
                        <m:t>𝟏</m:t>
                      </m:r>
                      <m:r>
                        <a:rPr kumimoji="1" lang="en-US" altLang="ja-JP" sz="1600" b="1" i="0" u="none" strike="noStrike" kern="1200" cap="none" spc="0" normalizeH="0" baseline="0" noProof="0" smtClean="0">
                          <a:ln>
                            <a:noFill/>
                          </a:ln>
                          <a:solidFill>
                            <a:srgbClr val="0E2841">
                              <a:lumMod val="50000"/>
                              <a:lumOff val="50000"/>
                            </a:srgbClr>
                          </a:solidFill>
                          <a:effectLst/>
                          <a:uLnTx/>
                          <a:uFillTx/>
                          <a:latin typeface="Cambria Math" panose="02040503050406030204" pitchFamily="18" charset="0"/>
                          <a:ea typeface="Cambria Math" panose="02040503050406030204" pitchFamily="18" charset="0"/>
                          <a:cs typeface="+mn-cs"/>
                        </a:rPr>
                        <m:t>𝟐𝐤𝐩𝐜</m:t>
                      </m:r>
                      <m:r>
                        <a:rPr kumimoji="1" lang="en-US" altLang="ja-JP" sz="1600" b="1" i="0" u="none" strike="noStrike" kern="1200" cap="none" spc="0" normalizeH="0" baseline="0" noProof="0" smtClean="0">
                          <a:ln>
                            <a:noFill/>
                          </a:ln>
                          <a:solidFill>
                            <a:srgbClr val="0E2841">
                              <a:lumMod val="50000"/>
                              <a:lumOff val="50000"/>
                            </a:srgbClr>
                          </a:solidFill>
                          <a:effectLst/>
                          <a:uLnTx/>
                          <a:uFillTx/>
                          <a:latin typeface="Cambria Math" panose="02040503050406030204" pitchFamily="18" charset="0"/>
                          <a:ea typeface="Cambria Math" panose="02040503050406030204" pitchFamily="18" charset="0"/>
                          <a:cs typeface="+mn-cs"/>
                        </a:rPr>
                        <m:t>&lt;</m:t>
                      </m:r>
                      <m:sSub>
                        <m:sSubPr>
                          <m:ctrlPr>
                            <a:rPr kumimoji="1" lang="en-US" altLang="ja-JP" sz="1600" b="1" i="1" u="none" strike="noStrike" kern="1200" cap="none" spc="0" normalizeH="0" baseline="0" noProof="0">
                              <a:ln>
                                <a:noFill/>
                              </a:ln>
                              <a:solidFill>
                                <a:srgbClr val="0E2841">
                                  <a:lumMod val="50000"/>
                                  <a:lumOff val="50000"/>
                                </a:srgbClr>
                              </a:solidFill>
                              <a:effectLst/>
                              <a:uLnTx/>
                              <a:uFillTx/>
                              <a:latin typeface="Cambria Math" panose="02040503050406030204" pitchFamily="18" charset="0"/>
                              <a:cs typeface="+mn-cs"/>
                            </a:rPr>
                          </m:ctrlPr>
                        </m:sSubPr>
                        <m:e>
                          <m:r>
                            <a:rPr kumimoji="1" lang="en-US" altLang="ja-JP" sz="1600" b="1" i="1" u="none" strike="noStrike" kern="1200" cap="none" spc="0" normalizeH="0" baseline="0" noProof="0">
                              <a:ln>
                                <a:noFill/>
                              </a:ln>
                              <a:solidFill>
                                <a:srgbClr val="0E2841">
                                  <a:lumMod val="50000"/>
                                  <a:lumOff val="50000"/>
                                </a:srgbClr>
                              </a:solidFill>
                              <a:effectLst/>
                              <a:uLnTx/>
                              <a:uFillTx/>
                              <a:latin typeface="Cambria Math" panose="02040503050406030204" pitchFamily="18" charset="0"/>
                              <a:cs typeface="+mn-cs"/>
                            </a:rPr>
                            <m:t>𝒓</m:t>
                          </m:r>
                        </m:e>
                        <m:sub>
                          <m:r>
                            <a:rPr kumimoji="1" lang="en-US" altLang="ja-JP" sz="1600" b="1" i="1" u="none" strike="noStrike" kern="1200" cap="none" spc="0" normalizeH="0" baseline="0" noProof="0">
                              <a:ln>
                                <a:noFill/>
                              </a:ln>
                              <a:solidFill>
                                <a:srgbClr val="0E2841">
                                  <a:lumMod val="50000"/>
                                  <a:lumOff val="50000"/>
                                </a:srgbClr>
                              </a:solidFill>
                              <a:effectLst/>
                              <a:uLnTx/>
                              <a:uFillTx/>
                              <a:latin typeface="Cambria Math" panose="02040503050406030204" pitchFamily="18" charset="0"/>
                              <a:cs typeface="+mn-cs"/>
                            </a:rPr>
                            <m:t>𝒎𝒂𝒙</m:t>
                          </m:r>
                          <m:r>
                            <a:rPr kumimoji="1" lang="en-US" altLang="ja-JP" sz="1600" b="1" i="1" u="none" strike="noStrike" kern="1200" cap="none" spc="0" normalizeH="0" baseline="0" noProof="0">
                              <a:ln>
                                <a:noFill/>
                              </a:ln>
                              <a:solidFill>
                                <a:srgbClr val="0E2841">
                                  <a:lumMod val="50000"/>
                                  <a:lumOff val="50000"/>
                                </a:srgbClr>
                              </a:solidFill>
                              <a:effectLst/>
                              <a:uLnTx/>
                              <a:uFillTx/>
                              <a:latin typeface="Cambria Math" panose="02040503050406030204" pitchFamily="18" charset="0"/>
                              <a:cs typeface="+mn-cs"/>
                            </a:rPr>
                            <m:t>, </m:t>
                          </m:r>
                          <m:r>
                            <a:rPr kumimoji="1" lang="en-US" altLang="ja-JP" sz="1600" b="1" i="1" u="none" strike="noStrike" kern="1200" cap="none" spc="0" normalizeH="0" baseline="0" noProof="0">
                              <a:ln>
                                <a:noFill/>
                              </a:ln>
                              <a:solidFill>
                                <a:srgbClr val="0E2841">
                                  <a:lumMod val="50000"/>
                                  <a:lumOff val="50000"/>
                                </a:srgbClr>
                              </a:solidFill>
                              <a:effectLst/>
                              <a:uLnTx/>
                              <a:uFillTx/>
                              <a:latin typeface="Cambria Math" panose="02040503050406030204" pitchFamily="18" charset="0"/>
                              <a:cs typeface="+mn-cs"/>
                            </a:rPr>
                            <m:t>𝒄</m:t>
                          </m:r>
                        </m:sub>
                      </m:sSub>
                      <m:r>
                        <a:rPr kumimoji="1" lang="en-US" altLang="ja-JP" sz="1600" b="1" i="1" u="none" strike="noStrike" kern="1200" cap="none" spc="0" normalizeH="0" baseline="0" noProof="0" smtClean="0">
                          <a:ln>
                            <a:noFill/>
                          </a:ln>
                          <a:solidFill>
                            <a:srgbClr val="0E2841">
                              <a:lumMod val="50000"/>
                              <a:lumOff val="50000"/>
                            </a:srgbClr>
                          </a:solidFill>
                          <a:effectLst/>
                          <a:uLnTx/>
                          <a:uFillTx/>
                          <a:latin typeface="Cambria Math" panose="02040503050406030204" pitchFamily="18" charset="0"/>
                          <a:cs typeface="+mn-cs"/>
                        </a:rPr>
                        <m:t>&lt;</m:t>
                      </m:r>
                      <m:r>
                        <a:rPr kumimoji="1" lang="en-US" altLang="ja-JP" sz="1600" b="1" i="0" u="none" strike="noStrike" kern="1200" cap="none" spc="0" normalizeH="0" baseline="0" noProof="0">
                          <a:ln>
                            <a:noFill/>
                          </a:ln>
                          <a:solidFill>
                            <a:srgbClr val="0E2841">
                              <a:lumMod val="50000"/>
                              <a:lumOff val="50000"/>
                            </a:srgbClr>
                          </a:solidFill>
                          <a:effectLst/>
                          <a:uLnTx/>
                          <a:uFillTx/>
                          <a:latin typeface="Cambria Math" panose="02040503050406030204" pitchFamily="18" charset="0"/>
                          <a:ea typeface="Cambria Math" panose="02040503050406030204" pitchFamily="18" charset="0"/>
                          <a:cs typeface="+mn-cs"/>
                        </a:rPr>
                        <m:t>𝟑𝟐</m:t>
                      </m:r>
                      <m:r>
                        <a:rPr kumimoji="1" lang="en-US" altLang="ja-JP" sz="1600" b="1" i="0" u="none" strike="noStrike" kern="1200" cap="none" spc="0" normalizeH="0" baseline="0" noProof="0" smtClean="0">
                          <a:ln>
                            <a:noFill/>
                          </a:ln>
                          <a:solidFill>
                            <a:srgbClr val="0E2841">
                              <a:lumMod val="50000"/>
                              <a:lumOff val="50000"/>
                            </a:srgbClr>
                          </a:solidFill>
                          <a:effectLst/>
                          <a:uLnTx/>
                          <a:uFillTx/>
                          <a:latin typeface="Cambria Math" panose="02040503050406030204" pitchFamily="18" charset="0"/>
                          <a:ea typeface="Cambria Math" panose="02040503050406030204" pitchFamily="18" charset="0"/>
                          <a:cs typeface="+mn-cs"/>
                        </a:rPr>
                        <m:t>𝐤𝐩𝐜</m:t>
                      </m:r>
                    </m:oMath>
                  </m:oMathPara>
                </a14:m>
                <a:endParaRPr kumimoji="1" lang="ja-JP" altLang="en-US" sz="1600" b="1" u="none" strike="noStrike" kern="1200" cap="none" spc="0" normalizeH="0" baseline="0" noProof="0" dirty="0">
                  <a:ln>
                    <a:noFill/>
                  </a:ln>
                  <a:solidFill>
                    <a:srgbClr val="0E2841">
                      <a:lumMod val="50000"/>
                      <a:lumOff val="50000"/>
                    </a:srgbClr>
                  </a:solidFill>
                  <a:effectLst/>
                  <a:uLnTx/>
                  <a:uFillTx/>
                  <a:latin typeface="游ゴシック" panose="02110004020202020204"/>
                  <a:ea typeface="游ゴシック" panose="020B0400000000000000" pitchFamily="50" charset="-128"/>
                  <a:cs typeface="+mn-cs"/>
                </a:endParaRPr>
              </a:p>
            </p:txBody>
          </p:sp>
        </mc:Choice>
        <mc:Fallback xmlns="">
          <p:sp>
            <p:nvSpPr>
              <p:cNvPr id="42" name="正方形/長方形 41">
                <a:extLst>
                  <a:ext uri="{FF2B5EF4-FFF2-40B4-BE49-F238E27FC236}">
                    <a16:creationId xmlns:a16="http://schemas.microsoft.com/office/drawing/2014/main" id="{0C99241D-22A2-3B9A-3D4C-47C047DFAF44}"/>
                  </a:ext>
                </a:extLst>
              </p:cNvPr>
              <p:cNvSpPr>
                <a:spLocks noRot="1" noChangeAspect="1" noMove="1" noResize="1" noEditPoints="1" noAdjustHandles="1" noChangeArrowheads="1" noChangeShapeType="1" noTextEdit="1"/>
              </p:cNvSpPr>
              <p:nvPr/>
            </p:nvSpPr>
            <p:spPr>
              <a:xfrm>
                <a:off x="8382437" y="974703"/>
                <a:ext cx="2516330" cy="349326"/>
              </a:xfrm>
              <a:prstGeom prst="rect">
                <a:avLst/>
              </a:prstGeom>
              <a:blipFill>
                <a:blip r:embed="rId10"/>
                <a:stretch>
                  <a:fillRect b="-8772"/>
                </a:stretch>
              </a:blipFill>
            </p:spPr>
            <p:txBody>
              <a:bodyPr/>
              <a:lstStyle/>
              <a:p>
                <a:r>
                  <a:rPr lang="ja-JP" altLang="en-US">
                    <a:noFill/>
                  </a:rPr>
                  <a:t> </a:t>
                </a:r>
              </a:p>
            </p:txBody>
          </p:sp>
        </mc:Fallback>
      </mc:AlternateContent>
      <p:sp>
        <p:nvSpPr>
          <p:cNvPr id="45" name="矢印: 左右 44">
            <a:extLst>
              <a:ext uri="{FF2B5EF4-FFF2-40B4-BE49-F238E27FC236}">
                <a16:creationId xmlns:a16="http://schemas.microsoft.com/office/drawing/2014/main" id="{31B1285A-EAD4-8FB9-0574-19AC96DB1E14}"/>
              </a:ext>
            </a:extLst>
          </p:cNvPr>
          <p:cNvSpPr/>
          <p:nvPr/>
        </p:nvSpPr>
        <p:spPr>
          <a:xfrm>
            <a:off x="9231445" y="1346189"/>
            <a:ext cx="418264" cy="140517"/>
          </a:xfrm>
          <a:prstGeom prst="lef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mc:AlternateContent xmlns:mc="http://schemas.openxmlformats.org/markup-compatibility/2006" xmlns:a14="http://schemas.microsoft.com/office/drawing/2010/main">
        <mc:Choice Requires="a14">
          <p:sp>
            <p:nvSpPr>
              <p:cNvPr id="50" name="テキスト ボックス 49">
                <a:extLst>
                  <a:ext uri="{FF2B5EF4-FFF2-40B4-BE49-F238E27FC236}">
                    <a16:creationId xmlns:a16="http://schemas.microsoft.com/office/drawing/2014/main" id="{B0FFC5CE-8320-D6DB-3F61-8C1233C8993E}"/>
                  </a:ext>
                </a:extLst>
              </p:cNvPr>
              <p:cNvSpPr txBox="1"/>
              <p:nvPr/>
            </p:nvSpPr>
            <p:spPr>
              <a:xfrm>
                <a:off x="11383188" y="129824"/>
                <a:ext cx="80881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mtClean="0">
                          <a:solidFill>
                            <a:prstClr val="black"/>
                          </a:solidFill>
                          <a:latin typeface="Cambria Math" panose="02040503050406030204" pitchFamily="18" charset="0"/>
                        </a:rPr>
                        <m:t>6</m:t>
                      </m:r>
                      <m: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rPr>
                        <m:t>/18</m:t>
                      </m:r>
                    </m:oMath>
                  </m:oMathPara>
                </a14:m>
                <a:endParaRPr lang="ja-JP" altLang="en-US"/>
              </a:p>
            </p:txBody>
          </p:sp>
        </mc:Choice>
        <mc:Fallback xmlns="">
          <p:sp>
            <p:nvSpPr>
              <p:cNvPr id="50" name="テキスト ボックス 49">
                <a:extLst>
                  <a:ext uri="{FF2B5EF4-FFF2-40B4-BE49-F238E27FC236}">
                    <a16:creationId xmlns:a16="http://schemas.microsoft.com/office/drawing/2014/main" id="{B0FFC5CE-8320-D6DB-3F61-8C1233C8993E}"/>
                  </a:ext>
                </a:extLst>
              </p:cNvPr>
              <p:cNvSpPr txBox="1">
                <a:spLocks noRot="1" noChangeAspect="1" noMove="1" noResize="1" noEditPoints="1" noAdjustHandles="1" noChangeArrowheads="1" noChangeShapeType="1" noTextEdit="1"/>
              </p:cNvSpPr>
              <p:nvPr/>
            </p:nvSpPr>
            <p:spPr>
              <a:xfrm>
                <a:off x="11383188" y="129824"/>
                <a:ext cx="808812" cy="369332"/>
              </a:xfrm>
              <a:prstGeom prst="rect">
                <a:avLst/>
              </a:prstGeom>
              <a:blipFill>
                <a:blip r:embed="rId11"/>
                <a:stretch>
                  <a:fillRect b="-13333"/>
                </a:stretch>
              </a:blipFill>
            </p:spPr>
            <p:txBody>
              <a:bodyPr/>
              <a:lstStyle/>
              <a:p>
                <a:r>
                  <a:rPr lang="ja-JP" altLang="en-US">
                    <a:noFill/>
                  </a:rPr>
                  <a:t> </a:t>
                </a:r>
              </a:p>
            </p:txBody>
          </p:sp>
        </mc:Fallback>
      </mc:AlternateContent>
      <p:sp>
        <p:nvSpPr>
          <p:cNvPr id="48" name="正方形/長方形 47">
            <a:extLst>
              <a:ext uri="{FF2B5EF4-FFF2-40B4-BE49-F238E27FC236}">
                <a16:creationId xmlns:a16="http://schemas.microsoft.com/office/drawing/2014/main" id="{B786F6FA-8212-4B77-99B4-F07817BA4984}"/>
              </a:ext>
            </a:extLst>
          </p:cNvPr>
          <p:cNvSpPr/>
          <p:nvPr/>
        </p:nvSpPr>
        <p:spPr>
          <a:xfrm>
            <a:off x="98148" y="1046033"/>
            <a:ext cx="5670718" cy="571311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cxnSp>
        <p:nvCxnSpPr>
          <p:cNvPr id="49" name="直線コネクタ 48">
            <a:extLst>
              <a:ext uri="{FF2B5EF4-FFF2-40B4-BE49-F238E27FC236}">
                <a16:creationId xmlns:a16="http://schemas.microsoft.com/office/drawing/2014/main" id="{620E7F83-7414-4864-A5C3-0CA04478064C}"/>
              </a:ext>
            </a:extLst>
          </p:cNvPr>
          <p:cNvCxnSpPr>
            <a:cxnSpLocks/>
          </p:cNvCxnSpPr>
          <p:nvPr/>
        </p:nvCxnSpPr>
        <p:spPr>
          <a:xfrm>
            <a:off x="-6663" y="616908"/>
            <a:ext cx="4392009" cy="0"/>
          </a:xfrm>
          <a:prstGeom prst="line">
            <a:avLst/>
          </a:prstGeom>
          <a:ln w="38100">
            <a:solidFill>
              <a:schemeClr val="accent6">
                <a:alpha val="80000"/>
              </a:schemeClr>
            </a:solidFill>
          </a:ln>
        </p:spPr>
        <p:style>
          <a:lnRef idx="3">
            <a:schemeClr val="accent1"/>
          </a:lnRef>
          <a:fillRef idx="0">
            <a:schemeClr val="accent1"/>
          </a:fillRef>
          <a:effectRef idx="2">
            <a:schemeClr val="accent1"/>
          </a:effectRef>
          <a:fontRef idx="minor">
            <a:schemeClr val="tx1"/>
          </a:fontRef>
        </p:style>
      </p:cxnSp>
      <p:pic>
        <p:nvPicPr>
          <p:cNvPr id="5" name="図 4">
            <a:extLst>
              <a:ext uri="{FF2B5EF4-FFF2-40B4-BE49-F238E27FC236}">
                <a16:creationId xmlns:a16="http://schemas.microsoft.com/office/drawing/2014/main" id="{529B3F4B-F9B8-A011-3DFC-6C3F71D7D554}"/>
              </a:ext>
            </a:extLst>
          </p:cNvPr>
          <p:cNvPicPr>
            <a:picLocks noChangeAspect="1"/>
          </p:cNvPicPr>
          <p:nvPr/>
        </p:nvPicPr>
        <p:blipFill>
          <a:blip r:embed="rId12">
            <a:extLst>
              <a:ext uri="{28A0092B-C50C-407E-A947-70E740481C1C}">
                <a14:useLocalDpi xmlns:a14="http://schemas.microsoft.com/office/drawing/2010/main" val="0"/>
              </a:ext>
            </a:extLst>
          </a:blip>
          <a:srcRect l="7456" r="1581"/>
          <a:stretch/>
        </p:blipFill>
        <p:spPr>
          <a:xfrm>
            <a:off x="832859" y="1352432"/>
            <a:ext cx="4359922" cy="3636728"/>
          </a:xfrm>
          <a:prstGeom prst="rect">
            <a:avLst/>
          </a:prstGeom>
        </p:spPr>
      </p:pic>
      <p:grpSp>
        <p:nvGrpSpPr>
          <p:cNvPr id="52" name="グループ化 51">
            <a:extLst>
              <a:ext uri="{FF2B5EF4-FFF2-40B4-BE49-F238E27FC236}">
                <a16:creationId xmlns:a16="http://schemas.microsoft.com/office/drawing/2014/main" id="{215EDA4C-5E6C-433E-8417-632DE9069599}"/>
              </a:ext>
            </a:extLst>
          </p:cNvPr>
          <p:cNvGrpSpPr/>
          <p:nvPr/>
        </p:nvGrpSpPr>
        <p:grpSpPr>
          <a:xfrm>
            <a:off x="349945" y="1531901"/>
            <a:ext cx="4678912" cy="3831115"/>
            <a:chOff x="538552" y="2616445"/>
            <a:chExt cx="4325024" cy="4091835"/>
          </a:xfrm>
        </p:grpSpPr>
        <p:grpSp>
          <p:nvGrpSpPr>
            <p:cNvPr id="61" name="グループ化 60">
              <a:extLst>
                <a:ext uri="{FF2B5EF4-FFF2-40B4-BE49-F238E27FC236}">
                  <a16:creationId xmlns:a16="http://schemas.microsoft.com/office/drawing/2014/main" id="{14D820A2-9ED3-4818-95DD-6A1E63206AB1}"/>
                </a:ext>
              </a:extLst>
            </p:cNvPr>
            <p:cNvGrpSpPr/>
            <p:nvPr/>
          </p:nvGrpSpPr>
          <p:grpSpPr>
            <a:xfrm>
              <a:off x="538552" y="2707604"/>
              <a:ext cx="4325024" cy="4000676"/>
              <a:chOff x="5474334" y="2452442"/>
              <a:chExt cx="6555986" cy="4886736"/>
            </a:xfrm>
          </p:grpSpPr>
          <p:sp>
            <p:nvSpPr>
              <p:cNvPr id="67" name="テキスト ボックス 66">
                <a:extLst>
                  <a:ext uri="{FF2B5EF4-FFF2-40B4-BE49-F238E27FC236}">
                    <a16:creationId xmlns:a16="http://schemas.microsoft.com/office/drawing/2014/main" id="{9464640D-28EC-4783-B452-734224042174}"/>
                  </a:ext>
                </a:extLst>
              </p:cNvPr>
              <p:cNvSpPr txBox="1"/>
              <p:nvPr/>
            </p:nvSpPr>
            <p:spPr>
              <a:xfrm rot="16200000">
                <a:off x="4719116" y="3660590"/>
                <a:ext cx="2071062" cy="560625"/>
              </a:xfrm>
              <a:prstGeom prst="rect">
                <a:avLst/>
              </a:prstGeom>
              <a:solidFill>
                <a:schemeClr val="bg1"/>
              </a:solidFill>
            </p:spPr>
            <p:txBody>
              <a:bodyPr wrap="square" rtlCol="0">
                <a:spAutoFit/>
              </a:bodyPr>
              <a:lstStyle/>
              <a:p>
                <a:r>
                  <a:rPr kumimoji="1" lang="en-US" altLang="ja-JP" sz="2000" b="1" dirty="0"/>
                  <a:t>ρ</a:t>
                </a:r>
                <a:r>
                  <a:rPr lang="en-US" altLang="ja-JP" sz="2000" b="1" dirty="0"/>
                  <a:t>[g cm</a:t>
                </a:r>
                <a:r>
                  <a:rPr lang="en-US" altLang="ja-JP" sz="2000" b="1" baseline="30000" dirty="0"/>
                  <a:t>-3</a:t>
                </a:r>
                <a:r>
                  <a:rPr lang="en-US" altLang="ja-JP" sz="2000" b="1" dirty="0"/>
                  <a:t>]</a:t>
                </a:r>
                <a:endParaRPr kumimoji="1" lang="ja-JP" altLang="en-US" sz="2000" b="1" dirty="0"/>
              </a:p>
            </p:txBody>
          </p:sp>
          <p:sp>
            <p:nvSpPr>
              <p:cNvPr id="68" name="テキスト ボックス 67">
                <a:extLst>
                  <a:ext uri="{FF2B5EF4-FFF2-40B4-BE49-F238E27FC236}">
                    <a16:creationId xmlns:a16="http://schemas.microsoft.com/office/drawing/2014/main" id="{93524E0C-F256-4556-8810-DCD625521B1F}"/>
                  </a:ext>
                </a:extLst>
              </p:cNvPr>
              <p:cNvSpPr txBox="1"/>
              <p:nvPr/>
            </p:nvSpPr>
            <p:spPr>
              <a:xfrm>
                <a:off x="8587015" y="6415668"/>
                <a:ext cx="2196161" cy="923510"/>
              </a:xfrm>
              <a:prstGeom prst="rect">
                <a:avLst/>
              </a:prstGeom>
              <a:solidFill>
                <a:schemeClr val="bg1"/>
              </a:solidFill>
            </p:spPr>
            <p:txBody>
              <a:bodyPr wrap="square" rtlCol="0">
                <a:spAutoFit/>
              </a:bodyPr>
              <a:lstStyle/>
              <a:p>
                <a:r>
                  <a:rPr lang="en-US" altLang="ja-JP" sz="2000" b="1" i="1" dirty="0"/>
                  <a:t>r </a:t>
                </a:r>
                <a:r>
                  <a:rPr lang="en-US" altLang="ja-JP" sz="2000" b="1" dirty="0"/>
                  <a:t>[kpc]</a:t>
                </a:r>
                <a:endParaRPr lang="ja-JP" altLang="en-US" sz="2000" b="1" i="1" dirty="0"/>
              </a:p>
              <a:p>
                <a:endParaRPr kumimoji="1" lang="ja-JP" altLang="en-US" sz="2000" b="1" i="1" dirty="0"/>
              </a:p>
            </p:txBody>
          </p:sp>
          <p:sp>
            <p:nvSpPr>
              <p:cNvPr id="71" name="矢印: 下 12">
                <a:extLst>
                  <a:ext uri="{FF2B5EF4-FFF2-40B4-BE49-F238E27FC236}">
                    <a16:creationId xmlns:a16="http://schemas.microsoft.com/office/drawing/2014/main" id="{9BBDD5C3-A425-4548-B2F6-6D313FCF54DF}"/>
                  </a:ext>
                </a:extLst>
              </p:cNvPr>
              <p:cNvSpPr/>
              <p:nvPr/>
            </p:nvSpPr>
            <p:spPr>
              <a:xfrm>
                <a:off x="7677760" y="3175388"/>
                <a:ext cx="512338" cy="472353"/>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テキスト ボックス 71">
                <a:extLst>
                  <a:ext uri="{FF2B5EF4-FFF2-40B4-BE49-F238E27FC236}">
                    <a16:creationId xmlns:a16="http://schemas.microsoft.com/office/drawing/2014/main" id="{8D89818D-68A2-409D-8141-2C8D858A8E17}"/>
                  </a:ext>
                </a:extLst>
              </p:cNvPr>
              <p:cNvSpPr txBox="1"/>
              <p:nvPr/>
            </p:nvSpPr>
            <p:spPr>
              <a:xfrm rot="1781524">
                <a:off x="7398329" y="2610611"/>
                <a:ext cx="1638466" cy="487741"/>
              </a:xfrm>
              <a:prstGeom prst="rect">
                <a:avLst/>
              </a:prstGeom>
              <a:noFill/>
            </p:spPr>
            <p:txBody>
              <a:bodyPr wrap="square">
                <a:spAutoFit/>
              </a:bodyPr>
              <a:lstStyle/>
              <a:p>
                <a:r>
                  <a:rPr lang="en-US" altLang="ja-JP" sz="2000" b="1" dirty="0"/>
                  <a:t>Cusp</a:t>
                </a:r>
                <a:endParaRPr lang="ja-JP" altLang="en-US" sz="2000" b="1" dirty="0"/>
              </a:p>
            </p:txBody>
          </p:sp>
          <p:sp>
            <p:nvSpPr>
              <p:cNvPr id="74" name="テキスト ボックス 73">
                <a:extLst>
                  <a:ext uri="{FF2B5EF4-FFF2-40B4-BE49-F238E27FC236}">
                    <a16:creationId xmlns:a16="http://schemas.microsoft.com/office/drawing/2014/main" id="{D01B3F1C-16D1-4F01-AF6D-8A4943E47281}"/>
                  </a:ext>
                </a:extLst>
              </p:cNvPr>
              <p:cNvSpPr txBox="1"/>
              <p:nvPr/>
            </p:nvSpPr>
            <p:spPr>
              <a:xfrm>
                <a:off x="7303465" y="3848480"/>
                <a:ext cx="1861955" cy="488725"/>
              </a:xfrm>
              <a:prstGeom prst="rect">
                <a:avLst/>
              </a:prstGeom>
              <a:noFill/>
            </p:spPr>
            <p:txBody>
              <a:bodyPr wrap="square">
                <a:spAutoFit/>
              </a:bodyPr>
              <a:lstStyle/>
              <a:p>
                <a:r>
                  <a:rPr lang="en-US" altLang="ja-JP" sz="1400" dirty="0"/>
                  <a:t>  </a:t>
                </a:r>
                <a:r>
                  <a:rPr lang="en-US" altLang="ja-JP" sz="2000" b="1" dirty="0"/>
                  <a:t>Core</a:t>
                </a:r>
              </a:p>
            </p:txBody>
          </p:sp>
          <mc:AlternateContent xmlns:mc="http://schemas.openxmlformats.org/markup-compatibility/2006" xmlns:a14="http://schemas.microsoft.com/office/drawing/2010/main">
            <mc:Choice Requires="a14">
              <p:sp>
                <p:nvSpPr>
                  <p:cNvPr id="75" name="テキスト ボックス 74">
                    <a:extLst>
                      <a:ext uri="{FF2B5EF4-FFF2-40B4-BE49-F238E27FC236}">
                        <a16:creationId xmlns:a16="http://schemas.microsoft.com/office/drawing/2014/main" id="{DEC15C97-C03D-4ED5-A462-990668B21F2B}"/>
                      </a:ext>
                    </a:extLst>
                  </p:cNvPr>
                  <p:cNvSpPr txBox="1"/>
                  <p:nvPr/>
                </p:nvSpPr>
                <p:spPr>
                  <a:xfrm>
                    <a:off x="9614834" y="2452442"/>
                    <a:ext cx="2415486" cy="35228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1200" i="1" smtClean="0">
                                  <a:latin typeface="Cambria Math" panose="02040503050406030204" pitchFamily="18" charset="0"/>
                                </a:rPr>
                              </m:ctrlPr>
                            </m:sSubPr>
                            <m:e>
                              <m:r>
                                <a:rPr lang="en-US" altLang="ja-JP" sz="1200" i="1">
                                  <a:latin typeface="Cambria Math" panose="02040503050406030204" pitchFamily="18" charset="0"/>
                                </a:rPr>
                                <m:t>𝑀</m:t>
                              </m:r>
                            </m:e>
                            <m:sub>
                              <m:r>
                                <a:rPr lang="en-US" altLang="ja-JP" sz="1200" i="1">
                                  <a:latin typeface="Cambria Math" panose="02040503050406030204" pitchFamily="18" charset="0"/>
                                </a:rPr>
                                <m:t>200</m:t>
                              </m:r>
                            </m:sub>
                          </m:sSub>
                          <m:r>
                            <a:rPr lang="en-US" altLang="ja-JP" sz="1200" b="0" i="1" smtClean="0">
                              <a:latin typeface="Cambria Math" panose="02040503050406030204" pitchFamily="18" charset="0"/>
                            </a:rPr>
                            <m:t>=</m:t>
                          </m:r>
                          <m:sSup>
                            <m:sSupPr>
                              <m:ctrlPr>
                                <a:rPr lang="en-US" altLang="ja-JP" sz="1200" b="0" i="1" smtClean="0">
                                  <a:latin typeface="Cambria Math" panose="02040503050406030204" pitchFamily="18" charset="0"/>
                                </a:rPr>
                              </m:ctrlPr>
                            </m:sSupPr>
                            <m:e>
                              <m:r>
                                <a:rPr lang="en-US" altLang="ja-JP" sz="1200" b="0" i="1" smtClean="0">
                                  <a:latin typeface="Cambria Math" panose="02040503050406030204" pitchFamily="18" charset="0"/>
                                </a:rPr>
                                <m:t>10</m:t>
                              </m:r>
                            </m:e>
                            <m:sup>
                              <m:r>
                                <a:rPr lang="en-US" altLang="ja-JP" sz="1200" b="0" i="1" smtClean="0">
                                  <a:latin typeface="Cambria Math" panose="02040503050406030204" pitchFamily="18" charset="0"/>
                                </a:rPr>
                                <m:t>11</m:t>
                              </m:r>
                            </m:sup>
                          </m:sSup>
                          <m:sSub>
                            <m:sSubPr>
                              <m:ctrlPr>
                                <a:rPr lang="en-US" altLang="ja-JP" sz="1200" i="1">
                                  <a:latin typeface="Cambria Math" panose="02040503050406030204" pitchFamily="18" charset="0"/>
                                </a:rPr>
                              </m:ctrlPr>
                            </m:sSubPr>
                            <m:e>
                              <m:r>
                                <a:rPr lang="en-US" altLang="ja-JP" sz="1200" i="1">
                                  <a:latin typeface="Cambria Math" panose="02040503050406030204" pitchFamily="18" charset="0"/>
                                </a:rPr>
                                <m:t>𝑀</m:t>
                              </m:r>
                            </m:e>
                            <m:sub>
                              <m:r>
                                <a:rPr lang="ja-JP" altLang="en-US" sz="1200" i="1">
                                  <a:latin typeface="Cambria Math" panose="02040503050406030204" pitchFamily="18" charset="0"/>
                                </a:rPr>
                                <m:t>⦿</m:t>
                              </m:r>
                            </m:sub>
                          </m:sSub>
                        </m:oMath>
                      </m:oMathPara>
                    </a14:m>
                    <a:endParaRPr lang="ja-JP" altLang="en-US" dirty="0"/>
                  </a:p>
                </p:txBody>
              </p:sp>
            </mc:Choice>
            <mc:Fallback xmlns="">
              <p:sp>
                <p:nvSpPr>
                  <p:cNvPr id="60" name="テキスト ボックス 59">
                    <a:extLst>
                      <a:ext uri="{FF2B5EF4-FFF2-40B4-BE49-F238E27FC236}">
                        <a16:creationId xmlns:a16="http://schemas.microsoft.com/office/drawing/2014/main" id="{BE8D56CA-B684-DE38-921A-241D63646980}"/>
                      </a:ext>
                    </a:extLst>
                  </p:cNvPr>
                  <p:cNvSpPr txBox="1">
                    <a:spLocks noRot="1" noChangeAspect="1" noMove="1" noResize="1" noEditPoints="1" noAdjustHandles="1" noChangeArrowheads="1" noChangeShapeType="1" noTextEdit="1"/>
                  </p:cNvSpPr>
                  <p:nvPr/>
                </p:nvSpPr>
                <p:spPr>
                  <a:xfrm>
                    <a:off x="9614834" y="2452442"/>
                    <a:ext cx="2415486" cy="352289"/>
                  </a:xfrm>
                  <a:prstGeom prst="rect">
                    <a:avLst/>
                  </a:prstGeom>
                  <a:blipFill>
                    <a:blip r:embed="rId13"/>
                    <a:stretch>
                      <a:fillRect b="-9091"/>
                    </a:stretch>
                  </a:blipFill>
                </p:spPr>
                <p:txBody>
                  <a:bodyPr/>
                  <a:lstStyle/>
                  <a:p>
                    <a:r>
                      <a:rPr lang="ja-JP" altLang="en-US">
                        <a:noFill/>
                      </a:rPr>
                      <a:t> </a:t>
                    </a:r>
                  </a:p>
                </p:txBody>
              </p:sp>
            </mc:Fallback>
          </mc:AlternateContent>
        </p:grpSp>
        <p:cxnSp>
          <p:nvCxnSpPr>
            <p:cNvPr id="62" name="直線コネクタ 61">
              <a:extLst>
                <a:ext uri="{FF2B5EF4-FFF2-40B4-BE49-F238E27FC236}">
                  <a16:creationId xmlns:a16="http://schemas.microsoft.com/office/drawing/2014/main" id="{6F1279EA-16B2-42BE-8BFE-94EE712E467A}"/>
                </a:ext>
              </a:extLst>
            </p:cNvPr>
            <p:cNvCxnSpPr>
              <a:cxnSpLocks/>
            </p:cNvCxnSpPr>
            <p:nvPr/>
          </p:nvCxnSpPr>
          <p:spPr>
            <a:xfrm>
              <a:off x="3289907" y="2645593"/>
              <a:ext cx="0" cy="3046434"/>
            </a:xfrm>
            <a:prstGeom prst="line">
              <a:avLst/>
            </a:prstGeom>
            <a:ln w="31750">
              <a:solidFill>
                <a:schemeClr val="accent1">
                  <a:alpha val="4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63" name="直線コネクタ 62">
              <a:extLst>
                <a:ext uri="{FF2B5EF4-FFF2-40B4-BE49-F238E27FC236}">
                  <a16:creationId xmlns:a16="http://schemas.microsoft.com/office/drawing/2014/main" id="{3D677E1B-604B-40F4-A317-8A050E693309}"/>
                </a:ext>
              </a:extLst>
            </p:cNvPr>
            <p:cNvCxnSpPr>
              <a:cxnSpLocks/>
            </p:cNvCxnSpPr>
            <p:nvPr/>
          </p:nvCxnSpPr>
          <p:spPr>
            <a:xfrm>
              <a:off x="1626148" y="2616445"/>
              <a:ext cx="0" cy="3075582"/>
            </a:xfrm>
            <a:prstGeom prst="line">
              <a:avLst/>
            </a:prstGeom>
            <a:ln w="31750">
              <a:prstDash val="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5" name="テキスト ボックス 64">
                  <a:extLst>
                    <a:ext uri="{FF2B5EF4-FFF2-40B4-BE49-F238E27FC236}">
                      <a16:creationId xmlns:a16="http://schemas.microsoft.com/office/drawing/2014/main" id="{71710248-996E-4A73-B33E-BB381B9FBB0B}"/>
                    </a:ext>
                  </a:extLst>
                </p:cNvPr>
                <p:cNvSpPr txBox="1"/>
                <p:nvPr/>
              </p:nvSpPr>
              <p:spPr>
                <a:xfrm>
                  <a:off x="1446837" y="5001394"/>
                  <a:ext cx="1768495" cy="427339"/>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2000" b="1" i="1">
                                <a:latin typeface="Cambria Math" panose="02040503050406030204" pitchFamily="18" charset="0"/>
                              </a:rPr>
                            </m:ctrlPr>
                          </m:sSubPr>
                          <m:e>
                            <m:r>
                              <a:rPr lang="en-US" altLang="ja-JP" sz="2000" b="1" i="1">
                                <a:latin typeface="Cambria Math" panose="02040503050406030204" pitchFamily="18" charset="0"/>
                              </a:rPr>
                              <m:t>𝒓</m:t>
                            </m:r>
                          </m:e>
                          <m:sub>
                            <m:r>
                              <a:rPr lang="en-US" altLang="ja-JP" sz="2000" b="1" i="1">
                                <a:latin typeface="Cambria Math" panose="02040503050406030204" pitchFamily="18" charset="0"/>
                              </a:rPr>
                              <m:t>𝒄</m:t>
                            </m:r>
                          </m:sub>
                        </m:sSub>
                        <m:r>
                          <a:rPr lang="en-US" altLang="ja-JP" sz="2000" b="1" i="1">
                            <a:latin typeface="Cambria Math" panose="02040503050406030204" pitchFamily="18" charset="0"/>
                          </a:rPr>
                          <m:t>=</m:t>
                        </m:r>
                        <m:r>
                          <a:rPr lang="en-US" altLang="ja-JP" sz="2000" b="1" i="1">
                            <a:latin typeface="Cambria Math" panose="02040503050406030204" pitchFamily="18" charset="0"/>
                          </a:rPr>
                          <m:t>𝟎</m:t>
                        </m:r>
                        <m:r>
                          <a:rPr lang="en-US" altLang="ja-JP" sz="2000" b="1" i="1">
                            <a:latin typeface="Cambria Math" panose="02040503050406030204" pitchFamily="18" charset="0"/>
                          </a:rPr>
                          <m:t>.</m:t>
                        </m:r>
                        <m:r>
                          <a:rPr lang="en-US" altLang="ja-JP" sz="2000" b="1" i="1">
                            <a:latin typeface="Cambria Math" panose="02040503050406030204" pitchFamily="18" charset="0"/>
                          </a:rPr>
                          <m:t>𝟎𝟏</m:t>
                        </m:r>
                        <m:sSub>
                          <m:sSubPr>
                            <m:ctrlPr>
                              <a:rPr lang="en-US" altLang="ja-JP" sz="2000" b="1" i="1" smtClean="0">
                                <a:latin typeface="Cambria Math" panose="02040503050406030204" pitchFamily="18" charset="0"/>
                              </a:rPr>
                            </m:ctrlPr>
                          </m:sSubPr>
                          <m:e>
                            <m:r>
                              <a:rPr lang="en-US" altLang="ja-JP" sz="2000" b="1" i="1" smtClean="0">
                                <a:latin typeface="Cambria Math" panose="02040503050406030204" pitchFamily="18" charset="0"/>
                              </a:rPr>
                              <m:t>𝒓</m:t>
                            </m:r>
                          </m:e>
                          <m:sub>
                            <m:r>
                              <a:rPr lang="en-US" altLang="ja-JP" sz="2000" b="1" i="1" smtClean="0">
                                <a:latin typeface="Cambria Math" panose="02040503050406030204" pitchFamily="18" charset="0"/>
                              </a:rPr>
                              <m:t>𝒎𝒂𝒙</m:t>
                            </m:r>
                          </m:sub>
                        </m:sSub>
                        <m:r>
                          <a:rPr lang="en-US" altLang="ja-JP" sz="2000" b="1" i="1" smtClean="0">
                            <a:latin typeface="Cambria Math" panose="02040503050406030204" pitchFamily="18" charset="0"/>
                          </a:rPr>
                          <m:t> </m:t>
                        </m:r>
                      </m:oMath>
                    </m:oMathPara>
                  </a14:m>
                  <a:endParaRPr lang="ja-JP" altLang="en-US" sz="2400" b="1" dirty="0"/>
                </a:p>
              </p:txBody>
            </p:sp>
          </mc:Choice>
          <mc:Fallback xmlns="">
            <p:sp>
              <p:nvSpPr>
                <p:cNvPr id="65" name="テキスト ボックス 64">
                  <a:extLst>
                    <a:ext uri="{FF2B5EF4-FFF2-40B4-BE49-F238E27FC236}">
                      <a16:creationId xmlns:a16="http://schemas.microsoft.com/office/drawing/2014/main" id="{71710248-996E-4A73-B33E-BB381B9FBB0B}"/>
                    </a:ext>
                  </a:extLst>
                </p:cNvPr>
                <p:cNvSpPr txBox="1">
                  <a:spLocks noRot="1" noChangeAspect="1" noMove="1" noResize="1" noEditPoints="1" noAdjustHandles="1" noChangeArrowheads="1" noChangeShapeType="1" noTextEdit="1"/>
                </p:cNvSpPr>
                <p:nvPr/>
              </p:nvSpPr>
              <p:spPr>
                <a:xfrm>
                  <a:off x="1446837" y="5001394"/>
                  <a:ext cx="1768495" cy="427339"/>
                </a:xfrm>
                <a:prstGeom prst="rect">
                  <a:avLst/>
                </a:prstGeom>
                <a:blipFill>
                  <a:blip r:embed="rId14"/>
                  <a:stretch>
                    <a:fillRect/>
                  </a:stretch>
                </a:blipFill>
              </p:spPr>
              <p:txBody>
                <a:bodyPr/>
                <a:lstStyle/>
                <a:p>
                  <a:r>
                    <a:rPr lang="ja-JP" altLang="en-US">
                      <a:noFill/>
                    </a:rPr>
                    <a:t> </a:t>
                  </a:r>
                </a:p>
              </p:txBody>
            </p:sp>
          </mc:Fallback>
        </mc:AlternateContent>
      </p:grpSp>
      <p:sp>
        <p:nvSpPr>
          <p:cNvPr id="77" name="タイトル 1">
            <a:extLst>
              <a:ext uri="{FF2B5EF4-FFF2-40B4-BE49-F238E27FC236}">
                <a16:creationId xmlns:a16="http://schemas.microsoft.com/office/drawing/2014/main" id="{D33C19C8-75E7-40AD-BF75-83C592443B71}"/>
              </a:ext>
            </a:extLst>
          </p:cNvPr>
          <p:cNvSpPr txBox="1">
            <a:spLocks/>
          </p:cNvSpPr>
          <p:nvPr/>
        </p:nvSpPr>
        <p:spPr>
          <a:xfrm>
            <a:off x="330909" y="868310"/>
            <a:ext cx="4135562" cy="438818"/>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000" b="1" dirty="0">
                <a:latin typeface="+mn-ea"/>
                <a:ea typeface="+mn-ea"/>
              </a:rPr>
              <a:t>Cusp-to-Core Transition model</a:t>
            </a:r>
            <a:endParaRPr lang="ja-JP" altLang="en-US" sz="2000" b="1" dirty="0">
              <a:latin typeface="+mn-ea"/>
              <a:ea typeface="+mn-ea"/>
            </a:endParaRPr>
          </a:p>
        </p:txBody>
      </p:sp>
      <p:sp>
        <p:nvSpPr>
          <p:cNvPr id="80" name="テキスト ボックス 79">
            <a:extLst>
              <a:ext uri="{FF2B5EF4-FFF2-40B4-BE49-F238E27FC236}">
                <a16:creationId xmlns:a16="http://schemas.microsoft.com/office/drawing/2014/main" id="{32338BB9-9042-4CA8-B30C-5F715C4E4E39}"/>
              </a:ext>
            </a:extLst>
          </p:cNvPr>
          <p:cNvSpPr txBox="1"/>
          <p:nvPr/>
        </p:nvSpPr>
        <p:spPr>
          <a:xfrm>
            <a:off x="3114226" y="1223674"/>
            <a:ext cx="2209237" cy="307777"/>
          </a:xfrm>
          <a:prstGeom prst="rect">
            <a:avLst/>
          </a:prstGeom>
          <a:noFill/>
        </p:spPr>
        <p:txBody>
          <a:bodyPr wrap="square">
            <a:spAutoFit/>
          </a:bodyPr>
          <a:lstStyle/>
          <a:p>
            <a:r>
              <a:rPr lang="en-US" altLang="ja-JP" sz="1400" b="1" dirty="0">
                <a:latin typeface="+mn-ea"/>
                <a:ea typeface="+mn-ea"/>
              </a:rPr>
              <a:t>(Kaneda et al. 2024)</a:t>
            </a:r>
            <a:endParaRPr lang="ja-JP" altLang="en-US" sz="1400" dirty="0"/>
          </a:p>
        </p:txBody>
      </p:sp>
      <mc:AlternateContent xmlns:mc="http://schemas.openxmlformats.org/markup-compatibility/2006" xmlns:a14="http://schemas.microsoft.com/office/drawing/2010/main">
        <mc:Choice Requires="a14">
          <p:sp>
            <p:nvSpPr>
              <p:cNvPr id="81" name="Rectangle 2">
                <a:extLst>
                  <a:ext uri="{FF2B5EF4-FFF2-40B4-BE49-F238E27FC236}">
                    <a16:creationId xmlns:a16="http://schemas.microsoft.com/office/drawing/2014/main" id="{3DFCB0ED-852C-4DC8-84F0-B211E0102783}"/>
                  </a:ext>
                </a:extLst>
              </p:cNvPr>
              <p:cNvSpPr>
                <a:spLocks noGrp="1" noChangeArrowheads="1"/>
              </p:cNvSpPr>
              <p:nvPr>
                <p:ph idx="1"/>
              </p:nvPr>
            </p:nvSpPr>
            <p:spPr bwMode="auto">
              <a:xfrm>
                <a:off x="142879" y="5051600"/>
                <a:ext cx="5475137" cy="162204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00000"/>
                  </a:lnSpc>
                  <a:spcBef>
                    <a:spcPct val="0"/>
                  </a:spcBef>
                  <a:spcAft>
                    <a:spcPct val="0"/>
                  </a:spcAft>
                  <a:buFont typeface="Wingdings" panose="05000000000000000000" pitchFamily="2" charset="2"/>
                  <a:buChar char="l"/>
                </a:pPr>
                <a:r>
                  <a:rPr kumimoji="0" lang="en-US" altLang="ja-JP" sz="1600" b="1" dirty="0"/>
                  <a:t>Model Assumptions: </a:t>
                </a:r>
                <a:r>
                  <a:rPr kumimoji="0" lang="en-US" altLang="ja-JP" sz="1600" dirty="0" err="1"/>
                  <a:t>Ogiya</a:t>
                </a:r>
                <a:r>
                  <a:rPr kumimoji="0" lang="en-US" altLang="ja-JP" sz="1600" dirty="0"/>
                  <a:t> et al. (2014)</a:t>
                </a:r>
                <a:endParaRPr kumimoji="0" lang="en-US" altLang="ja-JP" sz="1600" b="1" dirty="0"/>
              </a:p>
              <a:p>
                <a:pPr marL="800100" lvl="1" indent="-342900" eaLnBrk="0" fontAlgn="base" hangingPunct="0">
                  <a:lnSpc>
                    <a:spcPct val="100000"/>
                  </a:lnSpc>
                  <a:spcBef>
                    <a:spcPct val="0"/>
                  </a:spcBef>
                  <a:spcAft>
                    <a:spcPct val="0"/>
                  </a:spcAft>
                  <a:buFont typeface="+mj-lt"/>
                  <a:buAutoNum type="arabicPeriod"/>
                </a:pPr>
                <a:r>
                  <a:rPr kumimoji="0" lang="ja-JP" altLang="ja-JP" sz="1600" dirty="0"/>
                  <a:t>NFW → Burkert, mass conserved</a:t>
                </a:r>
              </a:p>
              <a:p>
                <a:pPr marL="800100" lvl="1" indent="-342900" eaLnBrk="0" fontAlgn="base" hangingPunct="0">
                  <a:lnSpc>
                    <a:spcPct val="100000"/>
                  </a:lnSpc>
                  <a:spcBef>
                    <a:spcPct val="0"/>
                  </a:spcBef>
                  <a:spcAft>
                    <a:spcPct val="0"/>
                  </a:spcAft>
                  <a:buFont typeface="+mj-lt"/>
                  <a:buAutoNum type="arabicPeriod"/>
                </a:pPr>
                <a:r>
                  <a:rPr kumimoji="0" lang="ja-JP" altLang="ja-JP" sz="1600" dirty="0"/>
                  <a:t>Transition occurs </a:t>
                </a:r>
                <a:r>
                  <a:rPr kumimoji="0" lang="en-US" altLang="ja-JP" sz="1600" dirty="0"/>
                  <a:t>only </a:t>
                </a:r>
                <a:r>
                  <a:rPr kumimoji="0" lang="ja-JP" altLang="ja-JP" sz="1600" dirty="0"/>
                  <a:t>near the </a:t>
                </a:r>
                <a:r>
                  <a:rPr kumimoji="0" lang="en-US" altLang="ja-JP" sz="1600" dirty="0"/>
                  <a:t>center</a:t>
                </a:r>
              </a:p>
              <a:p>
                <a:pPr lvl="0" eaLnBrk="0" fontAlgn="base" hangingPunct="0">
                  <a:lnSpc>
                    <a:spcPct val="100000"/>
                  </a:lnSpc>
                  <a:spcBef>
                    <a:spcPts val="600"/>
                  </a:spcBef>
                  <a:spcAft>
                    <a:spcPct val="0"/>
                  </a:spcAft>
                  <a:buFont typeface="Wingdings" panose="05000000000000000000" pitchFamily="2" charset="2"/>
                  <a:buChar char="l"/>
                </a:pPr>
                <a:r>
                  <a:rPr kumimoji="0" lang="en-US" altLang="ja-JP" sz="1600" b="1" i="0" u="none" strike="noStrike" cap="none" normalizeH="0" baseline="0" dirty="0">
                    <a:ln>
                      <a:noFill/>
                    </a:ln>
                    <a:solidFill>
                      <a:schemeClr val="tx1"/>
                    </a:solidFill>
                    <a:effectLst/>
                  </a:rPr>
                  <a:t>Characteristic mean surface density:</a:t>
                </a:r>
                <a:r>
                  <a:rPr lang="en-US" altLang="ja-JP" sz="1600" dirty="0">
                    <a:solidFill>
                      <a:prstClr val="black"/>
                    </a:solidFill>
                    <a:ea typeface="Cambria Math" panose="02040503050406030204" pitchFamily="18" charset="0"/>
                  </a:rPr>
                  <a:t> </a:t>
                </a:r>
                <a14:m>
                  <m:oMath xmlns:m="http://schemas.openxmlformats.org/officeDocument/2006/math">
                    <m:acc>
                      <m:accPr>
                        <m:chr m:val="̅"/>
                        <m:ctrlPr>
                          <a:rPr lang="en-US" altLang="ja-JP" sz="1600" i="1">
                            <a:solidFill>
                              <a:prstClr val="black"/>
                            </a:solidFill>
                            <a:latin typeface="Cambria Math" panose="02040503050406030204" pitchFamily="18" charset="0"/>
                            <a:ea typeface="Cambria Math" panose="02040503050406030204" pitchFamily="18" charset="0"/>
                          </a:rPr>
                        </m:ctrlPr>
                      </m:accPr>
                      <m:e>
                        <m:r>
                          <m:rPr>
                            <m:sty m:val="p"/>
                          </m:rPr>
                          <a:rPr lang="el-GR" altLang="ja-JP" sz="1600" i="1">
                            <a:solidFill>
                              <a:prstClr val="black"/>
                            </a:solidFill>
                            <a:latin typeface="Cambria Math" panose="02040503050406030204" pitchFamily="18" charset="0"/>
                            <a:ea typeface="Cambria Math" panose="02040503050406030204" pitchFamily="18" charset="0"/>
                          </a:rPr>
                          <m:t>Σ</m:t>
                        </m:r>
                      </m:e>
                    </m:acc>
                    <m:r>
                      <a:rPr lang="en-US" altLang="ja-JP" sz="1600" i="1">
                        <a:solidFill>
                          <a:prstClr val="black"/>
                        </a:solidFill>
                        <a:latin typeface="Cambria Math" panose="02040503050406030204" pitchFamily="18" charset="0"/>
                        <a:ea typeface="Cambria Math" panose="02040503050406030204" pitchFamily="18" charset="0"/>
                      </a:rPr>
                      <m:t>(&lt;0.01</m:t>
                    </m:r>
                    <m:sSub>
                      <m:sSubPr>
                        <m:ctrlPr>
                          <a:rPr lang="en-US" altLang="ja-JP" sz="1600" i="1">
                            <a:solidFill>
                              <a:prstClr val="black"/>
                            </a:solidFill>
                            <a:latin typeface="Cambria Math" panose="02040503050406030204" pitchFamily="18" charset="0"/>
                            <a:ea typeface="Cambria Math" panose="02040503050406030204" pitchFamily="18" charset="0"/>
                          </a:rPr>
                        </m:ctrlPr>
                      </m:sSubPr>
                      <m:e>
                        <m:r>
                          <a:rPr lang="en-US" altLang="ja-JP" sz="1600" i="1">
                            <a:solidFill>
                              <a:prstClr val="black"/>
                            </a:solidFill>
                            <a:latin typeface="Cambria Math" panose="02040503050406030204" pitchFamily="18" charset="0"/>
                            <a:ea typeface="Cambria Math" panose="02040503050406030204" pitchFamily="18" charset="0"/>
                          </a:rPr>
                          <m:t>𝑟</m:t>
                        </m:r>
                      </m:e>
                      <m:sub>
                        <m:r>
                          <a:rPr lang="en-US" altLang="ja-JP" sz="1600" i="1">
                            <a:solidFill>
                              <a:prstClr val="black"/>
                            </a:solidFill>
                            <a:latin typeface="Cambria Math" panose="02040503050406030204" pitchFamily="18" charset="0"/>
                            <a:ea typeface="Cambria Math" panose="02040503050406030204" pitchFamily="18" charset="0"/>
                          </a:rPr>
                          <m:t>𝑚𝑎𝑥</m:t>
                        </m:r>
                      </m:sub>
                    </m:sSub>
                    <m:r>
                      <a:rPr lang="en-US" altLang="ja-JP" sz="1600" i="1">
                        <a:solidFill>
                          <a:prstClr val="black"/>
                        </a:solidFill>
                        <a:latin typeface="Cambria Math" panose="02040503050406030204" pitchFamily="18" charset="0"/>
                        <a:ea typeface="Cambria Math" panose="02040503050406030204" pitchFamily="18" charset="0"/>
                      </a:rPr>
                      <m:t>)</m:t>
                    </m:r>
                  </m:oMath>
                </a14:m>
                <a:endParaRPr kumimoji="0" lang="en-US" altLang="ja-JP" sz="1600" b="0" i="0" u="none" strike="noStrike" cap="none" normalizeH="0" baseline="0" dirty="0">
                  <a:ln>
                    <a:noFill/>
                  </a:ln>
                  <a:solidFill>
                    <a:schemeClr val="tx1"/>
                  </a:solidFill>
                  <a:effectLst/>
                </a:endParaRPr>
              </a:p>
              <a:p>
                <a:pPr marL="457200" lvl="1" indent="0" eaLnBrk="0" fontAlgn="base" hangingPunct="0">
                  <a:lnSpc>
                    <a:spcPct val="100000"/>
                  </a:lnSpc>
                  <a:spcBef>
                    <a:spcPts val="600"/>
                  </a:spcBef>
                  <a:spcAft>
                    <a:spcPct val="0"/>
                  </a:spcAft>
                  <a:buNone/>
                </a:pPr>
                <a14:m>
                  <m:oMath xmlns:m="http://schemas.openxmlformats.org/officeDocument/2006/math">
                    <m:sSub>
                      <m:sSubPr>
                        <m:ctrlPr>
                          <a:rPr lang="en-US" altLang="ja-JP" sz="1600" i="1">
                            <a:solidFill>
                              <a:prstClr val="black"/>
                            </a:solidFill>
                            <a:latin typeface="Cambria Math" panose="02040503050406030204" pitchFamily="18" charset="0"/>
                            <a:ea typeface="Cambria Math" panose="02040503050406030204" pitchFamily="18" charset="0"/>
                          </a:rPr>
                        </m:ctrlPr>
                      </m:sSubPr>
                      <m:e>
                        <m:r>
                          <a:rPr lang="en-US" altLang="ja-JP" sz="1600" i="1">
                            <a:solidFill>
                              <a:prstClr val="black"/>
                            </a:solidFill>
                            <a:latin typeface="Cambria Math" panose="02040503050406030204" pitchFamily="18" charset="0"/>
                            <a:ea typeface="Cambria Math" panose="02040503050406030204" pitchFamily="18" charset="0"/>
                          </a:rPr>
                          <m:t>𝑀</m:t>
                        </m:r>
                      </m:e>
                      <m:sub>
                        <m:r>
                          <a:rPr lang="en-US" altLang="ja-JP" sz="1600" i="1">
                            <a:solidFill>
                              <a:prstClr val="black"/>
                            </a:solidFill>
                            <a:latin typeface="Cambria Math" panose="02040503050406030204" pitchFamily="18" charset="0"/>
                            <a:ea typeface="Cambria Math" panose="02040503050406030204" pitchFamily="18" charset="0"/>
                          </a:rPr>
                          <m:t>200</m:t>
                        </m:r>
                      </m:sub>
                    </m:sSub>
                    <m:r>
                      <a:rPr lang="en-US" altLang="ja-JP" sz="1600" i="1">
                        <a:solidFill>
                          <a:prstClr val="black"/>
                        </a:solidFill>
                        <a:latin typeface="Cambria Math" panose="02040503050406030204" pitchFamily="18" charset="0"/>
                        <a:ea typeface="Cambria Math" panose="02040503050406030204" pitchFamily="18" charset="0"/>
                      </a:rPr>
                      <m:t>−</m:t>
                    </m:r>
                    <m:acc>
                      <m:accPr>
                        <m:chr m:val="̅"/>
                        <m:ctrlPr>
                          <a:rPr lang="en-US" altLang="ja-JP" sz="1600" i="1">
                            <a:solidFill>
                              <a:prstClr val="black"/>
                            </a:solidFill>
                            <a:latin typeface="Cambria Math" panose="02040503050406030204" pitchFamily="18" charset="0"/>
                            <a:ea typeface="Cambria Math" panose="02040503050406030204" pitchFamily="18" charset="0"/>
                          </a:rPr>
                        </m:ctrlPr>
                      </m:accPr>
                      <m:e>
                        <m:r>
                          <m:rPr>
                            <m:sty m:val="p"/>
                          </m:rPr>
                          <a:rPr lang="el-GR" altLang="ja-JP" sz="1600" i="1">
                            <a:solidFill>
                              <a:prstClr val="black"/>
                            </a:solidFill>
                            <a:latin typeface="Cambria Math" panose="02040503050406030204" pitchFamily="18" charset="0"/>
                            <a:ea typeface="Cambria Math" panose="02040503050406030204" pitchFamily="18" charset="0"/>
                          </a:rPr>
                          <m:t>Σ</m:t>
                        </m:r>
                      </m:e>
                    </m:acc>
                    <m:r>
                      <a:rPr lang="en-US" altLang="ja-JP" sz="1600" i="1">
                        <a:solidFill>
                          <a:prstClr val="black"/>
                        </a:solidFill>
                        <a:latin typeface="Cambria Math" panose="02040503050406030204" pitchFamily="18" charset="0"/>
                        <a:ea typeface="Cambria Math" panose="02040503050406030204" pitchFamily="18" charset="0"/>
                      </a:rPr>
                      <m:t>(&lt;0.01</m:t>
                    </m:r>
                    <m:sSub>
                      <m:sSubPr>
                        <m:ctrlPr>
                          <a:rPr lang="en-US" altLang="ja-JP" sz="1600" i="1">
                            <a:solidFill>
                              <a:prstClr val="black"/>
                            </a:solidFill>
                            <a:latin typeface="Cambria Math" panose="02040503050406030204" pitchFamily="18" charset="0"/>
                            <a:ea typeface="Cambria Math" panose="02040503050406030204" pitchFamily="18" charset="0"/>
                          </a:rPr>
                        </m:ctrlPr>
                      </m:sSubPr>
                      <m:e>
                        <m:r>
                          <a:rPr lang="en-US" altLang="ja-JP" sz="1600" i="1">
                            <a:solidFill>
                              <a:prstClr val="black"/>
                            </a:solidFill>
                            <a:latin typeface="Cambria Math" panose="02040503050406030204" pitchFamily="18" charset="0"/>
                            <a:ea typeface="Cambria Math" panose="02040503050406030204" pitchFamily="18" charset="0"/>
                          </a:rPr>
                          <m:t>𝑟</m:t>
                        </m:r>
                      </m:e>
                      <m:sub>
                        <m:r>
                          <a:rPr lang="en-US" altLang="ja-JP" sz="1600" i="1">
                            <a:solidFill>
                              <a:prstClr val="black"/>
                            </a:solidFill>
                            <a:latin typeface="Cambria Math" panose="02040503050406030204" pitchFamily="18" charset="0"/>
                            <a:ea typeface="Cambria Math" panose="02040503050406030204" pitchFamily="18" charset="0"/>
                          </a:rPr>
                          <m:t>𝑚𝑎𝑥</m:t>
                        </m:r>
                      </m:sub>
                    </m:sSub>
                    <m:r>
                      <a:rPr lang="en-US" altLang="ja-JP" sz="1600" i="1">
                        <a:solidFill>
                          <a:prstClr val="black"/>
                        </a:solidFill>
                        <a:latin typeface="Cambria Math" panose="02040503050406030204" pitchFamily="18" charset="0"/>
                        <a:ea typeface="Cambria Math" panose="02040503050406030204" pitchFamily="18" charset="0"/>
                      </a:rPr>
                      <m:t>)≡</m:t>
                    </m:r>
                    <m:f>
                      <m:fPr>
                        <m:ctrlPr>
                          <a:rPr lang="en-US" altLang="ja-JP" sz="1600" i="1">
                            <a:solidFill>
                              <a:prstClr val="black"/>
                            </a:solidFill>
                            <a:latin typeface="Cambria Math" panose="02040503050406030204" pitchFamily="18" charset="0"/>
                          </a:rPr>
                        </m:ctrlPr>
                      </m:fPr>
                      <m:num>
                        <m:r>
                          <a:rPr lang="en-US" altLang="ja-JP" sz="1600" i="1">
                            <a:solidFill>
                              <a:prstClr val="black"/>
                            </a:solidFill>
                            <a:latin typeface="Cambria Math" panose="02040503050406030204" pitchFamily="18" charset="0"/>
                          </a:rPr>
                          <m:t>𝑀</m:t>
                        </m:r>
                        <m:r>
                          <a:rPr lang="en-US" altLang="ja-JP" sz="1600" i="1">
                            <a:solidFill>
                              <a:prstClr val="black"/>
                            </a:solidFill>
                            <a:latin typeface="Cambria Math" panose="02040503050406030204" pitchFamily="18" charset="0"/>
                          </a:rPr>
                          <m:t>(</m:t>
                        </m:r>
                        <m:sSub>
                          <m:sSubPr>
                            <m:ctrlPr>
                              <a:rPr lang="en-US" altLang="ja-JP" sz="1600" i="1">
                                <a:solidFill>
                                  <a:prstClr val="black"/>
                                </a:solidFill>
                                <a:latin typeface="Cambria Math" panose="02040503050406030204" pitchFamily="18" charset="0"/>
                              </a:rPr>
                            </m:ctrlPr>
                          </m:sSubPr>
                          <m:e>
                            <m:r>
                              <a:rPr lang="en-US" altLang="ja-JP" sz="1600" i="1">
                                <a:solidFill>
                                  <a:prstClr val="black"/>
                                </a:solidFill>
                                <a:latin typeface="Cambria Math" panose="02040503050406030204" pitchFamily="18" charset="0"/>
                              </a:rPr>
                              <m:t>0.01</m:t>
                            </m:r>
                            <m:r>
                              <a:rPr lang="en-US" altLang="ja-JP" sz="1600" i="1">
                                <a:solidFill>
                                  <a:prstClr val="black"/>
                                </a:solidFill>
                                <a:latin typeface="Cambria Math" panose="02040503050406030204" pitchFamily="18" charset="0"/>
                              </a:rPr>
                              <m:t>𝑟</m:t>
                            </m:r>
                          </m:e>
                          <m:sub>
                            <m:r>
                              <a:rPr lang="en-US" altLang="ja-JP" sz="1600" i="1">
                                <a:solidFill>
                                  <a:prstClr val="black"/>
                                </a:solidFill>
                                <a:latin typeface="Cambria Math" panose="02040503050406030204" pitchFamily="18" charset="0"/>
                              </a:rPr>
                              <m:t>𝑚𝑎𝑥</m:t>
                            </m:r>
                          </m:sub>
                        </m:sSub>
                        <m:r>
                          <a:rPr lang="en-US" altLang="ja-JP" sz="1600" i="1">
                            <a:solidFill>
                              <a:prstClr val="black"/>
                            </a:solidFill>
                            <a:latin typeface="Cambria Math" panose="02040503050406030204" pitchFamily="18" charset="0"/>
                          </a:rPr>
                          <m:t>)</m:t>
                        </m:r>
                      </m:num>
                      <m:den>
                        <m:r>
                          <m:rPr>
                            <m:sty m:val="p"/>
                          </m:rPr>
                          <a:rPr lang="en-US" altLang="ja-JP" sz="1600" i="1">
                            <a:solidFill>
                              <a:prstClr val="black"/>
                            </a:solidFill>
                            <a:latin typeface="Cambria Math" panose="02040503050406030204" pitchFamily="18" charset="0"/>
                          </a:rPr>
                          <m:t>π</m:t>
                        </m:r>
                        <m:sSup>
                          <m:sSupPr>
                            <m:ctrlPr>
                              <a:rPr lang="en-US" altLang="ja-JP" sz="1600" i="1">
                                <a:solidFill>
                                  <a:prstClr val="black"/>
                                </a:solidFill>
                                <a:latin typeface="Cambria Math" panose="02040503050406030204" pitchFamily="18" charset="0"/>
                              </a:rPr>
                            </m:ctrlPr>
                          </m:sSupPr>
                          <m:e>
                            <m:d>
                              <m:dPr>
                                <m:ctrlPr>
                                  <a:rPr lang="en-US" altLang="ja-JP" sz="1600" i="1">
                                    <a:solidFill>
                                      <a:prstClr val="black"/>
                                    </a:solidFill>
                                    <a:latin typeface="Cambria Math" panose="02040503050406030204" pitchFamily="18" charset="0"/>
                                  </a:rPr>
                                </m:ctrlPr>
                              </m:dPr>
                              <m:e>
                                <m:sSub>
                                  <m:sSubPr>
                                    <m:ctrlPr>
                                      <a:rPr lang="en-US" altLang="ja-JP" sz="1600" i="1">
                                        <a:solidFill>
                                          <a:prstClr val="black"/>
                                        </a:solidFill>
                                        <a:latin typeface="Cambria Math" panose="02040503050406030204" pitchFamily="18" charset="0"/>
                                      </a:rPr>
                                    </m:ctrlPr>
                                  </m:sSubPr>
                                  <m:e>
                                    <m:r>
                                      <a:rPr lang="en-US" altLang="ja-JP" sz="1600" i="1">
                                        <a:solidFill>
                                          <a:prstClr val="black"/>
                                        </a:solidFill>
                                        <a:latin typeface="Cambria Math" panose="02040503050406030204" pitchFamily="18" charset="0"/>
                                      </a:rPr>
                                      <m:t>0.01</m:t>
                                    </m:r>
                                    <m:r>
                                      <a:rPr lang="en-US" altLang="ja-JP" sz="1600" i="1">
                                        <a:solidFill>
                                          <a:prstClr val="black"/>
                                        </a:solidFill>
                                        <a:latin typeface="Cambria Math" panose="02040503050406030204" pitchFamily="18" charset="0"/>
                                      </a:rPr>
                                      <m:t>𝑟</m:t>
                                    </m:r>
                                  </m:e>
                                  <m:sub>
                                    <m:r>
                                      <a:rPr lang="en-US" altLang="ja-JP" sz="1600" i="1">
                                        <a:solidFill>
                                          <a:prstClr val="black"/>
                                        </a:solidFill>
                                        <a:latin typeface="Cambria Math" panose="02040503050406030204" pitchFamily="18" charset="0"/>
                                      </a:rPr>
                                      <m:t>𝑚𝑎𝑥</m:t>
                                    </m:r>
                                  </m:sub>
                                </m:sSub>
                              </m:e>
                            </m:d>
                          </m:e>
                          <m:sup>
                            <m:r>
                              <a:rPr lang="en-US" altLang="ja-JP" sz="1600" i="1">
                                <a:solidFill>
                                  <a:prstClr val="black"/>
                                </a:solidFill>
                                <a:latin typeface="Cambria Math" panose="02040503050406030204" pitchFamily="18" charset="0"/>
                              </a:rPr>
                              <m:t>2</m:t>
                            </m:r>
                          </m:sup>
                        </m:sSup>
                      </m:den>
                    </m:f>
                  </m:oMath>
                </a14:m>
                <a:r>
                  <a:rPr kumimoji="0" lang="en-US" altLang="ja-JP" sz="1600" b="0" i="0" u="none" strike="noStrike" cap="none" normalizeH="0" baseline="0" dirty="0">
                    <a:ln>
                      <a:noFill/>
                    </a:ln>
                    <a:solidFill>
                      <a:schemeClr val="tx1"/>
                    </a:solidFill>
                    <a:effectLst/>
                  </a:rPr>
                  <a:t> relation</a:t>
                </a:r>
              </a:p>
            </p:txBody>
          </p:sp>
        </mc:Choice>
        <mc:Fallback xmlns="">
          <p:sp>
            <p:nvSpPr>
              <p:cNvPr id="81" name="Rectangle 2">
                <a:extLst>
                  <a:ext uri="{FF2B5EF4-FFF2-40B4-BE49-F238E27FC236}">
                    <a16:creationId xmlns:a16="http://schemas.microsoft.com/office/drawing/2014/main" id="{3DFCB0ED-852C-4DC8-84F0-B211E0102783}"/>
                  </a:ext>
                </a:extLst>
              </p:cNvPr>
              <p:cNvSpPr>
                <a:spLocks noGrp="1" noRot="1" noChangeAspect="1" noMove="1" noResize="1" noEditPoints="1" noAdjustHandles="1" noChangeArrowheads="1" noChangeShapeType="1" noTextEdit="1"/>
              </p:cNvSpPr>
              <p:nvPr>
                <p:ph idx="1"/>
              </p:nvPr>
            </p:nvSpPr>
            <p:spPr bwMode="auto">
              <a:xfrm>
                <a:off x="142879" y="5051600"/>
                <a:ext cx="5475137" cy="1622047"/>
              </a:xfrm>
              <a:prstGeom prst="rect">
                <a:avLst/>
              </a:prstGeom>
              <a:blipFill>
                <a:blip r:embed="rId15"/>
                <a:stretch>
                  <a:fillRect l="-445" t="-75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 name="正方形/長方形 2">
                <a:extLst>
                  <a:ext uri="{FF2B5EF4-FFF2-40B4-BE49-F238E27FC236}">
                    <a16:creationId xmlns:a16="http://schemas.microsoft.com/office/drawing/2014/main" id="{6C9F27B3-4EA0-40CD-84A9-8D1335584064}"/>
                  </a:ext>
                </a:extLst>
              </p:cNvPr>
              <p:cNvSpPr/>
              <p:nvPr/>
            </p:nvSpPr>
            <p:spPr>
              <a:xfrm>
                <a:off x="6513190" y="5268365"/>
                <a:ext cx="4969950" cy="369332"/>
              </a:xfrm>
              <a:prstGeom prst="rect">
                <a:avLst/>
              </a:prstGeom>
            </p:spPr>
            <p:txBody>
              <a:bodyPr wrap="none">
                <a:spAutoFit/>
              </a:bodyPr>
              <a:lstStyle/>
              <a:p>
                <a:pPr>
                  <a:defRPr/>
                </a:pPr>
                <a:r>
                  <a:rPr lang="en-US" altLang="ja-JP" dirty="0"/>
                  <a:t>The transition stands out when </a:t>
                </a:r>
                <a14:m>
                  <m:oMath xmlns:m="http://schemas.openxmlformats.org/officeDocument/2006/math">
                    <m:sSub>
                      <m:sSubPr>
                        <m:ctrlPr>
                          <a:rPr lang="en-US" altLang="ja-JP" i="1">
                            <a:solidFill>
                              <a:prstClr val="black"/>
                            </a:solidFill>
                            <a:latin typeface="Cambria Math" panose="02040503050406030204" pitchFamily="18" charset="0"/>
                            <a:ea typeface="Cambria Math" panose="02040503050406030204" pitchFamily="18" charset="0"/>
                          </a:rPr>
                        </m:ctrlPr>
                      </m:sSubPr>
                      <m:e>
                        <m:r>
                          <a:rPr lang="en-US" altLang="ja-JP" b="0" i="1">
                            <a:solidFill>
                              <a:prstClr val="black"/>
                            </a:solidFill>
                            <a:latin typeface="Cambria Math" panose="02040503050406030204" pitchFamily="18" charset="0"/>
                            <a:ea typeface="Cambria Math" panose="02040503050406030204" pitchFamily="18" charset="0"/>
                          </a:rPr>
                          <m:t>𝑟</m:t>
                        </m:r>
                      </m:e>
                      <m:sub>
                        <m:r>
                          <a:rPr lang="en-US" altLang="ja-JP" b="0" i="1">
                            <a:solidFill>
                              <a:prstClr val="black"/>
                            </a:solidFill>
                            <a:latin typeface="Cambria Math" panose="02040503050406030204" pitchFamily="18" charset="0"/>
                            <a:ea typeface="Cambria Math" panose="02040503050406030204" pitchFamily="18" charset="0"/>
                          </a:rPr>
                          <m:t>𝑐</m:t>
                        </m:r>
                      </m:sub>
                    </m:sSub>
                    <m:r>
                      <a:rPr lang="en-US" altLang="ja-JP" b="0" i="1">
                        <a:solidFill>
                          <a:prstClr val="black"/>
                        </a:solidFill>
                        <a:latin typeface="Cambria Math" panose="02040503050406030204" pitchFamily="18" charset="0"/>
                        <a:ea typeface="Cambria Math" panose="02040503050406030204" pitchFamily="18" charset="0"/>
                      </a:rPr>
                      <m:t>&lt;0.01</m:t>
                    </m:r>
                    <m:sSub>
                      <m:sSubPr>
                        <m:ctrlPr>
                          <a:rPr lang="en-US" altLang="ja-JP" i="1">
                            <a:solidFill>
                              <a:prstClr val="black"/>
                            </a:solidFill>
                            <a:latin typeface="Cambria Math" panose="02040503050406030204" pitchFamily="18" charset="0"/>
                            <a:ea typeface="Cambria Math" panose="02040503050406030204" pitchFamily="18" charset="0"/>
                          </a:rPr>
                        </m:ctrlPr>
                      </m:sSubPr>
                      <m:e>
                        <m:r>
                          <a:rPr lang="en-US" altLang="ja-JP" b="0" i="1">
                            <a:solidFill>
                              <a:prstClr val="black"/>
                            </a:solidFill>
                            <a:latin typeface="Cambria Math" panose="02040503050406030204" pitchFamily="18" charset="0"/>
                            <a:ea typeface="Cambria Math" panose="02040503050406030204" pitchFamily="18" charset="0"/>
                          </a:rPr>
                          <m:t>𝑟</m:t>
                        </m:r>
                      </m:e>
                      <m:sub>
                        <m:r>
                          <a:rPr lang="en-US" altLang="ja-JP" b="0" i="1">
                            <a:solidFill>
                              <a:prstClr val="black"/>
                            </a:solidFill>
                            <a:latin typeface="Cambria Math" panose="02040503050406030204" pitchFamily="18" charset="0"/>
                            <a:ea typeface="Cambria Math" panose="02040503050406030204" pitchFamily="18" charset="0"/>
                          </a:rPr>
                          <m:t>𝑚𝑎𝑥</m:t>
                        </m:r>
                      </m:sub>
                    </m:sSub>
                    <m:r>
                      <a:rPr lang="en-US" altLang="ja-JP" b="0" i="1">
                        <a:solidFill>
                          <a:prstClr val="black"/>
                        </a:solidFill>
                        <a:latin typeface="Cambria Math" panose="02040503050406030204" pitchFamily="18" charset="0"/>
                        <a:ea typeface="Cambria Math" panose="02040503050406030204" pitchFamily="18" charset="0"/>
                      </a:rPr>
                      <m:t>.</m:t>
                    </m:r>
                  </m:oMath>
                </a14:m>
                <a:endParaRPr kumimoji="0" lang="en-US" altLang="ja-JP" dirty="0"/>
              </a:p>
            </p:txBody>
          </p:sp>
        </mc:Choice>
        <mc:Fallback xmlns="">
          <p:sp>
            <p:nvSpPr>
              <p:cNvPr id="3" name="正方形/長方形 2">
                <a:extLst>
                  <a:ext uri="{FF2B5EF4-FFF2-40B4-BE49-F238E27FC236}">
                    <a16:creationId xmlns:a16="http://schemas.microsoft.com/office/drawing/2014/main" id="{6C9F27B3-4EA0-40CD-84A9-8D1335584064}"/>
                  </a:ext>
                </a:extLst>
              </p:cNvPr>
              <p:cNvSpPr>
                <a:spLocks noRot="1" noChangeAspect="1" noMove="1" noResize="1" noEditPoints="1" noAdjustHandles="1" noChangeArrowheads="1" noChangeShapeType="1" noTextEdit="1"/>
              </p:cNvSpPr>
              <p:nvPr/>
            </p:nvSpPr>
            <p:spPr>
              <a:xfrm>
                <a:off x="6513190" y="5268365"/>
                <a:ext cx="4969950" cy="369332"/>
              </a:xfrm>
              <a:prstGeom prst="rect">
                <a:avLst/>
              </a:prstGeom>
              <a:blipFill>
                <a:blip r:embed="rId16"/>
                <a:stretch>
                  <a:fillRect l="-980" t="-6557" b="-2623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029536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66A92B-4182-FDD1-BED5-99B5091CB6B4}"/>
              </a:ext>
            </a:extLst>
          </p:cNvPr>
          <p:cNvSpPr>
            <a:spLocks noGrp="1"/>
          </p:cNvSpPr>
          <p:nvPr>
            <p:ph type="title"/>
          </p:nvPr>
        </p:nvSpPr>
        <p:spPr>
          <a:xfrm>
            <a:off x="477240" y="333521"/>
            <a:ext cx="10515600" cy="630555"/>
          </a:xfrm>
        </p:spPr>
        <p:txBody>
          <a:bodyPr>
            <a:normAutofit/>
          </a:bodyPr>
          <a:lstStyle/>
          <a:p>
            <a:r>
              <a:rPr lang="en-US" altLang="ja-JP" sz="2200" b="1" dirty="0">
                <a:solidFill>
                  <a:srgbClr val="000000"/>
                </a:solidFill>
                <a:latin typeface="+mn-ea"/>
                <a:ea typeface="+mn-ea"/>
              </a:rPr>
              <a:t>Tension in the c–M Relation</a:t>
            </a:r>
            <a:endParaRPr kumimoji="1" lang="ja-JP" altLang="en-US" sz="2200" b="1" dirty="0">
              <a:latin typeface="+mn-ea"/>
              <a:ea typeface="+mn-ea"/>
            </a:endParaRPr>
          </a:p>
        </p:txBody>
      </p:sp>
      <p:cxnSp>
        <p:nvCxnSpPr>
          <p:cNvPr id="20" name="直線コネクタ 19">
            <a:extLst>
              <a:ext uri="{FF2B5EF4-FFF2-40B4-BE49-F238E27FC236}">
                <a16:creationId xmlns:a16="http://schemas.microsoft.com/office/drawing/2014/main" id="{BF76C476-6338-F25C-A081-7BA78569769E}"/>
              </a:ext>
            </a:extLst>
          </p:cNvPr>
          <p:cNvCxnSpPr>
            <a:cxnSpLocks/>
          </p:cNvCxnSpPr>
          <p:nvPr/>
        </p:nvCxnSpPr>
        <p:spPr>
          <a:xfrm>
            <a:off x="0" y="813815"/>
            <a:ext cx="9438640" cy="0"/>
          </a:xfrm>
          <a:prstGeom prst="line">
            <a:avLst/>
          </a:prstGeom>
          <a:ln w="38100">
            <a:solidFill>
              <a:schemeClr val="accent6">
                <a:alpha val="80000"/>
              </a:schemeClr>
            </a:solidFill>
          </a:ln>
        </p:spPr>
        <p:style>
          <a:lnRef idx="3">
            <a:schemeClr val="accent1"/>
          </a:lnRef>
          <a:fillRef idx="0">
            <a:schemeClr val="accent1"/>
          </a:fillRef>
          <a:effectRef idx="2">
            <a:schemeClr val="accent1"/>
          </a:effectRef>
          <a:fontRef idx="minor">
            <a:schemeClr val="tx1"/>
          </a:fontRef>
        </p:style>
      </p:cxnSp>
      <p:grpSp>
        <p:nvGrpSpPr>
          <p:cNvPr id="3" name="グループ化 2">
            <a:extLst>
              <a:ext uri="{FF2B5EF4-FFF2-40B4-BE49-F238E27FC236}">
                <a16:creationId xmlns:a16="http://schemas.microsoft.com/office/drawing/2014/main" id="{4B338DD2-218E-C2B4-ED70-0CFE99D68E03}"/>
              </a:ext>
            </a:extLst>
          </p:cNvPr>
          <p:cNvGrpSpPr/>
          <p:nvPr/>
        </p:nvGrpSpPr>
        <p:grpSpPr>
          <a:xfrm>
            <a:off x="2338024" y="2642816"/>
            <a:ext cx="9449570" cy="4063606"/>
            <a:chOff x="4432067" y="1715879"/>
            <a:chExt cx="11298852" cy="4990545"/>
          </a:xfrm>
        </p:grpSpPr>
        <p:pic>
          <p:nvPicPr>
            <p:cNvPr id="32" name="図 31">
              <a:extLst>
                <a:ext uri="{FF2B5EF4-FFF2-40B4-BE49-F238E27FC236}">
                  <a16:creationId xmlns:a16="http://schemas.microsoft.com/office/drawing/2014/main" id="{539B3551-6243-B1EC-D68C-4E790FE5EDD7}"/>
                </a:ext>
              </a:extLst>
            </p:cNvPr>
            <p:cNvPicPr>
              <a:picLocks noChangeAspect="1"/>
            </p:cNvPicPr>
            <p:nvPr/>
          </p:nvPicPr>
          <p:blipFill>
            <a:blip r:embed="rId3"/>
            <a:srcRect r="21930"/>
            <a:stretch/>
          </p:blipFill>
          <p:spPr>
            <a:xfrm>
              <a:off x="4432067" y="1715879"/>
              <a:ext cx="7129541" cy="4990545"/>
            </a:xfrm>
            <a:prstGeom prst="rect">
              <a:avLst/>
            </a:prstGeom>
          </p:spPr>
        </p:pic>
        <p:pic>
          <p:nvPicPr>
            <p:cNvPr id="34" name="図 33">
              <a:extLst>
                <a:ext uri="{FF2B5EF4-FFF2-40B4-BE49-F238E27FC236}">
                  <a16:creationId xmlns:a16="http://schemas.microsoft.com/office/drawing/2014/main" id="{44E6C6EE-F942-25DB-3654-CCA3CD092864}"/>
                </a:ext>
              </a:extLst>
            </p:cNvPr>
            <p:cNvPicPr>
              <a:picLocks noChangeAspect="1"/>
            </p:cNvPicPr>
            <p:nvPr/>
          </p:nvPicPr>
          <p:blipFill>
            <a:blip r:embed="rId3"/>
            <a:srcRect l="77474" t="2835" r="1193" b="76280"/>
            <a:stretch/>
          </p:blipFill>
          <p:spPr>
            <a:xfrm>
              <a:off x="12093933" y="2681397"/>
              <a:ext cx="3636986" cy="2183375"/>
            </a:xfrm>
            <a:prstGeom prst="rect">
              <a:avLst/>
            </a:prstGeom>
          </p:spPr>
        </p:pic>
      </p:grpSp>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80B27709-FB57-1A5C-9DAD-CB3B7151E74B}"/>
                  </a:ext>
                </a:extLst>
              </p:cNvPr>
              <p:cNvSpPr txBox="1"/>
              <p:nvPr/>
            </p:nvSpPr>
            <p:spPr>
              <a:xfrm>
                <a:off x="289824" y="1294110"/>
                <a:ext cx="11703701" cy="1015663"/>
              </a:xfrm>
              <a:prstGeom prst="rect">
                <a:avLst/>
              </a:prstGeom>
              <a:noFill/>
            </p:spPr>
            <p:txBody>
              <a:bodyPr wrap="square">
                <a:spAutoFit/>
              </a:bodyPr>
              <a:lstStyle/>
              <a:p>
                <a:pPr marL="342900" lvl="0" indent="-342900">
                  <a:buClr>
                    <a:srgbClr val="4EA72E"/>
                  </a:buClr>
                  <a:buFont typeface="Wingdings" panose="05000000000000000000" pitchFamily="2" charset="2"/>
                  <a:buChar char="Ø"/>
                  <a:defRPr/>
                </a:pPr>
                <a:r>
                  <a:rPr kumimoji="1" lang="en-US" altLang="ja-JP" sz="2000" b="1" i="0" u="none" strike="noStrike" kern="1200" cap="none" spc="0" normalizeH="0" baseline="0" noProof="0" dirty="0">
                    <a:ln>
                      <a:noFill/>
                    </a:ln>
                    <a:solidFill>
                      <a:srgbClr val="000000"/>
                    </a:solidFill>
                    <a:effectLst/>
                    <a:uLnTx/>
                    <a:uFillTx/>
                    <a:latin typeface="游ゴシック" panose="02110004020202020204"/>
                    <a:ea typeface="游ゴシック" panose="020B0400000000000000" pitchFamily="50" charset="-128"/>
                    <a:cs typeface="+mn-cs"/>
                  </a:rPr>
                  <a:t>Hayashi, et al. (in prep) derived the relation between characteristic dark matter surface density and </a:t>
                </a:r>
                <a14:m>
                  <m:oMath xmlns:m="http://schemas.openxmlformats.org/officeDocument/2006/math">
                    <m:sSub>
                      <m:sSubPr>
                        <m:ctrlPr>
                          <a:rPr lang="en-US" altLang="ja-JP" sz="2000" b="1" i="1" smtClean="0">
                            <a:latin typeface="Cambria Math" panose="02040503050406030204" pitchFamily="18" charset="0"/>
                          </a:rPr>
                        </m:ctrlPr>
                      </m:sSubPr>
                      <m:e>
                        <m:r>
                          <a:rPr lang="en-US" altLang="ja-JP" sz="2000" b="1" i="1" smtClean="0">
                            <a:latin typeface="Cambria Math" panose="02040503050406030204" pitchFamily="18" charset="0"/>
                          </a:rPr>
                          <m:t>𝑽</m:t>
                        </m:r>
                      </m:e>
                      <m:sub>
                        <m:r>
                          <a:rPr lang="en-US" altLang="ja-JP" sz="2000" b="1" i="1" smtClean="0">
                            <a:latin typeface="Cambria Math" panose="02040503050406030204" pitchFamily="18" charset="0"/>
                          </a:rPr>
                          <m:t>𝒎𝒂𝒙</m:t>
                        </m:r>
                      </m:sub>
                    </m:sSub>
                  </m:oMath>
                </a14:m>
                <a:r>
                  <a:rPr kumimoji="1" lang="en-US" altLang="ja-JP" sz="2000" b="1" i="0" u="none" strike="noStrike" kern="1200" cap="none" spc="0" normalizeH="0" baseline="0" noProof="0" dirty="0">
                    <a:ln>
                      <a:noFill/>
                    </a:ln>
                    <a:solidFill>
                      <a:srgbClr val="000000"/>
                    </a:solidFill>
                    <a:effectLst/>
                    <a:uLnTx/>
                    <a:uFillTx/>
                    <a:latin typeface="游ゴシック" panose="02110004020202020204"/>
                    <a:ea typeface="游ゴシック" panose="020B0400000000000000" pitchFamily="50" charset="-128"/>
                    <a:cs typeface="+mn-cs"/>
                  </a:rPr>
                  <a:t>​ , using data from SPARC galaxies, classical dwarfs, Ultra-Faint Dwarfs, galaxy groups, and clusters.</a:t>
                </a:r>
                <a:endParaRPr kumimoji="1" lang="ja-JP" altLang="en-US" sz="20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9" name="テキスト ボックス 8">
                <a:extLst>
                  <a:ext uri="{FF2B5EF4-FFF2-40B4-BE49-F238E27FC236}">
                    <a16:creationId xmlns:a16="http://schemas.microsoft.com/office/drawing/2014/main" id="{80B27709-FB57-1A5C-9DAD-CB3B7151E74B}"/>
                  </a:ext>
                </a:extLst>
              </p:cNvPr>
              <p:cNvSpPr txBox="1">
                <a:spLocks noRot="1" noChangeAspect="1" noMove="1" noResize="1" noEditPoints="1" noAdjustHandles="1" noChangeArrowheads="1" noChangeShapeType="1" noTextEdit="1"/>
              </p:cNvSpPr>
              <p:nvPr/>
            </p:nvSpPr>
            <p:spPr>
              <a:xfrm>
                <a:off x="289824" y="1294110"/>
                <a:ext cx="11703701" cy="1015663"/>
              </a:xfrm>
              <a:prstGeom prst="rect">
                <a:avLst/>
              </a:prstGeom>
              <a:blipFill>
                <a:blip r:embed="rId4"/>
                <a:stretch>
                  <a:fillRect l="-542" t="-2469" b="-9877"/>
                </a:stretch>
              </a:blipFill>
            </p:spPr>
            <p:txBody>
              <a:bodyPr/>
              <a:lstStyle/>
              <a:p>
                <a:r>
                  <a:rPr lang="ja-JP" altLang="en-US">
                    <a:noFill/>
                  </a:rPr>
                  <a:t> </a:t>
                </a:r>
              </a:p>
            </p:txBody>
          </p:sp>
        </mc:Fallback>
      </mc:AlternateContent>
      <p:sp>
        <p:nvSpPr>
          <p:cNvPr id="4" name="正方形/長方形 3">
            <a:extLst>
              <a:ext uri="{FF2B5EF4-FFF2-40B4-BE49-F238E27FC236}">
                <a16:creationId xmlns:a16="http://schemas.microsoft.com/office/drawing/2014/main" id="{9D355A6A-4A49-43CA-9F5C-1AC283CE89F1}"/>
              </a:ext>
            </a:extLst>
          </p:cNvPr>
          <p:cNvSpPr/>
          <p:nvPr/>
        </p:nvSpPr>
        <p:spPr>
          <a:xfrm>
            <a:off x="8300674" y="6552534"/>
            <a:ext cx="401424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it-IT" altLang="ja-JP" sz="14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Hayashi, Kaneda, Mori &amp; MS, to be submitted</a:t>
            </a:r>
            <a:endParaRPr kumimoji="1" lang="ja-JP" altLang="en-US" sz="14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A0ADCF7F-30F7-FD1A-83C5-137B1B9D1E98}"/>
                  </a:ext>
                </a:extLst>
              </p:cNvPr>
              <p:cNvSpPr txBox="1"/>
              <p:nvPr/>
            </p:nvSpPr>
            <p:spPr>
              <a:xfrm>
                <a:off x="11383188" y="129824"/>
                <a:ext cx="80881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mtClean="0">
                          <a:solidFill>
                            <a:prstClr val="black"/>
                          </a:solidFill>
                          <a:latin typeface="Cambria Math" panose="02040503050406030204" pitchFamily="18" charset="0"/>
                        </a:rPr>
                        <m:t>7</m:t>
                      </m:r>
                      <m: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rPr>
                        <m:t>/18</m:t>
                      </m:r>
                    </m:oMath>
                  </m:oMathPara>
                </a14:m>
                <a:endParaRPr lang="ja-JP" altLang="en-US"/>
              </a:p>
            </p:txBody>
          </p:sp>
        </mc:Choice>
        <mc:Fallback xmlns="">
          <p:sp>
            <p:nvSpPr>
              <p:cNvPr id="6" name="テキスト ボックス 5">
                <a:extLst>
                  <a:ext uri="{FF2B5EF4-FFF2-40B4-BE49-F238E27FC236}">
                    <a16:creationId xmlns:a16="http://schemas.microsoft.com/office/drawing/2014/main" id="{A0ADCF7F-30F7-FD1A-83C5-137B1B9D1E98}"/>
                  </a:ext>
                </a:extLst>
              </p:cNvPr>
              <p:cNvSpPr txBox="1">
                <a:spLocks noRot="1" noChangeAspect="1" noMove="1" noResize="1" noEditPoints="1" noAdjustHandles="1" noChangeArrowheads="1" noChangeShapeType="1" noTextEdit="1"/>
              </p:cNvSpPr>
              <p:nvPr/>
            </p:nvSpPr>
            <p:spPr>
              <a:xfrm>
                <a:off x="11383188" y="129824"/>
                <a:ext cx="808812" cy="369332"/>
              </a:xfrm>
              <a:prstGeom prst="rect">
                <a:avLst/>
              </a:prstGeom>
              <a:blipFill>
                <a:blip r:embed="rId5"/>
                <a:stretch>
                  <a:fillRect b="-13333"/>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393997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F773C-1852-DC7D-BDED-62B7DD638213}"/>
            </a:ext>
          </a:extLst>
        </p:cNvPr>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26724AD0-E275-7A4A-CA3D-83E7E7A545DB}"/>
              </a:ext>
            </a:extLst>
          </p:cNvPr>
          <p:cNvGrpSpPr/>
          <p:nvPr/>
        </p:nvGrpSpPr>
        <p:grpSpPr>
          <a:xfrm>
            <a:off x="293371" y="2086913"/>
            <a:ext cx="11605258" cy="2972767"/>
            <a:chOff x="293372" y="4472304"/>
            <a:chExt cx="11605258" cy="2972767"/>
          </a:xfrm>
        </p:grpSpPr>
        <p:sp>
          <p:nvSpPr>
            <p:cNvPr id="24" name="コンテンツ プレースホルダー 2">
              <a:extLst>
                <a:ext uri="{FF2B5EF4-FFF2-40B4-BE49-F238E27FC236}">
                  <a16:creationId xmlns:a16="http://schemas.microsoft.com/office/drawing/2014/main" id="{D3ABD0EC-15CB-3555-5100-92B56B0E2705}"/>
                </a:ext>
              </a:extLst>
            </p:cNvPr>
            <p:cNvSpPr txBox="1">
              <a:spLocks/>
            </p:cNvSpPr>
            <p:nvPr/>
          </p:nvSpPr>
          <p:spPr>
            <a:xfrm>
              <a:off x="477239" y="5340626"/>
              <a:ext cx="11388146" cy="170357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1" lang="en-US" altLang="ja-JP" sz="28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Assuming that stellar feedback drives cusp–core transitions, </a:t>
              </a:r>
            </a:p>
            <a:p>
              <a:pPr marL="0" lvl="0" indent="0" algn="ctr">
                <a:lnSpc>
                  <a:spcPct val="120000"/>
                </a:lnSpc>
                <a:buNone/>
                <a:defRPr/>
              </a:pPr>
              <a:r>
                <a:rPr kumimoji="1" lang="en-US" altLang="ja-JP" sz="28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we explore the physical origin of the tension on the </a:t>
              </a:r>
              <a:r>
                <a:rPr lang="ja-JP" altLang="en-US" b="1" dirty="0">
                  <a:solidFill>
                    <a:prstClr val="black"/>
                  </a:solidFill>
                </a:rPr>
                <a:t>𝑐−𝑀</a:t>
              </a:r>
              <a:r>
                <a:rPr kumimoji="1" lang="en-US" altLang="ja-JP" sz="28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relation </a:t>
              </a:r>
            </a:p>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1" lang="en-US" altLang="ja-JP" sz="28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and the observed diversity in central densities.</a:t>
              </a:r>
              <a:endParaRPr kumimoji="1" lang="en-US" altLang="ja-JP" sz="24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13" name="正方形/長方形 12">
              <a:extLst>
                <a:ext uri="{FF2B5EF4-FFF2-40B4-BE49-F238E27FC236}">
                  <a16:creationId xmlns:a16="http://schemas.microsoft.com/office/drawing/2014/main" id="{2A623734-F592-40AC-6A27-69CADEAB4401}"/>
                </a:ext>
              </a:extLst>
            </p:cNvPr>
            <p:cNvSpPr/>
            <p:nvPr/>
          </p:nvSpPr>
          <p:spPr>
            <a:xfrm>
              <a:off x="293372" y="4681551"/>
              <a:ext cx="11605258" cy="2763520"/>
            </a:xfrm>
            <a:prstGeom prst="rect">
              <a:avLst/>
            </a:prstGeom>
            <a:no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11" name="コンテンツ プレースホルダー 2">
              <a:extLst>
                <a:ext uri="{FF2B5EF4-FFF2-40B4-BE49-F238E27FC236}">
                  <a16:creationId xmlns:a16="http://schemas.microsoft.com/office/drawing/2014/main" id="{E8B3C956-80DA-49A8-22A5-8B3E49C505CB}"/>
                </a:ext>
              </a:extLst>
            </p:cNvPr>
            <p:cNvSpPr txBox="1">
              <a:spLocks/>
            </p:cNvSpPr>
            <p:nvPr/>
          </p:nvSpPr>
          <p:spPr>
            <a:xfrm>
              <a:off x="477239" y="4472304"/>
              <a:ext cx="3038122" cy="561961"/>
            </a:xfrm>
            <a:prstGeom prst="rect">
              <a:avLst/>
            </a:prstGeom>
            <a:solidFill>
              <a:srgbClr val="FFFFFF"/>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 altLang="ja-JP" sz="24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Research Objective</a:t>
              </a: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mc:AlternateContent xmlns:mc="http://schemas.openxmlformats.org/markup-compatibility/2006" xmlns:a14="http://schemas.microsoft.com/office/drawing/2010/main">
        <mc:Choice Requires="a14">
          <p:sp>
            <p:nvSpPr>
              <p:cNvPr id="2" name="テキスト ボックス 1">
                <a:extLst>
                  <a:ext uri="{FF2B5EF4-FFF2-40B4-BE49-F238E27FC236}">
                    <a16:creationId xmlns:a16="http://schemas.microsoft.com/office/drawing/2014/main" id="{814045FD-87CC-1737-20BA-67C1E0BDF696}"/>
                  </a:ext>
                </a:extLst>
              </p:cNvPr>
              <p:cNvSpPr txBox="1"/>
              <p:nvPr/>
            </p:nvSpPr>
            <p:spPr>
              <a:xfrm>
                <a:off x="11383188" y="129824"/>
                <a:ext cx="80881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mtClean="0">
                          <a:solidFill>
                            <a:prstClr val="black"/>
                          </a:solidFill>
                          <a:latin typeface="Cambria Math" panose="02040503050406030204" pitchFamily="18" charset="0"/>
                        </a:rPr>
                        <m:t>8</m:t>
                      </m:r>
                      <m: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rPr>
                        <m:t>/18</m:t>
                      </m:r>
                    </m:oMath>
                  </m:oMathPara>
                </a14:m>
                <a:endParaRPr lang="ja-JP" altLang="en-US"/>
              </a:p>
            </p:txBody>
          </p:sp>
        </mc:Choice>
        <mc:Fallback xmlns="">
          <p:sp>
            <p:nvSpPr>
              <p:cNvPr id="2" name="テキスト ボックス 1">
                <a:extLst>
                  <a:ext uri="{FF2B5EF4-FFF2-40B4-BE49-F238E27FC236}">
                    <a16:creationId xmlns:a16="http://schemas.microsoft.com/office/drawing/2014/main" id="{814045FD-87CC-1737-20BA-67C1E0BDF696}"/>
                  </a:ext>
                </a:extLst>
              </p:cNvPr>
              <p:cNvSpPr txBox="1">
                <a:spLocks noRot="1" noChangeAspect="1" noMove="1" noResize="1" noEditPoints="1" noAdjustHandles="1" noChangeArrowheads="1" noChangeShapeType="1" noTextEdit="1"/>
              </p:cNvSpPr>
              <p:nvPr/>
            </p:nvSpPr>
            <p:spPr>
              <a:xfrm>
                <a:off x="11383188" y="129824"/>
                <a:ext cx="808812" cy="369332"/>
              </a:xfrm>
              <a:prstGeom prst="rect">
                <a:avLst/>
              </a:prstGeom>
              <a:blipFill>
                <a:blip r:embed="rId3"/>
                <a:stretch>
                  <a:fillRect b="-13333"/>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683875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75F6212E-0D77-8208-6B21-EC9D024930DD}"/>
                  </a:ext>
                </a:extLst>
              </p:cNvPr>
              <p:cNvSpPr>
                <a:spLocks noGrp="1"/>
              </p:cNvSpPr>
              <p:nvPr>
                <p:ph idx="1"/>
              </p:nvPr>
            </p:nvSpPr>
            <p:spPr>
              <a:xfrm>
                <a:off x="462532" y="1091007"/>
                <a:ext cx="10689404" cy="5411327"/>
              </a:xfrm>
            </p:spPr>
            <p:txBody>
              <a:bodyPr>
                <a:normAutofit/>
              </a:bodyPr>
              <a:lstStyle/>
              <a:p>
                <a:r>
                  <a:rPr lang="en-US" altLang="ja-JP" sz="1900" dirty="0">
                    <a:latin typeface="+mn-ea"/>
                  </a:rPr>
                  <a:t>NFW profile (cusp)  </a:t>
                </a:r>
                <a:r>
                  <a:rPr lang="ja-JP" altLang="en-US" sz="1900" dirty="0">
                    <a:latin typeface="+mn-ea"/>
                  </a:rPr>
                  <a:t>⇒</a:t>
                </a:r>
                <a:r>
                  <a:rPr lang="en-US" altLang="ja-JP" sz="1900" dirty="0">
                    <a:latin typeface="+mn-ea"/>
                  </a:rPr>
                  <a:t>  Burkert profile (core)</a:t>
                </a:r>
              </a:p>
              <a:p>
                <a:r>
                  <a:rPr lang="en" altLang="ja-JP" sz="1900" b="0" i="0" u="none" strike="noStrike" dirty="0">
                    <a:solidFill>
                      <a:srgbClr val="000000"/>
                    </a:solidFill>
                    <a:effectLst/>
                    <a:latin typeface="+mn-ea"/>
                  </a:rPr>
                  <a:t>Only the central density structure is affected</a:t>
                </a:r>
                <a:r>
                  <a:rPr lang="ja-JP" altLang="en-US" sz="1900" dirty="0">
                    <a:latin typeface="+mn-ea"/>
                  </a:rPr>
                  <a:t>　</a:t>
                </a:r>
                <a:endParaRPr lang="en-US" altLang="ja-JP" sz="1900" dirty="0">
                  <a:latin typeface="+mn-ea"/>
                </a:endParaRPr>
              </a:p>
              <a:p>
                <a:r>
                  <a:rPr lang="en-US" altLang="ja-JP" sz="1900" dirty="0"/>
                  <a:t>Mass loss fraction </a:t>
                </a:r>
                <a:r>
                  <a:rPr lang="en-US" altLang="ja-JP" sz="1900" dirty="0">
                    <a:solidFill>
                      <a:srgbClr val="FF0000"/>
                    </a:solidFill>
                  </a:rPr>
                  <a:t>:  </a:t>
                </a:r>
                <a14:m>
                  <m:oMath xmlns:m="http://schemas.openxmlformats.org/officeDocument/2006/math">
                    <m:sSub>
                      <m:sSubPr>
                        <m:ctrlPr>
                          <a:rPr lang="en-US" altLang="ja-JP" sz="1900" b="0" i="1" smtClean="0">
                            <a:solidFill>
                              <a:srgbClr val="FF0000"/>
                            </a:solidFill>
                            <a:latin typeface="Cambria Math" panose="02040503050406030204" pitchFamily="18" charset="0"/>
                          </a:rPr>
                        </m:ctrlPr>
                      </m:sSubPr>
                      <m:e>
                        <m:r>
                          <a:rPr lang="en-US" altLang="ja-JP" sz="1900" b="0" i="1" smtClean="0">
                            <a:solidFill>
                              <a:srgbClr val="FF0000"/>
                            </a:solidFill>
                            <a:latin typeface="Cambria Math" panose="02040503050406030204" pitchFamily="18" charset="0"/>
                          </a:rPr>
                          <m:t>𝑓</m:t>
                        </m:r>
                      </m:e>
                      <m:sub>
                        <m:r>
                          <a:rPr lang="en-US" altLang="ja-JP" sz="1900" b="0" i="1" smtClean="0">
                            <a:solidFill>
                              <a:srgbClr val="FF0000"/>
                            </a:solidFill>
                            <a:latin typeface="Cambria Math" panose="02040503050406030204" pitchFamily="18" charset="0"/>
                          </a:rPr>
                          <m:t>𝑀𝐿</m:t>
                        </m:r>
                      </m:sub>
                    </m:sSub>
                    <m:r>
                      <a:rPr lang="ja-JP" altLang="en-US" sz="1900" b="0" i="1" smtClean="0">
                        <a:solidFill>
                          <a:prstClr val="black"/>
                        </a:solidFill>
                        <a:latin typeface="Cambria Math" panose="02040503050406030204" pitchFamily="18" charset="0"/>
                      </a:rPr>
                      <m:t>　</m:t>
                    </m:r>
                    <m:r>
                      <a:rPr lang="en-US" altLang="ja-JP" sz="1900" b="0" i="0" smtClean="0">
                        <a:solidFill>
                          <a:prstClr val="black"/>
                        </a:solidFill>
                        <a:latin typeface="Cambria Math" panose="02040503050406030204" pitchFamily="18" charset="0"/>
                      </a:rPr>
                      <m:t>(0</m:t>
                    </m:r>
                    <m:r>
                      <a:rPr lang="en-US" altLang="ja-JP" sz="1900" b="0" i="1" smtClean="0">
                        <a:solidFill>
                          <a:prstClr val="black"/>
                        </a:solidFill>
                        <a:latin typeface="Cambria Math" panose="02040503050406030204" pitchFamily="18" charset="0"/>
                        <a:ea typeface="Cambria Math" panose="02040503050406030204" pitchFamily="18" charset="0"/>
                      </a:rPr>
                      <m:t>≤</m:t>
                    </m:r>
                    <m:sSub>
                      <m:sSubPr>
                        <m:ctrlPr>
                          <a:rPr lang="en-US" altLang="ja-JP" sz="1900" i="1">
                            <a:solidFill>
                              <a:srgbClr val="FF0000"/>
                            </a:solidFill>
                            <a:latin typeface="Cambria Math" panose="02040503050406030204" pitchFamily="18" charset="0"/>
                          </a:rPr>
                        </m:ctrlPr>
                      </m:sSubPr>
                      <m:e>
                        <m:r>
                          <a:rPr lang="en-US" altLang="ja-JP" sz="1900" i="1">
                            <a:solidFill>
                              <a:srgbClr val="FF0000"/>
                            </a:solidFill>
                            <a:latin typeface="Cambria Math" panose="02040503050406030204" pitchFamily="18" charset="0"/>
                          </a:rPr>
                          <m:t>𝑓</m:t>
                        </m:r>
                      </m:e>
                      <m:sub>
                        <m:r>
                          <a:rPr lang="en-US" altLang="ja-JP" sz="1900" i="1">
                            <a:solidFill>
                              <a:srgbClr val="FF0000"/>
                            </a:solidFill>
                            <a:latin typeface="Cambria Math" panose="02040503050406030204" pitchFamily="18" charset="0"/>
                          </a:rPr>
                          <m:t>𝑀𝐿</m:t>
                        </m:r>
                      </m:sub>
                    </m:sSub>
                    <m:r>
                      <a:rPr lang="en-US" altLang="ja-JP" sz="1900" b="0" i="1" smtClean="0">
                        <a:solidFill>
                          <a:prstClr val="black"/>
                        </a:solidFill>
                        <a:latin typeface="Cambria Math" panose="02040503050406030204" pitchFamily="18" charset="0"/>
                        <a:ea typeface="Cambria Math" panose="02040503050406030204" pitchFamily="18" charset="0"/>
                      </a:rPr>
                      <m:t>≤</m:t>
                    </m:r>
                    <m:sSub>
                      <m:sSubPr>
                        <m:ctrlPr>
                          <a:rPr lang="en-US" altLang="ja-JP" sz="1900" b="0" i="1" smtClean="0">
                            <a:solidFill>
                              <a:prstClr val="black"/>
                            </a:solidFill>
                            <a:latin typeface="Cambria Math" panose="02040503050406030204" pitchFamily="18" charset="0"/>
                            <a:ea typeface="Cambria Math" panose="02040503050406030204" pitchFamily="18" charset="0"/>
                          </a:rPr>
                        </m:ctrlPr>
                      </m:sSubPr>
                      <m:e>
                        <m:r>
                          <a:rPr lang="en-US" altLang="ja-JP" sz="1900" b="0" i="1" smtClean="0">
                            <a:solidFill>
                              <a:prstClr val="black"/>
                            </a:solidFill>
                            <a:latin typeface="Cambria Math" panose="02040503050406030204" pitchFamily="18" charset="0"/>
                            <a:ea typeface="Cambria Math" panose="02040503050406030204" pitchFamily="18" charset="0"/>
                          </a:rPr>
                          <m:t>𝑓</m:t>
                        </m:r>
                      </m:e>
                      <m:sub>
                        <m:r>
                          <a:rPr lang="en-US" altLang="ja-JP" sz="1900" b="0" i="1" smtClean="0">
                            <a:solidFill>
                              <a:prstClr val="black"/>
                            </a:solidFill>
                            <a:latin typeface="Cambria Math" panose="02040503050406030204" pitchFamily="18" charset="0"/>
                            <a:ea typeface="Cambria Math" panose="02040503050406030204" pitchFamily="18" charset="0"/>
                          </a:rPr>
                          <m:t>𝐵</m:t>
                        </m:r>
                      </m:sub>
                    </m:sSub>
                    <m:r>
                      <a:rPr lang="en-US" altLang="ja-JP" sz="1900" b="0" i="0" smtClean="0">
                        <a:solidFill>
                          <a:prstClr val="black"/>
                        </a:solidFill>
                        <a:latin typeface="Cambria Math" panose="02040503050406030204" pitchFamily="18" charset="0"/>
                      </a:rPr>
                      <m:t>)</m:t>
                    </m:r>
                  </m:oMath>
                </a14:m>
                <a:r>
                  <a:rPr lang="en-US" altLang="ja-JP" sz="1900" dirty="0"/>
                  <a:t> </a:t>
                </a:r>
              </a:p>
              <a:p>
                <a:pPr marL="0" indent="0">
                  <a:buNone/>
                </a:pPr>
                <a:r>
                  <a:rPr kumimoji="1" lang="en-US" altLang="ja-JP" sz="2400" dirty="0"/>
                  <a:t> </a:t>
                </a:r>
              </a:p>
              <a:p>
                <a:pPr marL="0" indent="0">
                  <a:buNone/>
                </a:pPr>
                <a:endParaRPr kumimoji="1" lang="en-US" altLang="ja-JP" sz="2400" dirty="0"/>
              </a:p>
              <a:p>
                <a:endParaRPr lang="en-US" altLang="ja-JP" sz="1900" i="1" dirty="0">
                  <a:solidFill>
                    <a:prstClr val="black"/>
                  </a:solidFill>
                  <a:latin typeface="Cambria Math" panose="02040503050406030204" pitchFamily="18" charset="0"/>
                </a:endParaRPr>
              </a:p>
              <a:p>
                <a:endParaRPr kumimoji="1" lang="ja-JP" altLang="en-US" sz="1900" dirty="0"/>
              </a:p>
            </p:txBody>
          </p:sp>
        </mc:Choice>
        <mc:Fallback xmlns="">
          <p:sp>
            <p:nvSpPr>
              <p:cNvPr id="3" name="コンテンツ プレースホルダー 2">
                <a:extLst>
                  <a:ext uri="{FF2B5EF4-FFF2-40B4-BE49-F238E27FC236}">
                    <a16:creationId xmlns:a16="http://schemas.microsoft.com/office/drawing/2014/main" id="{75F6212E-0D77-8208-6B21-EC9D024930DD}"/>
                  </a:ext>
                </a:extLst>
              </p:cNvPr>
              <p:cNvSpPr>
                <a:spLocks noGrp="1" noRot="1" noChangeAspect="1" noMove="1" noResize="1" noEditPoints="1" noAdjustHandles="1" noChangeArrowheads="1" noChangeShapeType="1" noTextEdit="1"/>
              </p:cNvSpPr>
              <p:nvPr>
                <p:ph idx="1"/>
              </p:nvPr>
            </p:nvSpPr>
            <p:spPr>
              <a:xfrm>
                <a:off x="462532" y="1091007"/>
                <a:ext cx="10689404" cy="5411327"/>
              </a:xfrm>
              <a:blipFill>
                <a:blip r:embed="rId3"/>
                <a:stretch>
                  <a:fillRect l="-950" t="-93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CA90CF1A-74B1-AE8F-D47B-CD46DADD3D33}"/>
                  </a:ext>
                </a:extLst>
              </p:cNvPr>
              <p:cNvSpPr txBox="1"/>
              <p:nvPr/>
            </p:nvSpPr>
            <p:spPr>
              <a:xfrm>
                <a:off x="6239332" y="1318373"/>
                <a:ext cx="3086232" cy="42194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1" lang="en-US" altLang="ja-JP" sz="19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ja-JP" altLang="en-US" sz="19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𝜌</m:t>
                        </m:r>
                      </m:e>
                      <m:sub>
                        <m:r>
                          <a:rPr kumimoji="1" lang="en-US" altLang="ja-JP" sz="19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𝑁𝐹𝑊</m:t>
                        </m:r>
                      </m:sub>
                    </m:sSub>
                    <m:d>
                      <m:dPr>
                        <m:ctrlPr>
                          <a:rPr kumimoji="1" lang="en-US" altLang="ja-JP" sz="19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sSub>
                          <m:sSubPr>
                            <m:ctrlPr>
                              <a:rPr kumimoji="1" lang="en-US" altLang="ja-JP" sz="19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9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1900" b="0" i="1" u="none" strike="noStrike" kern="1200" cap="none" spc="0" normalizeH="0" baseline="0" noProof="0" smtClean="0">
                                <a:ln>
                                  <a:noFill/>
                                </a:ln>
                                <a:solidFill>
                                  <a:prstClr val="black"/>
                                </a:solidFill>
                                <a:effectLst/>
                                <a:uLnTx/>
                                <a:uFillTx/>
                                <a:latin typeface="Cambria Math" panose="02040503050406030204" pitchFamily="18" charset="0"/>
                                <a:cs typeface="+mn-cs"/>
                              </a:rPr>
                              <m:t>200</m:t>
                            </m:r>
                          </m:sub>
                        </m:sSub>
                      </m:e>
                    </m:d>
                    <m:r>
                      <a:rPr kumimoji="1" lang="en-US" altLang="ja-JP" sz="19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1" lang="en-US" altLang="ja-JP" sz="19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ja-JP" altLang="en-US" sz="19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𝜌</m:t>
                        </m:r>
                      </m:e>
                      <m:sub>
                        <m:r>
                          <a:rPr kumimoji="1" lang="en-US" altLang="ja-JP" sz="19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𝐵𝐾𝑇</m:t>
                        </m:r>
                      </m:sub>
                    </m:sSub>
                    <m:d>
                      <m:dPr>
                        <m:ctrlPr>
                          <a:rPr kumimoji="1" lang="en-US" altLang="ja-JP" sz="19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sSub>
                          <m:sSubPr>
                            <m:ctrlPr>
                              <a:rPr kumimoji="1" lang="en-US" altLang="ja-JP" sz="19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9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1900" b="0" i="1" u="none" strike="noStrike" kern="1200" cap="none" spc="0" normalizeH="0" baseline="0" noProof="0" smtClean="0">
                                <a:ln>
                                  <a:noFill/>
                                </a:ln>
                                <a:solidFill>
                                  <a:prstClr val="black"/>
                                </a:solidFill>
                                <a:effectLst/>
                                <a:uLnTx/>
                                <a:uFillTx/>
                                <a:latin typeface="Cambria Math" panose="02040503050406030204" pitchFamily="18" charset="0"/>
                                <a:cs typeface="+mn-cs"/>
                              </a:rPr>
                              <m:t>200</m:t>
                            </m:r>
                          </m:sub>
                        </m:sSub>
                      </m:e>
                    </m:d>
                    <m:r>
                      <a:rPr kumimoji="1" lang="ja-JP" altLang="en-US" sz="19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oMath>
                </a14:m>
                <a:r>
                  <a:rPr kumimoji="1" lang="ja-JP" altLang="en-US" sz="19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a:t>
                </a:r>
                <a:r>
                  <a:rPr kumimoji="1" lang="en-US" altLang="ja-JP" sz="19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a:t>
                </a:r>
                <a:r>
                  <a:rPr kumimoji="1" lang="ja-JP" altLang="en-US" sz="19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a:t>
                </a:r>
              </a:p>
            </p:txBody>
          </p:sp>
        </mc:Choice>
        <mc:Fallback xmlns="">
          <p:sp>
            <p:nvSpPr>
              <p:cNvPr id="6" name="テキスト ボックス 5">
                <a:extLst>
                  <a:ext uri="{FF2B5EF4-FFF2-40B4-BE49-F238E27FC236}">
                    <a16:creationId xmlns:a16="http://schemas.microsoft.com/office/drawing/2014/main" id="{CA90CF1A-74B1-AE8F-D47B-CD46DADD3D33}"/>
                  </a:ext>
                </a:extLst>
              </p:cNvPr>
              <p:cNvSpPr txBox="1">
                <a:spLocks noRot="1" noChangeAspect="1" noMove="1" noResize="1" noEditPoints="1" noAdjustHandles="1" noChangeArrowheads="1" noChangeShapeType="1" noTextEdit="1"/>
              </p:cNvSpPr>
              <p:nvPr/>
            </p:nvSpPr>
            <p:spPr>
              <a:xfrm>
                <a:off x="6239332" y="1318373"/>
                <a:ext cx="3086232" cy="421949"/>
              </a:xfrm>
              <a:prstGeom prst="rect">
                <a:avLst/>
              </a:prstGeom>
              <a:blipFill>
                <a:blip r:embed="rId4"/>
                <a:stretch>
                  <a:fillRect b="-588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9" name="テキスト ボックス 28">
                <a:extLst>
                  <a:ext uri="{FF2B5EF4-FFF2-40B4-BE49-F238E27FC236}">
                    <a16:creationId xmlns:a16="http://schemas.microsoft.com/office/drawing/2014/main" id="{C4D21F01-9EBE-AE5B-48BB-8BF4243703B5}"/>
                  </a:ext>
                </a:extLst>
              </p:cNvPr>
              <p:cNvSpPr txBox="1"/>
              <p:nvPr/>
            </p:nvSpPr>
            <p:spPr>
              <a:xfrm>
                <a:off x="5634370" y="1852060"/>
                <a:ext cx="47922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sSub>
                        <m:sSubPr>
                          <m:ctrlPr>
                            <a:rPr kumimoji="1" lang="en-US" altLang="ja-JP" sz="1800" b="0" i="1" u="none" strike="noStrike" kern="1200" cap="none" spc="0" normalizeH="0" baseline="0" noProof="0">
                              <a:ln>
                                <a:noFill/>
                              </a:ln>
                              <a:solidFill>
                                <a:srgbClr val="FF0000"/>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srgbClr val="FF0000"/>
                              </a:solidFill>
                              <a:effectLst/>
                              <a:uLnTx/>
                              <a:uFillTx/>
                              <a:latin typeface="Cambria Math" panose="02040503050406030204" pitchFamily="18" charset="0"/>
                              <a:cs typeface="+mn-cs"/>
                            </a:rPr>
                            <m:t>𝑓</m:t>
                          </m:r>
                        </m:e>
                        <m:sub>
                          <m:r>
                            <a:rPr kumimoji="1" lang="en-US" altLang="ja-JP" sz="1800" b="0" i="1" u="none" strike="noStrike" kern="1200" cap="none" spc="0" normalizeH="0" baseline="0" noProof="0">
                              <a:ln>
                                <a:noFill/>
                              </a:ln>
                              <a:solidFill>
                                <a:srgbClr val="FF0000"/>
                              </a:solidFill>
                              <a:effectLst/>
                              <a:uLnTx/>
                              <a:uFillTx/>
                              <a:latin typeface="Cambria Math" panose="02040503050406030204" pitchFamily="18" charset="0"/>
                              <a:cs typeface="+mn-cs"/>
                            </a:rPr>
                            <m:t>𝑀𝐿</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𝑀</m:t>
                          </m:r>
                        </m:e>
                        <m: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𝑁𝐹𝑊</m:t>
                          </m:r>
                        </m:sub>
                      </m:sSub>
                      <m:d>
                        <m:d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𝑟</m:t>
                              </m:r>
                            </m:e>
                            <m: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200</m:t>
                              </m:r>
                            </m:sub>
                          </m:sSub>
                        </m:e>
                      </m:d>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𝑀</m:t>
                          </m:r>
                        </m:e>
                        <m: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𝐵𝐾𝑇</m:t>
                          </m:r>
                        </m:sub>
                      </m:sSub>
                      <m:d>
                        <m:d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𝑟</m:t>
                              </m:r>
                            </m:e>
                            <m: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200</m:t>
                              </m:r>
                            </m:sub>
                          </m:sSub>
                        </m:e>
                      </m:d>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𝑀</m:t>
                          </m:r>
                        </m:e>
                        <m: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200</m:t>
                          </m:r>
                        </m:sub>
                      </m:sSub>
                    </m:oMath>
                  </m:oMathPara>
                </a14:m>
                <a:endPar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29" name="テキスト ボックス 28">
                <a:extLst>
                  <a:ext uri="{FF2B5EF4-FFF2-40B4-BE49-F238E27FC236}">
                    <a16:creationId xmlns:a16="http://schemas.microsoft.com/office/drawing/2014/main" id="{C4D21F01-9EBE-AE5B-48BB-8BF4243703B5}"/>
                  </a:ext>
                </a:extLst>
              </p:cNvPr>
              <p:cNvSpPr txBox="1">
                <a:spLocks noRot="1" noChangeAspect="1" noMove="1" noResize="1" noEditPoints="1" noAdjustHandles="1" noChangeArrowheads="1" noChangeShapeType="1" noTextEdit="1"/>
              </p:cNvSpPr>
              <p:nvPr/>
            </p:nvSpPr>
            <p:spPr>
              <a:xfrm>
                <a:off x="5634370" y="1852060"/>
                <a:ext cx="4792218" cy="369332"/>
              </a:xfrm>
              <a:prstGeom prst="rect">
                <a:avLst/>
              </a:prstGeom>
              <a:blipFill>
                <a:blip r:embed="rId5"/>
                <a:stretch>
                  <a:fillRect b="-16667"/>
                </a:stretch>
              </a:blipFill>
            </p:spPr>
            <p:txBody>
              <a:bodyPr/>
              <a:lstStyle/>
              <a:p>
                <a:r>
                  <a:rPr lang="ja-JP" altLang="en-US">
                    <a:noFill/>
                  </a:rPr>
                  <a:t> </a:t>
                </a:r>
              </a:p>
            </p:txBody>
          </p:sp>
        </mc:Fallback>
      </mc:AlternateContent>
      <p:sp>
        <p:nvSpPr>
          <p:cNvPr id="34" name="テキスト ボックス 33">
            <a:extLst>
              <a:ext uri="{FF2B5EF4-FFF2-40B4-BE49-F238E27FC236}">
                <a16:creationId xmlns:a16="http://schemas.microsoft.com/office/drawing/2014/main" id="{58AC6E94-2E03-0D58-4AEE-87E66383E206}"/>
              </a:ext>
            </a:extLst>
          </p:cNvPr>
          <p:cNvSpPr txBox="1"/>
          <p:nvPr/>
        </p:nvSpPr>
        <p:spPr>
          <a:xfrm>
            <a:off x="536653" y="175488"/>
            <a:ext cx="827344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2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Theoretical Model</a:t>
            </a:r>
            <a:endParaRPr kumimoji="1" lang="ja-JP" altLang="en-US" sz="22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p:grpSp>
        <p:nvGrpSpPr>
          <p:cNvPr id="37" name="グループ化 36">
            <a:extLst>
              <a:ext uri="{FF2B5EF4-FFF2-40B4-BE49-F238E27FC236}">
                <a16:creationId xmlns:a16="http://schemas.microsoft.com/office/drawing/2014/main" id="{0F552383-7092-26DB-9FF3-D008548CDCF1}"/>
              </a:ext>
            </a:extLst>
          </p:cNvPr>
          <p:cNvGrpSpPr/>
          <p:nvPr/>
        </p:nvGrpSpPr>
        <p:grpSpPr>
          <a:xfrm>
            <a:off x="-480436" y="7619909"/>
            <a:ext cx="4713072" cy="4278835"/>
            <a:chOff x="238198" y="2805327"/>
            <a:chExt cx="5388499" cy="4278835"/>
          </a:xfrm>
        </p:grpSpPr>
        <p:pic>
          <p:nvPicPr>
            <p:cNvPr id="5" name="図 4">
              <a:extLst>
                <a:ext uri="{FF2B5EF4-FFF2-40B4-BE49-F238E27FC236}">
                  <a16:creationId xmlns:a16="http://schemas.microsoft.com/office/drawing/2014/main" id="{84A72817-474C-93B7-40F3-E17ECB85221E}"/>
                </a:ext>
              </a:extLst>
            </p:cNvPr>
            <p:cNvPicPr>
              <a:picLocks noChangeAspect="1"/>
            </p:cNvPicPr>
            <p:nvPr/>
          </p:nvPicPr>
          <p:blipFill>
            <a:blip r:embed="rId6">
              <a:extLst>
                <a:ext uri="{28A0092B-C50C-407E-A947-70E740481C1C}">
                  <a14:useLocalDpi xmlns:a14="http://schemas.microsoft.com/office/drawing/2010/main" val="0"/>
                </a:ext>
              </a:extLst>
            </a:blip>
            <a:srcRect l="7456" r="1581"/>
            <a:stretch/>
          </p:blipFill>
          <p:spPr>
            <a:xfrm>
              <a:off x="434551" y="2805327"/>
              <a:ext cx="5123766" cy="4278835"/>
            </a:xfrm>
            <a:prstGeom prst="rect">
              <a:avLst/>
            </a:prstGeom>
          </p:spPr>
        </p:pic>
        <p:sp>
          <p:nvSpPr>
            <p:cNvPr id="4" name="テキスト ボックス 3">
              <a:extLst>
                <a:ext uri="{FF2B5EF4-FFF2-40B4-BE49-F238E27FC236}">
                  <a16:creationId xmlns:a16="http://schemas.microsoft.com/office/drawing/2014/main" id="{8656388D-02A4-C256-FEC6-7F6CABD5E783}"/>
                </a:ext>
              </a:extLst>
            </p:cNvPr>
            <p:cNvSpPr txBox="1"/>
            <p:nvPr/>
          </p:nvSpPr>
          <p:spPr>
            <a:xfrm rot="16200000">
              <a:off x="-4904" y="4470225"/>
              <a:ext cx="878909" cy="30976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log ρ</a:t>
              </a:r>
              <a:endParaRPr kumimoji="1" lang="ja-JP" altLang="en-US" sz="18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D1570EC6-3C84-CFD1-5578-39924F42C263}"/>
                </a:ext>
              </a:extLst>
            </p:cNvPr>
            <p:cNvSpPr txBox="1"/>
            <p:nvPr/>
          </p:nvSpPr>
          <p:spPr>
            <a:xfrm>
              <a:off x="2833087" y="6718053"/>
              <a:ext cx="817382" cy="33308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log r</a:t>
              </a:r>
              <a:endParaRPr kumimoji="1" lang="ja-JP" altLang="en-US" sz="18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92466613-506A-CD89-070E-57C593A8C032}"/>
                </a:ext>
              </a:extLst>
            </p:cNvPr>
            <p:cNvSpPr txBox="1"/>
            <p:nvPr/>
          </p:nvSpPr>
          <p:spPr>
            <a:xfrm>
              <a:off x="4989755" y="6767350"/>
              <a:ext cx="636942" cy="27757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(kpc)</a:t>
              </a:r>
              <a:endParaRPr kumimoji="1" lang="ja-JP" altLang="en-US" sz="14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65E55721-CC23-13D4-664E-EC8494888FB9}"/>
                </a:ext>
              </a:extLst>
            </p:cNvPr>
            <p:cNvSpPr txBox="1"/>
            <p:nvPr/>
          </p:nvSpPr>
          <p:spPr>
            <a:xfrm>
              <a:off x="238198" y="6623537"/>
              <a:ext cx="947736" cy="2359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(g/cm^3)</a:t>
              </a:r>
              <a:endParaRPr kumimoji="1" lang="ja-JP" altLang="en-US" sz="11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13" name="矢印: 下 12">
              <a:extLst>
                <a:ext uri="{FF2B5EF4-FFF2-40B4-BE49-F238E27FC236}">
                  <a16:creationId xmlns:a16="http://schemas.microsoft.com/office/drawing/2014/main" id="{D752DE7C-23B5-9D4D-9241-FDFBD5169F1A}"/>
                </a:ext>
              </a:extLst>
            </p:cNvPr>
            <p:cNvSpPr/>
            <p:nvPr/>
          </p:nvSpPr>
          <p:spPr>
            <a:xfrm>
              <a:off x="1401045" y="3699222"/>
              <a:ext cx="429709" cy="425993"/>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F3F51BB7-4877-E092-9211-FF675CD2B43D}"/>
                </a:ext>
              </a:extLst>
            </p:cNvPr>
            <p:cNvSpPr txBox="1"/>
            <p:nvPr/>
          </p:nvSpPr>
          <p:spPr>
            <a:xfrm rot="1418355">
              <a:off x="1991649" y="3447846"/>
              <a:ext cx="710809" cy="3330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cusp</a:t>
              </a:r>
              <a:endPar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137CC56E-313D-994A-4E62-5AC4D88B22D6}"/>
                </a:ext>
              </a:extLst>
            </p:cNvPr>
            <p:cNvSpPr txBox="1"/>
            <p:nvPr/>
          </p:nvSpPr>
          <p:spPr>
            <a:xfrm>
              <a:off x="1943529" y="3973386"/>
              <a:ext cx="710809" cy="3330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core</a:t>
              </a:r>
              <a:endPar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AlternateContent xmlns:mc="http://schemas.openxmlformats.org/markup-compatibility/2006" xmlns:a14="http://schemas.microsoft.com/office/drawing/2010/main">
          <mc:Choice Requires="a14">
            <p:sp>
              <p:nvSpPr>
                <p:cNvPr id="19" name="テキスト ボックス 18">
                  <a:extLst>
                    <a:ext uri="{FF2B5EF4-FFF2-40B4-BE49-F238E27FC236}">
                      <a16:creationId xmlns:a16="http://schemas.microsoft.com/office/drawing/2014/main" id="{BC3F2BF1-98F2-36FB-8C9B-524FBA522AA1}"/>
                    </a:ext>
                  </a:extLst>
                </p:cNvPr>
                <p:cNvSpPr txBox="1"/>
                <p:nvPr/>
              </p:nvSpPr>
              <p:spPr>
                <a:xfrm>
                  <a:off x="3293158" y="3136018"/>
                  <a:ext cx="2007120" cy="3863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𝑀</m:t>
                            </m:r>
                          </m:e>
                          <m: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200</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p>
                          <m:sSup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10</m:t>
                            </m:r>
                          </m:e>
                          <m:sup>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11</m:t>
                            </m:r>
                          </m:sup>
                        </m:sSup>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𝑀</m:t>
                            </m:r>
                          </m:e>
                          <m:sub>
                            <m:r>
                              <a:rPr kumimoji="1" lang="ja-JP" altLang="en-US"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sub>
                        </m:sSub>
                      </m:oMath>
                    </m:oMathPara>
                  </a14:m>
                  <a:endPar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19" name="テキスト ボックス 18">
                  <a:extLst>
                    <a:ext uri="{FF2B5EF4-FFF2-40B4-BE49-F238E27FC236}">
                      <a16:creationId xmlns:a16="http://schemas.microsoft.com/office/drawing/2014/main" id="{BC3F2BF1-98F2-36FB-8C9B-524FBA522AA1}"/>
                    </a:ext>
                  </a:extLst>
                </p:cNvPr>
                <p:cNvSpPr txBox="1">
                  <a:spLocks noRot="1" noChangeAspect="1" noMove="1" noResize="1" noEditPoints="1" noAdjustHandles="1" noChangeArrowheads="1" noChangeShapeType="1" noTextEdit="1"/>
                </p:cNvSpPr>
                <p:nvPr/>
              </p:nvSpPr>
              <p:spPr>
                <a:xfrm>
                  <a:off x="3293158" y="3136018"/>
                  <a:ext cx="2007120" cy="386388"/>
                </a:xfrm>
                <a:prstGeom prst="rect">
                  <a:avLst/>
                </a:prstGeom>
                <a:blipFill>
                  <a:blip r:embed="rId8"/>
                  <a:stretch>
                    <a:fillRect b="-75000"/>
                  </a:stretch>
                </a:blipFill>
              </p:spPr>
              <p:txBody>
                <a:bodyPr/>
                <a:lstStyle/>
                <a:p>
                  <a:r>
                    <a:rPr lang="ja-JP" altLang="en-US">
                      <a:noFill/>
                    </a:rPr>
                    <a:t> </a:t>
                  </a:r>
                </a:p>
              </p:txBody>
            </p:sp>
          </mc:Fallback>
        </mc:AlternateContent>
      </p:grpSp>
      <p:cxnSp>
        <p:nvCxnSpPr>
          <p:cNvPr id="20" name="直線コネクタ 19">
            <a:extLst>
              <a:ext uri="{FF2B5EF4-FFF2-40B4-BE49-F238E27FC236}">
                <a16:creationId xmlns:a16="http://schemas.microsoft.com/office/drawing/2014/main" id="{48B4C7AC-9487-D97F-ACBB-C171F1E86E06}"/>
              </a:ext>
            </a:extLst>
          </p:cNvPr>
          <p:cNvCxnSpPr>
            <a:cxnSpLocks/>
          </p:cNvCxnSpPr>
          <p:nvPr/>
        </p:nvCxnSpPr>
        <p:spPr>
          <a:xfrm>
            <a:off x="0" y="556935"/>
            <a:ext cx="4443211" cy="0"/>
          </a:xfrm>
          <a:prstGeom prst="line">
            <a:avLst/>
          </a:prstGeom>
          <a:ln w="38100">
            <a:solidFill>
              <a:schemeClr val="accent6">
                <a:alpha val="80000"/>
              </a:schemeClr>
            </a:solidFill>
          </a:ln>
        </p:spPr>
        <p:style>
          <a:lnRef idx="3">
            <a:schemeClr val="accent1"/>
          </a:lnRef>
          <a:fillRef idx="0">
            <a:schemeClr val="accent1"/>
          </a:fillRef>
          <a:effectRef idx="2">
            <a:schemeClr val="accent1"/>
          </a:effectRef>
          <a:fontRef idx="minor">
            <a:schemeClr val="tx1"/>
          </a:fontRef>
        </p:style>
      </p:cxnSp>
      <p:grpSp>
        <p:nvGrpSpPr>
          <p:cNvPr id="17" name="グループ化 16">
            <a:extLst>
              <a:ext uri="{FF2B5EF4-FFF2-40B4-BE49-F238E27FC236}">
                <a16:creationId xmlns:a16="http://schemas.microsoft.com/office/drawing/2014/main" id="{6B3FDA8F-7006-AA88-217B-E53655141676}"/>
              </a:ext>
            </a:extLst>
          </p:cNvPr>
          <p:cNvGrpSpPr/>
          <p:nvPr/>
        </p:nvGrpSpPr>
        <p:grpSpPr>
          <a:xfrm>
            <a:off x="5634370" y="7734366"/>
            <a:ext cx="6398263" cy="3197339"/>
            <a:chOff x="6552826" y="3255553"/>
            <a:chExt cx="5639174" cy="3346262"/>
          </a:xfrm>
        </p:grpSpPr>
        <p:pic>
          <p:nvPicPr>
            <p:cNvPr id="18" name="図 17">
              <a:extLst>
                <a:ext uri="{FF2B5EF4-FFF2-40B4-BE49-F238E27FC236}">
                  <a16:creationId xmlns:a16="http://schemas.microsoft.com/office/drawing/2014/main" id="{A489AEE1-F2C4-607B-4F2A-2E0255E7D348}"/>
                </a:ext>
              </a:extLst>
            </p:cNvPr>
            <p:cNvPicPr>
              <a:picLocks noChangeAspect="1"/>
            </p:cNvPicPr>
            <p:nvPr/>
          </p:nvPicPr>
          <p:blipFill>
            <a:blip r:embed="rId9">
              <a:extLst>
                <a:ext uri="{28A0092B-C50C-407E-A947-70E740481C1C}">
                  <a14:useLocalDpi xmlns:a14="http://schemas.microsoft.com/office/drawing/2010/main" val="0"/>
                </a:ext>
              </a:extLst>
            </a:blip>
            <a:srcRect l="13902" t="3237" r="6760" b="5801"/>
            <a:stretch/>
          </p:blipFill>
          <p:spPr>
            <a:xfrm>
              <a:off x="7246987" y="3255553"/>
              <a:ext cx="4842318" cy="3331048"/>
            </a:xfrm>
            <a:prstGeom prst="rect">
              <a:avLst/>
            </a:prstGeom>
          </p:spPr>
        </p:pic>
        <mc:AlternateContent xmlns:mc="http://schemas.openxmlformats.org/markup-compatibility/2006" xmlns:a14="http://schemas.microsoft.com/office/drawing/2010/main">
          <mc:Choice Requires="a14">
            <p:sp>
              <p:nvSpPr>
                <p:cNvPr id="27" name="テキスト ボックス 26">
                  <a:extLst>
                    <a:ext uri="{FF2B5EF4-FFF2-40B4-BE49-F238E27FC236}">
                      <a16:creationId xmlns:a16="http://schemas.microsoft.com/office/drawing/2014/main" id="{65194F7E-D179-594E-BFD1-1351576330F4}"/>
                    </a:ext>
                  </a:extLst>
                </p:cNvPr>
                <p:cNvSpPr txBox="1"/>
                <p:nvPr/>
              </p:nvSpPr>
              <p:spPr>
                <a:xfrm rot="16200000">
                  <a:off x="6026432" y="4442972"/>
                  <a:ext cx="1515416" cy="46262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ja-JP" altLang="en-US"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𝜼</m:t>
                        </m:r>
                        <m:r>
                          <a:rPr kumimoji="1" lang="en-US" altLang="ja-JP"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
                          <m:fPr>
                            <m:type m:val="skw"/>
                            <m:ctrlPr>
                              <a:rPr kumimoji="1" lang="en-US" altLang="ja-JP"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sSub>
                              <m:sSubPr>
                                <m:ctrlPr>
                                  <a:rPr kumimoji="1" lang="en-US" altLang="ja-JP"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𝒓</m:t>
                                </m:r>
                              </m:e>
                              <m:sub>
                                <m:r>
                                  <a:rPr kumimoji="1" lang="en-US" altLang="ja-JP"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𝑩</m:t>
                                </m:r>
                              </m:sub>
                            </m:sSub>
                          </m:num>
                          <m:den>
                            <m:sSub>
                              <m:sSubPr>
                                <m:ctrlPr>
                                  <a:rPr kumimoji="1" lang="en-US" altLang="ja-JP"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𝒓</m:t>
                                </m:r>
                              </m:e>
                              <m:sub>
                                <m:r>
                                  <a:rPr kumimoji="1" lang="en-US" altLang="ja-JP"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𝑵</m:t>
                                </m:r>
                              </m:sub>
                            </m:sSub>
                          </m:den>
                        </m:f>
                      </m:oMath>
                    </m:oMathPara>
                  </a14:m>
                  <a:endParaRPr kumimoji="1" lang="ja-JP" altLang="en-US" sz="18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30" name="テキスト ボックス 29">
                  <a:extLst>
                    <a:ext uri="{FF2B5EF4-FFF2-40B4-BE49-F238E27FC236}">
                      <a16:creationId xmlns:a16="http://schemas.microsoft.com/office/drawing/2014/main" id="{A3FA45B5-F315-D041-AE2D-0D48B4E73C02}"/>
                    </a:ext>
                  </a:extLst>
                </p:cNvPr>
                <p:cNvSpPr txBox="1">
                  <a:spLocks noRot="1" noChangeAspect="1" noMove="1" noResize="1" noEditPoints="1" noAdjustHandles="1" noChangeArrowheads="1" noChangeShapeType="1" noTextEdit="1"/>
                </p:cNvSpPr>
                <p:nvPr/>
              </p:nvSpPr>
              <p:spPr>
                <a:xfrm rot="16200000">
                  <a:off x="6026432" y="4442972"/>
                  <a:ext cx="1515416" cy="462627"/>
                </a:xfrm>
                <a:prstGeom prst="rect">
                  <a:avLst/>
                </a:prstGeom>
                <a:blipFill>
                  <a:blip r:embed="rId14"/>
                  <a:stretch>
                    <a:fillRect l="-115789" t="-27016" r="-18157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8" name="テキスト ボックス 27">
                  <a:extLst>
                    <a:ext uri="{FF2B5EF4-FFF2-40B4-BE49-F238E27FC236}">
                      <a16:creationId xmlns:a16="http://schemas.microsoft.com/office/drawing/2014/main" id="{11028763-5551-5832-F45E-7C85F5EA7413}"/>
                    </a:ext>
                  </a:extLst>
                </p:cNvPr>
                <p:cNvSpPr txBox="1"/>
                <p:nvPr/>
              </p:nvSpPr>
              <p:spPr>
                <a:xfrm>
                  <a:off x="11432579" y="6284612"/>
                  <a:ext cx="759421" cy="31720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a:t>
                  </a:r>
                  <a14:m>
                    <m:oMath xmlns:m="http://schemas.openxmlformats.org/officeDocument/2006/math">
                      <m:sSub>
                        <m:sSubPr>
                          <m:ctrlPr>
                            <a:rPr kumimoji="1" lang="en-US" altLang="ja-JP" sz="14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400" b="1" i="1" u="none" strike="noStrike" kern="1200" cap="none" spc="0" normalizeH="0" baseline="0" noProof="0">
                              <a:ln>
                                <a:noFill/>
                              </a:ln>
                              <a:solidFill>
                                <a:prstClr val="black"/>
                              </a:solidFill>
                              <a:effectLst/>
                              <a:uLnTx/>
                              <a:uFillTx/>
                              <a:latin typeface="Cambria Math" panose="02040503050406030204" pitchFamily="18" charset="0"/>
                              <a:cs typeface="+mn-cs"/>
                            </a:rPr>
                            <m:t>𝑴</m:t>
                          </m:r>
                        </m:e>
                        <m:sub>
                          <m:r>
                            <a:rPr kumimoji="1" lang="ja-JP" altLang="en-US" sz="1400" b="1" i="1" u="none" strike="noStrike" kern="1200" cap="none" spc="0" normalizeH="0" baseline="0" noProof="0">
                              <a:ln>
                                <a:noFill/>
                              </a:ln>
                              <a:solidFill>
                                <a:prstClr val="black"/>
                              </a:solidFill>
                              <a:effectLst/>
                              <a:uLnTx/>
                              <a:uFillTx/>
                              <a:latin typeface="Cambria Math" panose="02040503050406030204" pitchFamily="18" charset="0"/>
                              <a:cs typeface="+mn-cs"/>
                            </a:rPr>
                            <m:t>⦿</m:t>
                          </m:r>
                        </m:sub>
                      </m:sSub>
                    </m:oMath>
                  </a14:m>
                  <a:r>
                    <a:rPr kumimoji="1" lang="en-US" altLang="ja-JP" sz="14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a:t>
                  </a:r>
                  <a:endParaRPr kumimoji="1" lang="ja-JP" altLang="en-US" sz="14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32" name="テキスト ボックス 31">
                  <a:extLst>
                    <a:ext uri="{FF2B5EF4-FFF2-40B4-BE49-F238E27FC236}">
                      <a16:creationId xmlns:a16="http://schemas.microsoft.com/office/drawing/2014/main" id="{0DDE42B3-A24D-1A67-D264-56DAE127639D}"/>
                    </a:ext>
                  </a:extLst>
                </p:cNvPr>
                <p:cNvSpPr txBox="1">
                  <a:spLocks noRot="1" noChangeAspect="1" noMove="1" noResize="1" noEditPoints="1" noAdjustHandles="1" noChangeArrowheads="1" noChangeShapeType="1" noTextEdit="1"/>
                </p:cNvSpPr>
                <p:nvPr/>
              </p:nvSpPr>
              <p:spPr>
                <a:xfrm>
                  <a:off x="11432579" y="6284612"/>
                  <a:ext cx="759421" cy="317203"/>
                </a:xfrm>
                <a:prstGeom prst="rect">
                  <a:avLst/>
                </a:prstGeom>
                <a:blipFill>
                  <a:blip r:embed="rId15"/>
                  <a:stretch>
                    <a:fillRect l="-2419" t="-1923" b="-19231"/>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2070DFF0-4C11-28A5-9DD2-55C544E1321C}"/>
                  </a:ext>
                </a:extLst>
              </p:cNvPr>
              <p:cNvSpPr txBox="1"/>
              <p:nvPr/>
            </p:nvSpPr>
            <p:spPr>
              <a:xfrm>
                <a:off x="724576" y="4030776"/>
                <a:ext cx="569739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Assuming</a:t>
                </a:r>
                <a:r>
                  <a:rPr kumimoji="1" lang="en-US" altLang="ja-JP"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a:t>
                </a:r>
                <a14:m>
                  <m:oMath xmlns:m="http://schemas.openxmlformats.org/officeDocument/2006/math">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𝐵</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ja-JP" altLang="en-US" sz="1800" b="0" i="1" u="none" strike="noStrike" kern="1200" cap="none" spc="0" normalizeH="0" baseline="0" noProof="0" smtClean="0">
                        <a:ln>
                          <a:noFill/>
                        </a:ln>
                        <a:solidFill>
                          <a:srgbClr val="FF0000"/>
                        </a:solidFill>
                        <a:effectLst/>
                        <a:uLnTx/>
                        <a:uFillTx/>
                        <a:latin typeface="Cambria Math" panose="02040503050406030204" pitchFamily="18" charset="0"/>
                        <a:cs typeface="+mn-cs"/>
                      </a:rPr>
                      <m:t>𝜂</m:t>
                    </m:r>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𝑁</m:t>
                        </m:r>
                      </m:sub>
                    </m:s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 </m:t>
                    </m:r>
                  </m:oMath>
                </a14:m>
                <a:r>
                  <a:rPr kumimoji="1" lang="en" altLang="ja-JP"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we analytically</a:t>
                </a:r>
                <a:r>
                  <a:rPr kumimoji="1" lang="en-US" altLang="ja-JP"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a:t>
                </a:r>
                <a:r>
                  <a:rPr kumimoji="1" lang="en" altLang="ja-JP"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derive </a:t>
                </a:r>
                <a14:m>
                  <m:oMath xmlns:m="http://schemas.openxmlformats.org/officeDocument/2006/math">
                    <m:r>
                      <a:rPr kumimoji="1" lang="ja-JP"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𝜂</m:t>
                    </m:r>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𝑀</m:t>
                        </m:r>
                      </m:e>
                      <m: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200</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oMath>
                </a14:m>
                <a:endParaRPr kumimoji="1" lang="ja-JP" altLang="en-US" sz="20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26" name="テキスト ボックス 25">
                <a:extLst>
                  <a:ext uri="{FF2B5EF4-FFF2-40B4-BE49-F238E27FC236}">
                    <a16:creationId xmlns:a16="http://schemas.microsoft.com/office/drawing/2014/main" id="{2070DFF0-4C11-28A5-9DD2-55C544E1321C}"/>
                  </a:ext>
                </a:extLst>
              </p:cNvPr>
              <p:cNvSpPr txBox="1">
                <a:spLocks noRot="1" noChangeAspect="1" noMove="1" noResize="1" noEditPoints="1" noAdjustHandles="1" noChangeArrowheads="1" noChangeShapeType="1" noTextEdit="1"/>
              </p:cNvSpPr>
              <p:nvPr/>
            </p:nvSpPr>
            <p:spPr>
              <a:xfrm>
                <a:off x="724576" y="4030776"/>
                <a:ext cx="5697396" cy="369332"/>
              </a:xfrm>
              <a:prstGeom prst="rect">
                <a:avLst/>
              </a:prstGeom>
              <a:blipFill>
                <a:blip r:embed="rId16"/>
                <a:stretch>
                  <a:fillRect l="-1114" t="-6667" b="-2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8" name="テキスト ボックス 37">
                <a:extLst>
                  <a:ext uri="{FF2B5EF4-FFF2-40B4-BE49-F238E27FC236}">
                    <a16:creationId xmlns:a16="http://schemas.microsoft.com/office/drawing/2014/main" id="{EA7D5A9A-4915-2711-477D-7553F7D28AB6}"/>
                  </a:ext>
                </a:extLst>
              </p:cNvPr>
              <p:cNvSpPr txBox="1"/>
              <p:nvPr/>
            </p:nvSpPr>
            <p:spPr>
              <a:xfrm>
                <a:off x="536653" y="5612724"/>
                <a:ext cx="5564280" cy="766941"/>
              </a:xfrm>
              <a:prstGeom prst="rect">
                <a:avLst/>
              </a:prstGeom>
              <a:noFill/>
              <a:ln>
                <a:solidFill>
                  <a:schemeClr val="tx1"/>
                </a:solidFill>
              </a:ln>
            </p:spPr>
            <p:txBody>
              <a:bodyPr wrap="square">
                <a:spAutoFit/>
              </a:bodyPr>
              <a:lstStyle/>
              <a:p>
                <a:pPr lvl="0"/>
                <a14:m>
                  <m:oMathPara xmlns:m="http://schemas.openxmlformats.org/officeDocument/2006/math">
                    <m:oMathParaPr>
                      <m:jc m:val="centerGroup"/>
                    </m:oMathParaPr>
                    <m:oMath xmlns:m="http://schemas.openxmlformats.org/officeDocument/2006/math">
                      <m:r>
                        <a:rPr kumimoji="0" lang="en-US" altLang="ja-JP" sz="20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sym typeface="Lucida Grande"/>
                        </a:rPr>
                        <m:t>∆</m:t>
                      </m:r>
                      <m:r>
                        <a:rPr kumimoji="0" lang="en-US" altLang="ja-JP" sz="20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sym typeface="Lucida Grande"/>
                        </a:rPr>
                        <m:t>𝐸</m:t>
                      </m:r>
                      <m:r>
                        <a:rPr kumimoji="0" lang="en-US" altLang="ja-JP"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sym typeface="Lucida Grande"/>
                        </a:rPr>
                        <m:t>=</m:t>
                      </m:r>
                      <m:sSub>
                        <m:sSubPr>
                          <m:ctrlPr>
                            <a:rPr kumimoji="1" lang="en-US" altLang="ja-JP"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2000" b="0" i="1" u="none" strike="noStrike" kern="1200" cap="none" spc="0" normalizeH="0" baseline="0" noProof="0">
                              <a:ln>
                                <a:noFill/>
                              </a:ln>
                              <a:solidFill>
                                <a:prstClr val="black"/>
                              </a:solidFill>
                              <a:effectLst/>
                              <a:uLnTx/>
                              <a:uFillTx/>
                              <a:latin typeface="Cambria Math" panose="02040503050406030204" pitchFamily="18" charset="0"/>
                              <a:cs typeface="+mn-cs"/>
                            </a:rPr>
                            <m:t>𝐸</m:t>
                          </m:r>
                        </m:e>
                        <m:sub>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𝐵𝐾𝑇</m:t>
                          </m:r>
                        </m:sub>
                      </m:sSub>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1" lang="en-US" altLang="ja-JP"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2000" b="0" i="1" u="none" strike="noStrike" kern="1200" cap="none" spc="0" normalizeH="0" baseline="0" noProof="0">
                              <a:ln>
                                <a:noFill/>
                              </a:ln>
                              <a:solidFill>
                                <a:prstClr val="black"/>
                              </a:solidFill>
                              <a:effectLst/>
                              <a:uLnTx/>
                              <a:uFillTx/>
                              <a:latin typeface="Cambria Math" panose="02040503050406030204" pitchFamily="18" charset="0"/>
                              <a:cs typeface="+mn-cs"/>
                            </a:rPr>
                            <m:t>𝐸</m:t>
                          </m:r>
                        </m:e>
                        <m:sub>
                          <m:r>
                            <a:rPr kumimoji="1" lang="en-US" altLang="ja-JP" sz="2000" b="0" i="1" u="none" strike="noStrike" kern="1200" cap="none" spc="0" normalizeH="0" baseline="0" noProof="0">
                              <a:ln>
                                <a:noFill/>
                              </a:ln>
                              <a:solidFill>
                                <a:prstClr val="black"/>
                              </a:solidFill>
                              <a:effectLst/>
                              <a:uLnTx/>
                              <a:uFillTx/>
                              <a:latin typeface="Cambria Math" panose="02040503050406030204" pitchFamily="18" charset="0"/>
                              <a:cs typeface="+mn-cs"/>
                            </a:rPr>
                            <m:t>𝑁𝐹𝑊</m:t>
                          </m:r>
                        </m:sub>
                      </m:sSub>
                      <m:r>
                        <a:rPr kumimoji="1" lang="en-US" altLang="ja-JP" sz="2000" b="0" i="0"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lang="en-US" altLang="ja-JP" sz="2000" i="1">
                              <a:solidFill>
                                <a:prstClr val="black"/>
                              </a:solidFill>
                              <a:latin typeface="Cambria Math" panose="02040503050406030204" pitchFamily="18" charset="0"/>
                            </a:rPr>
                          </m:ctrlPr>
                        </m:sSubPr>
                        <m:e>
                          <m:r>
                            <a:rPr lang="ja-JP" altLang="en-US" sz="2000" i="1">
                              <a:solidFill>
                                <a:prstClr val="black"/>
                              </a:solidFill>
                              <a:latin typeface="Cambria Math" panose="02040503050406030204" pitchFamily="18" charset="0"/>
                            </a:rPr>
                            <m:t>𝛼</m:t>
                          </m:r>
                        </m:e>
                        <m:sub>
                          <m:r>
                            <a:rPr lang="en-US" altLang="ja-JP" sz="2000" i="1">
                              <a:solidFill>
                                <a:prstClr val="black"/>
                              </a:solidFill>
                              <a:latin typeface="Cambria Math" panose="02040503050406030204" pitchFamily="18" charset="0"/>
                            </a:rPr>
                            <m:t>𝐵𝐾𝑇</m:t>
                          </m:r>
                        </m:sub>
                      </m:sSub>
                      <m:r>
                        <a:rPr lang="en-US" altLang="ja-JP" sz="2000" i="1">
                          <a:solidFill>
                            <a:prstClr val="black"/>
                          </a:solidFill>
                          <a:latin typeface="Cambria Math" panose="02040503050406030204" pitchFamily="18" charset="0"/>
                        </a:rPr>
                        <m:t>−</m:t>
                      </m:r>
                      <m:sSub>
                        <m:sSubPr>
                          <m:ctrlPr>
                            <a:rPr lang="en-US" altLang="ja-JP" sz="2000" i="1">
                              <a:solidFill>
                                <a:prstClr val="black"/>
                              </a:solidFill>
                              <a:latin typeface="Cambria Math" panose="02040503050406030204" pitchFamily="18" charset="0"/>
                            </a:rPr>
                          </m:ctrlPr>
                        </m:sSubPr>
                        <m:e>
                          <m:r>
                            <a:rPr lang="ja-JP" altLang="en-US" sz="2000" i="1">
                              <a:solidFill>
                                <a:prstClr val="black"/>
                              </a:solidFill>
                              <a:latin typeface="Cambria Math" panose="02040503050406030204" pitchFamily="18" charset="0"/>
                            </a:rPr>
                            <m:t>𝛼</m:t>
                          </m:r>
                        </m:e>
                        <m:sub>
                          <m:r>
                            <a:rPr lang="en-US" altLang="ja-JP" sz="2000" i="1">
                              <a:solidFill>
                                <a:prstClr val="black"/>
                              </a:solidFill>
                              <a:latin typeface="Cambria Math" panose="02040503050406030204" pitchFamily="18" charset="0"/>
                            </a:rPr>
                            <m:t>𝑁𝐹𝑊</m:t>
                          </m:r>
                        </m:sub>
                      </m:sSub>
                      <m:r>
                        <a:rPr lang="en-US" altLang="ja-JP" sz="2000" b="0" i="1" smtClean="0">
                          <a:solidFill>
                            <a:prstClr val="black"/>
                          </a:solidFill>
                          <a:latin typeface="Cambria Math" panose="02040503050406030204" pitchFamily="18" charset="0"/>
                        </a:rPr>
                        <m:t>)</m:t>
                      </m:r>
                      <m:f>
                        <m:fPr>
                          <m:ctrlP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r>
                            <m:rPr>
                              <m:sty m:val="p"/>
                            </m:rPr>
                            <a:rPr kumimoji="1" lang="en-US" altLang="ja-JP" sz="2000" b="0" i="0" u="none" strike="noStrike" kern="1200" cap="none" spc="0" normalizeH="0" baseline="0" noProof="0" smtClean="0">
                              <a:ln>
                                <a:noFill/>
                              </a:ln>
                              <a:solidFill>
                                <a:prstClr val="black"/>
                              </a:solidFill>
                              <a:effectLst/>
                              <a:uLnTx/>
                              <a:uFillTx/>
                              <a:latin typeface="Cambria Math" panose="02040503050406030204" pitchFamily="18" charset="0"/>
                              <a:cs typeface="+mn-cs"/>
                            </a:rPr>
                            <m:t>G</m:t>
                          </m:r>
                          <m:sSubSup>
                            <m:sSubSupPr>
                              <m:ctrlP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𝑀</m:t>
                              </m:r>
                            </m:e>
                            <m:sub>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200</m:t>
                              </m:r>
                            </m:sub>
                            <m:sup>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bSup>
                        </m:num>
                        <m:den>
                          <m:sSub>
                            <m:sSubPr>
                              <m:ctrlPr>
                                <a:rPr kumimoji="1" lang="en-US" altLang="ja-JP"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200</m:t>
                              </m:r>
                            </m:sub>
                          </m:sSub>
                        </m:den>
                      </m:f>
                    </m:oMath>
                  </m:oMathPara>
                </a14:m>
                <a:endPar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38" name="テキスト ボックス 37">
                <a:extLst>
                  <a:ext uri="{FF2B5EF4-FFF2-40B4-BE49-F238E27FC236}">
                    <a16:creationId xmlns:a16="http://schemas.microsoft.com/office/drawing/2014/main" id="{EA7D5A9A-4915-2711-477D-7553F7D28AB6}"/>
                  </a:ext>
                </a:extLst>
              </p:cNvPr>
              <p:cNvSpPr txBox="1">
                <a:spLocks noRot="1" noChangeAspect="1" noMove="1" noResize="1" noEditPoints="1" noAdjustHandles="1" noChangeArrowheads="1" noChangeShapeType="1" noTextEdit="1"/>
              </p:cNvSpPr>
              <p:nvPr/>
            </p:nvSpPr>
            <p:spPr>
              <a:xfrm>
                <a:off x="536653" y="5612724"/>
                <a:ext cx="5564280" cy="766941"/>
              </a:xfrm>
              <a:prstGeom prst="rect">
                <a:avLst/>
              </a:prstGeom>
              <a:blipFill>
                <a:blip r:embed="rId17"/>
                <a:stretch>
                  <a:fillRect/>
                </a:stretch>
              </a:blipFill>
              <a:ln>
                <a:solidFill>
                  <a:schemeClr val="tx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7" name="テキスト ボックス 46">
                <a:extLst>
                  <a:ext uri="{FF2B5EF4-FFF2-40B4-BE49-F238E27FC236}">
                    <a16:creationId xmlns:a16="http://schemas.microsoft.com/office/drawing/2014/main" id="{D9AB355C-855B-A4DA-2092-B3BCD1546D6A}"/>
                  </a:ext>
                </a:extLst>
              </p:cNvPr>
              <p:cNvSpPr txBox="1"/>
              <p:nvPr/>
            </p:nvSpPr>
            <p:spPr>
              <a:xfrm>
                <a:off x="497528" y="4864598"/>
                <a:ext cx="11418586" cy="669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800" b="0" i="0" u="none" strike="noStrike" kern="1200" cap="none" spc="0" normalizeH="0" baseline="0" noProof="0" dirty="0">
                    <a:ln>
                      <a:noFill/>
                    </a:ln>
                    <a:solidFill>
                      <a:srgbClr val="FF0000"/>
                    </a:solidFill>
                    <a:effectLst/>
                    <a:uLnTx/>
                    <a:uFillTx/>
                    <a:latin typeface="游ゴシック" panose="02110004020202020204"/>
                    <a:ea typeface="游ゴシック" panose="020B0400000000000000" pitchFamily="50" charset="-128"/>
                    <a:cs typeface="+mn-cs"/>
                  </a:rPr>
                  <a:t>The transition energy : </a:t>
                </a:r>
                <a14:m>
                  <m:oMath xmlns:m="http://schemas.openxmlformats.org/officeDocument/2006/math">
                    <m:r>
                      <a:rPr kumimoji="1" lang="ja-JP" altLang="en-US" sz="1800" b="0" i="1" u="none" strike="noStrike" kern="1200" cap="none" spc="0" normalizeH="0" baseline="0" noProof="0">
                        <a:ln>
                          <a:noFill/>
                        </a:ln>
                        <a:solidFill>
                          <a:srgbClr val="FF0000"/>
                        </a:solidFill>
                        <a:effectLst/>
                        <a:uLnTx/>
                        <a:uFillTx/>
                        <a:latin typeface="Cambria Math" panose="02040503050406030204" pitchFamily="18" charset="0"/>
                        <a:cs typeface="+mn-cs"/>
                      </a:rPr>
                      <m:t>∆</m:t>
                    </m:r>
                    <m:r>
                      <a:rPr kumimoji="1" lang="en-US" altLang="ja-JP" sz="1800" b="0" i="1" u="none" strike="noStrike" kern="1200" cap="none" spc="0" normalizeH="0" baseline="0" noProof="0">
                        <a:ln>
                          <a:noFill/>
                        </a:ln>
                        <a:solidFill>
                          <a:srgbClr val="FF0000"/>
                        </a:solidFill>
                        <a:effectLst/>
                        <a:uLnTx/>
                        <a:uFillTx/>
                        <a:latin typeface="Cambria Math" panose="02040503050406030204" pitchFamily="18" charset="0"/>
                        <a:cs typeface="+mn-cs"/>
                      </a:rPr>
                      <m:t>𝐸</m:t>
                    </m:r>
                  </m:oMath>
                </a14:m>
                <a:r>
                  <a:rPr kumimoji="1" lang="en" altLang="ja-JP"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 is defined as the difference in the total energy of the system before and after the cusp–core transformation.</a:t>
                </a:r>
                <a:endParaRPr kumimoji="1" lang="ja-JP" altLang="en-US" sz="20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47" name="テキスト ボックス 46">
                <a:extLst>
                  <a:ext uri="{FF2B5EF4-FFF2-40B4-BE49-F238E27FC236}">
                    <a16:creationId xmlns:a16="http://schemas.microsoft.com/office/drawing/2014/main" id="{D9AB355C-855B-A4DA-2092-B3BCD1546D6A}"/>
                  </a:ext>
                </a:extLst>
              </p:cNvPr>
              <p:cNvSpPr txBox="1">
                <a:spLocks noRot="1" noChangeAspect="1" noMove="1" noResize="1" noEditPoints="1" noAdjustHandles="1" noChangeArrowheads="1" noChangeShapeType="1" noTextEdit="1"/>
              </p:cNvSpPr>
              <p:nvPr/>
            </p:nvSpPr>
            <p:spPr>
              <a:xfrm>
                <a:off x="497528" y="4864598"/>
                <a:ext cx="11418586" cy="669992"/>
              </a:xfrm>
              <a:prstGeom prst="rect">
                <a:avLst/>
              </a:prstGeom>
              <a:blipFill>
                <a:blip r:embed="rId18"/>
                <a:stretch>
                  <a:fillRect l="-481" t="-4545" b="-10000"/>
                </a:stretch>
              </a:blipFill>
            </p:spPr>
            <p:txBody>
              <a:bodyPr/>
              <a:lstStyle/>
              <a:p>
                <a:r>
                  <a:rPr lang="ja-JP" altLang="en-US">
                    <a:noFill/>
                  </a:rPr>
                  <a:t> </a:t>
                </a:r>
              </a:p>
            </p:txBody>
          </p:sp>
        </mc:Fallback>
      </mc:AlternateContent>
      <p:grpSp>
        <p:nvGrpSpPr>
          <p:cNvPr id="25" name="グループ化 24">
            <a:extLst>
              <a:ext uri="{FF2B5EF4-FFF2-40B4-BE49-F238E27FC236}">
                <a16:creationId xmlns:a16="http://schemas.microsoft.com/office/drawing/2014/main" id="{BA4E7D09-8DFB-262B-0C66-C47356834092}"/>
              </a:ext>
            </a:extLst>
          </p:cNvPr>
          <p:cNvGrpSpPr/>
          <p:nvPr/>
        </p:nvGrpSpPr>
        <p:grpSpPr>
          <a:xfrm>
            <a:off x="6114286" y="5431288"/>
            <a:ext cx="5947364" cy="1350452"/>
            <a:chOff x="6252315" y="3228081"/>
            <a:chExt cx="5947364" cy="1350452"/>
          </a:xfrm>
        </p:grpSpPr>
        <p:grpSp>
          <p:nvGrpSpPr>
            <p:cNvPr id="39" name="グループ化 38">
              <a:extLst>
                <a:ext uri="{FF2B5EF4-FFF2-40B4-BE49-F238E27FC236}">
                  <a16:creationId xmlns:a16="http://schemas.microsoft.com/office/drawing/2014/main" id="{68982BE9-76CD-9899-61A7-E6B91CFBAA47}"/>
                </a:ext>
              </a:extLst>
            </p:cNvPr>
            <p:cNvGrpSpPr/>
            <p:nvPr/>
          </p:nvGrpSpPr>
          <p:grpSpPr>
            <a:xfrm>
              <a:off x="6252315" y="3228081"/>
              <a:ext cx="5909656" cy="1171214"/>
              <a:chOff x="300736" y="2324074"/>
              <a:chExt cx="5909656" cy="1171214"/>
            </a:xfrm>
          </p:grpSpPr>
          <mc:AlternateContent xmlns:mc="http://schemas.openxmlformats.org/markup-compatibility/2006" xmlns:a14="http://schemas.microsoft.com/office/drawing/2010/main">
            <mc:Choice Requires="a14">
              <p:sp>
                <p:nvSpPr>
                  <p:cNvPr id="40" name="テキスト ボックス 39">
                    <a:extLst>
                      <a:ext uri="{FF2B5EF4-FFF2-40B4-BE49-F238E27FC236}">
                        <a16:creationId xmlns:a16="http://schemas.microsoft.com/office/drawing/2014/main" id="{5A70031D-93FC-3329-DC66-A7177B0CCC92}"/>
                      </a:ext>
                    </a:extLst>
                  </p:cNvPr>
                  <p:cNvSpPr txBox="1"/>
                  <p:nvPr/>
                </p:nvSpPr>
                <p:spPr>
                  <a:xfrm>
                    <a:off x="300736" y="2377290"/>
                    <a:ext cx="4874963" cy="1117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eqArr>
                                <m:eqArrPr>
                                  <m:ctrlPr>
                                    <a:rPr kumimoji="1" lang="en-US" altLang="ja-JP" sz="1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ctrlPr>
                                </m:eqArrPr>
                                <m:e>
                                  <m:r>
                                    <a:rPr kumimoji="1" lang="en-US" altLang="ja-JP" sz="1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𝑒𝑥𝑝</m:t>
                                  </m:r>
                                  <m:d>
                                    <m:dPr>
                                      <m:begChr m:val="["/>
                                      <m:endChr m:val="]"/>
                                      <m:ctrlPr>
                                        <a:rPr kumimoji="1" lang="en-US" altLang="ja-JP" sz="1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ctrlPr>
                                    </m:dPr>
                                    <m:e>
                                      <m:r>
                                        <a:rPr kumimoji="1" lang="en-US" altLang="ja-JP" sz="1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m:t>
                                      </m:r>
                                      <m:f>
                                        <m:fPr>
                                          <m:ctrlPr>
                                            <a:rPr kumimoji="1" lang="en-US" altLang="ja-JP" sz="1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ctrlPr>
                                        </m:fPr>
                                        <m:num>
                                          <m:sSup>
                                            <m:sSupPr>
                                              <m:ctrlPr>
                                                <a:rPr kumimoji="1" lang="en-US" altLang="ja-JP" sz="1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ctrlPr>
                                            </m:sSupPr>
                                            <m:e>
                                              <m:d>
                                                <m:dPr>
                                                  <m:ctrlPr>
                                                    <a:rPr kumimoji="1" lang="en-US" altLang="ja-JP" sz="1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ctrlPr>
                                                </m:dPr>
                                                <m:e>
                                                  <m:func>
                                                    <m:funcPr>
                                                      <m:ctrlPr>
                                                        <a:rPr kumimoji="1" lang="en-US" altLang="ja-JP" sz="1800" b="0" i="1" u="none" strike="noStrike" kern="1200" cap="none" spc="0" normalizeH="0" baseline="0" noProof="0">
                                                          <a:ln>
                                                            <a:noFill/>
                                                          </a:ln>
                                                          <a:solidFill>
                                                            <a:prstClr val="white"/>
                                                          </a:solidFill>
                                                          <a:effectLst/>
                                                          <a:uLnTx/>
                                                          <a:uFillTx/>
                                                          <a:latin typeface="Cambria Math" panose="02040503050406030204" pitchFamily="18" charset="0"/>
                                                          <a:cs typeface="+mn-cs"/>
                                                        </a:rPr>
                                                      </m:ctrlPr>
                                                    </m:funcPr>
                                                    <m:fName>
                                                      <m:r>
                                                        <m:rPr>
                                                          <m:sty m:val="p"/>
                                                        </m:rPr>
                                                        <a:rPr kumimoji="1" lang="en-US" altLang="ja-JP" sz="1800" b="0" i="0" u="none" strike="noStrike" kern="1200" cap="none" spc="0" normalizeH="0" baseline="0" noProof="0">
                                                          <a:ln>
                                                            <a:noFill/>
                                                          </a:ln>
                                                          <a:solidFill>
                                                            <a:prstClr val="white"/>
                                                          </a:solidFill>
                                                          <a:effectLst/>
                                                          <a:uLnTx/>
                                                          <a:uFillTx/>
                                                          <a:latin typeface="Cambria Math" panose="02040503050406030204" pitchFamily="18" charset="0"/>
                                                          <a:cs typeface="+mn-cs"/>
                                                        </a:rPr>
                                                        <m:t>log</m:t>
                                                      </m:r>
                                                    </m:fName>
                                                    <m:e>
                                                      <m:r>
                                                        <a:rPr kumimoji="1" lang="en-US" altLang="ja-JP" sz="1800" b="0" i="1" u="none" strike="noStrike" kern="1200" cap="none" spc="0" normalizeH="0" baseline="0" noProof="0">
                                                          <a:ln>
                                                            <a:noFill/>
                                                          </a:ln>
                                                          <a:solidFill>
                                                            <a:prstClr val="white"/>
                                                          </a:solidFill>
                                                          <a:effectLst/>
                                                          <a:uLnTx/>
                                                          <a:uFillTx/>
                                                          <a:latin typeface="Cambria Math" panose="02040503050406030204" pitchFamily="18" charset="0"/>
                                                          <a:cs typeface="+mn-cs"/>
                                                        </a:rPr>
                                                        <m:t>𝑚</m:t>
                                                      </m:r>
                                                    </m:e>
                                                  </m:func>
                                                  <m:r>
                                                    <a:rPr kumimoji="1" lang="en-US" altLang="ja-JP" sz="1800" b="0" i="1" u="none" strike="noStrike" kern="1200" cap="none" spc="0" normalizeH="0" baseline="0" noProof="0">
                                                      <a:ln>
                                                        <a:noFill/>
                                                      </a:ln>
                                                      <a:solidFill>
                                                        <a:prstClr val="white"/>
                                                      </a:solidFill>
                                                      <a:effectLst/>
                                                      <a:uLnTx/>
                                                      <a:uFillTx/>
                                                      <a:latin typeface="Cambria Math" panose="02040503050406030204" pitchFamily="18" charset="0"/>
                                                      <a:cs typeface="+mn-cs"/>
                                                    </a:rPr>
                                                    <m:t>−</m:t>
                                                  </m:r>
                                                  <m:func>
                                                    <m:funcPr>
                                                      <m:ctrlPr>
                                                        <a:rPr kumimoji="1" lang="en-US" altLang="ja-JP" sz="1800" b="0" i="1" u="none" strike="noStrike" kern="1200" cap="none" spc="0" normalizeH="0" baseline="0" noProof="0">
                                                          <a:ln>
                                                            <a:noFill/>
                                                          </a:ln>
                                                          <a:solidFill>
                                                            <a:prstClr val="white"/>
                                                          </a:solidFill>
                                                          <a:effectLst/>
                                                          <a:uLnTx/>
                                                          <a:uFillTx/>
                                                          <a:latin typeface="Cambria Math" panose="02040503050406030204" pitchFamily="18" charset="0"/>
                                                          <a:cs typeface="+mn-cs"/>
                                                        </a:rPr>
                                                      </m:ctrlPr>
                                                    </m:funcPr>
                                                    <m:fName>
                                                      <m:r>
                                                        <m:rPr>
                                                          <m:sty m:val="p"/>
                                                        </m:rPr>
                                                        <a:rPr kumimoji="1" lang="en-US" altLang="ja-JP" sz="1800" b="0" i="0" u="none" strike="noStrike" kern="1200" cap="none" spc="0" normalizeH="0" baseline="0" noProof="0">
                                                          <a:ln>
                                                            <a:noFill/>
                                                          </a:ln>
                                                          <a:solidFill>
                                                            <a:prstClr val="white"/>
                                                          </a:solidFill>
                                                          <a:effectLst/>
                                                          <a:uLnTx/>
                                                          <a:uFillTx/>
                                                          <a:latin typeface="Cambria Math" panose="02040503050406030204" pitchFamily="18" charset="0"/>
                                                          <a:cs typeface="+mn-cs"/>
                                                        </a:rPr>
                                                        <m:t>log</m:t>
                                                      </m:r>
                                                    </m:fName>
                                                    <m:e>
                                                      <m:sSub>
                                                        <m:sSubPr>
                                                          <m:ctrlPr>
                                                            <a:rPr kumimoji="1" lang="en-US" altLang="ja-JP" sz="18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white"/>
                                                              </a:solidFill>
                                                              <a:effectLst/>
                                                              <a:uLnTx/>
                                                              <a:uFillTx/>
                                                              <a:latin typeface="Cambria Math" panose="02040503050406030204" pitchFamily="18" charset="0"/>
                                                              <a:cs typeface="+mn-cs"/>
                                                            </a:rPr>
                                                            <m:t>𝑚</m:t>
                                                          </m:r>
                                                        </m:e>
                                                        <m:sub>
                                                          <m:r>
                                                            <a:rPr kumimoji="1" lang="en-US" altLang="ja-JP" sz="1800" b="0" i="1" u="none" strike="noStrike" kern="1200" cap="none" spc="0" normalizeH="0" baseline="0" noProof="0">
                                                              <a:ln>
                                                                <a:noFill/>
                                                              </a:ln>
                                                              <a:solidFill>
                                                                <a:prstClr val="white"/>
                                                              </a:solidFill>
                                                              <a:effectLst/>
                                                              <a:uLnTx/>
                                                              <a:uFillTx/>
                                                              <a:latin typeface="Cambria Math" panose="02040503050406030204" pitchFamily="18" charset="0"/>
                                                              <a:cs typeface="+mn-cs"/>
                                                            </a:rPr>
                                                            <m:t>𝑐</m:t>
                                                          </m:r>
                                                        </m:sub>
                                                      </m:sSub>
                                                    </m:e>
                                                  </m:func>
                                                </m:e>
                                              </m:d>
                                            </m:e>
                                            <m:sup>
                                              <m:r>
                                                <a:rPr kumimoji="1" lang="en-US" altLang="ja-JP" sz="1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2</m:t>
                                              </m:r>
                                            </m:sup>
                                          </m:sSup>
                                        </m:num>
                                        <m:den>
                                          <m:r>
                                            <a:rPr kumimoji="1" lang="en-US" altLang="ja-JP" sz="1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2</m:t>
                                          </m:r>
                                          <m:sSup>
                                            <m:sSupPr>
                                              <m:ctrlPr>
                                                <a:rPr kumimoji="1" lang="en-US" altLang="ja-JP" sz="1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ctrlPr>
                                            </m:sSupPr>
                                            <m:e>
                                              <m:r>
                                                <a:rPr kumimoji="1" lang="ja-JP" altLang="en-US" sz="1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𝜎</m:t>
                                              </m:r>
                                            </m:e>
                                            <m:sup>
                                              <m:r>
                                                <a:rPr kumimoji="1" lang="en-US" altLang="ja-JP" sz="1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2</m:t>
                                              </m:r>
                                            </m:sup>
                                          </m:sSup>
                                        </m:den>
                                      </m:f>
                                    </m:e>
                                  </m:d>
                                </m:e>
                                <m:e>
                                  <m:r>
                                    <a:rPr kumimoji="1" lang="en-US" altLang="ja-JP" sz="1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                      </m:t>
                                  </m:r>
                                  <m:sSup>
                                    <m:sSupPr>
                                      <m:ctrlPr>
                                        <a:rPr kumimoji="1" lang="en-US" altLang="ja-JP" sz="1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ctrlPr>
                                    </m:sSupPr>
                                    <m:e>
                                      <m:r>
                                        <a:rPr kumimoji="1" lang="en-US" altLang="ja-JP" sz="1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𝑚</m:t>
                                      </m:r>
                                    </m:e>
                                    <m:sup>
                                      <m:r>
                                        <a:rPr kumimoji="1" lang="en-US" altLang="ja-JP" sz="1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−1.35±0.3</m:t>
                                      </m:r>
                                    </m:sup>
                                  </m:sSup>
                                  <m:r>
                                    <a:rPr kumimoji="1" lang="en-US" altLang="ja-JP" sz="1800" b="0" i="0"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            </m:t>
                                  </m:r>
                                  <m:r>
                                    <m:rPr>
                                      <m:sty m:val="p"/>
                                    </m:rPr>
                                    <a:rPr kumimoji="1" lang="en-US" altLang="ja-JP" sz="18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for</m:t>
                                  </m:r>
                                  <m:r>
                                    <a:rPr kumimoji="1" lang="en-US" altLang="ja-JP" sz="18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   </m:t>
                                  </m:r>
                                  <m:r>
                                    <a:rPr kumimoji="1" lang="en-US" altLang="ja-JP" sz="18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𝑚</m:t>
                                  </m:r>
                                  <m:r>
                                    <a:rPr kumimoji="1" lang="en-US" altLang="ja-JP" sz="18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m:t>
                                  </m:r>
                                  <m:sSub>
                                    <m:sSubPr>
                                      <m:ctrlPr>
                                        <a:rPr kumimoji="1" lang="en-US" altLang="ja-JP" sz="18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white"/>
                                          </a:solidFill>
                                          <a:effectLst/>
                                          <a:uLnTx/>
                                          <a:uFillTx/>
                                          <a:latin typeface="Cambria Math" panose="02040503050406030204" pitchFamily="18" charset="0"/>
                                          <a:cs typeface="+mn-cs"/>
                                        </a:rPr>
                                        <m:t>𝑀</m:t>
                                      </m:r>
                                    </m:e>
                                    <m:sub>
                                      <m:r>
                                        <a:rPr kumimoji="1" lang="ja-JP" altLang="en-US" sz="1800" b="0" i="1" u="none" strike="noStrike" kern="1200" cap="none" spc="0" normalizeH="0" baseline="0" noProof="0">
                                          <a:ln>
                                            <a:noFill/>
                                          </a:ln>
                                          <a:solidFill>
                                            <a:prstClr val="white"/>
                                          </a:solidFill>
                                          <a:effectLst/>
                                          <a:uLnTx/>
                                          <a:uFillTx/>
                                          <a:latin typeface="Cambria Math" panose="02040503050406030204" pitchFamily="18" charset="0"/>
                                          <a:cs typeface="+mn-cs"/>
                                        </a:rPr>
                                        <m:t>⦿</m:t>
                                      </m:r>
                                    </m:sub>
                                  </m:sSub>
                                  <m:r>
                                    <a:rPr kumimoji="1" lang="en-US" altLang="ja-JP" sz="1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&gt;</m:t>
                                  </m:r>
                                  <m:r>
                                    <a:rPr kumimoji="1" lang="en-US" altLang="ja-JP" sz="1800" b="0" i="1" u="none" strike="noStrike" kern="1200" cap="none" spc="0" normalizeH="0" baseline="0" noProof="0">
                                      <a:ln>
                                        <a:noFill/>
                                      </a:ln>
                                      <a:solidFill>
                                        <a:prstClr val="white"/>
                                      </a:solidFill>
                                      <a:effectLst/>
                                      <a:uLnTx/>
                                      <a:uFillTx/>
                                      <a:latin typeface="Cambria Math" panose="02040503050406030204" pitchFamily="18" charset="0"/>
                                      <a:cs typeface="+mn-cs"/>
                                    </a:rPr>
                                    <m:t>1.0</m:t>
                                  </m:r>
                                </m:e>
                              </m:eqArr>
                            </m:e>
                          </m:d>
                        </m:oMath>
                      </m:oMathPara>
                    </a14:m>
                    <a:endPar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40" name="テキスト ボックス 39">
                    <a:extLst>
                      <a:ext uri="{FF2B5EF4-FFF2-40B4-BE49-F238E27FC236}">
                        <a16:creationId xmlns:a16="http://schemas.microsoft.com/office/drawing/2014/main" id="{5A70031D-93FC-3329-DC66-A7177B0CCC92}"/>
                      </a:ext>
                    </a:extLst>
                  </p:cNvPr>
                  <p:cNvSpPr txBox="1">
                    <a:spLocks noRot="1" noChangeAspect="1" noMove="1" noResize="1" noEditPoints="1" noAdjustHandles="1" noChangeArrowheads="1" noChangeShapeType="1" noTextEdit="1"/>
                  </p:cNvSpPr>
                  <p:nvPr/>
                </p:nvSpPr>
                <p:spPr>
                  <a:xfrm>
                    <a:off x="300736" y="2377290"/>
                    <a:ext cx="4874963" cy="1117998"/>
                  </a:xfrm>
                  <a:prstGeom prst="rect">
                    <a:avLst/>
                  </a:prstGeom>
                  <a:blipFill>
                    <a:blip r:embed="rId2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1" name="テキスト ボックス 40">
                    <a:extLst>
                      <a:ext uri="{FF2B5EF4-FFF2-40B4-BE49-F238E27FC236}">
                        <a16:creationId xmlns:a16="http://schemas.microsoft.com/office/drawing/2014/main" id="{796D3B9C-EB25-9717-821F-1095EA30B444}"/>
                      </a:ext>
                    </a:extLst>
                  </p:cNvPr>
                  <p:cNvSpPr txBox="1"/>
                  <p:nvPr/>
                </p:nvSpPr>
                <p:spPr>
                  <a:xfrm>
                    <a:off x="300736" y="3040603"/>
                    <a:ext cx="3784821" cy="344966"/>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ja-JP" altLang="en-US" sz="1600" b="0" i="1" u="none" strike="noStrike" kern="1200" cap="none" spc="0" normalizeH="0" baseline="0" noProof="0">
                                  <a:ln>
                                    <a:noFill/>
                                  </a:ln>
                                  <a:solidFill>
                                    <a:prstClr val="black"/>
                                  </a:solidFill>
                                  <a:effectLst/>
                                  <a:uLnTx/>
                                  <a:uFillTx/>
                                  <a:latin typeface="Cambria Math" panose="02040503050406030204" pitchFamily="18" charset="0"/>
                                  <a:cs typeface="+mn-cs"/>
                                </a:rPr>
                                <m:t>𝛼</m:t>
                              </m:r>
                            </m:e>
                            <m:sub>
                              <m: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𝐵𝐾𝑇</m:t>
                              </m:r>
                            </m:sub>
                          </m:sSub>
                          <m:d>
                            <m:dPr>
                              <m:ctrlP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sSub>
                                <m:sSub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𝑀</m:t>
                                  </m:r>
                                </m:e>
                                <m:sub>
                                  <m: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200</m:t>
                                  </m:r>
                                </m:sub>
                              </m:sSub>
                            </m:e>
                          </m:d>
                          <m: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=4.408</m:t>
                          </m:r>
                          <m: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p>
                            <m:sSupPr>
                              <m:ctrlP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10</m:t>
                              </m:r>
                            </m:e>
                            <m:sup>
                              <m: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55</m:t>
                              </m:r>
                            </m:sup>
                          </m:sSup>
                          <m:sSubSup>
                            <m:sSubSupPr>
                              <m:ctrlP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𝑀</m:t>
                              </m:r>
                            </m:e>
                            <m:sub>
                              <m: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200</m:t>
                              </m:r>
                            </m:sub>
                            <m:sup>
                              <m: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−0.032</m:t>
                              </m:r>
                            </m:sup>
                          </m:sSubSup>
                        </m:oMath>
                      </m:oMathPara>
                    </a14:m>
                    <a:endParaRPr kumimoji="1" lang="ja-JP" altLang="en-US" sz="16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41" name="テキスト ボックス 40">
                    <a:extLst>
                      <a:ext uri="{FF2B5EF4-FFF2-40B4-BE49-F238E27FC236}">
                        <a16:creationId xmlns:a16="http://schemas.microsoft.com/office/drawing/2014/main" id="{796D3B9C-EB25-9717-821F-1095EA30B444}"/>
                      </a:ext>
                    </a:extLst>
                  </p:cNvPr>
                  <p:cNvSpPr txBox="1">
                    <a:spLocks noRot="1" noChangeAspect="1" noMove="1" noResize="1" noEditPoints="1" noAdjustHandles="1" noChangeArrowheads="1" noChangeShapeType="1" noTextEdit="1"/>
                  </p:cNvSpPr>
                  <p:nvPr/>
                </p:nvSpPr>
                <p:spPr>
                  <a:xfrm>
                    <a:off x="300736" y="3040603"/>
                    <a:ext cx="3784821" cy="344966"/>
                  </a:xfrm>
                  <a:prstGeom prst="rect">
                    <a:avLst/>
                  </a:prstGeom>
                  <a:blipFill>
                    <a:blip r:embed="rId23"/>
                    <a:stretch>
                      <a:fillRect/>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2" name="テキスト ボックス 41">
                    <a:extLst>
                      <a:ext uri="{FF2B5EF4-FFF2-40B4-BE49-F238E27FC236}">
                        <a16:creationId xmlns:a16="http://schemas.microsoft.com/office/drawing/2014/main" id="{BAA397DF-DA00-FAA6-4099-8359272CB84C}"/>
                      </a:ext>
                    </a:extLst>
                  </p:cNvPr>
                  <p:cNvSpPr txBox="1"/>
                  <p:nvPr/>
                </p:nvSpPr>
                <p:spPr>
                  <a:xfrm>
                    <a:off x="377288" y="2324074"/>
                    <a:ext cx="5833104" cy="614399"/>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ja-JP" altLang="en-US" sz="1600" b="0" i="1" u="none" strike="noStrike" kern="1200" cap="none" spc="0" normalizeH="0" baseline="0" noProof="0">
                                  <a:ln>
                                    <a:noFill/>
                                  </a:ln>
                                  <a:solidFill>
                                    <a:prstClr val="black"/>
                                  </a:solidFill>
                                  <a:effectLst/>
                                  <a:uLnTx/>
                                  <a:uFillTx/>
                                  <a:latin typeface="Cambria Math" panose="02040503050406030204" pitchFamily="18" charset="0"/>
                                  <a:cs typeface="+mn-cs"/>
                                </a:rPr>
                                <m:t>𝛼</m:t>
                              </m:r>
                            </m:e>
                            <m: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t>𝑁𝐹𝑊</m:t>
                              </m:r>
                            </m:sub>
                          </m:sSub>
                          <m:d>
                            <m:dPr>
                              <m:ctrlP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sSub>
                                <m:sSub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t>𝑐</m:t>
                                  </m:r>
                                </m:e>
                                <m: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t>200</m:t>
                                  </m:r>
                                </m:sub>
                              </m:sSub>
                            </m:e>
                          </m:d>
                          <m: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
                            <m:fPr>
                              <m:ctrlP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sSub>
                                <m:sSub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t>𝑐</m:t>
                                  </m:r>
                                </m:e>
                                <m: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t>200</m:t>
                                  </m:r>
                                </m:sub>
                              </m:sSub>
                              <m:d>
                                <m:dPr>
                                  <m:begChr m:val="{"/>
                                  <m:endChr m:val="}"/>
                                  <m:ctrlP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sSub>
                                    <m:sSub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t>𝑐</m:t>
                                      </m:r>
                                    </m:e>
                                    <m: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t>200</m:t>
                                      </m:r>
                                    </m:sub>
                                  </m:sSub>
                                  <m:d>
                                    <m:dPr>
                                      <m:ctrlP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Sub>
                                        <m:sSub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t>𝑐</m:t>
                                          </m:r>
                                        </m:e>
                                        <m: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t>200</m:t>
                                          </m:r>
                                        </m:sub>
                                      </m:sSub>
                                    </m:e>
                                  </m:d>
                                  <m: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d>
                                    <m:dPr>
                                      <m:ctrlP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sSub>
                                        <m:sSub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t>𝑐</m:t>
                                          </m:r>
                                        </m:e>
                                        <m: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t>200</m:t>
                                          </m:r>
                                        </m:sub>
                                      </m:sSub>
                                    </m:e>
                                  </m:d>
                                  <m:r>
                                    <m:rPr>
                                      <m:sty m:val="p"/>
                                    </m:rPr>
                                    <a:rPr kumimoji="1" lang="en-US" altLang="ja-JP" sz="1600" b="0" i="0" u="none" strike="noStrike" kern="1200" cap="none" spc="0" normalizeH="0" baseline="0" noProof="0" smtClean="0">
                                      <a:ln>
                                        <a:noFill/>
                                      </a:ln>
                                      <a:solidFill>
                                        <a:prstClr val="black"/>
                                      </a:solidFill>
                                      <a:effectLst/>
                                      <a:uLnTx/>
                                      <a:uFillTx/>
                                      <a:latin typeface="Cambria Math" panose="02040503050406030204" pitchFamily="18" charset="0"/>
                                      <a:cs typeface="+mn-cs"/>
                                    </a:rPr>
                                    <m:t>ln</m:t>
                                  </m:r>
                                  <m: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sSub>
                                    <m:sSub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t>𝑐</m:t>
                                      </m:r>
                                    </m:e>
                                    <m: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t>200</m:t>
                                      </m:r>
                                    </m:sub>
                                  </m:sSub>
                                  <m: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e>
                              </m:d>
                            </m:num>
                            <m:den>
                              <m: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Sup>
                                <m:sSupPr>
                                  <m:ctrlP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d>
                                    <m:dPr>
                                      <m:begChr m:val="{"/>
                                      <m:endChr m:val="}"/>
                                      <m:ctrlP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d>
                                        <m:dPr>
                                          <m:ctrlP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sSub>
                                            <m:sSub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t>𝑐</m:t>
                                              </m:r>
                                            </m:e>
                                            <m: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t>200</m:t>
                                              </m:r>
                                            </m:sub>
                                          </m:sSub>
                                        </m:e>
                                      </m:d>
                                      <m:r>
                                        <m:rPr>
                                          <m:sty m:val="p"/>
                                        </m:rPr>
                                        <a:rPr kumimoji="1" lang="en-US" altLang="ja-JP" sz="1600" b="0" i="0" u="none" strike="noStrike" kern="1200" cap="none" spc="0" normalizeH="0" baseline="0" noProof="0" smtClean="0">
                                          <a:ln>
                                            <a:noFill/>
                                          </a:ln>
                                          <a:solidFill>
                                            <a:prstClr val="black"/>
                                          </a:solidFill>
                                          <a:effectLst/>
                                          <a:uLnTx/>
                                          <a:uFillTx/>
                                          <a:latin typeface="Cambria Math" panose="02040503050406030204" pitchFamily="18" charset="0"/>
                                          <a:cs typeface="+mn-cs"/>
                                        </a:rPr>
                                        <m:t>ln</m:t>
                                      </m:r>
                                      <m: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sSub>
                                        <m:sSub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t>𝑐</m:t>
                                          </m:r>
                                        </m:e>
                                        <m: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t>200</m:t>
                                          </m:r>
                                        </m:sub>
                                      </m:sSub>
                                      <m: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t>𝑐</m:t>
                                          </m:r>
                                        </m:e>
                                        <m: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t>200</m:t>
                                          </m:r>
                                        </m:sub>
                                      </m:sSub>
                                    </m:e>
                                  </m:d>
                                </m:e>
                                <m:sup>
                                  <m: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den>
                          </m:f>
                        </m:oMath>
                      </m:oMathPara>
                    </a14:m>
                    <a:endParaRPr kumimoji="1" lang="ja-JP" altLang="en-US" sz="1600" b="0" i="1"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42" name="テキスト ボックス 41">
                    <a:extLst>
                      <a:ext uri="{FF2B5EF4-FFF2-40B4-BE49-F238E27FC236}">
                        <a16:creationId xmlns:a16="http://schemas.microsoft.com/office/drawing/2014/main" id="{BAA397DF-DA00-FAA6-4099-8359272CB84C}"/>
                      </a:ext>
                    </a:extLst>
                  </p:cNvPr>
                  <p:cNvSpPr txBox="1">
                    <a:spLocks noRot="1" noChangeAspect="1" noMove="1" noResize="1" noEditPoints="1" noAdjustHandles="1" noChangeArrowheads="1" noChangeShapeType="1" noTextEdit="1"/>
                  </p:cNvSpPr>
                  <p:nvPr/>
                </p:nvSpPr>
                <p:spPr>
                  <a:xfrm>
                    <a:off x="377288" y="2324074"/>
                    <a:ext cx="5833104" cy="614399"/>
                  </a:xfrm>
                  <a:prstGeom prst="rect">
                    <a:avLst/>
                  </a:prstGeom>
                  <a:blipFill>
                    <a:blip r:embed="rId24"/>
                    <a:stretch>
                      <a:fillRect b="-8000"/>
                    </a:stretch>
                  </a:blipFill>
                  <a:ln>
                    <a:noFill/>
                  </a:ln>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50" name="テキスト ボックス 49">
                  <a:extLst>
                    <a:ext uri="{FF2B5EF4-FFF2-40B4-BE49-F238E27FC236}">
                      <a16:creationId xmlns:a16="http://schemas.microsoft.com/office/drawing/2014/main" id="{CDD0E249-223B-758F-7C35-4E07C8F57A3B}"/>
                    </a:ext>
                  </a:extLst>
                </p:cNvPr>
                <p:cNvSpPr txBox="1"/>
                <p:nvPr/>
              </p:nvSpPr>
              <p:spPr>
                <a:xfrm>
                  <a:off x="9629760" y="3946693"/>
                  <a:ext cx="2569919" cy="631840"/>
                </a:xfrm>
                <a:prstGeom prst="rect">
                  <a:avLst/>
                </a:prstGeom>
                <a:noFill/>
              </p:spPr>
              <p:txBody>
                <a:bodyPr wrap="square">
                  <a:spAutoFit/>
                </a:bodyPr>
                <a:lstStyle/>
                <a:p>
                  <a:pPr lvl="0">
                    <a:defRPr/>
                  </a:pPr>
                  <a14:m>
                    <m:oMathPara xmlns:m="http://schemas.openxmlformats.org/officeDocument/2006/math">
                      <m:oMathParaPr>
                        <m:jc m:val="centerGroup"/>
                      </m:oMathParaPr>
                      <m:oMath xmlns:m="http://schemas.openxmlformats.org/officeDocument/2006/math">
                        <m:sSub>
                          <m:sSubPr>
                            <m:ctrlPr>
                              <a:rPr kumimoji="1" lang="en-US" altLang="ja-JP" sz="105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05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𝑐</m:t>
                            </m:r>
                          </m:e>
                          <m:sub>
                            <m:r>
                              <a:rPr kumimoji="1" lang="en-US" altLang="ja-JP" sz="1050" b="0" i="1" u="none" strike="noStrike" kern="1200" cap="none" spc="0" normalizeH="0" baseline="0" noProof="0" smtClean="0">
                                <a:ln>
                                  <a:noFill/>
                                </a:ln>
                                <a:solidFill>
                                  <a:prstClr val="black"/>
                                </a:solidFill>
                                <a:effectLst/>
                                <a:uLnTx/>
                                <a:uFillTx/>
                                <a:latin typeface="Cambria Math" panose="02040503050406030204" pitchFamily="18" charset="0"/>
                                <a:cs typeface="+mn-cs"/>
                              </a:rPr>
                              <m:t>200</m:t>
                            </m:r>
                          </m:sub>
                        </m:sSub>
                        <m:r>
                          <a:rPr kumimoji="1" lang="en-US" altLang="ja-JP" sz="1100" b="0" i="1"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1" lang="en-US" altLang="ja-JP" sz="11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100" b="0" i="1" u="none" strike="noStrike" kern="1200" cap="none" spc="0" normalizeH="0" baseline="0" noProof="0">
                                <a:ln>
                                  <a:noFill/>
                                </a:ln>
                                <a:solidFill>
                                  <a:prstClr val="black"/>
                                </a:solidFill>
                                <a:effectLst/>
                                <a:uLnTx/>
                                <a:uFillTx/>
                                <a:latin typeface="Cambria Math" panose="02040503050406030204" pitchFamily="18" charset="0"/>
                                <a:cs typeface="+mn-cs"/>
                              </a:rPr>
                              <m:t>𝑐</m:t>
                            </m:r>
                          </m:e>
                          <m:sub>
                            <m:r>
                              <a:rPr kumimoji="1" lang="en-US" altLang="ja-JP" sz="1100" b="0" i="1" u="none" strike="noStrike" kern="1200" cap="none" spc="0" normalizeH="0" baseline="0" noProof="0">
                                <a:ln>
                                  <a:noFill/>
                                </a:ln>
                                <a:solidFill>
                                  <a:prstClr val="black"/>
                                </a:solidFill>
                                <a:effectLst/>
                                <a:uLnTx/>
                                <a:uFillTx/>
                                <a:latin typeface="Cambria Math" panose="02040503050406030204" pitchFamily="18" charset="0"/>
                                <a:cs typeface="+mn-cs"/>
                              </a:rPr>
                              <m:t>0</m:t>
                            </m:r>
                          </m:sub>
                        </m:sSub>
                        <m:d>
                          <m:dPr>
                            <m:begChr m:val="{"/>
                            <m:endChr m:val="}"/>
                            <m:ctrlPr>
                              <a:rPr kumimoji="1" lang="en-US" altLang="ja-JP" sz="11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lang="en-US" altLang="ja-JP" sz="1100" i="1">
                                <a:solidFill>
                                  <a:prstClr val="black"/>
                                </a:solidFill>
                                <a:latin typeface="Cambria Math" panose="02040503050406030204" pitchFamily="18" charset="0"/>
                              </a:rPr>
                              <m:t>1+</m:t>
                            </m:r>
                            <m:nary>
                              <m:naryPr>
                                <m:chr m:val="∑"/>
                                <m:ctrlPr>
                                  <a:rPr lang="en-US" altLang="ja-JP" sz="1100" i="1">
                                    <a:solidFill>
                                      <a:prstClr val="black"/>
                                    </a:solidFill>
                                    <a:latin typeface="Cambria Math" panose="02040503050406030204" pitchFamily="18" charset="0"/>
                                  </a:rPr>
                                </m:ctrlPr>
                              </m:naryPr>
                              <m:sub>
                                <m:r>
                                  <m:rPr>
                                    <m:brk m:alnAt="23"/>
                                  </m:rPr>
                                  <a:rPr lang="en-US" altLang="ja-JP" sz="1100" i="1">
                                    <a:solidFill>
                                      <a:prstClr val="black"/>
                                    </a:solidFill>
                                    <a:latin typeface="Cambria Math" panose="02040503050406030204" pitchFamily="18" charset="0"/>
                                  </a:rPr>
                                  <m:t>𝑖</m:t>
                                </m:r>
                                <m:r>
                                  <a:rPr lang="en-US" altLang="ja-JP" sz="1100" i="1">
                                    <a:solidFill>
                                      <a:prstClr val="black"/>
                                    </a:solidFill>
                                    <a:latin typeface="Cambria Math" panose="02040503050406030204" pitchFamily="18" charset="0"/>
                                  </a:rPr>
                                  <m:t>=1</m:t>
                                </m:r>
                              </m:sub>
                              <m:sup>
                                <m:r>
                                  <a:rPr lang="en-US" altLang="ja-JP" sz="1100" i="1">
                                    <a:solidFill>
                                      <a:prstClr val="black"/>
                                    </a:solidFill>
                                    <a:latin typeface="Cambria Math" panose="02040503050406030204" pitchFamily="18" charset="0"/>
                                  </a:rPr>
                                  <m:t>3</m:t>
                                </m:r>
                              </m:sup>
                              <m:e>
                                <m:sSub>
                                  <m:sSubPr>
                                    <m:ctrlPr>
                                      <a:rPr lang="en-US" altLang="ja-JP" sz="1100" i="1">
                                        <a:solidFill>
                                          <a:prstClr val="black"/>
                                        </a:solidFill>
                                        <a:latin typeface="Cambria Math" panose="02040503050406030204" pitchFamily="18" charset="0"/>
                                      </a:rPr>
                                    </m:ctrlPr>
                                  </m:sSubPr>
                                  <m:e>
                                    <m:r>
                                      <a:rPr lang="en-US" altLang="ja-JP" sz="1100" i="1">
                                        <a:solidFill>
                                          <a:prstClr val="black"/>
                                        </a:solidFill>
                                        <a:latin typeface="Cambria Math" panose="02040503050406030204" pitchFamily="18" charset="0"/>
                                      </a:rPr>
                                      <m:t>𝑎</m:t>
                                    </m:r>
                                  </m:e>
                                  <m:sub>
                                    <m:r>
                                      <a:rPr lang="en-US" altLang="ja-JP" sz="1100" i="1">
                                        <a:solidFill>
                                          <a:prstClr val="black"/>
                                        </a:solidFill>
                                        <a:latin typeface="Cambria Math" panose="02040503050406030204" pitchFamily="18" charset="0"/>
                                      </a:rPr>
                                      <m:t>𝑖</m:t>
                                    </m:r>
                                  </m:sub>
                                </m:sSub>
                              </m:e>
                            </m:nary>
                            <m:sSup>
                              <m:sSupPr>
                                <m:ctrlPr>
                                  <a:rPr lang="en-US" altLang="ja-JP" sz="1100" i="1">
                                    <a:solidFill>
                                      <a:prstClr val="black"/>
                                    </a:solidFill>
                                    <a:latin typeface="Cambria Math" panose="02040503050406030204" pitchFamily="18" charset="0"/>
                                    <a:ea typeface="Cambria Math" panose="02040503050406030204" pitchFamily="18" charset="0"/>
                                  </a:rPr>
                                </m:ctrlPr>
                              </m:sSupPr>
                              <m:e>
                                <m:d>
                                  <m:dPr>
                                    <m:begChr m:val="["/>
                                    <m:endChr m:val="]"/>
                                    <m:ctrlPr>
                                      <a:rPr lang="en-US" altLang="ja-JP" sz="1100" i="1">
                                        <a:solidFill>
                                          <a:prstClr val="black"/>
                                        </a:solidFill>
                                        <a:latin typeface="Cambria Math" panose="02040503050406030204" pitchFamily="18" charset="0"/>
                                        <a:ea typeface="Cambria Math" panose="02040503050406030204" pitchFamily="18" charset="0"/>
                                      </a:rPr>
                                    </m:ctrlPr>
                                  </m:dPr>
                                  <m:e>
                                    <m:sSub>
                                      <m:sSubPr>
                                        <m:ctrlPr>
                                          <a:rPr lang="en-US" altLang="ja-JP" sz="1100" i="1">
                                            <a:solidFill>
                                              <a:prstClr val="black"/>
                                            </a:solidFill>
                                            <a:latin typeface="Cambria Math" panose="02040503050406030204" pitchFamily="18" charset="0"/>
                                          </a:rPr>
                                        </m:ctrlPr>
                                      </m:sSubPr>
                                      <m:e>
                                        <m:r>
                                          <m:rPr>
                                            <m:sty m:val="p"/>
                                          </m:rPr>
                                          <a:rPr lang="en-US" altLang="ja-JP" sz="1100">
                                            <a:solidFill>
                                              <a:prstClr val="black"/>
                                            </a:solidFill>
                                            <a:latin typeface="Cambria Math" panose="02040503050406030204" pitchFamily="18" charset="0"/>
                                          </a:rPr>
                                          <m:t>log</m:t>
                                        </m:r>
                                      </m:e>
                                      <m:sub>
                                        <m:r>
                                          <a:rPr lang="en-US" altLang="ja-JP" sz="1100" i="1">
                                            <a:solidFill>
                                              <a:prstClr val="black"/>
                                            </a:solidFill>
                                            <a:latin typeface="Cambria Math" panose="02040503050406030204" pitchFamily="18" charset="0"/>
                                          </a:rPr>
                                          <m:t>10</m:t>
                                        </m:r>
                                      </m:sub>
                                    </m:sSub>
                                    <m:d>
                                      <m:dPr>
                                        <m:ctrlPr>
                                          <a:rPr lang="en-US" altLang="ja-JP" sz="1100" i="1">
                                            <a:solidFill>
                                              <a:prstClr val="black"/>
                                            </a:solidFill>
                                            <a:latin typeface="Cambria Math" panose="02040503050406030204" pitchFamily="18" charset="0"/>
                                            <a:ea typeface="Cambria Math" panose="02040503050406030204" pitchFamily="18" charset="0"/>
                                          </a:rPr>
                                        </m:ctrlPr>
                                      </m:dPr>
                                      <m:e>
                                        <m:f>
                                          <m:fPr>
                                            <m:ctrlPr>
                                              <a:rPr lang="en-US" altLang="ja-JP" sz="1100" i="1">
                                                <a:solidFill>
                                                  <a:prstClr val="black"/>
                                                </a:solidFill>
                                                <a:latin typeface="Cambria Math" panose="02040503050406030204" pitchFamily="18" charset="0"/>
                                              </a:rPr>
                                            </m:ctrlPr>
                                          </m:fPr>
                                          <m:num>
                                            <m:sSub>
                                              <m:sSubPr>
                                                <m:ctrlPr>
                                                  <a:rPr lang="en-US" altLang="ja-JP" sz="1100" i="1">
                                                    <a:solidFill>
                                                      <a:prstClr val="black"/>
                                                    </a:solidFill>
                                                    <a:latin typeface="Cambria Math" panose="02040503050406030204" pitchFamily="18" charset="0"/>
                                                  </a:rPr>
                                                </m:ctrlPr>
                                              </m:sSubPr>
                                              <m:e>
                                                <m:r>
                                                  <a:rPr lang="en-US" altLang="ja-JP" sz="1100" i="1">
                                                    <a:solidFill>
                                                      <a:prstClr val="black"/>
                                                    </a:solidFill>
                                                    <a:latin typeface="Cambria Math" panose="02040503050406030204" pitchFamily="18" charset="0"/>
                                                  </a:rPr>
                                                  <m:t>𝑀</m:t>
                                                </m:r>
                                              </m:e>
                                              <m:sub>
                                                <m:r>
                                                  <a:rPr lang="en-US" altLang="ja-JP" sz="1100" i="1">
                                                    <a:solidFill>
                                                      <a:prstClr val="black"/>
                                                    </a:solidFill>
                                                    <a:latin typeface="Cambria Math" panose="02040503050406030204" pitchFamily="18" charset="0"/>
                                                  </a:rPr>
                                                  <m:t>200</m:t>
                                                </m:r>
                                              </m:sub>
                                            </m:sSub>
                                          </m:num>
                                          <m:den>
                                            <m:sSub>
                                              <m:sSubPr>
                                                <m:ctrlPr>
                                                  <a:rPr lang="en-US" altLang="ja-JP" sz="1100" i="1">
                                                    <a:solidFill>
                                                      <a:prstClr val="black"/>
                                                    </a:solidFill>
                                                    <a:latin typeface="Cambria Math" panose="02040503050406030204" pitchFamily="18" charset="0"/>
                                                  </a:rPr>
                                                </m:ctrlPr>
                                              </m:sSubPr>
                                              <m:e>
                                                <m:r>
                                                  <a:rPr lang="en-US" altLang="ja-JP" sz="1100" i="1">
                                                    <a:solidFill>
                                                      <a:prstClr val="black"/>
                                                    </a:solidFill>
                                                    <a:latin typeface="Cambria Math" panose="02040503050406030204" pitchFamily="18" charset="0"/>
                                                  </a:rPr>
                                                  <m:t>𝑀</m:t>
                                                </m:r>
                                              </m:e>
                                              <m:sub>
                                                <m:r>
                                                  <a:rPr lang="ja-JP" altLang="en-US" sz="1100" i="1">
                                                    <a:solidFill>
                                                      <a:prstClr val="black"/>
                                                    </a:solidFill>
                                                    <a:latin typeface="Cambria Math" panose="02040503050406030204" pitchFamily="18" charset="0"/>
                                                  </a:rPr>
                                                  <m:t>⦿</m:t>
                                                </m:r>
                                              </m:sub>
                                            </m:sSub>
                                          </m:den>
                                        </m:f>
                                      </m:e>
                                    </m:d>
                                  </m:e>
                                </m:d>
                              </m:e>
                              <m:sup>
                                <m:r>
                                  <a:rPr lang="en-US" altLang="ja-JP" sz="1100" i="1">
                                    <a:solidFill>
                                      <a:prstClr val="black"/>
                                    </a:solidFill>
                                    <a:latin typeface="Cambria Math" panose="02040503050406030204" pitchFamily="18" charset="0"/>
                                    <a:ea typeface="Cambria Math" panose="02040503050406030204" pitchFamily="18" charset="0"/>
                                  </a:rPr>
                                  <m:t>𝑖</m:t>
                                </m:r>
                              </m:sup>
                            </m:sSup>
                          </m:e>
                        </m:d>
                      </m:oMath>
                    </m:oMathPara>
                  </a14:m>
                  <a:endParaRPr kumimoji="1" lang="en-US" altLang="ja-JP" sz="1100" b="0" i="0" u="none" strike="noStrike" kern="1200" cap="none" spc="0" normalizeH="0" baseline="0" noProof="0" dirty="0">
                    <a:ln>
                      <a:noFill/>
                    </a:ln>
                    <a:solidFill>
                      <a:prstClr val="black"/>
                    </a:solidFill>
                    <a:effectLst/>
                    <a:uLnTx/>
                    <a:uFillTx/>
                    <a:latin typeface="游ゴシック" panose="02110004020202020204"/>
                    <a:ea typeface="Cambria Math" panose="02040503050406030204" pitchFamily="18" charset="0"/>
                    <a:cs typeface="+mn-cs"/>
                  </a:endParaRPr>
                </a:p>
              </p:txBody>
            </p:sp>
          </mc:Choice>
          <mc:Fallback xmlns="">
            <p:sp>
              <p:nvSpPr>
                <p:cNvPr id="50" name="テキスト ボックス 49">
                  <a:extLst>
                    <a:ext uri="{FF2B5EF4-FFF2-40B4-BE49-F238E27FC236}">
                      <a16:creationId xmlns:a16="http://schemas.microsoft.com/office/drawing/2014/main" id="{CDD0E249-223B-758F-7C35-4E07C8F57A3B}"/>
                    </a:ext>
                  </a:extLst>
                </p:cNvPr>
                <p:cNvSpPr txBox="1">
                  <a:spLocks noRot="1" noChangeAspect="1" noMove="1" noResize="1" noEditPoints="1" noAdjustHandles="1" noChangeArrowheads="1" noChangeShapeType="1" noTextEdit="1"/>
                </p:cNvSpPr>
                <p:nvPr/>
              </p:nvSpPr>
              <p:spPr>
                <a:xfrm>
                  <a:off x="9629760" y="3946693"/>
                  <a:ext cx="2569919" cy="631840"/>
                </a:xfrm>
                <a:prstGeom prst="rect">
                  <a:avLst/>
                </a:prstGeom>
                <a:blipFill>
                  <a:blip r:embed="rId25"/>
                  <a:stretch>
                    <a:fillRect t="-76000" b="-122000"/>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53" name="テキスト ボックス 52">
                <a:extLst>
                  <a:ext uri="{FF2B5EF4-FFF2-40B4-BE49-F238E27FC236}">
                    <a16:creationId xmlns:a16="http://schemas.microsoft.com/office/drawing/2014/main" id="{4E668145-DDEE-6119-D6FE-7F9DBCAD7D7C}"/>
                  </a:ext>
                </a:extLst>
              </p:cNvPr>
              <p:cNvSpPr txBox="1"/>
              <p:nvPr/>
            </p:nvSpPr>
            <p:spPr>
              <a:xfrm>
                <a:off x="912500" y="7067337"/>
                <a:ext cx="653070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II</a:t>
                </a:r>
                <a:r>
                  <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型超新星爆発によるエネルギー</a:t>
                </a:r>
                <a14:m>
                  <m:oMath xmlns:m="http://schemas.openxmlformats.org/officeDocument/2006/math">
                    <m:sSub>
                      <m:sSubPr>
                        <m:ctrlP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𝐸</m:t>
                        </m:r>
                      </m:e>
                      <m:sub>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𝑆𝑁𝐼𝐼</m:t>
                        </m:r>
                      </m:sub>
                    </m:sSub>
                  </m:oMath>
                </a14:m>
                <a:endParaRPr kumimoji="1" lang="ja-JP" altLang="en-US" sz="20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53" name="テキスト ボックス 52">
                <a:extLst>
                  <a:ext uri="{FF2B5EF4-FFF2-40B4-BE49-F238E27FC236}">
                    <a16:creationId xmlns:a16="http://schemas.microsoft.com/office/drawing/2014/main" id="{4E668145-DDEE-6119-D6FE-7F9DBCAD7D7C}"/>
                  </a:ext>
                </a:extLst>
              </p:cNvPr>
              <p:cNvSpPr txBox="1">
                <a:spLocks noRot="1" noChangeAspect="1" noMove="1" noResize="1" noEditPoints="1" noAdjustHandles="1" noChangeArrowheads="1" noChangeShapeType="1" noTextEdit="1"/>
              </p:cNvSpPr>
              <p:nvPr/>
            </p:nvSpPr>
            <p:spPr>
              <a:xfrm>
                <a:off x="912500" y="7067337"/>
                <a:ext cx="6530706" cy="400110"/>
              </a:xfrm>
              <a:prstGeom prst="rect">
                <a:avLst/>
              </a:prstGeom>
              <a:blipFill>
                <a:blip r:embed="rId29"/>
                <a:stretch>
                  <a:fillRect l="-840" b="-22727"/>
                </a:stretch>
              </a:blipFill>
            </p:spPr>
            <p:txBody>
              <a:bodyPr/>
              <a:lstStyle/>
              <a:p>
                <a:r>
                  <a:rPr lang="ja-JP" altLang="en-US">
                    <a:noFill/>
                  </a:rPr>
                  <a:t> </a:t>
                </a:r>
              </a:p>
            </p:txBody>
          </p:sp>
        </mc:Fallback>
      </mc:AlternateContent>
      <p:sp>
        <p:nvSpPr>
          <p:cNvPr id="8" name="四角形: 角を丸くする 7">
            <a:extLst>
              <a:ext uri="{FF2B5EF4-FFF2-40B4-BE49-F238E27FC236}">
                <a16:creationId xmlns:a16="http://schemas.microsoft.com/office/drawing/2014/main" id="{218F491D-1A4E-E225-EBF7-3BC7EA157568}"/>
              </a:ext>
            </a:extLst>
          </p:cNvPr>
          <p:cNvSpPr/>
          <p:nvPr/>
        </p:nvSpPr>
        <p:spPr>
          <a:xfrm>
            <a:off x="299767" y="839586"/>
            <a:ext cx="11732866" cy="3637062"/>
          </a:xfrm>
          <a:prstGeom prst="roundRect">
            <a:avLst>
              <a:gd name="adj" fmla="val 4993"/>
            </a:avLst>
          </a:prstGeom>
          <a:no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14" name="四角形: 角を丸くする 13">
            <a:extLst>
              <a:ext uri="{FF2B5EF4-FFF2-40B4-BE49-F238E27FC236}">
                <a16:creationId xmlns:a16="http://schemas.microsoft.com/office/drawing/2014/main" id="{52688EF7-BF2D-6668-5BA9-1FD48091FD9F}"/>
              </a:ext>
            </a:extLst>
          </p:cNvPr>
          <p:cNvSpPr/>
          <p:nvPr/>
        </p:nvSpPr>
        <p:spPr>
          <a:xfrm>
            <a:off x="299767" y="4636862"/>
            <a:ext cx="11732866" cy="2160252"/>
          </a:xfrm>
          <a:prstGeom prst="roundRect">
            <a:avLst>
              <a:gd name="adj" fmla="val 7133"/>
            </a:avLst>
          </a:prstGeom>
          <a:no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30" name="テキスト ボックス 29">
            <a:extLst>
              <a:ext uri="{FF2B5EF4-FFF2-40B4-BE49-F238E27FC236}">
                <a16:creationId xmlns:a16="http://schemas.microsoft.com/office/drawing/2014/main" id="{3E1215E9-2478-F11C-2BC0-7F74EBAF39A0}"/>
              </a:ext>
            </a:extLst>
          </p:cNvPr>
          <p:cNvSpPr txBox="1"/>
          <p:nvPr/>
        </p:nvSpPr>
        <p:spPr>
          <a:xfrm>
            <a:off x="464671" y="611936"/>
            <a:ext cx="1840647" cy="4001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Assumptions</a:t>
            </a:r>
            <a:endParaRPr kumimoji="1" lang="ja-JP" altLang="en-US" sz="20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36" name="テキスト ボックス 35">
            <a:extLst>
              <a:ext uri="{FF2B5EF4-FFF2-40B4-BE49-F238E27FC236}">
                <a16:creationId xmlns:a16="http://schemas.microsoft.com/office/drawing/2014/main" id="{FCCF1EEC-2971-EF35-586B-6DCF9B90A8A4}"/>
              </a:ext>
            </a:extLst>
          </p:cNvPr>
          <p:cNvSpPr txBox="1"/>
          <p:nvPr/>
        </p:nvSpPr>
        <p:spPr>
          <a:xfrm>
            <a:off x="497528" y="4524045"/>
            <a:ext cx="3687691" cy="36933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Results</a:t>
            </a:r>
            <a:r>
              <a:rPr kumimoji="1" lang="ja-JP" altLang="en-US" sz="18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a:t>
            </a:r>
            <a:r>
              <a:rPr kumimoji="1" lang="en-US" altLang="ja-JP" sz="18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Energy of Transition</a:t>
            </a:r>
            <a:endParaRPr kumimoji="1" lang="ja-JP" altLang="en-US" sz="18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FAA43A9F-AFAA-471E-64C1-3EB5ABABE10A}"/>
                  </a:ext>
                </a:extLst>
              </p:cNvPr>
              <p:cNvSpPr txBox="1"/>
              <p:nvPr/>
            </p:nvSpPr>
            <p:spPr>
              <a:xfrm>
                <a:off x="1147592" y="2214625"/>
                <a:ext cx="205088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𝑓</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𝐵</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
                        <m:fPr>
                          <m:type m:val="lin"/>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sty m:val="p"/>
                                </m:rPr>
                                <a:rPr kumimoji="1" lang="el-GR"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Ω</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𝐵</m:t>
                              </m:r>
                            </m:sub>
                          </m:sSub>
                        </m:num>
                        <m:den>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sty m:val="p"/>
                                </m:rPr>
                                <a:rPr kumimoji="1" lang="el-GR"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Ω</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𝑚</m:t>
                              </m:r>
                            </m:sub>
                          </m:sSub>
                        </m:den>
                      </m:f>
                      <m: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oMath>
                  </m:oMathPara>
                </a14:m>
                <a:endParaRPr kumimoji="1" lang="ja-JP" altLang="en-US" sz="18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9" name="テキスト ボックス 8">
                <a:extLst>
                  <a:ext uri="{FF2B5EF4-FFF2-40B4-BE49-F238E27FC236}">
                    <a16:creationId xmlns:a16="http://schemas.microsoft.com/office/drawing/2014/main" id="{FAA43A9F-AFAA-471E-64C1-3EB5ABABE10A}"/>
                  </a:ext>
                </a:extLst>
              </p:cNvPr>
              <p:cNvSpPr txBox="1">
                <a:spLocks noRot="1" noChangeAspect="1" noMove="1" noResize="1" noEditPoints="1" noAdjustHandles="1" noChangeArrowheads="1" noChangeShapeType="1" noTextEdit="1"/>
              </p:cNvSpPr>
              <p:nvPr/>
            </p:nvSpPr>
            <p:spPr>
              <a:xfrm>
                <a:off x="1147592" y="2214625"/>
                <a:ext cx="2050887" cy="369332"/>
              </a:xfrm>
              <a:prstGeom prst="rect">
                <a:avLst/>
              </a:prstGeom>
              <a:blipFill>
                <a:blip r:embed="rId30"/>
                <a:stretch>
                  <a:fillRect t="-110000" b="-16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B3D7E665-43EA-A378-69F3-5EA415C2A38C}"/>
                  </a:ext>
                </a:extLst>
              </p:cNvPr>
              <p:cNvSpPr txBox="1"/>
              <p:nvPr/>
            </p:nvSpPr>
            <p:spPr>
              <a:xfrm>
                <a:off x="2998630" y="2237677"/>
                <a:ext cx="903400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sty m:val="p"/>
                          </m:rPr>
                          <a:rPr kumimoji="1" lang="el-GR"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Ω</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𝐵</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 </m:t>
                    </m:r>
                  </m:oMath>
                </a14:m>
                <a:r>
                  <a:rPr kumimoji="1" lang="en" altLang="ja-JP" sz="1800" b="0" i="0" u="none" strike="noStrike" kern="1200" cap="none" spc="0" normalizeH="0" baseline="0" noProof="0" dirty="0">
                    <a:ln>
                      <a:noFill/>
                    </a:ln>
                    <a:solidFill>
                      <a:prstClr val="black"/>
                    </a:solidFill>
                    <a:effectLst/>
                    <a:uLnTx/>
                    <a:uFillTx/>
                    <a:latin typeface="HaranoAjiMincho-Regular-Identity-H"/>
                    <a:ea typeface="游ゴシック" panose="020B0400000000000000" pitchFamily="50" charset="-128"/>
                    <a:cs typeface="+mn-cs"/>
                  </a:rPr>
                  <a:t>cosmological baryon density parameter</a:t>
                </a:r>
                <a:r>
                  <a:rPr kumimoji="1" lang="en-US" altLang="ja-JP" sz="1800" b="0" i="0" u="none" strike="noStrike" kern="1200" cap="none" spc="0" normalizeH="0" baseline="0" noProof="0" dirty="0">
                    <a:ln>
                      <a:noFill/>
                    </a:ln>
                    <a:solidFill>
                      <a:prstClr val="black"/>
                    </a:solidFill>
                    <a:effectLst/>
                    <a:uLnTx/>
                    <a:uFillTx/>
                    <a:latin typeface="HaranoAjiMincho-Regular-Identity-H"/>
                    <a:ea typeface="游ゴシック" panose="020B0400000000000000" pitchFamily="50" charset="-128"/>
                    <a:cs typeface="+mn-cs"/>
                  </a:rPr>
                  <a:t>,     </a:t>
                </a:r>
                <a14:m>
                  <m:oMath xmlns:m="http://schemas.openxmlformats.org/officeDocument/2006/math">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m:rPr>
                            <m:sty m:val="p"/>
                          </m:rPr>
                          <a:rPr kumimoji="1" lang="el-GR" altLang="ja-JP"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Ω</m:t>
                        </m:r>
                      </m:e>
                      <m: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𝑚</m:t>
                        </m:r>
                      </m:sub>
                    </m:sSub>
                    <m: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  </m:t>
                    </m:r>
                  </m:oMath>
                </a14:m>
                <a:r>
                  <a:rPr kumimoji="1" lang="en" altLang="ja-JP" sz="1800" b="0" i="0" u="none" strike="noStrike" kern="1200" cap="none" spc="0" normalizeH="0" baseline="0" noProof="0" dirty="0">
                    <a:ln>
                      <a:noFill/>
                    </a:ln>
                    <a:solidFill>
                      <a:prstClr val="black"/>
                    </a:solidFill>
                    <a:effectLst/>
                    <a:uLnTx/>
                    <a:uFillTx/>
                    <a:latin typeface="HaranoAjiMincho-Regular-Identity-H"/>
                    <a:ea typeface="游ゴシック" panose="020B0400000000000000" pitchFamily="50" charset="-128"/>
                    <a:cs typeface="+mn-cs"/>
                  </a:rPr>
                  <a:t>cosmological matter density parameter</a:t>
                </a:r>
                <a:endParaRPr kumimoji="1" lang="ja-JP" altLang="en-US" sz="18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22" name="テキスト ボックス 21">
                <a:extLst>
                  <a:ext uri="{FF2B5EF4-FFF2-40B4-BE49-F238E27FC236}">
                    <a16:creationId xmlns:a16="http://schemas.microsoft.com/office/drawing/2014/main" id="{B3D7E665-43EA-A378-69F3-5EA415C2A38C}"/>
                  </a:ext>
                </a:extLst>
              </p:cNvPr>
              <p:cNvSpPr txBox="1">
                <a:spLocks noRot="1" noChangeAspect="1" noMove="1" noResize="1" noEditPoints="1" noAdjustHandles="1" noChangeArrowheads="1" noChangeShapeType="1" noTextEdit="1"/>
              </p:cNvSpPr>
              <p:nvPr/>
            </p:nvSpPr>
            <p:spPr>
              <a:xfrm>
                <a:off x="2998630" y="2237677"/>
                <a:ext cx="9034003" cy="369332"/>
              </a:xfrm>
              <a:prstGeom prst="rect">
                <a:avLst/>
              </a:prstGeom>
              <a:blipFill>
                <a:blip r:embed="rId31"/>
                <a:stretch>
                  <a:fillRect t="-6667" b="-26667"/>
                </a:stretch>
              </a:blipFill>
            </p:spPr>
            <p:txBody>
              <a:bodyPr/>
              <a:lstStyle/>
              <a:p>
                <a:r>
                  <a:rPr lang="ja-JP" altLang="en-US">
                    <a:noFill/>
                  </a:rPr>
                  <a:t> </a:t>
                </a:r>
              </a:p>
            </p:txBody>
          </p:sp>
        </mc:Fallback>
      </mc:AlternateContent>
      <p:cxnSp>
        <p:nvCxnSpPr>
          <p:cNvPr id="7" name="直線コネクタ 6">
            <a:extLst>
              <a:ext uri="{FF2B5EF4-FFF2-40B4-BE49-F238E27FC236}">
                <a16:creationId xmlns:a16="http://schemas.microsoft.com/office/drawing/2014/main" id="{AF3F2FFB-8360-2524-3CB6-ED5A8A0C84CB}"/>
              </a:ext>
            </a:extLst>
          </p:cNvPr>
          <p:cNvCxnSpPr>
            <a:cxnSpLocks/>
          </p:cNvCxnSpPr>
          <p:nvPr/>
        </p:nvCxnSpPr>
        <p:spPr>
          <a:xfrm>
            <a:off x="4356893" y="2737641"/>
            <a:ext cx="0" cy="1269025"/>
          </a:xfrm>
          <a:prstGeom prst="line">
            <a:avLst/>
          </a:prstGeom>
          <a:ln w="38100"/>
        </p:spPr>
        <p:style>
          <a:lnRef idx="2">
            <a:schemeClr val="dk1"/>
          </a:lnRef>
          <a:fillRef idx="0">
            <a:schemeClr val="dk1"/>
          </a:fillRef>
          <a:effectRef idx="1">
            <a:schemeClr val="dk1"/>
          </a:effectRef>
          <a:fontRef idx="minor">
            <a:schemeClr val="tx1"/>
          </a:fontRef>
        </p:style>
      </p:cxnSp>
      <p:cxnSp>
        <p:nvCxnSpPr>
          <p:cNvPr id="21" name="直線コネクタ 20">
            <a:extLst>
              <a:ext uri="{FF2B5EF4-FFF2-40B4-BE49-F238E27FC236}">
                <a16:creationId xmlns:a16="http://schemas.microsoft.com/office/drawing/2014/main" id="{58E7DE5A-FE4E-A9CE-E7C2-0BB25F4DF0ED}"/>
              </a:ext>
            </a:extLst>
          </p:cNvPr>
          <p:cNvCxnSpPr>
            <a:cxnSpLocks/>
          </p:cNvCxnSpPr>
          <p:nvPr/>
        </p:nvCxnSpPr>
        <p:spPr>
          <a:xfrm>
            <a:off x="8155107" y="2782349"/>
            <a:ext cx="0" cy="1261861"/>
          </a:xfrm>
          <a:prstGeom prst="line">
            <a:avLst/>
          </a:prstGeom>
          <a:ln w="38100">
            <a:prstDash val="sysDot"/>
          </a:ln>
        </p:spPr>
        <p:style>
          <a:lnRef idx="2">
            <a:schemeClr val="dk1"/>
          </a:lnRef>
          <a:fillRef idx="0">
            <a:schemeClr val="dk1"/>
          </a:fillRef>
          <a:effectRef idx="1">
            <a:schemeClr val="dk1"/>
          </a:effectRef>
          <a:fontRef idx="minor">
            <a:schemeClr val="tx1"/>
          </a:fontRef>
        </p:style>
      </p:cxnSp>
      <p:sp>
        <p:nvSpPr>
          <p:cNvPr id="23" name="テキスト ボックス 22">
            <a:extLst>
              <a:ext uri="{FF2B5EF4-FFF2-40B4-BE49-F238E27FC236}">
                <a16:creationId xmlns:a16="http://schemas.microsoft.com/office/drawing/2014/main" id="{8964DB6F-7C76-74A4-047C-670740930B6A}"/>
              </a:ext>
            </a:extLst>
          </p:cNvPr>
          <p:cNvSpPr txBox="1"/>
          <p:nvPr/>
        </p:nvSpPr>
        <p:spPr>
          <a:xfrm>
            <a:off x="279750" y="2683260"/>
            <a:ext cx="423683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1" dirty="0">
                <a:latin typeface="游ゴシック" panose="02110004020202020204"/>
                <a:ea typeface="游ゴシック" panose="020B0400000000000000" pitchFamily="50" charset="-128"/>
              </a:rPr>
              <a:t>(A) </a:t>
            </a:r>
            <a:r>
              <a:rPr kumimoji="1" lang="en" altLang="ja-JP"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Mass Conservation model (MC)</a:t>
            </a:r>
            <a:endParaRPr kumimoji="1" lang="ja-JP" altLang="en-US"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24" name="テキスト ボックス 23">
            <a:extLst>
              <a:ext uri="{FF2B5EF4-FFF2-40B4-BE49-F238E27FC236}">
                <a16:creationId xmlns:a16="http://schemas.microsoft.com/office/drawing/2014/main" id="{14D170C9-5B01-875F-4A96-09840621D890}"/>
              </a:ext>
            </a:extLst>
          </p:cNvPr>
          <p:cNvSpPr txBox="1"/>
          <p:nvPr/>
        </p:nvSpPr>
        <p:spPr>
          <a:xfrm>
            <a:off x="4398299" y="2684820"/>
            <a:ext cx="386713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1" dirty="0">
                <a:latin typeface="游ゴシック" panose="02110004020202020204"/>
                <a:ea typeface="游ゴシック" panose="020B0400000000000000" pitchFamily="50" charset="-128"/>
              </a:rPr>
              <a:t>(B)</a:t>
            </a:r>
            <a:r>
              <a:rPr lang="ja-JP" altLang="en-US" b="1" dirty="0">
                <a:latin typeface="游ゴシック" panose="02110004020202020204"/>
                <a:ea typeface="游ゴシック" panose="020B0400000000000000" pitchFamily="50" charset="-128"/>
              </a:rPr>
              <a:t> </a:t>
            </a:r>
            <a:r>
              <a:rPr kumimoji="1" lang="en" altLang="ja-JP" sz="18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rPr>
              <a:t>Mass Loss model – 1 (ML-1)</a:t>
            </a:r>
            <a:endParaRPr kumimoji="1" lang="ja-JP" altLang="en-US" sz="18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31" name="テキスト ボックス 30">
            <a:extLst>
              <a:ext uri="{FF2B5EF4-FFF2-40B4-BE49-F238E27FC236}">
                <a16:creationId xmlns:a16="http://schemas.microsoft.com/office/drawing/2014/main" id="{86990197-21A7-1FFF-79CE-7AB2C118CDFC}"/>
              </a:ext>
            </a:extLst>
          </p:cNvPr>
          <p:cNvSpPr txBox="1"/>
          <p:nvPr/>
        </p:nvSpPr>
        <p:spPr>
          <a:xfrm>
            <a:off x="8203808" y="2684820"/>
            <a:ext cx="369458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800" b="1" i="0" u="none" strike="noStrike" kern="1200" cap="none" spc="0" normalizeH="0" baseline="0" noProof="0" dirty="0">
                <a:ln>
                  <a:noFill/>
                </a:ln>
                <a:effectLst/>
                <a:uLnTx/>
                <a:uFillTx/>
                <a:latin typeface="游ゴシック" panose="02110004020202020204"/>
                <a:ea typeface="游ゴシック" panose="020B0400000000000000" pitchFamily="50" charset="-128"/>
                <a:cs typeface="+mn-cs"/>
              </a:rPr>
              <a:t>(</a:t>
            </a:r>
            <a:r>
              <a:rPr lang="en-US" altLang="ja-JP" b="1" dirty="0">
                <a:latin typeface="游ゴシック" panose="02110004020202020204"/>
                <a:ea typeface="游ゴシック" panose="020B0400000000000000" pitchFamily="50" charset="-128"/>
              </a:rPr>
              <a:t>C) </a:t>
            </a:r>
            <a:r>
              <a:rPr kumimoji="1" lang="en" altLang="ja-JP" sz="1800" b="1" i="0" u="none" strike="noStrike" kern="1200" cap="none" spc="0" normalizeH="0" baseline="0" noProof="0" dirty="0">
                <a:ln>
                  <a:noFill/>
                </a:ln>
                <a:effectLst/>
                <a:uLnTx/>
                <a:uFillTx/>
                <a:latin typeface="游ゴシック" panose="02110004020202020204"/>
                <a:ea typeface="游ゴシック" panose="020B0400000000000000" pitchFamily="50" charset="-128"/>
                <a:cs typeface="+mn-cs"/>
              </a:rPr>
              <a:t>Mass Loss model –2 (ML-2)</a:t>
            </a:r>
            <a:endParaRPr kumimoji="1" lang="ja-JP" altLang="en-US" sz="1800" b="1" i="0" u="none" strike="noStrike" kern="1200" cap="none" spc="0" normalizeH="0" baseline="0" noProof="0" dirty="0">
              <a:ln>
                <a:noFill/>
              </a:ln>
              <a:effectLst/>
              <a:uLnTx/>
              <a:uFillTx/>
              <a:latin typeface="游ゴシック" panose="02110004020202020204"/>
              <a:ea typeface="游ゴシック" panose="020B0400000000000000" pitchFamily="50" charset="-128"/>
              <a:cs typeface="+mn-cs"/>
            </a:endParaRPr>
          </a:p>
        </p:txBody>
      </p:sp>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CE88B1AB-EB9F-69A8-8D7F-0CAC393728D2}"/>
                  </a:ext>
                </a:extLst>
              </p:cNvPr>
              <p:cNvSpPr txBox="1"/>
              <p:nvPr/>
            </p:nvSpPr>
            <p:spPr>
              <a:xfrm>
                <a:off x="817782" y="3050678"/>
                <a:ext cx="3129350" cy="923330"/>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𝑓</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𝑀𝐿</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=0</m:t>
                      </m:r>
                    </m:oMath>
                    <m:oMath xmlns:m="http://schemas.openxmlformats.org/officeDocument/2006/math">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𝑀</m:t>
                          </m:r>
                        </m:e>
                        <m:sub>
                          <m:r>
                            <a:rPr lang="en-US" altLang="ja-JP" i="1">
                              <a:solidFill>
                                <a:prstClr val="black"/>
                              </a:solidFill>
                              <a:latin typeface="Cambria Math" panose="02040503050406030204" pitchFamily="18" charset="0"/>
                            </a:rPr>
                            <m:t>𝐵𝐾𝑇</m:t>
                          </m:r>
                        </m:sub>
                      </m:sSub>
                      <m:r>
                        <a:rPr lang="en-US" altLang="ja-JP" b="0" i="1" smtClean="0">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𝑟</m:t>
                          </m:r>
                        </m:e>
                        <m:sub>
                          <m:r>
                            <a:rPr lang="en-US" altLang="ja-JP" i="1">
                              <a:solidFill>
                                <a:prstClr val="black"/>
                              </a:solidFill>
                              <a:latin typeface="Cambria Math" panose="02040503050406030204" pitchFamily="18" charset="0"/>
                            </a:rPr>
                            <m:t>200</m:t>
                          </m:r>
                        </m:sub>
                      </m:sSub>
                      <m:r>
                        <a:rPr lang="en-US" altLang="ja-JP" b="0" i="1" smtClean="0">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𝑀</m:t>
                          </m:r>
                        </m:e>
                        <m:sub>
                          <m:r>
                            <a:rPr lang="en-US" altLang="ja-JP" i="1">
                              <a:solidFill>
                                <a:prstClr val="black"/>
                              </a:solidFill>
                              <a:latin typeface="Cambria Math" panose="02040503050406030204" pitchFamily="18" charset="0"/>
                            </a:rPr>
                            <m:t>𝑁𝐹𝑊</m:t>
                          </m:r>
                        </m:sub>
                      </m:sSub>
                      <m:r>
                        <a:rPr lang="en-US" altLang="ja-JP" b="0" i="1" smtClean="0">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𝑟</m:t>
                          </m:r>
                        </m:e>
                        <m:sub>
                          <m:r>
                            <a:rPr lang="en-US" altLang="ja-JP" i="1">
                              <a:solidFill>
                                <a:prstClr val="black"/>
                              </a:solidFill>
                              <a:latin typeface="Cambria Math" panose="02040503050406030204" pitchFamily="18" charset="0"/>
                            </a:rPr>
                            <m:t>200</m:t>
                          </m:r>
                        </m:sub>
                      </m:sSub>
                      <m:r>
                        <a:rPr lang="en-US" altLang="ja-JP" b="0" i="1" smtClean="0">
                          <a:solidFill>
                            <a:prstClr val="black"/>
                          </a:solidFill>
                          <a:latin typeface="Cambria Math" panose="02040503050406030204" pitchFamily="18" charset="0"/>
                        </a:rPr>
                        <m:t>)</m:t>
                      </m:r>
                    </m:oMath>
                    <m:oMath xmlns:m="http://schemas.openxmlformats.org/officeDocument/2006/math">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200</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𝑐𝑜𝑛𝑠𝑡</m:t>
                      </m:r>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oMath>
                  </m:oMathPara>
                </a14:m>
                <a:endPar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33" name="テキスト ボックス 32">
                <a:extLst>
                  <a:ext uri="{FF2B5EF4-FFF2-40B4-BE49-F238E27FC236}">
                    <a16:creationId xmlns:a16="http://schemas.microsoft.com/office/drawing/2014/main" id="{CE88B1AB-EB9F-69A8-8D7F-0CAC393728D2}"/>
                  </a:ext>
                </a:extLst>
              </p:cNvPr>
              <p:cNvSpPr txBox="1">
                <a:spLocks noRot="1" noChangeAspect="1" noMove="1" noResize="1" noEditPoints="1" noAdjustHandles="1" noChangeArrowheads="1" noChangeShapeType="1" noTextEdit="1"/>
              </p:cNvSpPr>
              <p:nvPr/>
            </p:nvSpPr>
            <p:spPr>
              <a:xfrm>
                <a:off x="817782" y="3050678"/>
                <a:ext cx="3129350" cy="923330"/>
              </a:xfrm>
              <a:prstGeom prst="rect">
                <a:avLst/>
              </a:prstGeom>
              <a:blipFill>
                <a:blip r:embed="rId3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5" name="テキスト ボックス 34">
                <a:extLst>
                  <a:ext uri="{FF2B5EF4-FFF2-40B4-BE49-F238E27FC236}">
                    <a16:creationId xmlns:a16="http://schemas.microsoft.com/office/drawing/2014/main" id="{BCA569B7-170D-C463-3D7A-96B02D9B790E}"/>
                  </a:ext>
                </a:extLst>
              </p:cNvPr>
              <p:cNvSpPr txBox="1"/>
              <p:nvPr/>
            </p:nvSpPr>
            <p:spPr>
              <a:xfrm>
                <a:off x="7633843" y="7040638"/>
                <a:ext cx="3867137" cy="646331"/>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𝑓</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𝑀𝐿</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𝑓</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𝐵</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 , </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𝑀</m:t>
                          </m:r>
                        </m:e>
                        <m:sub>
                          <m:r>
                            <a:rPr lang="en-US" altLang="ja-JP" i="1">
                              <a:solidFill>
                                <a:prstClr val="black"/>
                              </a:solidFill>
                              <a:latin typeface="Cambria Math" panose="02040503050406030204" pitchFamily="18" charset="0"/>
                            </a:rPr>
                            <m:t>𝑁𝐹𝑊</m:t>
                          </m:r>
                        </m:sub>
                      </m:sSub>
                      <m:r>
                        <a:rPr lang="en-US" altLang="ja-JP" i="1">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𝑀</m:t>
                          </m:r>
                        </m:e>
                        <m:sub>
                          <m:r>
                            <a:rPr lang="en-US" altLang="ja-JP" i="1">
                              <a:solidFill>
                                <a:prstClr val="black"/>
                              </a:solidFill>
                              <a:latin typeface="Cambria Math" panose="02040503050406030204" pitchFamily="18" charset="0"/>
                            </a:rPr>
                            <m:t>𝐵𝐾𝑇</m:t>
                          </m:r>
                        </m:sub>
                      </m:sSub>
                    </m:oMath>
                  </m:oMathPara>
                </a14:m>
                <a:endParaRPr kumimoji="1" lang="en-US" altLang="ja-JP" sz="1800" b="0" i="1" u="none" strike="noStrike" kern="1200" cap="none" spc="0" normalizeH="0" baseline="0" noProof="0" dirty="0">
                  <a:ln>
                    <a:noFill/>
                  </a:ln>
                  <a:solidFill>
                    <a:prstClr val="black"/>
                  </a:solidFill>
                  <a:effectLst/>
                  <a:uLnTx/>
                  <a:uFillTx/>
                  <a:latin typeface="Cambria Math"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200</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𝑐𝑜𝑛𝑠𝑡</m:t>
                      </m:r>
                    </m:oMath>
                  </m:oMathPara>
                </a14:m>
                <a:endPar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35" name="テキスト ボックス 34">
                <a:extLst>
                  <a:ext uri="{FF2B5EF4-FFF2-40B4-BE49-F238E27FC236}">
                    <a16:creationId xmlns:a16="http://schemas.microsoft.com/office/drawing/2014/main" id="{BCA569B7-170D-C463-3D7A-96B02D9B790E}"/>
                  </a:ext>
                </a:extLst>
              </p:cNvPr>
              <p:cNvSpPr txBox="1">
                <a:spLocks noRot="1" noChangeAspect="1" noMove="1" noResize="1" noEditPoints="1" noAdjustHandles="1" noChangeArrowheads="1" noChangeShapeType="1" noTextEdit="1"/>
              </p:cNvSpPr>
              <p:nvPr/>
            </p:nvSpPr>
            <p:spPr>
              <a:xfrm>
                <a:off x="7633843" y="7040638"/>
                <a:ext cx="3867137" cy="646331"/>
              </a:xfrm>
              <a:prstGeom prst="rect">
                <a:avLst/>
              </a:prstGeom>
              <a:blipFill>
                <a:blip r:embed="rId3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6" name="テキスト ボックス 45">
                <a:extLst>
                  <a:ext uri="{FF2B5EF4-FFF2-40B4-BE49-F238E27FC236}">
                    <a16:creationId xmlns:a16="http://schemas.microsoft.com/office/drawing/2014/main" id="{C8CE34F1-6C3D-4836-AE26-E7EED7F1DDBC}"/>
                  </a:ext>
                </a:extLst>
              </p:cNvPr>
              <p:cNvSpPr txBox="1"/>
              <p:nvPr/>
            </p:nvSpPr>
            <p:spPr>
              <a:xfrm>
                <a:off x="4479506" y="2989188"/>
                <a:ext cx="3712677" cy="923330"/>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𝑓</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𝑀𝐿</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𝑓</m:t>
                          </m:r>
                        </m:e>
                        <m:sub>
                          <m:r>
                            <a:rPr lang="en-US" altLang="ja-JP" i="1">
                              <a:solidFill>
                                <a:prstClr val="black"/>
                              </a:solidFill>
                              <a:latin typeface="Cambria Math" panose="02040503050406030204" pitchFamily="18" charset="0"/>
                            </a:rPr>
                            <m:t>𝐵</m:t>
                          </m:r>
                        </m:sub>
                      </m:sSub>
                    </m:oMath>
                    <m:oMath xmlns:m="http://schemas.openxmlformats.org/officeDocument/2006/math">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𝑀</m:t>
                          </m:r>
                        </m:e>
                        <m:sub>
                          <m:r>
                            <a:rPr lang="en-US" altLang="ja-JP" i="1">
                              <a:solidFill>
                                <a:prstClr val="black"/>
                              </a:solidFill>
                              <a:latin typeface="Cambria Math" panose="02040503050406030204" pitchFamily="18" charset="0"/>
                            </a:rPr>
                            <m:t>𝐵𝐾𝑇</m:t>
                          </m:r>
                        </m:sub>
                      </m:sSub>
                      <m:r>
                        <a:rPr lang="en-US" altLang="ja-JP" i="1">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𝑟</m:t>
                          </m:r>
                        </m:e>
                        <m:sub>
                          <m:r>
                            <a:rPr lang="en-US" altLang="ja-JP" i="1">
                              <a:solidFill>
                                <a:prstClr val="black"/>
                              </a:solidFill>
                              <a:latin typeface="Cambria Math" panose="02040503050406030204" pitchFamily="18" charset="0"/>
                            </a:rPr>
                            <m:t>200</m:t>
                          </m:r>
                        </m:sub>
                      </m:sSub>
                      <m:r>
                        <a:rPr lang="en-US" altLang="ja-JP" i="1">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r>
                            <a:rPr lang="en-US" altLang="ja-JP" b="0" i="1" smtClean="0">
                              <a:solidFill>
                                <a:prstClr val="black"/>
                              </a:solidFill>
                              <a:latin typeface="Cambria Math" panose="02040503050406030204" pitchFamily="18" charset="0"/>
                            </a:rPr>
                            <m:t>(1−</m:t>
                          </m:r>
                          <m:sSub>
                            <m:sSubPr>
                              <m:ctrlPr>
                                <a:rPr lang="en-US" altLang="ja-JP" b="0" i="1" smtClean="0">
                                  <a:solidFill>
                                    <a:prstClr val="black"/>
                                  </a:solidFill>
                                  <a:latin typeface="Cambria Math" panose="02040503050406030204" pitchFamily="18" charset="0"/>
                                </a:rPr>
                              </m:ctrlPr>
                            </m:sSubPr>
                            <m:e>
                              <m:r>
                                <a:rPr lang="en-US" altLang="ja-JP" b="0" i="1" smtClean="0">
                                  <a:solidFill>
                                    <a:prstClr val="black"/>
                                  </a:solidFill>
                                  <a:latin typeface="Cambria Math" panose="02040503050406030204" pitchFamily="18" charset="0"/>
                                </a:rPr>
                                <m:t>𝑓</m:t>
                              </m:r>
                            </m:e>
                            <m:sub>
                              <m:r>
                                <a:rPr lang="en-US" altLang="ja-JP" b="0" i="1" smtClean="0">
                                  <a:solidFill>
                                    <a:prstClr val="black"/>
                                  </a:solidFill>
                                  <a:latin typeface="Cambria Math" panose="02040503050406030204" pitchFamily="18" charset="0"/>
                                </a:rPr>
                                <m:t>𝑀𝐿</m:t>
                              </m:r>
                            </m:sub>
                          </m:sSub>
                          <m:r>
                            <a:rPr lang="en-US" altLang="ja-JP" b="0" i="1" smtClean="0">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𝑀</m:t>
                          </m:r>
                        </m:e>
                        <m:sub>
                          <m:r>
                            <a:rPr lang="en-US" altLang="ja-JP" i="1">
                              <a:solidFill>
                                <a:prstClr val="black"/>
                              </a:solidFill>
                              <a:latin typeface="Cambria Math" panose="02040503050406030204" pitchFamily="18" charset="0"/>
                            </a:rPr>
                            <m:t>𝑁𝐹𝑊</m:t>
                          </m:r>
                        </m:sub>
                      </m:sSub>
                      <m:r>
                        <a:rPr lang="en-US" altLang="ja-JP" i="1">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𝑟</m:t>
                          </m:r>
                        </m:e>
                        <m:sub>
                          <m:r>
                            <a:rPr lang="en-US" altLang="ja-JP" i="1">
                              <a:solidFill>
                                <a:prstClr val="black"/>
                              </a:solidFill>
                              <a:latin typeface="Cambria Math" panose="02040503050406030204" pitchFamily="18" charset="0"/>
                            </a:rPr>
                            <m:t>200</m:t>
                          </m:r>
                        </m:sub>
                      </m:sSub>
                      <m:r>
                        <a:rPr lang="en-US" altLang="ja-JP" i="1">
                          <a:solidFill>
                            <a:prstClr val="black"/>
                          </a:solidFill>
                          <a:latin typeface="Cambria Math" panose="02040503050406030204" pitchFamily="18" charset="0"/>
                        </a:rPr>
                        <m:t>)</m:t>
                      </m:r>
                    </m:oMath>
                    <m:oMath xmlns:m="http://schemas.openxmlformats.org/officeDocument/2006/math">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200</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𝑐𝑜𝑛𝑠𝑡</m:t>
                      </m:r>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oMath>
                  </m:oMathPara>
                </a14:m>
                <a:endPar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46" name="テキスト ボックス 45">
                <a:extLst>
                  <a:ext uri="{FF2B5EF4-FFF2-40B4-BE49-F238E27FC236}">
                    <a16:creationId xmlns:a16="http://schemas.microsoft.com/office/drawing/2014/main" id="{C8CE34F1-6C3D-4836-AE26-E7EED7F1DDBC}"/>
                  </a:ext>
                </a:extLst>
              </p:cNvPr>
              <p:cNvSpPr txBox="1">
                <a:spLocks noRot="1" noChangeAspect="1" noMove="1" noResize="1" noEditPoints="1" noAdjustHandles="1" noChangeArrowheads="1" noChangeShapeType="1" noTextEdit="1"/>
              </p:cNvSpPr>
              <p:nvPr/>
            </p:nvSpPr>
            <p:spPr>
              <a:xfrm>
                <a:off x="4479506" y="2989188"/>
                <a:ext cx="3712677" cy="923330"/>
              </a:xfrm>
              <a:prstGeom prst="rect">
                <a:avLst/>
              </a:prstGeom>
              <a:blipFill>
                <a:blip r:embed="rId3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8" name="テキスト ボックス 47">
                <a:extLst>
                  <a:ext uri="{FF2B5EF4-FFF2-40B4-BE49-F238E27FC236}">
                    <a16:creationId xmlns:a16="http://schemas.microsoft.com/office/drawing/2014/main" id="{DA28C47E-269A-43F3-ADFB-91F8BDD99914}"/>
                  </a:ext>
                </a:extLst>
              </p:cNvPr>
              <p:cNvSpPr txBox="1"/>
              <p:nvPr/>
            </p:nvSpPr>
            <p:spPr>
              <a:xfrm>
                <a:off x="8544223" y="3024339"/>
                <a:ext cx="3129350" cy="923330"/>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𝑓</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𝑀𝐿</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𝑓</m:t>
                          </m:r>
                        </m:e>
                        <m:sub>
                          <m:r>
                            <a:rPr lang="en-US" altLang="ja-JP" i="1">
                              <a:solidFill>
                                <a:prstClr val="black"/>
                              </a:solidFill>
                              <a:latin typeface="Cambria Math" panose="02040503050406030204" pitchFamily="18" charset="0"/>
                            </a:rPr>
                            <m:t>𝐵</m:t>
                          </m:r>
                        </m:sub>
                      </m:sSub>
                    </m:oMath>
                    <m:oMath xmlns:m="http://schemas.openxmlformats.org/officeDocument/2006/math">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𝑀</m:t>
                          </m:r>
                        </m:e>
                        <m:sub>
                          <m:r>
                            <a:rPr lang="en-US" altLang="ja-JP" i="1">
                              <a:solidFill>
                                <a:prstClr val="black"/>
                              </a:solidFill>
                              <a:latin typeface="Cambria Math" panose="02040503050406030204" pitchFamily="18" charset="0"/>
                            </a:rPr>
                            <m:t>𝐵𝐾𝑇</m:t>
                          </m:r>
                        </m:sub>
                      </m:sSub>
                      <m:r>
                        <a:rPr lang="en-US" altLang="ja-JP" i="1">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r>
                            <a:rPr lang="en-US" altLang="ja-JP" b="0" i="1" smtClean="0">
                              <a:solidFill>
                                <a:prstClr val="black"/>
                              </a:solidFill>
                              <a:latin typeface="Cambria Math" panose="02040503050406030204" pitchFamily="18" charset="0"/>
                            </a:rPr>
                            <m:t>(1−</m:t>
                          </m:r>
                          <m:sSub>
                            <m:sSubPr>
                              <m:ctrlPr>
                                <a:rPr lang="en-US" altLang="ja-JP" b="0" i="1" smtClean="0">
                                  <a:solidFill>
                                    <a:prstClr val="black"/>
                                  </a:solidFill>
                                  <a:latin typeface="Cambria Math" panose="02040503050406030204" pitchFamily="18" charset="0"/>
                                </a:rPr>
                              </m:ctrlPr>
                            </m:sSubPr>
                            <m:e>
                              <m:r>
                                <a:rPr lang="en-US" altLang="ja-JP" b="0" i="1" smtClean="0">
                                  <a:solidFill>
                                    <a:prstClr val="black"/>
                                  </a:solidFill>
                                  <a:latin typeface="Cambria Math" panose="02040503050406030204" pitchFamily="18" charset="0"/>
                                </a:rPr>
                                <m:t>𝑓</m:t>
                              </m:r>
                            </m:e>
                            <m:sub>
                              <m:r>
                                <a:rPr lang="en-US" altLang="ja-JP" b="0" i="1" smtClean="0">
                                  <a:solidFill>
                                    <a:prstClr val="black"/>
                                  </a:solidFill>
                                  <a:latin typeface="Cambria Math" panose="02040503050406030204" pitchFamily="18" charset="0"/>
                                </a:rPr>
                                <m:t>𝑀𝐿</m:t>
                              </m:r>
                            </m:sub>
                          </m:sSub>
                          <m:r>
                            <a:rPr lang="en-US" altLang="ja-JP" b="0" i="1" smtClean="0">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𝑀</m:t>
                          </m:r>
                        </m:e>
                        <m:sub>
                          <m:r>
                            <a:rPr lang="en-US" altLang="ja-JP" i="1">
                              <a:solidFill>
                                <a:prstClr val="black"/>
                              </a:solidFill>
                              <a:latin typeface="Cambria Math" panose="02040503050406030204" pitchFamily="18" charset="0"/>
                            </a:rPr>
                            <m:t>𝑁𝐹𝑊</m:t>
                          </m:r>
                        </m:sub>
                      </m:sSub>
                    </m:oMath>
                    <m:oMath xmlns:m="http://schemas.openxmlformats.org/officeDocument/2006/math">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200</m:t>
                          </m:r>
                        </m:sub>
                      </m:sSub>
                      <m:r>
                        <a:rPr lang="en-US" altLang="ja-JP" i="1" smtClean="0">
                          <a:solidFill>
                            <a:prstClr val="black"/>
                          </a:solidFill>
                          <a:latin typeface="Cambria Math" panose="02040503050406030204" pitchFamily="18" charset="0"/>
                        </a:rPr>
                        <m:t> </m:t>
                      </m:r>
                      <m:r>
                        <a:rPr lang="en-US" altLang="ja-JP" i="1">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𝑀</m:t>
                          </m:r>
                        </m:e>
                        <m:sub>
                          <m:r>
                            <a:rPr lang="en-US" altLang="ja-JP" b="0" i="1" smtClean="0">
                              <a:solidFill>
                                <a:prstClr val="black"/>
                              </a:solidFill>
                              <a:latin typeface="Cambria Math" panose="02040503050406030204" pitchFamily="18" charset="0"/>
                            </a:rPr>
                            <m:t>𝑁𝐹𝑊</m:t>
                          </m:r>
                        </m:sub>
                      </m:sSub>
                      <m:r>
                        <a:rPr lang="en-US" altLang="ja-JP">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m:t>
                      </m:r>
                      <m:sSub>
                        <m:sSubPr>
                          <m:ctrlPr>
                            <a:rPr lang="en-US" altLang="ja-JP" b="0" i="1" smtClean="0">
                              <a:solidFill>
                                <a:prstClr val="black"/>
                              </a:solidFill>
                              <a:latin typeface="Cambria Math" panose="02040503050406030204" pitchFamily="18" charset="0"/>
                            </a:rPr>
                          </m:ctrlPr>
                        </m:sSubPr>
                        <m:e>
                          <m:r>
                            <a:rPr lang="en-US" altLang="ja-JP" b="0" i="1" smtClean="0">
                              <a:solidFill>
                                <a:prstClr val="black"/>
                              </a:solidFill>
                              <a:latin typeface="Cambria Math" panose="02040503050406030204" pitchFamily="18" charset="0"/>
                            </a:rPr>
                            <m:t>𝑟</m:t>
                          </m:r>
                        </m:e>
                        <m:sub>
                          <m:r>
                            <a:rPr lang="en-US" altLang="ja-JP" b="0" i="1" smtClean="0">
                              <a:solidFill>
                                <a:prstClr val="black"/>
                              </a:solidFill>
                              <a:latin typeface="Cambria Math" panose="02040503050406030204" pitchFamily="18" charset="0"/>
                            </a:rPr>
                            <m:t>200</m:t>
                          </m:r>
                        </m:sub>
                      </m:sSub>
                      <m:r>
                        <a:rPr lang="en-US" altLang="ja-JP" b="0" i="1" smtClean="0">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𝑀</m:t>
                          </m:r>
                        </m:e>
                        <m:sub>
                          <m:r>
                            <a:rPr lang="en-US" altLang="ja-JP" i="1">
                              <a:solidFill>
                                <a:prstClr val="black"/>
                              </a:solidFill>
                              <a:latin typeface="Cambria Math" panose="02040503050406030204" pitchFamily="18" charset="0"/>
                            </a:rPr>
                            <m:t>𝐵𝐾𝑇</m:t>
                          </m:r>
                        </m:sub>
                      </m:sSub>
                      <m:r>
                        <a:rPr lang="en-US" altLang="ja-JP" b="0" i="0" smtClean="0">
                          <a:solidFill>
                            <a:prstClr val="black"/>
                          </a:solidFill>
                          <a:latin typeface="Cambria Math" panose="02040503050406030204" pitchFamily="18" charset="0"/>
                        </a:rPr>
                        <m:t>)</m:t>
                      </m:r>
                    </m:oMath>
                  </m:oMathPara>
                </a14:m>
                <a:endPar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mc:Choice>
        <mc:Fallback xmlns="">
          <p:sp>
            <p:nvSpPr>
              <p:cNvPr id="48" name="テキスト ボックス 47">
                <a:extLst>
                  <a:ext uri="{FF2B5EF4-FFF2-40B4-BE49-F238E27FC236}">
                    <a16:creationId xmlns:a16="http://schemas.microsoft.com/office/drawing/2014/main" id="{DA28C47E-269A-43F3-ADFB-91F8BDD99914}"/>
                  </a:ext>
                </a:extLst>
              </p:cNvPr>
              <p:cNvSpPr txBox="1">
                <a:spLocks noRot="1" noChangeAspect="1" noMove="1" noResize="1" noEditPoints="1" noAdjustHandles="1" noChangeArrowheads="1" noChangeShapeType="1" noTextEdit="1"/>
              </p:cNvSpPr>
              <p:nvPr/>
            </p:nvSpPr>
            <p:spPr>
              <a:xfrm>
                <a:off x="8544223" y="3024339"/>
                <a:ext cx="3129350" cy="923330"/>
              </a:xfrm>
              <a:prstGeom prst="rect">
                <a:avLst/>
              </a:prstGeom>
              <a:blipFill>
                <a:blip r:embed="rId35"/>
                <a:stretch>
                  <a:fillRect b="-4054"/>
                </a:stretch>
              </a:blipFill>
            </p:spPr>
            <p:txBody>
              <a:bodyPr/>
              <a:lstStyle/>
              <a:p>
                <a:r>
                  <a:rPr lang="ja-JP" altLang="en-US">
                    <a:noFill/>
                  </a:rPr>
                  <a:t> </a:t>
                </a:r>
              </a:p>
            </p:txBody>
          </p:sp>
        </mc:Fallback>
      </mc:AlternateContent>
      <p:sp>
        <p:nvSpPr>
          <p:cNvPr id="2" name="正方形/長方形 1">
            <a:extLst>
              <a:ext uri="{FF2B5EF4-FFF2-40B4-BE49-F238E27FC236}">
                <a16:creationId xmlns:a16="http://schemas.microsoft.com/office/drawing/2014/main" id="{18F1C535-1CA7-4739-A145-5A6C40B165AE}"/>
              </a:ext>
            </a:extLst>
          </p:cNvPr>
          <p:cNvSpPr/>
          <p:nvPr/>
        </p:nvSpPr>
        <p:spPr>
          <a:xfrm>
            <a:off x="8294852" y="4044523"/>
            <a:ext cx="3512500" cy="338554"/>
          </a:xfrm>
          <a:prstGeom prst="rect">
            <a:avLst/>
          </a:prstGeom>
        </p:spPr>
        <p:txBody>
          <a:bodyPr wrap="none">
            <a:spAutoFit/>
          </a:bodyPr>
          <a:lstStyle/>
          <a:p>
            <a:r>
              <a:rPr lang="en-US" altLang="ja-JP" sz="1600" dirty="0"/>
              <a:t>Incl. changes in the outer boundary</a:t>
            </a:r>
            <a:endParaRPr lang="ja-JP" altLang="en-US" sz="1600" dirty="0"/>
          </a:p>
        </p:txBody>
      </p:sp>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DAA89EAD-AF75-E033-9F16-D5333C990BF5}"/>
                  </a:ext>
                </a:extLst>
              </p:cNvPr>
              <p:cNvSpPr txBox="1"/>
              <p:nvPr/>
            </p:nvSpPr>
            <p:spPr>
              <a:xfrm>
                <a:off x="11383188" y="129824"/>
                <a:ext cx="80881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mtClean="0">
                          <a:solidFill>
                            <a:prstClr val="black"/>
                          </a:solidFill>
                          <a:latin typeface="Cambria Math" panose="02040503050406030204" pitchFamily="18" charset="0"/>
                        </a:rPr>
                        <m:t>9</m:t>
                      </m:r>
                      <m: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rPr>
                        <m:t>/18</m:t>
                      </m:r>
                    </m:oMath>
                  </m:oMathPara>
                </a14:m>
                <a:endParaRPr lang="ja-JP" altLang="en-US"/>
              </a:p>
            </p:txBody>
          </p:sp>
        </mc:Choice>
        <mc:Fallback xmlns="">
          <p:sp>
            <p:nvSpPr>
              <p:cNvPr id="32" name="テキスト ボックス 31">
                <a:extLst>
                  <a:ext uri="{FF2B5EF4-FFF2-40B4-BE49-F238E27FC236}">
                    <a16:creationId xmlns:a16="http://schemas.microsoft.com/office/drawing/2014/main" id="{DAA89EAD-AF75-E033-9F16-D5333C990BF5}"/>
                  </a:ext>
                </a:extLst>
              </p:cNvPr>
              <p:cNvSpPr txBox="1">
                <a:spLocks noRot="1" noChangeAspect="1" noMove="1" noResize="1" noEditPoints="1" noAdjustHandles="1" noChangeArrowheads="1" noChangeShapeType="1" noTextEdit="1"/>
              </p:cNvSpPr>
              <p:nvPr/>
            </p:nvSpPr>
            <p:spPr>
              <a:xfrm>
                <a:off x="11383188" y="129824"/>
                <a:ext cx="808812" cy="369332"/>
              </a:xfrm>
              <a:prstGeom prst="rect">
                <a:avLst/>
              </a:prstGeom>
              <a:blipFill>
                <a:blip r:embed="rId36"/>
                <a:stretch>
                  <a:fillRect b="-13333"/>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55916087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56685</TotalTime>
  <Words>20825</Words>
  <Application>Microsoft Macintosh PowerPoint</Application>
  <PresentationFormat>ワイド画面</PresentationFormat>
  <Paragraphs>1902</Paragraphs>
  <Slides>35</Slides>
  <Notes>35</Notes>
  <HiddenSlides>0</HiddenSlides>
  <MMClips>0</MMClips>
  <ScaleCrop>false</ScaleCrop>
  <HeadingPairs>
    <vt:vector size="6" baseType="variant">
      <vt:variant>
        <vt:lpstr>使用されているフォント</vt:lpstr>
      </vt:variant>
      <vt:variant>
        <vt:i4>23</vt:i4>
      </vt:variant>
      <vt:variant>
        <vt:lpstr>テーマ</vt:lpstr>
      </vt:variant>
      <vt:variant>
        <vt:i4>1</vt:i4>
      </vt:variant>
      <vt:variant>
        <vt:lpstr>スライド タイトル</vt:lpstr>
      </vt:variant>
      <vt:variant>
        <vt:i4>35</vt:i4>
      </vt:variant>
    </vt:vector>
  </HeadingPairs>
  <TitlesOfParts>
    <vt:vector size="59" baseType="lpstr">
      <vt:lpstr>-webkit-standard</vt:lpstr>
      <vt:lpstr>CMMI10</vt:lpstr>
      <vt:lpstr>CMMI7</vt:lpstr>
      <vt:lpstr>CMR10</vt:lpstr>
      <vt:lpstr>CMR7</vt:lpstr>
      <vt:lpstr>CMSY10</vt:lpstr>
      <vt:lpstr>CMSY7</vt:lpstr>
      <vt:lpstr>HaranoAjiMincho-Regular-Identity-H</vt:lpstr>
      <vt:lpstr>MS PMincho</vt:lpstr>
      <vt:lpstr>MTSY</vt:lpstr>
      <vt:lpstr>RMTMI</vt:lpstr>
      <vt:lpstr>SabonLTStd</vt:lpstr>
      <vt:lpstr>Segoe UI Web (West European)</vt:lpstr>
      <vt:lpstr>ヒラギノ角ゴ ProN W3</vt:lpstr>
      <vt:lpstr>游ゴシック</vt:lpstr>
      <vt:lpstr>游ゴシック Light</vt:lpstr>
      <vt:lpstr>Arial</vt:lpstr>
      <vt:lpstr>Arial Hebrew</vt:lpstr>
      <vt:lpstr>Cambria Math</vt:lpstr>
      <vt:lpstr>Haettenschweiler</vt:lpstr>
      <vt:lpstr>Lucida Grande</vt:lpstr>
      <vt:lpstr>Segoe UI</vt:lpstr>
      <vt:lpstr>Wingdings</vt:lpstr>
      <vt:lpstr>Office テーマ</vt:lpstr>
      <vt:lpstr>Understanding the Cusp-Core Transition and Characteristic Radius in Dark Matter Halos</vt:lpstr>
      <vt:lpstr>The Universal Scaling Relation of Dark Matter Halos</vt:lpstr>
      <vt:lpstr>The Scaling Relation of Dark Matter Halos</vt:lpstr>
      <vt:lpstr>Cusp-Core Problem </vt:lpstr>
      <vt:lpstr>Cusp-to-Core Transition</vt:lpstr>
      <vt:lpstr>Cusp-to-Core Transition</vt:lpstr>
      <vt:lpstr>Tension in the c–M Relation</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Summary</vt:lpstr>
      <vt:lpstr>Backup </vt:lpstr>
      <vt:lpstr>PowerPoint プレゼンテーション</vt:lpstr>
      <vt:lpstr>Hayashi+2023  Fig3</vt:lpstr>
      <vt:lpstr>PowerPoint プレゼンテーション</vt:lpstr>
      <vt:lpstr>PowerPoint プレゼンテーション</vt:lpstr>
      <vt:lpstr>Details of observation data</vt:lpstr>
      <vt:lpstr>PowerPoint プレゼンテーション</vt:lpstr>
      <vt:lpstr>Tension in the c–M Relation</vt:lpstr>
      <vt:lpstr>Understanding the Cusp-Core Transition and Characteristic Radius in Dark Matter Halos</vt:lpstr>
      <vt:lpstr>PowerPoint プレゼンテーション</vt:lpstr>
      <vt:lpstr>Cusp-to-Core Transition</vt:lpstr>
      <vt:lpstr>Cusp-Core Problem and Cusp-Core Transition</vt:lpstr>
      <vt:lpstr>カスプコア遷移における物理量の変化(質量損失モデル)</vt:lpstr>
      <vt:lpstr>3次元パラメータ空間での比較</vt:lpstr>
      <vt:lpstr>質量放出を考慮したモデルの改良案</vt:lpstr>
      <vt:lpstr>PowerPoint プレゼンテーション</vt:lpstr>
      <vt:lpstr>f_SNIIのIMF依存性</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the Cusp-Core Transition and Characteristic Radius in Dark Matter Halos</dc:title>
  <dc:creator>倫 篠崎</dc:creator>
  <cp:lastModifiedBy>SHINOZAKI Michi (篠崎 倫)</cp:lastModifiedBy>
  <cp:revision>115</cp:revision>
  <dcterms:created xsi:type="dcterms:W3CDTF">2024-10-07T05:19:03Z</dcterms:created>
  <dcterms:modified xsi:type="dcterms:W3CDTF">2025-05-25T08:16:59Z</dcterms:modified>
</cp:coreProperties>
</file>