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4" r:id="rId3"/>
    <p:sldId id="332" r:id="rId4"/>
    <p:sldId id="352" r:id="rId5"/>
    <p:sldId id="333" r:id="rId6"/>
    <p:sldId id="334" r:id="rId7"/>
    <p:sldId id="335" r:id="rId8"/>
    <p:sldId id="336" r:id="rId9"/>
    <p:sldId id="337" r:id="rId10"/>
    <p:sldId id="338" r:id="rId11"/>
    <p:sldId id="340" r:id="rId12"/>
    <p:sldId id="341" r:id="rId13"/>
    <p:sldId id="339" r:id="rId14"/>
    <p:sldId id="343" r:id="rId15"/>
    <p:sldId id="344" r:id="rId16"/>
    <p:sldId id="342" r:id="rId17"/>
    <p:sldId id="345" r:id="rId18"/>
    <p:sldId id="347" r:id="rId19"/>
    <p:sldId id="348" r:id="rId20"/>
    <p:sldId id="346" r:id="rId21"/>
    <p:sldId id="349" r:id="rId22"/>
    <p:sldId id="323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5cffc0-5e26-43f5-b0fb-f8969218a458}">
          <p14:sldIdLst>
            <p14:sldId id="274"/>
            <p14:sldId id="332"/>
            <p14:sldId id="352"/>
            <p14:sldId id="333"/>
            <p14:sldId id="334"/>
            <p14:sldId id="335"/>
            <p14:sldId id="336"/>
            <p14:sldId id="337"/>
            <p14:sldId id="338"/>
            <p14:sldId id="340"/>
            <p14:sldId id="341"/>
            <p14:sldId id="339"/>
            <p14:sldId id="343"/>
            <p14:sldId id="344"/>
            <p14:sldId id="342"/>
            <p14:sldId id="345"/>
            <p14:sldId id="347"/>
            <p14:sldId id="348"/>
            <p14:sldId id="346"/>
            <p14:sldId id="349"/>
            <p14:sldId id="323"/>
            <p14:sldId id="298"/>
          </p14:sldIdLst>
        </p14:section>
        <p14:section name="Untitled Section" id="{baf93784-e2cf-4083-8eaa-103e9e6f96b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0FB"/>
    <a:srgbClr val="333F50"/>
    <a:srgbClr val="5B9BD9"/>
    <a:srgbClr val="BED7EE"/>
    <a:srgbClr val="00A2FF"/>
    <a:srgbClr val="217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1429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Modeling galaxy clustering with modified SHAM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637107"/>
            <a:ext cx="121920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Xiaoju Xu </a:t>
            </a:r>
            <a:endParaRPr lang="en-US" altLang="zh-CN" sz="2800" dirty="0"/>
          </a:p>
          <a:p>
            <a:pPr algn="ctr"/>
            <a:endParaRPr lang="en-US" altLang="zh-CN" sz="2800" dirty="0"/>
          </a:p>
          <a:p>
            <a:pPr algn="ctr"/>
            <a:r>
              <a:rPr lang="en-US" altLang="zh-CN" sz="2400" dirty="0"/>
              <a:t>Shanghai Normal University</a:t>
            </a:r>
            <a:endParaRPr lang="en-US" altLang="zh-CN" sz="2400" dirty="0"/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400" dirty="0"/>
              <a:t>Collaborators: Xiaohu Yang, Zhongxu Zhai, Yizhou Gu, Yirong Wang (SJTU)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966470"/>
            <a:ext cx="7552690" cy="53765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</a:rPr>
              <a:t>Effe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ct of fsat parameters on galaxy clustering</a:t>
            </a:r>
            <a:endParaRPr lang="zh-CN" altLang="en-US" sz="2800" b="1" dirty="0"/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437640" y="1215390"/>
            <a:ext cx="2238375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600"/>
              <a:t>solid: Mz=[-23,-22]</a:t>
            </a:r>
            <a:endParaRPr lang="en-US" sz="1600"/>
          </a:p>
          <a:p>
            <a:r>
              <a:rPr lang="en-US" sz="1600"/>
              <a:t>dashed: Mz=[-21,-20]</a:t>
            </a:r>
            <a:endParaRPr lang="en-US" sz="1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310" y="4526915"/>
            <a:ext cx="2843530" cy="3575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620" y="1848485"/>
            <a:ext cx="2319655" cy="229108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8599170" y="2795270"/>
            <a:ext cx="177165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</a:rPr>
              <a:t>fs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at SHAM model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3101975"/>
            <a:ext cx="2233930" cy="2291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0" y="1123435"/>
            <a:ext cx="2198157" cy="1981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559" y="2419884"/>
            <a:ext cx="154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err="1" smtClean="0"/>
              <a:t>Subhalo</a:t>
            </a:r>
            <a:r>
              <a:rPr lang="en-US" altLang="zh-CN" sz="1200" b="1" dirty="0" smtClean="0"/>
              <a:t> MF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(</a:t>
            </a:r>
            <a:r>
              <a:rPr lang="en-US" altLang="zh-CN" sz="1200" b="1" dirty="0" err="1" smtClean="0"/>
              <a:t>jiutian</a:t>
            </a:r>
            <a:r>
              <a:rPr lang="en-US" altLang="zh-CN" sz="1200" b="1" dirty="0" smtClean="0"/>
              <a:t> </a:t>
            </a:r>
            <a:r>
              <a:rPr lang="en-US" altLang="zh-CN" sz="1200" b="1" dirty="0" err="1" smtClean="0"/>
              <a:t>lightcone</a:t>
            </a:r>
            <a:r>
              <a:rPr lang="en-US" altLang="zh-CN" sz="1200" b="1" dirty="0" smtClean="0"/>
              <a:t>)</a:t>
            </a:r>
            <a:endParaRPr lang="zh-CN" altLang="en-US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9473" y="2266695"/>
            <a:ext cx="66193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520" y="1135174"/>
            <a:ext cx="2175309" cy="1985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0525" y="2438400"/>
            <a:ext cx="1835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smtClean="0"/>
              <a:t>Galaxy LF</a:t>
            </a:r>
            <a:endParaRPr lang="en-US" altLang="zh-CN" sz="1200" b="1" dirty="0" smtClean="0"/>
          </a:p>
          <a:p>
            <a:r>
              <a:rPr lang="en-US" altLang="zh-CN" sz="1200" b="1" dirty="0" smtClean="0"/>
              <a:t>(DESI Y1, </a:t>
            </a:r>
            <a:r>
              <a:rPr lang="en-US" altLang="zh-CN" sz="1200" b="1" dirty="0" err="1" smtClean="0"/>
              <a:t>wang</a:t>
            </a:r>
            <a:r>
              <a:rPr lang="en-US" altLang="zh-CN" sz="1200" b="1" dirty="0"/>
              <a:t> </a:t>
            </a:r>
            <a:r>
              <a:rPr lang="en-US" altLang="zh-CN" sz="1200" b="1" dirty="0" smtClean="0"/>
              <a:t>2024)</a:t>
            </a:r>
            <a:endParaRPr lang="zh-CN" altLang="en-US" sz="1200" b="1" dirty="0"/>
          </a:p>
        </p:txBody>
      </p:sp>
      <p:sp>
        <p:nvSpPr>
          <p:cNvPr id="11" name="椭圆 17"/>
          <p:cNvSpPr/>
          <p:nvPr/>
        </p:nvSpPr>
        <p:spPr>
          <a:xfrm>
            <a:off x="6174792" y="17733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8"/>
          <p:cNvSpPr/>
          <p:nvPr/>
        </p:nvSpPr>
        <p:spPr>
          <a:xfrm>
            <a:off x="7041572" y="1701903"/>
            <a:ext cx="347666" cy="3476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9"/>
          <p:cNvSpPr/>
          <p:nvPr/>
        </p:nvSpPr>
        <p:spPr>
          <a:xfrm>
            <a:off x="7470200" y="2068617"/>
            <a:ext cx="347666" cy="3476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20"/>
          <p:cNvSpPr/>
          <p:nvPr/>
        </p:nvSpPr>
        <p:spPr>
          <a:xfrm>
            <a:off x="5960478" y="2487721"/>
            <a:ext cx="347666" cy="3476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23"/>
          <p:cNvSpPr/>
          <p:nvPr/>
        </p:nvSpPr>
        <p:spPr>
          <a:xfrm>
            <a:off x="6103354" y="2630597"/>
            <a:ext cx="71438" cy="71438"/>
          </a:xfrm>
          <a:prstGeom prst="ellipse">
            <a:avLst/>
          </a:prstGeom>
          <a:solidFill>
            <a:srgbClr val="0003FD"/>
          </a:solidFill>
          <a:ln>
            <a:solidFill>
              <a:srgbClr val="000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24"/>
          <p:cNvSpPr/>
          <p:nvPr/>
        </p:nvSpPr>
        <p:spPr>
          <a:xfrm flipV="1">
            <a:off x="6389106" y="1955931"/>
            <a:ext cx="45719" cy="503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5"/>
          <p:cNvSpPr/>
          <p:nvPr/>
        </p:nvSpPr>
        <p:spPr>
          <a:xfrm>
            <a:off x="6746296" y="2344845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30"/>
          <p:cNvSpPr/>
          <p:nvPr/>
        </p:nvSpPr>
        <p:spPr>
          <a:xfrm>
            <a:off x="6494261" y="2095912"/>
            <a:ext cx="71438" cy="71438"/>
          </a:xfrm>
          <a:prstGeom prst="ellipse">
            <a:avLst/>
          </a:prstGeom>
          <a:solidFill>
            <a:srgbClr val="0003FD"/>
          </a:solidFill>
          <a:ln>
            <a:solidFill>
              <a:srgbClr val="000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31"/>
          <p:cNvSpPr/>
          <p:nvPr/>
        </p:nvSpPr>
        <p:spPr>
          <a:xfrm>
            <a:off x="7075117" y="2655120"/>
            <a:ext cx="71438" cy="71438"/>
          </a:xfrm>
          <a:prstGeom prst="ellipse">
            <a:avLst/>
          </a:prstGeom>
          <a:solidFill>
            <a:srgbClr val="0003FD"/>
          </a:solidFill>
          <a:ln>
            <a:solidFill>
              <a:srgbClr val="000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32"/>
          <p:cNvSpPr/>
          <p:nvPr/>
        </p:nvSpPr>
        <p:spPr>
          <a:xfrm>
            <a:off x="7184505" y="1834266"/>
            <a:ext cx="71438" cy="71438"/>
          </a:xfrm>
          <a:prstGeom prst="ellipse">
            <a:avLst/>
          </a:prstGeom>
          <a:solidFill>
            <a:srgbClr val="0003FD"/>
          </a:solidFill>
          <a:ln>
            <a:solidFill>
              <a:srgbClr val="000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33"/>
          <p:cNvSpPr/>
          <p:nvPr/>
        </p:nvSpPr>
        <p:spPr>
          <a:xfrm>
            <a:off x="7612953" y="2193702"/>
            <a:ext cx="71438" cy="71438"/>
          </a:xfrm>
          <a:prstGeom prst="ellipse">
            <a:avLst/>
          </a:prstGeom>
          <a:solidFill>
            <a:srgbClr val="0003FD"/>
          </a:solidFill>
          <a:ln>
            <a:solidFill>
              <a:srgbClr val="000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4"/>
          <p:cNvSpPr/>
          <p:nvPr/>
        </p:nvSpPr>
        <p:spPr>
          <a:xfrm flipV="1">
            <a:off x="6746296" y="2151628"/>
            <a:ext cx="45719" cy="503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4"/>
          <p:cNvSpPr/>
          <p:nvPr/>
        </p:nvSpPr>
        <p:spPr>
          <a:xfrm flipV="1">
            <a:off x="6488109" y="2313552"/>
            <a:ext cx="45719" cy="503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4"/>
          <p:cNvSpPr/>
          <p:nvPr/>
        </p:nvSpPr>
        <p:spPr>
          <a:xfrm flipV="1">
            <a:off x="6985516" y="2484267"/>
            <a:ext cx="45719" cy="503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V="1">
            <a:off x="7210797" y="2584474"/>
            <a:ext cx="45719" cy="503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4"/>
          <p:cNvSpPr/>
          <p:nvPr/>
        </p:nvSpPr>
        <p:spPr>
          <a:xfrm flipV="1">
            <a:off x="7342706" y="2770019"/>
            <a:ext cx="45719" cy="503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4"/>
          <p:cNvSpPr/>
          <p:nvPr/>
        </p:nvSpPr>
        <p:spPr>
          <a:xfrm flipV="1">
            <a:off x="6995175" y="2861789"/>
            <a:ext cx="45719" cy="503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4"/>
          <p:cNvSpPr/>
          <p:nvPr/>
        </p:nvSpPr>
        <p:spPr>
          <a:xfrm flipV="1">
            <a:off x="7688509" y="2292864"/>
            <a:ext cx="45719" cy="503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508165" y="2607396"/>
            <a:ext cx="7577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smtClean="0">
                <a:solidFill>
                  <a:srgbClr val="0003FD"/>
                </a:solidFill>
              </a:rPr>
              <a:t>central</a:t>
            </a:r>
            <a:endParaRPr lang="en-US" altLang="zh-CN" sz="1200" b="1" dirty="0" smtClean="0">
              <a:solidFill>
                <a:srgbClr val="0003F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5617" y="2782226"/>
            <a:ext cx="75773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smtClean="0">
                <a:solidFill>
                  <a:srgbClr val="FF0000"/>
                </a:solidFill>
              </a:rPr>
              <a:t>satellite</a:t>
            </a:r>
            <a:endParaRPr lang="en-US" altLang="zh-CN" sz="1200" b="1" dirty="0" smtClean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3384" y="1166532"/>
            <a:ext cx="205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 dirty="0" smtClean="0"/>
              <a:t>SHAM galaxy catalog</a:t>
            </a:r>
            <a:endParaRPr lang="zh-CN" altLang="en-US" sz="14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192928" y="2282224"/>
            <a:ext cx="66193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507719" y="1080810"/>
            <a:ext cx="1629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 dirty="0" smtClean="0"/>
              <a:t>Measure 2PCF wp</a:t>
            </a:r>
            <a:endParaRPr lang="zh-CN" alt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66165" y="3344545"/>
            <a:ext cx="1265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err="1">
                <a:solidFill>
                  <a:schemeClr val="accent1"/>
                </a:solidFill>
              </a:rPr>
              <a:t>f</a:t>
            </a:r>
            <a:r>
              <a:rPr lang="en-US" altLang="zh-CN" sz="1200" b="1" dirty="0" err="1" smtClean="0">
                <a:solidFill>
                  <a:schemeClr val="accent1"/>
                </a:solidFill>
              </a:rPr>
              <a:t>sat</a:t>
            </a:r>
            <a:r>
              <a:rPr lang="en-US" altLang="zh-CN" sz="1200" b="1" dirty="0" smtClean="0">
                <a:solidFill>
                  <a:schemeClr val="accent1"/>
                </a:solidFill>
              </a:rPr>
              <a:t> parameters</a:t>
            </a:r>
            <a:endParaRPr lang="en-US" altLang="zh-CN" sz="1200" b="1" dirty="0" smtClean="0">
              <a:solidFill>
                <a:schemeClr val="accent1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>
            <a:off x="2507994" y="2835697"/>
            <a:ext cx="461818" cy="404105"/>
          </a:xfrm>
          <a:prstGeom prst="mathPlus">
            <a:avLst/>
          </a:prstGeom>
          <a:solidFill>
            <a:srgbClr val="00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Oval 40"/>
          <p:cNvSpPr/>
          <p:nvPr/>
        </p:nvSpPr>
        <p:spPr>
          <a:xfrm>
            <a:off x="2868432" y="3436621"/>
            <a:ext cx="1407038" cy="622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5B9B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2987394" y="3520015"/>
            <a:ext cx="137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l-GR" altLang="zh-CN" sz="2000" b="1" dirty="0" smtClean="0">
                <a:solidFill>
                  <a:schemeClr val="accent1"/>
                </a:solidFill>
              </a:rPr>
              <a:t>σ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(</a:t>
            </a:r>
            <a:r>
              <a:rPr lang="en-US" altLang="zh-CN" sz="2000" b="1" dirty="0" err="1" smtClean="0">
                <a:solidFill>
                  <a:schemeClr val="accent1"/>
                </a:solidFill>
              </a:rPr>
              <a:t>M</a:t>
            </a:r>
            <a:r>
              <a:rPr lang="en-US" altLang="zh-CN" sz="2000" b="1" baseline="-25000" dirty="0" err="1" smtClean="0">
                <a:solidFill>
                  <a:schemeClr val="accent1"/>
                </a:solidFill>
              </a:rPr>
              <a:t>z</a:t>
            </a:r>
            <a:r>
              <a:rPr lang="en-US" altLang="zh-CN" sz="2000" b="1" dirty="0" err="1" smtClean="0">
                <a:solidFill>
                  <a:schemeClr val="accent1"/>
                </a:solidFill>
              </a:rPr>
              <a:t>|M</a:t>
            </a:r>
            <a:r>
              <a:rPr lang="en-US" altLang="zh-CN" sz="2000" b="1" baseline="-25000" dirty="0" err="1" smtClean="0">
                <a:solidFill>
                  <a:schemeClr val="accent1"/>
                </a:solidFill>
              </a:rPr>
              <a:t>h</a:t>
            </a:r>
            <a:r>
              <a:rPr lang="en-US" altLang="zh-CN" sz="2000" b="1" dirty="0" smtClean="0">
                <a:solidFill>
                  <a:schemeClr val="accent1"/>
                </a:solidFill>
              </a:rPr>
              <a:t>)</a:t>
            </a:r>
            <a:endParaRPr lang="en-US" altLang="zh-CN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095" y="1421638"/>
            <a:ext cx="2011158" cy="185720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10800000">
            <a:off x="8946915" y="1912242"/>
            <a:ext cx="400110" cy="52833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p>
            <a:r>
              <a:rPr lang="en-US" altLang="zh-CN" sz="1400" dirty="0" smtClean="0"/>
              <a:t>wp</a:t>
            </a:r>
            <a:endParaRPr lang="zh-CN" altLang="en-US" sz="1400" dirty="0"/>
          </a:p>
        </p:txBody>
      </p:sp>
      <p:sp>
        <p:nvSpPr>
          <p:cNvPr id="46" name="Rounded Rectangle 45"/>
          <p:cNvSpPr/>
          <p:nvPr/>
        </p:nvSpPr>
        <p:spPr>
          <a:xfrm>
            <a:off x="10141490" y="3159244"/>
            <a:ext cx="361604" cy="239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10203052" y="3045894"/>
            <a:ext cx="400110" cy="3678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400" dirty="0"/>
              <a:t>r</a:t>
            </a:r>
            <a:endParaRPr lang="zh-CN" alt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0215612" y="3447247"/>
            <a:ext cx="1" cy="6606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123162" y="4156594"/>
            <a:ext cx="90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smtClean="0"/>
              <a:t>MCMC</a:t>
            </a:r>
            <a:endParaRPr lang="zh-CN" altLang="en-US" sz="1200" b="1" dirty="0"/>
          </a:p>
        </p:txBody>
      </p:sp>
      <p:cxnSp>
        <p:nvCxnSpPr>
          <p:cNvPr id="79" name="Straight Arrow Connector 78"/>
          <p:cNvCxnSpPr>
            <a:endCxn id="92" idx="0"/>
          </p:cNvCxnSpPr>
          <p:nvPr/>
        </p:nvCxnSpPr>
        <p:spPr>
          <a:xfrm>
            <a:off x="7513897" y="3766517"/>
            <a:ext cx="0" cy="626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96695" y="4441766"/>
            <a:ext cx="20628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smtClean="0"/>
              <a:t>Gaussian process emulator</a:t>
            </a:r>
            <a:endParaRPr lang="en-US" altLang="zh-CN" sz="1200" b="1" dirty="0" smtClean="0"/>
          </a:p>
          <a:p>
            <a:r>
              <a:rPr lang="en-US" altLang="zh-CN" sz="1200" dirty="0"/>
              <a:t>512 set of params (4 or 5)</a:t>
            </a:r>
            <a:endParaRPr lang="en-US" altLang="zh-CN" sz="1200" dirty="0"/>
          </a:p>
        </p:txBody>
      </p:sp>
      <p:cxnSp>
        <p:nvCxnSpPr>
          <p:cNvPr id="86" name="Straight Connector 85"/>
          <p:cNvCxnSpPr>
            <a:stCxn id="92" idx="2"/>
          </p:cNvCxnSpPr>
          <p:nvPr/>
        </p:nvCxnSpPr>
        <p:spPr>
          <a:xfrm>
            <a:off x="7513897" y="4987976"/>
            <a:ext cx="635" cy="3270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7508179" y="5315145"/>
            <a:ext cx="2712420" cy="7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10216152" y="4999197"/>
            <a:ext cx="5362" cy="3153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459019" y="4392932"/>
            <a:ext cx="2109755" cy="5950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Rounded Rectangle 92"/>
          <p:cNvSpPr/>
          <p:nvPr/>
        </p:nvSpPr>
        <p:spPr>
          <a:xfrm>
            <a:off x="8996680" y="4114165"/>
            <a:ext cx="2977515" cy="822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10362396" y="4983262"/>
            <a:ext cx="9571" cy="6612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9307518" y="5661931"/>
            <a:ext cx="2405010" cy="4627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3" name="Straight Connector 102"/>
          <p:cNvCxnSpPr/>
          <p:nvPr/>
        </p:nvCxnSpPr>
        <p:spPr>
          <a:xfrm flipH="1" flipV="1">
            <a:off x="7503458" y="3766517"/>
            <a:ext cx="2723249" cy="18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673590" y="5751195"/>
            <a:ext cx="17627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 smtClean="0"/>
              <a:t>Best fit </a:t>
            </a:r>
            <a:r>
              <a:rPr lang="el-GR" altLang="zh-CN" sz="1200" b="1" dirty="0" smtClean="0">
                <a:solidFill>
                  <a:schemeClr val="accent1"/>
                </a:solidFill>
              </a:rPr>
              <a:t>σ</a:t>
            </a:r>
            <a:r>
              <a:rPr lang="en-US" altLang="zh-CN" sz="1200" b="1" dirty="0" smtClean="0">
                <a:solidFill>
                  <a:schemeClr val="accent1"/>
                </a:solidFill>
              </a:rPr>
              <a:t>, f1, f2, f3 …… </a:t>
            </a:r>
            <a:r>
              <a:rPr lang="en-US" altLang="zh-CN" sz="1200" b="1" dirty="0" smtClean="0"/>
              <a:t> </a:t>
            </a:r>
            <a:endParaRPr lang="zh-CN" altLang="en-US" sz="1200" b="1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887" y="4421894"/>
            <a:ext cx="2830689" cy="362513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7873811" y="3491607"/>
            <a:ext cx="1589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/>
              <a:t>accelerate </a:t>
            </a:r>
            <a:r>
              <a:rPr lang="en-US" altLang="zh-CN" sz="1400" dirty="0" err="1" smtClean="0"/>
              <a:t>mcmc</a:t>
            </a:r>
            <a:endParaRPr lang="zh-CN" altLang="en-US" sz="1400" dirty="0"/>
          </a:p>
        </p:txBody>
      </p:sp>
      <p:sp>
        <p:nvSpPr>
          <p:cNvPr id="29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Emulator error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155" y="997585"/>
            <a:ext cx="8710930" cy="3053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545" y="5732145"/>
            <a:ext cx="1652905" cy="347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945" y="5124450"/>
            <a:ext cx="3634105" cy="395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4342130"/>
            <a:ext cx="1929130" cy="59563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933190" y="4471670"/>
            <a:ext cx="2693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fractional emulator error</a:t>
            </a:r>
            <a:endParaRPr lang="en-US" sz="1600"/>
          </a:p>
        </p:txBody>
      </p:sp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Different halo mass indicators for SHAM</a:t>
            </a:r>
            <a:endParaRPr lang="en-US" altLang="zh-CN" sz="2800" b="1" dirty="0"/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093085" y="4796790"/>
            <a:ext cx="1509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Mpeak model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6168390" y="4796790"/>
            <a:ext cx="2397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mock based on </a:t>
            </a:r>
            <a:r>
              <a:rPr lang="en-US">
                <a:sym typeface="+mn-ea"/>
              </a:rPr>
              <a:t>Mpeak  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3154680" y="5200650"/>
            <a:ext cx="1447800" cy="411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olidFill>
                  <a:srgbClr val="FF0000"/>
                </a:solidFill>
              </a:rPr>
              <a:t>Vmax </a:t>
            </a:r>
            <a:r>
              <a:rPr lang="en-US"/>
              <a:t>model</a:t>
            </a:r>
            <a:endParaRPr lang="en-US"/>
          </a:p>
          <a:p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3154680" y="5612130"/>
            <a:ext cx="1447800" cy="411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olidFill>
                  <a:srgbClr val="3330FB"/>
                </a:solidFill>
                <a:sym typeface="+mn-ea"/>
              </a:rPr>
              <a:t>Vpeak </a:t>
            </a:r>
            <a:r>
              <a:rPr lang="en-US"/>
              <a:t>model</a:t>
            </a:r>
            <a:endParaRPr lang="en-US"/>
          </a:p>
          <a:p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6201410" y="5200650"/>
            <a:ext cx="2226310" cy="411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mock based on </a:t>
            </a:r>
            <a:r>
              <a:rPr lang="en-US">
                <a:solidFill>
                  <a:srgbClr val="FF0000"/>
                </a:solidFill>
                <a:sym typeface="+mn-ea"/>
              </a:rPr>
              <a:t>Vmax </a:t>
            </a:r>
            <a:endParaRPr lang="en-US"/>
          </a:p>
          <a:p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6201410" y="5612130"/>
            <a:ext cx="2392680" cy="411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>
                <a:sym typeface="+mn-ea"/>
              </a:rPr>
              <a:t>mock based on </a:t>
            </a:r>
            <a:r>
              <a:rPr lang="en-US">
                <a:solidFill>
                  <a:srgbClr val="3330FB"/>
                </a:solidFill>
                <a:sym typeface="+mn-ea"/>
              </a:rPr>
              <a:t>Vpeak </a:t>
            </a:r>
            <a:endParaRPr lang="en-US"/>
          </a:p>
          <a:p>
            <a:endParaRPr lang="en-US"/>
          </a:p>
        </p:txBody>
      </p:sp>
      <p:cxnSp>
        <p:nvCxnSpPr>
          <p:cNvPr id="18" name="Straight Arrow Connector 17"/>
          <p:cNvCxnSpPr>
            <a:stCxn id="4" idx="3"/>
            <a:endCxn id="5" idx="1"/>
          </p:cNvCxnSpPr>
          <p:nvPr/>
        </p:nvCxnSpPr>
        <p:spPr>
          <a:xfrm>
            <a:off x="4602480" y="4980940"/>
            <a:ext cx="15659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17" idx="1"/>
          </p:cNvCxnSpPr>
          <p:nvPr/>
        </p:nvCxnSpPr>
        <p:spPr>
          <a:xfrm>
            <a:off x="4602480" y="4980940"/>
            <a:ext cx="1598930" cy="8369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6" idx="1"/>
          </p:cNvCxnSpPr>
          <p:nvPr/>
        </p:nvCxnSpPr>
        <p:spPr>
          <a:xfrm>
            <a:off x="4602480" y="4980940"/>
            <a:ext cx="1598930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5" idx="1"/>
          </p:cNvCxnSpPr>
          <p:nvPr/>
        </p:nvCxnSpPr>
        <p:spPr>
          <a:xfrm flipV="1">
            <a:off x="4602480" y="4980940"/>
            <a:ext cx="1565910" cy="425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3"/>
            <a:endCxn id="16" idx="1"/>
          </p:cNvCxnSpPr>
          <p:nvPr/>
        </p:nvCxnSpPr>
        <p:spPr>
          <a:xfrm>
            <a:off x="4602480" y="5406390"/>
            <a:ext cx="15989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3"/>
            <a:endCxn id="17" idx="1"/>
          </p:cNvCxnSpPr>
          <p:nvPr/>
        </p:nvCxnSpPr>
        <p:spPr>
          <a:xfrm>
            <a:off x="4602480" y="5406390"/>
            <a:ext cx="1598930" cy="411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5" idx="1"/>
          </p:cNvCxnSpPr>
          <p:nvPr/>
        </p:nvCxnSpPr>
        <p:spPr>
          <a:xfrm flipV="1">
            <a:off x="4602480" y="4980940"/>
            <a:ext cx="1565910" cy="836930"/>
          </a:xfrm>
          <a:prstGeom prst="straightConnector1">
            <a:avLst/>
          </a:prstGeom>
          <a:ln>
            <a:solidFill>
              <a:srgbClr val="3330FB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16" idx="1"/>
          </p:cNvCxnSpPr>
          <p:nvPr/>
        </p:nvCxnSpPr>
        <p:spPr>
          <a:xfrm flipV="1">
            <a:off x="4602480" y="5406390"/>
            <a:ext cx="1598930" cy="411480"/>
          </a:xfrm>
          <a:prstGeom prst="straightConnector1">
            <a:avLst/>
          </a:prstGeom>
          <a:ln>
            <a:solidFill>
              <a:srgbClr val="3330FB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3"/>
            <a:endCxn id="17" idx="1"/>
          </p:cNvCxnSpPr>
          <p:nvPr/>
        </p:nvCxnSpPr>
        <p:spPr>
          <a:xfrm>
            <a:off x="4602480" y="5817870"/>
            <a:ext cx="1598930" cy="0"/>
          </a:xfrm>
          <a:prstGeom prst="straightConnector1">
            <a:avLst/>
          </a:prstGeom>
          <a:ln>
            <a:solidFill>
              <a:srgbClr val="3330FB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75" y="970915"/>
            <a:ext cx="3555365" cy="3555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365" y="914400"/>
            <a:ext cx="7096125" cy="383159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Fitting mock catalogs</a:t>
            </a:r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9245" y="781685"/>
            <a:ext cx="1817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chemeClr val="tx1"/>
                </a:solidFill>
              </a:rPr>
              <a:t>fit M</a:t>
            </a:r>
            <a:r>
              <a:rPr lang="en-US" altLang="zh-CN" b="1" dirty="0" err="1" smtClean="0">
                <a:solidFill>
                  <a:schemeClr val="tx1"/>
                </a:solidFill>
              </a:rPr>
              <a:t>peak</a:t>
            </a:r>
            <a:r>
              <a:rPr lang="en-US" altLang="zh-CN" b="1" dirty="0" smtClean="0">
                <a:solidFill>
                  <a:schemeClr val="tx1"/>
                </a:solidFill>
              </a:rPr>
              <a:t> mock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0" name="Rectangles 9"/>
          <p:cNvSpPr/>
          <p:nvPr/>
        </p:nvSpPr>
        <p:spPr>
          <a:xfrm>
            <a:off x="3495675" y="589915"/>
            <a:ext cx="2819400" cy="772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6127750" y="781685"/>
            <a:ext cx="2432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 smtClean="0">
                <a:solidFill>
                  <a:schemeClr val="tx1"/>
                </a:solidFill>
              </a:rPr>
              <a:t>fit </a:t>
            </a:r>
            <a:r>
              <a:rPr lang="en-US" b="1">
                <a:solidFill>
                  <a:srgbClr val="3330FB"/>
                </a:solidFill>
                <a:sym typeface="+mn-ea"/>
              </a:rPr>
              <a:t>Vpeak </a:t>
            </a:r>
            <a:r>
              <a:rPr lang="en-US" altLang="zh-CN" b="1" dirty="0" smtClean="0">
                <a:solidFill>
                  <a:schemeClr val="tx1"/>
                </a:solidFill>
              </a:rPr>
              <a:t>mock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5120" y="927100"/>
            <a:ext cx="2738755" cy="5139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5963285"/>
            <a:ext cx="2843530" cy="357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" y="1367155"/>
            <a:ext cx="4459605" cy="4444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555" y="1329690"/>
            <a:ext cx="4501515" cy="44748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  <p:sp>
        <p:nvSpPr>
          <p:cNvPr id="18" name="Text Box 17"/>
          <p:cNvSpPr txBox="1"/>
          <p:nvPr/>
        </p:nvSpPr>
        <p:spPr>
          <a:xfrm rot="16200000">
            <a:off x="8237855" y="1678305"/>
            <a:ext cx="1527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satellite fraction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Subhalo abundance matching</a:t>
            </a:r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692785"/>
            <a:ext cx="7093585" cy="3062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" y="3582670"/>
            <a:ext cx="7041515" cy="30587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357360" y="1595120"/>
            <a:ext cx="223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Mpeak mock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9453245" y="4633595"/>
            <a:ext cx="223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3330FB"/>
                </a:solidFill>
              </a:rPr>
              <a:t>Vpeak </a:t>
            </a:r>
            <a:r>
              <a:rPr lang="en-US"/>
              <a:t>mock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9453245" y="3094355"/>
            <a:ext cx="2238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(0.2*n dex is added to Mz bins except for the faintest)</a:t>
            </a:r>
            <a:endParaRPr lang="en-US" sz="1600"/>
          </a:p>
        </p:txBody>
      </p:sp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Fitting ELUCID SAM </a:t>
            </a:r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61990" y="4669790"/>
            <a:ext cx="2190750" cy="1135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90" y="894080"/>
            <a:ext cx="5332095" cy="5340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35" y="1061085"/>
            <a:ext cx="2620010" cy="2667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5012690"/>
            <a:ext cx="1310005" cy="357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5372735"/>
            <a:ext cx="1205230" cy="3384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5782310" y="4679950"/>
            <a:ext cx="2292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galaxy assembly bias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88915" y="5805805"/>
            <a:ext cx="714375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375" y="1235075"/>
            <a:ext cx="1786890" cy="2790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265" y="1235075"/>
            <a:ext cx="1680845" cy="27901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613140" y="4097655"/>
            <a:ext cx="2863215" cy="1236345"/>
          </a:xfrm>
          <a:prstGeom prst="rect">
            <a:avLst/>
          </a:prstGeom>
          <a:solidFill>
            <a:srgbClr val="BED7EE"/>
          </a:solidFill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400" b="1" dirty="0" err="1" smtClean="0">
                <a:solidFill>
                  <a:srgbClr val="333F50"/>
                </a:solidFill>
              </a:rPr>
              <a:t>ELUCID simulation: constrained simulation to reproduce SDSS LSS</a:t>
            </a:r>
            <a:endParaRPr lang="en-US" altLang="zh-CN" sz="1400" b="1" dirty="0" err="1" smtClean="0">
              <a:solidFill>
                <a:srgbClr val="333F50"/>
              </a:solidFill>
            </a:endParaRPr>
          </a:p>
          <a:p>
            <a:r>
              <a:rPr lang="en-US" altLang="zh-CN" sz="1400" b="1" dirty="0" err="1" smtClean="0">
                <a:solidFill>
                  <a:srgbClr val="333F50"/>
                </a:solidFill>
              </a:rPr>
              <a:t>(</a:t>
            </a:r>
            <a:r>
              <a:rPr lang="en-US" altLang="zh-CN" sz="1400" b="1" dirty="0" err="1" smtClean="0">
                <a:solidFill>
                  <a:srgbClr val="333F50"/>
                </a:solidFill>
                <a:sym typeface="+mn-ea"/>
              </a:rPr>
              <a:t>Wang 2016)</a:t>
            </a:r>
            <a:endParaRPr lang="en-US" altLang="zh-CN" sz="1400" b="1" dirty="0" err="1" smtClean="0">
              <a:solidFill>
                <a:srgbClr val="333F50"/>
              </a:solidFill>
              <a:sym typeface="+mn-ea"/>
            </a:endParaRPr>
          </a:p>
          <a:p>
            <a:endParaRPr lang="en-US" altLang="zh-CN" sz="1400" b="1" dirty="0" err="1" smtClean="0">
              <a:solidFill>
                <a:srgbClr val="333F50"/>
              </a:solidFill>
            </a:endParaRPr>
          </a:p>
          <a:p>
            <a:r>
              <a:rPr lang="en-US" altLang="zh-CN" sz="1400" b="1" dirty="0" smtClean="0">
                <a:solidFill>
                  <a:srgbClr val="333F50"/>
                </a:solidFill>
              </a:rPr>
              <a:t>SAM: L-Galaxies (Luo 2016)</a:t>
            </a:r>
            <a:endParaRPr lang="en-US" altLang="zh-CN" sz="1400" b="1" dirty="0" smtClean="0">
              <a:solidFill>
                <a:srgbClr val="333F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  <p:sp>
        <p:nvSpPr>
          <p:cNvPr id="18" name="Text Box 17"/>
          <p:cNvSpPr txBox="1"/>
          <p:nvPr/>
        </p:nvSpPr>
        <p:spPr>
          <a:xfrm rot="16200000">
            <a:off x="3655695" y="2130425"/>
            <a:ext cx="15271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satellite fraction</a:t>
            </a:r>
            <a:endParaRPr lang="en-US" sz="14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295" y="3938905"/>
            <a:ext cx="2842260" cy="32766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4826635" y="1804670"/>
            <a:ext cx="13531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/>
              <a:t>Mpeak model</a:t>
            </a:r>
            <a:endParaRPr lang="en-US" sz="1400" b="1"/>
          </a:p>
        </p:txBody>
      </p:sp>
      <p:sp>
        <p:nvSpPr>
          <p:cNvPr id="21" name="Text Box 20"/>
          <p:cNvSpPr txBox="1"/>
          <p:nvPr/>
        </p:nvSpPr>
        <p:spPr>
          <a:xfrm>
            <a:off x="4826635" y="2014220"/>
            <a:ext cx="13531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>
                <a:solidFill>
                  <a:srgbClr val="3330FB"/>
                </a:solidFill>
              </a:rPr>
              <a:t>Vpeak model</a:t>
            </a:r>
            <a:endParaRPr lang="en-US" sz="1400" b="1">
              <a:solidFill>
                <a:srgbClr val="3330FB"/>
              </a:solidFill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5810250" y="1507490"/>
            <a:ext cx="13531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>
                <a:solidFill>
                  <a:srgbClr val="FF0000"/>
                </a:solidFill>
              </a:rPr>
              <a:t>Vmax model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5083810" y="4768215"/>
            <a:ext cx="13531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/>
              <a:t>Mpeak </a:t>
            </a:r>
            <a:endParaRPr lang="en-US" sz="1400" b="1"/>
          </a:p>
        </p:txBody>
      </p:sp>
      <p:sp>
        <p:nvSpPr>
          <p:cNvPr id="25" name="Text Box 24"/>
          <p:cNvSpPr txBox="1"/>
          <p:nvPr/>
        </p:nvSpPr>
        <p:spPr>
          <a:xfrm>
            <a:off x="4471035" y="4757420"/>
            <a:ext cx="6711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>
                <a:solidFill>
                  <a:srgbClr val="3330FB"/>
                </a:solidFill>
              </a:rPr>
              <a:t>Vpeak</a:t>
            </a:r>
            <a:endParaRPr lang="en-US" sz="1400" b="1">
              <a:solidFill>
                <a:srgbClr val="3330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Fitting ELUCID SAM </a:t>
            </a:r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051935" y="6189980"/>
            <a:ext cx="51898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(0.2*n dex is added to Mz bins except for the faintest)</a:t>
            </a:r>
            <a:endParaRPr lang="en-US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1478280"/>
            <a:ext cx="9101455" cy="39008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Fitting TNG300</a:t>
            </a:r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6690" y="789305"/>
            <a:ext cx="5593715" cy="55657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84135" y="4839970"/>
            <a:ext cx="2190750" cy="1135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45" y="5189220"/>
            <a:ext cx="1310005" cy="357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245" y="5542915"/>
            <a:ext cx="1205230" cy="3384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704455" y="4850130"/>
            <a:ext cx="2292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galaxy assembly bias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40220" y="6003290"/>
            <a:ext cx="796290" cy="326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355" y="936625"/>
            <a:ext cx="3139440" cy="31851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  <p:sp>
        <p:nvSpPr>
          <p:cNvPr id="18" name="Text Box 17"/>
          <p:cNvSpPr txBox="1"/>
          <p:nvPr/>
        </p:nvSpPr>
        <p:spPr>
          <a:xfrm rot="16200000">
            <a:off x="6156325" y="2233295"/>
            <a:ext cx="1527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satellite fraction</a:t>
            </a:r>
            <a:endParaRPr lang="en-US" sz="16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525" y="4279265"/>
            <a:ext cx="2966085" cy="342265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6369050" y="5696585"/>
            <a:ext cx="13531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/>
              <a:t>Mpeak </a:t>
            </a:r>
            <a:endParaRPr lang="en-US" sz="1400" b="1"/>
          </a:p>
        </p:txBody>
      </p:sp>
      <p:sp>
        <p:nvSpPr>
          <p:cNvPr id="25" name="Text Box 24"/>
          <p:cNvSpPr txBox="1"/>
          <p:nvPr/>
        </p:nvSpPr>
        <p:spPr>
          <a:xfrm>
            <a:off x="6071235" y="4960620"/>
            <a:ext cx="6711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>
                <a:solidFill>
                  <a:srgbClr val="3330FB"/>
                </a:solidFill>
              </a:rPr>
              <a:t>Vpeak</a:t>
            </a:r>
            <a:endParaRPr lang="en-US" sz="1400" b="1">
              <a:solidFill>
                <a:srgbClr val="3330FB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629650" y="1539240"/>
            <a:ext cx="13531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/>
              <a:t>Mpeak model</a:t>
            </a:r>
            <a:endParaRPr lang="en-US" sz="1400" b="1"/>
          </a:p>
        </p:txBody>
      </p:sp>
      <p:sp>
        <p:nvSpPr>
          <p:cNvPr id="21" name="Text Box 20"/>
          <p:cNvSpPr txBox="1"/>
          <p:nvPr/>
        </p:nvSpPr>
        <p:spPr>
          <a:xfrm>
            <a:off x="8103235" y="2073910"/>
            <a:ext cx="13531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>
                <a:solidFill>
                  <a:srgbClr val="3330FB"/>
                </a:solidFill>
              </a:rPr>
              <a:t>Vpeak model</a:t>
            </a:r>
            <a:endParaRPr lang="en-US" sz="1400" b="1">
              <a:solidFill>
                <a:srgbClr val="3330FB"/>
              </a:solidFill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9277350" y="1122045"/>
            <a:ext cx="13531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>
                <a:solidFill>
                  <a:srgbClr val="FF0000"/>
                </a:solidFill>
              </a:rPr>
              <a:t>Vmax model</a:t>
            </a:r>
            <a:endParaRPr 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Fitting TNG300</a:t>
            </a:r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935" y="1116330"/>
            <a:ext cx="9168130" cy="393890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650615" y="5434965"/>
            <a:ext cx="5713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Radial dependence when assigning galaxies to subhalos?</a:t>
            </a:r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orphan galaxies?</a:t>
            </a:r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Subhalo abundance matching</a:t>
            </a:r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" y="2698750"/>
            <a:ext cx="3766820" cy="282702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539115" y="1069340"/>
            <a:ext cx="46716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 Ranking galaxies and subhalos:</a:t>
            </a:r>
            <a:endParaRPr lang="en-US" altLang="zh-CN" dirty="0"/>
          </a:p>
          <a:p>
            <a:r>
              <a:rPr lang="en-US" altLang="zh-CN" dirty="0"/>
              <a:t> more massive/luminous galaxies occupy more massive </a:t>
            </a:r>
            <a:r>
              <a:rPr lang="en-US" altLang="zh-CN" dirty="0" err="1"/>
              <a:t>subhalos</a:t>
            </a:r>
            <a:endParaRPr lang="zh-CN" alt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712617" y="2272324"/>
            <a:ext cx="127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err="1"/>
              <a:t>M</a:t>
            </a:r>
            <a:r>
              <a:rPr lang="en-US" altLang="zh-CN" baseline="-25000" dirty="0" err="1"/>
              <a:t>star</a:t>
            </a:r>
            <a:r>
              <a:rPr lang="en-US" altLang="zh-CN" dirty="0"/>
              <a:t> or L</a:t>
            </a:r>
            <a:endParaRPr lang="zh-CN" altLang="en-US" dirty="0"/>
          </a:p>
        </p:txBody>
      </p:sp>
      <p:sp>
        <p:nvSpPr>
          <p:cNvPr id="10" name="TextBox 7"/>
          <p:cNvSpPr txBox="1"/>
          <p:nvPr/>
        </p:nvSpPr>
        <p:spPr>
          <a:xfrm>
            <a:off x="2516017" y="2250099"/>
            <a:ext cx="18991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err="1"/>
              <a:t>M</a:t>
            </a:r>
            <a:r>
              <a:rPr lang="en-US" altLang="zh-CN" baseline="-25000" dirty="0" err="1"/>
              <a:t>peak</a:t>
            </a:r>
            <a:r>
              <a:rPr lang="en-US" altLang="zh-CN" dirty="0"/>
              <a:t> or V</a:t>
            </a:r>
            <a:r>
              <a:rPr lang="en-US" altLang="zh-CN" baseline="-25000" dirty="0"/>
              <a:t>peak</a:t>
            </a:r>
            <a:endParaRPr lang="en-US" altLang="zh-CN" baseline="-25000" dirty="0"/>
          </a:p>
        </p:txBody>
      </p:sp>
      <p:sp>
        <p:nvSpPr>
          <p:cNvPr id="11" name="TextBox 8"/>
          <p:cNvSpPr txBox="1"/>
          <p:nvPr/>
        </p:nvSpPr>
        <p:spPr>
          <a:xfrm>
            <a:off x="6964045" y="1069340"/>
            <a:ext cx="48926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Sample </a:t>
            </a:r>
            <a:r>
              <a:rPr lang="en-US" altLang="zh-CN" dirty="0" err="1"/>
              <a:t>Mstar</a:t>
            </a:r>
            <a:r>
              <a:rPr lang="en-US" altLang="zh-CN" dirty="0"/>
              <a:t> from the observed cumulative stellar mass/luminosity function by matching to cumulative </a:t>
            </a:r>
            <a:r>
              <a:rPr lang="en-US" altLang="zh-CN" dirty="0" err="1"/>
              <a:t>subhalo</a:t>
            </a:r>
            <a:r>
              <a:rPr lang="en-US" altLang="zh-CN" dirty="0"/>
              <a:t> mass function: 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	</a:t>
            </a:r>
            <a:r>
              <a:rPr lang="en-US" altLang="zh-CN" dirty="0">
                <a:sym typeface="+mn-ea"/>
              </a:rPr>
              <a:t>n(&gt;M</a:t>
            </a:r>
            <a:r>
              <a:rPr lang="en-US" altLang="zh-CN" baseline="-25000" dirty="0">
                <a:sym typeface="+mn-ea"/>
              </a:rPr>
              <a:t>*</a:t>
            </a:r>
            <a:r>
              <a:rPr lang="en-US" altLang="zh-CN" dirty="0">
                <a:sym typeface="+mn-ea"/>
              </a:rPr>
              <a:t>)=n(&gt;</a:t>
            </a:r>
            <a:r>
              <a:rPr lang="en-US" altLang="zh-CN" dirty="0" err="1">
                <a:sym typeface="+mn-ea"/>
              </a:rPr>
              <a:t>M</a:t>
            </a:r>
            <a:r>
              <a:rPr lang="en-US" altLang="zh-CN" baseline="-25000" dirty="0" err="1">
                <a:sym typeface="+mn-ea"/>
              </a:rPr>
              <a:t>sub</a:t>
            </a:r>
            <a:r>
              <a:rPr lang="en-US" altLang="zh-CN" dirty="0">
                <a:sym typeface="+mn-ea"/>
              </a:rPr>
              <a:t>)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491041" y="3364286"/>
            <a:ext cx="1" cy="17854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56580" y="4947628"/>
            <a:ext cx="211015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7491041" y="3927719"/>
            <a:ext cx="1266093" cy="1019909"/>
          </a:xfrm>
          <a:custGeom>
            <a:avLst/>
            <a:gdLst>
              <a:gd name="connsiteX0" fmla="*/ 0 w 1559169"/>
              <a:gd name="connsiteY0" fmla="*/ 0 h 2133600"/>
              <a:gd name="connsiteX1" fmla="*/ 1113692 w 1559169"/>
              <a:gd name="connsiteY1" fmla="*/ 961293 h 2133600"/>
              <a:gd name="connsiteX2" fmla="*/ 1559169 w 1559169"/>
              <a:gd name="connsiteY2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169" h="2133600">
                <a:moveTo>
                  <a:pt x="0" y="0"/>
                </a:moveTo>
                <a:cubicBezTo>
                  <a:pt x="426915" y="302846"/>
                  <a:pt x="853830" y="605693"/>
                  <a:pt x="1113692" y="961293"/>
                </a:cubicBezTo>
                <a:cubicBezTo>
                  <a:pt x="1373554" y="1316893"/>
                  <a:pt x="1496646" y="1910862"/>
                  <a:pt x="1559169" y="2133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9941171" y="3329117"/>
            <a:ext cx="1" cy="17854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706710" y="4912459"/>
            <a:ext cx="211015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9941171" y="3704982"/>
            <a:ext cx="1078521" cy="1207478"/>
          </a:xfrm>
          <a:custGeom>
            <a:avLst/>
            <a:gdLst>
              <a:gd name="connsiteX0" fmla="*/ 0 w 1559169"/>
              <a:gd name="connsiteY0" fmla="*/ 0 h 2133600"/>
              <a:gd name="connsiteX1" fmla="*/ 1113692 w 1559169"/>
              <a:gd name="connsiteY1" fmla="*/ 961293 h 2133600"/>
              <a:gd name="connsiteX2" fmla="*/ 1559169 w 1559169"/>
              <a:gd name="connsiteY2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169" h="2133600">
                <a:moveTo>
                  <a:pt x="0" y="0"/>
                </a:moveTo>
                <a:cubicBezTo>
                  <a:pt x="426915" y="302846"/>
                  <a:pt x="853830" y="605693"/>
                  <a:pt x="1113692" y="961293"/>
                </a:cubicBezTo>
                <a:cubicBezTo>
                  <a:pt x="1373554" y="1316893"/>
                  <a:pt x="1496646" y="1910862"/>
                  <a:pt x="1559169" y="2133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069013" y="3024319"/>
            <a:ext cx="797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/>
              <a:t>n(&gt;M</a:t>
            </a:r>
            <a:r>
              <a:rPr lang="en-US" altLang="zh-CN" sz="1400" baseline="-25000" dirty="0"/>
              <a:t>*</a:t>
            </a:r>
            <a:r>
              <a:rPr lang="en-US" altLang="zh-CN" sz="1400" dirty="0"/>
              <a:t>)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507401" y="2989151"/>
            <a:ext cx="112542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/>
              <a:t>n(&gt;</a:t>
            </a:r>
            <a:r>
              <a:rPr lang="en-US" altLang="zh-CN" sz="1400" dirty="0" err="1"/>
              <a:t>M</a:t>
            </a:r>
            <a:r>
              <a:rPr lang="en-US" altLang="zh-CN" sz="1400" baseline="-25000" dirty="0" err="1"/>
              <a:t>sub</a:t>
            </a:r>
            <a:r>
              <a:rPr lang="en-US" altLang="zh-CN" sz="1400" dirty="0"/>
              <a:t>)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48949" y="3493315"/>
            <a:ext cx="1547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/>
              <a:t>Cumulative stellar mass function</a:t>
            </a:r>
            <a:endParaRPr lang="zh-CN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410088" y="3435102"/>
            <a:ext cx="177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/>
              <a:t>Cumulative </a:t>
            </a:r>
            <a:r>
              <a:rPr lang="en-US" altLang="zh-CN" sz="1400" dirty="0" err="1"/>
              <a:t>subhalo</a:t>
            </a:r>
            <a:r>
              <a:rPr lang="en-US" altLang="zh-CN" sz="1400" dirty="0"/>
              <a:t> mass function</a:t>
            </a:r>
            <a:endParaRPr lang="zh-CN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206155" y="5138211"/>
            <a:ext cx="48064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/>
              <a:t>M</a:t>
            </a:r>
            <a:r>
              <a:rPr lang="en-US" altLang="zh-CN" sz="1400" baseline="-25000" dirty="0"/>
              <a:t>*</a:t>
            </a:r>
            <a:endParaRPr lang="en-US" altLang="zh-CN" sz="1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38339" y="5135493"/>
            <a:ext cx="75027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err="1"/>
              <a:t>M</a:t>
            </a:r>
            <a:r>
              <a:rPr lang="en-US" altLang="zh-CN" sz="1400" baseline="-25000" dirty="0" err="1"/>
              <a:t>sub</a:t>
            </a:r>
            <a:endParaRPr lang="en-US" altLang="zh-CN" sz="1400" baseline="-25000" dirty="0" err="1"/>
          </a:p>
        </p:txBody>
      </p:sp>
      <p:cxnSp>
        <p:nvCxnSpPr>
          <p:cNvPr id="31" name="Straight Connector 30"/>
          <p:cNvCxnSpPr>
            <a:stCxn id="21" idx="1"/>
          </p:cNvCxnSpPr>
          <p:nvPr/>
        </p:nvCxnSpPr>
        <p:spPr>
          <a:xfrm>
            <a:off x="10711543" y="4249011"/>
            <a:ext cx="26796" cy="66344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1"/>
          </p:cNvCxnSpPr>
          <p:nvPr/>
        </p:nvCxnSpPr>
        <p:spPr>
          <a:xfrm flipH="1">
            <a:off x="9941170" y="4249011"/>
            <a:ext cx="770373" cy="79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08312" y="4319350"/>
            <a:ext cx="0" cy="62827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537939" y="4319350"/>
            <a:ext cx="770373" cy="79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042416" y="1069412"/>
            <a:ext cx="18415" cy="5140960"/>
          </a:xfrm>
          <a:prstGeom prst="line">
            <a:avLst/>
          </a:prstGeom>
          <a:ln w="28575">
            <a:solidFill>
              <a:srgbClr val="BED7E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Summary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91540" y="4101465"/>
            <a:ext cx="9641840" cy="2304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apply the SHAM model to DESI BGS </a:t>
            </a:r>
            <a:endParaRPr 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extend to lower luminosity (Mz or Mr ~ -16)</a:t>
            </a:r>
            <a:endParaRPr 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extend the SHAM to include galaxy assembly bias (environment), satellite radial dependence, orphan galaxies, etc.</a:t>
            </a:r>
            <a:endParaRPr 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dependence on halo definition and halo boundary!</a:t>
            </a:r>
            <a:endParaRPr lang="en-US"/>
          </a:p>
          <a:p>
            <a:pPr indent="0">
              <a:buFont typeface="Arial" panose="020B0604020202020204" pitchFamily="34" charset="0"/>
              <a:buNone/>
            </a:pPr>
            <a:r>
              <a:rPr lang="en-US"/>
              <a:t> 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91540" y="913130"/>
            <a:ext cx="9751060" cy="1917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modified SHAM adding satellite fraction as free parameters</a:t>
            </a:r>
            <a:endParaRPr 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constrain SHAM using mock, SAM, and hydrodynamic simulation</a:t>
            </a:r>
            <a:endParaRPr lang="en-US">
              <a:sym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reproduce </a:t>
            </a:r>
            <a:r>
              <a:rPr lang="en-US">
                <a:sym typeface="+mn-ea"/>
              </a:rPr>
              <a:t>reasonable </a:t>
            </a:r>
            <a:r>
              <a:rPr lang="en-US"/>
              <a:t>clustering on large stellar mass range (Mpeak need GAB)</a:t>
            </a:r>
            <a:endParaRPr 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constrain fsat as function of stellar mass or magnitude (Mpeak and Vpeak)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Rectangle 13"/>
          <p:cNvSpPr/>
          <p:nvPr/>
        </p:nvSpPr>
        <p:spPr>
          <a:xfrm>
            <a:off x="-6350" y="3137391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TextBox 12"/>
          <p:cNvSpPr txBox="1"/>
          <p:nvPr/>
        </p:nvSpPr>
        <p:spPr>
          <a:xfrm>
            <a:off x="227965" y="3196590"/>
            <a:ext cx="8536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Future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Modeling galaxy clustering with modified SHAM</a:t>
            </a:r>
            <a:endParaRPr lang="zh-CN" altLang="en-US" sz="2800" b="1" dirty="0"/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34365" y="1140460"/>
            <a:ext cx="11045825" cy="5158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What can SHAM do</a:t>
            </a:r>
            <a:endParaRPr lang="en-US" altLang="zh-CN" sz="2000" b="1" dirty="0"/>
          </a:p>
          <a:p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Connecting galaxies to subhalos and fit galaxy clustering: 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fewer parameters, larger stellar mass range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>
              <a:buFont typeface="Arial" panose="020B0604020202020204" pitchFamily="34" charset="0"/>
              <a:buNone/>
            </a:pP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Produce mock catalog for future observations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Constrain cosmology 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dirty="0"/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dirty="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Issues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Subhalo mass indicators (Mpeak, Vmax, Vpeak ...)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Underpredict on small scales (orphan galaxies?)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indent="0">
              <a:buFont typeface="Arial" panose="020B0604020202020204" pitchFamily="34" charset="0"/>
              <a:buNone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sp>
        <p:nvSpPr>
          <p:cNvPr id="5" name="TextBox 2"/>
          <p:cNvSpPr txBox="1"/>
          <p:nvPr/>
        </p:nvSpPr>
        <p:spPr>
          <a:xfrm>
            <a:off x="0" y="35165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61580" y="1680845"/>
            <a:ext cx="3674110" cy="3402965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01280" y="1983740"/>
            <a:ext cx="3394710" cy="3335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Modified SHAM specifying satellite fraction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Constrain SHAM with mock lightcone catalog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Constrain </a:t>
            </a:r>
            <a:r>
              <a:rPr lang="en-US" altLang="zh-CN" sz="2000" dirty="0"/>
              <a:t>SHAM </a:t>
            </a:r>
            <a:r>
              <a:rPr lang="en-US" altLang="zh-CN" sz="2000" dirty="0">
                <a:sym typeface="+mn-ea"/>
              </a:rPr>
              <a:t>with SAM and </a:t>
            </a:r>
            <a:r>
              <a:rPr lang="en-US" altLang="zh-CN" sz="2000" dirty="0"/>
              <a:t>hydrodynamic simulation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sp>
        <p:nvSpPr>
          <p:cNvPr id="6" name="Text Box 5"/>
          <p:cNvSpPr txBox="1"/>
          <p:nvPr/>
        </p:nvSpPr>
        <p:spPr>
          <a:xfrm>
            <a:off x="8296275" y="1240790"/>
            <a:ext cx="2179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sym typeface="+mn-ea"/>
              </a:rPr>
              <a:t>What we propose</a:t>
            </a:r>
            <a:endParaRPr lang="en-US" altLang="zh-CN" sz="2000" b="1" dirty="0">
              <a:solidFill>
                <a:schemeClr val="accent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Modeling galaxy clustering with modified SHAM</a:t>
            </a:r>
            <a:endParaRPr lang="zh-CN" altLang="en-US" sz="2800" b="1" dirty="0"/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34365" y="1140460"/>
            <a:ext cx="11045825" cy="5158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What can SHAM do</a:t>
            </a:r>
            <a:endParaRPr lang="en-US" altLang="zh-CN" sz="2000" b="1" dirty="0"/>
          </a:p>
          <a:p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Connecting galaxies to subhalos and fit galaxy clustering: 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fewer parameters, larger stellar mass range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indent="457200">
              <a:buFont typeface="Arial" panose="020B0604020202020204" pitchFamily="34" charset="0"/>
              <a:buNone/>
            </a:pP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Produce mock catalog for future observations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Constrain cosmology 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dirty="0"/>
          </a:p>
          <a:p>
            <a:pPr indent="0">
              <a:buFont typeface="Arial" panose="020B0604020202020204" pitchFamily="34" charset="0"/>
              <a:buNone/>
            </a:pPr>
            <a:endParaRPr lang="en-US" altLang="zh-CN" sz="2400" dirty="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Issues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Subhalo mass indicators (Mpeak, Vmax, Vpeak ...)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Underpredict on small scales (orphan galaxies?)</a:t>
            </a:r>
            <a:endParaRPr lang="en-US" altLang="zh-CN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indent="0">
              <a:buFont typeface="Arial" panose="020B0604020202020204" pitchFamily="34" charset="0"/>
              <a:buNone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sp>
        <p:nvSpPr>
          <p:cNvPr id="5" name="TextBox 2"/>
          <p:cNvSpPr txBox="1"/>
          <p:nvPr/>
        </p:nvSpPr>
        <p:spPr>
          <a:xfrm>
            <a:off x="0" y="35165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61580" y="1680845"/>
            <a:ext cx="3674110" cy="3402965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01280" y="1983740"/>
            <a:ext cx="3394710" cy="3335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Modified SHAM specifying satellite fraction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Constrain SHAM with mock lightcone catalog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Constrain </a:t>
            </a:r>
            <a:r>
              <a:rPr lang="en-US" altLang="zh-CN" sz="2000" dirty="0"/>
              <a:t>SHAM </a:t>
            </a:r>
            <a:r>
              <a:rPr lang="en-US" altLang="zh-CN" sz="2000" dirty="0">
                <a:sym typeface="+mn-ea"/>
              </a:rPr>
              <a:t>with SAM and </a:t>
            </a:r>
            <a:r>
              <a:rPr lang="en-US" altLang="zh-CN" sz="2000" dirty="0"/>
              <a:t>hydrodynamic simulation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sp>
        <p:nvSpPr>
          <p:cNvPr id="6" name="Text Box 5"/>
          <p:cNvSpPr txBox="1"/>
          <p:nvPr/>
        </p:nvSpPr>
        <p:spPr>
          <a:xfrm>
            <a:off x="8296275" y="1240790"/>
            <a:ext cx="2179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chemeClr val="accent1"/>
                </a:solidFill>
                <a:sym typeface="+mn-ea"/>
              </a:rPr>
              <a:t>What we propose</a:t>
            </a:r>
            <a:endParaRPr lang="en-US" altLang="zh-CN" sz="2000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915410" y="3651250"/>
            <a:ext cx="3462020" cy="58547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915410" y="3723005"/>
            <a:ext cx="4087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bg1"/>
                </a:solidFill>
              </a:rPr>
              <a:t>depend on halo definition!</a:t>
            </a:r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20055" y="2441575"/>
            <a:ext cx="2456180" cy="120459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Satellite fraction in observation</a:t>
            </a:r>
            <a:endParaRPr lang="zh-CN" altLang="en-US" sz="2800" b="1" dirty="0"/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5625" y="4004945"/>
            <a:ext cx="8051800" cy="2634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45" y="944880"/>
            <a:ext cx="3204210" cy="29578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698740" y="1115695"/>
            <a:ext cx="9944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Guo 2014</a:t>
            </a:r>
            <a:r>
              <a:rPr lang="en-US" sz="1400"/>
              <a:t> </a:t>
            </a:r>
            <a:endParaRPr lang="en-US" sz="1400" b="1">
              <a:solidFill>
                <a:srgbClr val="00A2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35" y="790575"/>
            <a:ext cx="3225165" cy="3162300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2367915" y="4662805"/>
            <a:ext cx="14230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Wang et al. 2024</a:t>
            </a:r>
            <a:endParaRPr lang="en-US" sz="1400"/>
          </a:p>
        </p:txBody>
      </p:sp>
      <p:sp>
        <p:nvSpPr>
          <p:cNvPr id="19" name="TextBox 9"/>
          <p:cNvSpPr txBox="1"/>
          <p:nvPr/>
        </p:nvSpPr>
        <p:spPr>
          <a:xfrm>
            <a:off x="2361565" y="4906645"/>
            <a:ext cx="1903730" cy="27559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1200" b="1" dirty="0" smtClean="0">
                <a:solidFill>
                  <a:srgbClr val="00A2FF"/>
                </a:solidFill>
              </a:rPr>
              <a:t>Group catalog (Yang 2021)</a:t>
            </a:r>
            <a:endParaRPr lang="zh-CN" altLang="en-US" sz="1200" b="1" dirty="0" smtClean="0">
              <a:solidFill>
                <a:srgbClr val="00A2FF"/>
              </a:solidFill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4476115" y="1903095"/>
            <a:ext cx="1217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Campbell 2018</a:t>
            </a:r>
            <a:endParaRPr lang="en-US" sz="1200"/>
          </a:p>
        </p:txBody>
      </p:sp>
      <p:sp>
        <p:nvSpPr>
          <p:cNvPr id="21" name="TextBox 8"/>
          <p:cNvSpPr txBox="1"/>
          <p:nvPr/>
        </p:nvSpPr>
        <p:spPr>
          <a:xfrm>
            <a:off x="7476490" y="1318895"/>
            <a:ext cx="1272540" cy="27559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p>
            <a:r>
              <a:rPr lang="en-US" altLang="zh-CN" sz="1200" b="1" dirty="0" smtClean="0">
                <a:solidFill>
                  <a:srgbClr val="00A2FF"/>
                </a:solidFill>
              </a:rPr>
              <a:t>empirical models</a:t>
            </a:r>
            <a:endParaRPr lang="zh-CN" altLang="en-US" sz="1200" b="1" dirty="0">
              <a:solidFill>
                <a:srgbClr val="00A2FF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 rot="16200000">
            <a:off x="1570990" y="2011680"/>
            <a:ext cx="1527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satellite fraction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Mock galaxy catalog in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lightcone</a:t>
            </a:r>
            <a:r>
              <a:rPr lang="en-US" altLang="zh-CN" sz="2800" b="1" dirty="0">
                <a:sym typeface="+mn-ea"/>
              </a:rPr>
              <a:t> </a:t>
            </a:r>
            <a:r>
              <a:rPr lang="en-US" altLang="zh-CN" sz="2800" b="1" dirty="0">
                <a:sym typeface="+mn-ea"/>
              </a:rPr>
              <a:t> </a:t>
            </a:r>
            <a:endParaRPr lang="zh-CN" altLang="en-US" sz="2800" b="1" dirty="0"/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351915"/>
            <a:ext cx="6510020" cy="30587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82476" y="982651"/>
            <a:ext cx="293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DESI DR9 and spec data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86" y="1011011"/>
            <a:ext cx="2519186" cy="23581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487" y="1179625"/>
            <a:ext cx="2451249" cy="24595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68565" y="928370"/>
            <a:ext cx="2068830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1400" dirty="0"/>
              <a:t>luminosity function Y1</a:t>
            </a:r>
            <a:endParaRPr lang="en-US" altLang="zh-CN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986010" y="922020"/>
            <a:ext cx="206946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1400" dirty="0" err="1"/>
              <a:t>Jiutian</a:t>
            </a:r>
            <a:r>
              <a:rPr lang="en-US" altLang="zh-CN" sz="1400" dirty="0"/>
              <a:t> sub mass function</a:t>
            </a:r>
            <a:endParaRPr lang="en-US" altLang="zh-CN" sz="1400" dirty="0"/>
          </a:p>
        </p:txBody>
      </p:sp>
      <p:sp>
        <p:nvSpPr>
          <p:cNvPr id="2" name="文本框 12"/>
          <p:cNvSpPr txBox="1"/>
          <p:nvPr/>
        </p:nvSpPr>
        <p:spPr>
          <a:xfrm>
            <a:off x="4847590" y="4183380"/>
            <a:ext cx="12382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Wang et al 2024</a:t>
            </a:r>
            <a:endParaRPr lang="zh-CN" altLang="en-US" sz="12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195" y="3772731"/>
            <a:ext cx="3491182" cy="13457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591" y="5016753"/>
            <a:ext cx="3318778" cy="13265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446591" y="639698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Gu et al 2024</a:t>
            </a:r>
            <a:endParaRPr lang="zh-CN" altLang="en-US" sz="1200" dirty="0"/>
          </a:p>
        </p:txBody>
      </p:sp>
      <p:sp>
        <p:nvSpPr>
          <p:cNvPr id="3" name="Text Box 2"/>
          <p:cNvSpPr txBox="1"/>
          <p:nvPr/>
        </p:nvSpPr>
        <p:spPr>
          <a:xfrm>
            <a:off x="1543050" y="4821555"/>
            <a:ext cx="448310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Jiutian N-body simulation (Han et al 2025):</a:t>
            </a:r>
            <a:endParaRPr lang="en-US"/>
          </a:p>
          <a:p>
            <a:r>
              <a:rPr lang="en-US" sz="1600"/>
              <a:t>      Planck 2018 cosmology</a:t>
            </a:r>
            <a:endParaRPr lang="en-US" sz="1600"/>
          </a:p>
          <a:p>
            <a:r>
              <a:rPr lang="en-US" sz="1600"/>
              <a:t>      6144</a:t>
            </a:r>
            <a:r>
              <a:rPr lang="en-US" sz="1600" baseline="30000"/>
              <a:t>3</a:t>
            </a:r>
            <a:r>
              <a:rPr lang="en-US" sz="1600"/>
              <a:t> particles in 0.3, 1, 2 Gpc/h boxes</a:t>
            </a:r>
            <a:endParaRPr lang="en-US" sz="1600"/>
          </a:p>
          <a:p>
            <a:r>
              <a:rPr lang="en-US" sz="1600"/>
              <a:t>      m</a:t>
            </a:r>
            <a:r>
              <a:rPr lang="en-US" sz="1600" baseline="-25000"/>
              <a:t>p</a:t>
            </a:r>
            <a:r>
              <a:rPr lang="en-US" sz="1600"/>
              <a:t> = 3.723 × 10</a:t>
            </a:r>
            <a:r>
              <a:rPr lang="en-US" sz="1600" baseline="30000"/>
              <a:t>8</a:t>
            </a:r>
            <a:r>
              <a:rPr lang="en-US" sz="1600"/>
              <a:t> h</a:t>
            </a:r>
            <a:r>
              <a:rPr lang="en-US" sz="1600" baseline="30000"/>
              <a:t>−1</a:t>
            </a:r>
            <a:r>
              <a:rPr lang="en-US" sz="1600"/>
              <a:t>M</a:t>
            </a:r>
            <a:r>
              <a:rPr lang="en-US" sz="1600" baseline="-25000"/>
              <a:t>sun</a:t>
            </a:r>
            <a:endParaRPr lang="en-US" sz="1600" baseline="-25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Mock galaxy sample: SHAM with </a:t>
            </a:r>
            <a:r>
              <a:rPr lang="en-US" sz="1600">
                <a:sym typeface="+mn-ea"/>
              </a:rPr>
              <a:t>σ(logM</a:t>
            </a:r>
            <a:r>
              <a:rPr lang="en-US" sz="1600" baseline="-25000">
                <a:sym typeface="+mn-ea"/>
              </a:rPr>
              <a:t>z</a:t>
            </a:r>
            <a:r>
              <a:rPr lang="en-US" sz="1600">
                <a:sym typeface="+mn-ea"/>
              </a:rPr>
              <a:t>)</a:t>
            </a:r>
            <a:endParaRPr lang="en-US" sz="1600"/>
          </a:p>
          <a:p>
            <a:r>
              <a:rPr lang="en-US" sz="1600"/>
              <a:t> 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Mock sample clustering and fsat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modeling</a:t>
            </a:r>
            <a:r>
              <a:rPr lang="en-US" altLang="zh-CN" sz="2800" b="1" dirty="0" smtClean="0">
                <a:sym typeface="+mn-ea"/>
              </a:rPr>
              <a:t> </a:t>
            </a:r>
            <a:endParaRPr lang="zh-CN" altLang="en-US" sz="2800" b="1" dirty="0"/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65" y="1645285"/>
            <a:ext cx="3881755" cy="367220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804795" y="1847850"/>
            <a:ext cx="119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z=[0.1,0.3]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7384415" y="1365885"/>
            <a:ext cx="2190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fsat parameterization</a:t>
            </a:r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473835" y="1297305"/>
            <a:ext cx="2379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mock galaxy clustering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35" y="1734185"/>
            <a:ext cx="6215380" cy="3300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970" y="5089525"/>
            <a:ext cx="2843530" cy="3575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  <p:sp>
        <p:nvSpPr>
          <p:cNvPr id="3" name="Text Box 2"/>
          <p:cNvSpPr txBox="1"/>
          <p:nvPr/>
        </p:nvSpPr>
        <p:spPr>
          <a:xfrm rot="16200000">
            <a:off x="4237355" y="3134360"/>
            <a:ext cx="1527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satellite fraction</a:t>
            </a:r>
            <a:endParaRPr lang="en-US" sz="1600"/>
          </a:p>
        </p:txBody>
      </p:sp>
      <p:sp>
        <p:nvSpPr>
          <p:cNvPr id="5" name="Text Box 4"/>
          <p:cNvSpPr txBox="1"/>
          <p:nvPr/>
        </p:nvSpPr>
        <p:spPr>
          <a:xfrm rot="16200000">
            <a:off x="213995" y="3004185"/>
            <a:ext cx="68961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/>
              <a:t>w</a:t>
            </a:r>
            <a:r>
              <a:rPr lang="en-US" baseline="-25000"/>
              <a:t>p</a:t>
            </a:r>
            <a:endParaRPr 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Mock sample clustering and fsat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modeling</a:t>
            </a:r>
            <a:r>
              <a:rPr lang="en-US" altLang="zh-CN" sz="2800" b="1" dirty="0" smtClean="0">
                <a:sym typeface="+mn-ea"/>
              </a:rPr>
              <a:t> </a:t>
            </a:r>
            <a:endParaRPr lang="zh-CN" altLang="en-US" sz="2800" b="1" dirty="0"/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65" y="1645285"/>
            <a:ext cx="3881755" cy="367220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804795" y="1847850"/>
            <a:ext cx="119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z=[0.1,0.3]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7384415" y="1365885"/>
            <a:ext cx="2190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fsat parameterization</a:t>
            </a:r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473835" y="1297305"/>
            <a:ext cx="2379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mock galaxy clustering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35" y="1734185"/>
            <a:ext cx="6215380" cy="3300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970" y="5089525"/>
            <a:ext cx="2843530" cy="35750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9990455" y="2738120"/>
            <a:ext cx="0" cy="10064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9716135" y="3129915"/>
            <a:ext cx="387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f</a:t>
            </a:r>
            <a:r>
              <a:rPr lang="en-US" sz="1400" baseline="-25000"/>
              <a:t>1</a:t>
            </a:r>
            <a:endParaRPr lang="en-US" sz="1400" baseline="-2500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689590" y="3744595"/>
            <a:ext cx="6985" cy="871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10568940" y="4657090"/>
            <a:ext cx="387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f</a:t>
            </a:r>
            <a:r>
              <a:rPr lang="en-US" sz="1400" baseline="-25000"/>
              <a:t>2</a:t>
            </a:r>
            <a:endParaRPr lang="en-US" sz="1400" baseline="-250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003790" y="3751580"/>
            <a:ext cx="70104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96805" y="2139315"/>
            <a:ext cx="708025" cy="63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10236835" y="2094865"/>
            <a:ext cx="387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/>
              <a:t>f</a:t>
            </a:r>
            <a:r>
              <a:rPr lang="en-US" sz="1400" baseline="-25000"/>
              <a:t>3</a:t>
            </a:r>
            <a:endParaRPr lang="en-US" sz="1400" baseline="-25000"/>
          </a:p>
        </p:txBody>
      </p:sp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  <p:sp>
        <p:nvSpPr>
          <p:cNvPr id="5" name="Text Box 4"/>
          <p:cNvSpPr txBox="1"/>
          <p:nvPr/>
        </p:nvSpPr>
        <p:spPr>
          <a:xfrm rot="16200000">
            <a:off x="213995" y="3004185"/>
            <a:ext cx="68961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/>
              <a:t>w</a:t>
            </a:r>
            <a:r>
              <a:rPr lang="en-US" baseline="-25000"/>
              <a:t>p</a:t>
            </a:r>
            <a:endParaRPr lang="en-US" baseline="-25000"/>
          </a:p>
        </p:txBody>
      </p:sp>
      <p:sp>
        <p:nvSpPr>
          <p:cNvPr id="7" name="Text Box 6"/>
          <p:cNvSpPr txBox="1"/>
          <p:nvPr/>
        </p:nvSpPr>
        <p:spPr>
          <a:xfrm rot="16200000">
            <a:off x="4237355" y="3134360"/>
            <a:ext cx="1527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satellite fraction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82059"/>
            <a:ext cx="12192000" cy="654625"/>
          </a:xfrm>
          <a:prstGeom prst="rect">
            <a:avLst/>
          </a:prstGeom>
          <a:solidFill>
            <a:srgbClr val="BED7EE"/>
          </a:solidFill>
          <a:ln>
            <a:solidFill>
              <a:srgbClr val="BED7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4315" y="-22860"/>
            <a:ext cx="85363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Mock sample clustering and fsat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modeling 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zh-CN" altLang="en-US" sz="2800" b="1" dirty="0"/>
          </a:p>
          <a:p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8491" y="5589042"/>
            <a:ext cx="300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i="1" dirty="0" err="1"/>
              <a:t>f</a:t>
            </a:r>
            <a:r>
              <a:rPr lang="en-US" altLang="zh-CN" sz="1600" b="1" i="1" dirty="0" err="1" smtClean="0"/>
              <a:t>sat</a:t>
            </a:r>
            <a:r>
              <a:rPr lang="en-US" altLang="zh-CN" sz="1600" b="1" i="1" dirty="0" smtClean="0"/>
              <a:t> values </a:t>
            </a:r>
            <a:r>
              <a:rPr lang="en-US" altLang="zh-CN" sz="1600" dirty="0" smtClean="0"/>
              <a:t>as direct parameters</a:t>
            </a:r>
            <a:endParaRPr lang="zh-CN" alt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65" y="1645285"/>
            <a:ext cx="3881755" cy="367220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804795" y="1847850"/>
            <a:ext cx="119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z=[0.1,0.3]</a:t>
            </a:r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473835" y="1297305"/>
            <a:ext cx="2379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mock galaxy clustering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35" y="1734185"/>
            <a:ext cx="6215380" cy="33007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71435" y="3625850"/>
            <a:ext cx="889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449185" y="3132455"/>
            <a:ext cx="889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6750" y="2896235"/>
            <a:ext cx="889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50685" y="2911475"/>
            <a:ext cx="889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98590" y="3007995"/>
            <a:ext cx="889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51065" y="2944495"/>
            <a:ext cx="88900" cy="88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970" y="5089525"/>
            <a:ext cx="2843530" cy="3575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586291" y="6492234"/>
            <a:ext cx="15671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/>
              <a:t>Xu et al 2025 in prep.</a:t>
            </a:r>
            <a:endParaRPr lang="zh-CN" altLang="en-US" sz="1200" dirty="0"/>
          </a:p>
        </p:txBody>
      </p:sp>
      <p:sp>
        <p:nvSpPr>
          <p:cNvPr id="17" name="Text Box 16"/>
          <p:cNvSpPr txBox="1"/>
          <p:nvPr/>
        </p:nvSpPr>
        <p:spPr>
          <a:xfrm rot="16200000">
            <a:off x="213995" y="3004185"/>
            <a:ext cx="68961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/>
              <a:t>w</a:t>
            </a:r>
            <a:r>
              <a:rPr lang="en-US" baseline="-25000"/>
              <a:t>p</a:t>
            </a:r>
            <a:endParaRPr lang="en-US" baseline="-25000"/>
          </a:p>
        </p:txBody>
      </p:sp>
      <p:sp>
        <p:nvSpPr>
          <p:cNvPr id="18" name="Text Box 17"/>
          <p:cNvSpPr txBox="1"/>
          <p:nvPr/>
        </p:nvSpPr>
        <p:spPr>
          <a:xfrm rot="16200000">
            <a:off x="4237355" y="3134360"/>
            <a:ext cx="1527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satellite fraction</a:t>
            </a:r>
            <a:endParaRPr lang="en-US" sz="1600"/>
          </a:p>
        </p:txBody>
      </p:sp>
      <p:sp>
        <p:nvSpPr>
          <p:cNvPr id="19" name="Text Box 18"/>
          <p:cNvSpPr txBox="1"/>
          <p:nvPr/>
        </p:nvSpPr>
        <p:spPr>
          <a:xfrm>
            <a:off x="7384415" y="1365885"/>
            <a:ext cx="2190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fsat parameterization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4260</Words>
  <Application>WPS Presentation</Application>
  <PresentationFormat>Widescreen</PresentationFormat>
  <Paragraphs>369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Xiaoju Xu</dc:creator>
  <cp:lastModifiedBy>WPS_1720545421</cp:lastModifiedBy>
  <cp:revision>149</cp:revision>
  <dcterms:created xsi:type="dcterms:W3CDTF">2024-09-29T16:11:00Z</dcterms:created>
  <dcterms:modified xsi:type="dcterms:W3CDTF">2025-05-27T05:41:55Z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48484B810A2849B1835BCDEA31840DF7_12</vt:lpwstr>
  </property>
  <property fmtid="{D5CDD505-2E9C-101B-9397-08002B2CF9AE}" pid="3" name="KSOProductBuildVer">
    <vt:lpwstr>1033-12.2.0.21179</vt:lpwstr>
  </property>
</Properties>
</file>